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7" r:id="rId3"/>
    <p:sldId id="403" r:id="rId4"/>
    <p:sldId id="404" r:id="rId5"/>
    <p:sldId id="392" r:id="rId6"/>
    <p:sldId id="399" r:id="rId7"/>
    <p:sldId id="405" r:id="rId8"/>
    <p:sldId id="408" r:id="rId9"/>
    <p:sldId id="406" r:id="rId10"/>
    <p:sldId id="409" r:id="rId11"/>
    <p:sldId id="410" r:id="rId12"/>
    <p:sldId id="411" r:id="rId13"/>
    <p:sldId id="381" r:id="rId14"/>
    <p:sldId id="387" r:id="rId15"/>
    <p:sldId id="261" r:id="rId16"/>
    <p:sldId id="268" r:id="rId17"/>
    <p:sldId id="396" r:id="rId18"/>
    <p:sldId id="281" r:id="rId19"/>
    <p:sldId id="397" r:id="rId20"/>
    <p:sldId id="401" r:id="rId21"/>
    <p:sldId id="402" r:id="rId22"/>
    <p:sldId id="262" r:id="rId23"/>
    <p:sldId id="265" r:id="rId24"/>
    <p:sldId id="353"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ACB3D-AFD9-874E-9BE1-09F324054366}" v="9" dt="2021-09-02T17:07:22.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system/files/136/SLFRF_Treasury-Portal-Recipient-Reporting-User-Guide.pdf" TargetMode="External"/><Relationship Id="rId5"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4" Type="http://schemas.openxmlformats.org/officeDocument/2006/relationships/hyperlink" Target="https://home.treasury.gov/system/files/136/SLFRF-Compliance-and-Reporting-Guidance.pdf"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5" Type="http://schemas.openxmlformats.org/officeDocument/2006/relationships/hyperlink" Target="https://home.treasury.gov/system/files/136/SLFRF_Treasury-Portal-Recipient-Reporting-User-Guide.pdf" TargetMode="External"/><Relationship Id="rId4" Type="http://schemas.openxmlformats.org/officeDocument/2006/relationships/hyperlink" Target="https://home.treasury.gov/system/files/136/SLFRF-Compliance-and-Reporting-Guidance.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BF775-39FD-4074-96ED-D54C03042ED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FD1D826-5ACC-4DE8-89FE-697A1ECCE52A}">
      <dgm:prSet/>
      <dgm:spPr/>
      <dgm:t>
        <a:bodyPr/>
        <a:lstStyle/>
        <a:p>
          <a:r>
            <a:rPr lang="en-US" dirty="0"/>
            <a:t>Online, with Tracks based on size</a:t>
          </a:r>
        </a:p>
      </dgm:t>
    </dgm:pt>
    <dgm:pt modelId="{FDEDF5D3-9892-48A0-9B6C-3B59489A5CCD}" type="parTrans" cxnId="{F51F4728-9018-43C5-B799-2818458BC774}">
      <dgm:prSet/>
      <dgm:spPr/>
      <dgm:t>
        <a:bodyPr/>
        <a:lstStyle/>
        <a:p>
          <a:endParaRPr lang="en-US"/>
        </a:p>
      </dgm:t>
    </dgm:pt>
    <dgm:pt modelId="{4BAFA98E-CB61-4870-AB04-F366D19F2740}" type="sibTrans" cxnId="{F51F4728-9018-43C5-B799-2818458BC774}">
      <dgm:prSet/>
      <dgm:spPr/>
      <dgm:t>
        <a:bodyPr/>
        <a:lstStyle/>
        <a:p>
          <a:endParaRPr lang="en-US"/>
        </a:p>
      </dgm:t>
    </dgm:pt>
    <dgm:pt modelId="{B67E9B24-0C8E-423F-B018-9AA5D91576FF}">
      <dgm:prSet/>
      <dgm:spPr/>
      <dgm:t>
        <a:bodyPr/>
        <a:lstStyle/>
        <a:p>
          <a:r>
            <a:rPr lang="en-US"/>
            <a:t>Multi-day (October 5, 8, 13, 15, 19, &amp; 20)</a:t>
          </a:r>
        </a:p>
      </dgm:t>
    </dgm:pt>
    <dgm:pt modelId="{0DA24297-48B9-4F59-B585-35C916358532}" type="parTrans" cxnId="{FAA0A11B-3263-4C54-9CA4-2F41C08FA9D5}">
      <dgm:prSet/>
      <dgm:spPr/>
      <dgm:t>
        <a:bodyPr/>
        <a:lstStyle/>
        <a:p>
          <a:endParaRPr lang="en-US"/>
        </a:p>
      </dgm:t>
    </dgm:pt>
    <dgm:pt modelId="{2EF9FEB7-45A4-479F-A4F0-5369F94DB0CE}" type="sibTrans" cxnId="{FAA0A11B-3263-4C54-9CA4-2F41C08FA9D5}">
      <dgm:prSet/>
      <dgm:spPr/>
      <dgm:t>
        <a:bodyPr/>
        <a:lstStyle/>
        <a:p>
          <a:endParaRPr lang="en-US"/>
        </a:p>
      </dgm:t>
    </dgm:pt>
    <dgm:pt modelId="{D2E7C0BC-D977-4E4D-9B9E-E6A7164D9337}">
      <dgm:prSet/>
      <dgm:spPr/>
      <dgm:t>
        <a:bodyPr/>
        <a:lstStyle/>
        <a:p>
          <a:r>
            <a:rPr lang="en-US"/>
            <a:t>Basics of CSLRF &amp; State Law Expenditure Authority</a:t>
          </a:r>
        </a:p>
      </dgm:t>
    </dgm:pt>
    <dgm:pt modelId="{D25C0C45-D4DC-4FED-BAE4-762BBDFB94AE}" type="parTrans" cxnId="{348B6768-8C18-40B0-B781-D98922FA9085}">
      <dgm:prSet/>
      <dgm:spPr/>
      <dgm:t>
        <a:bodyPr/>
        <a:lstStyle/>
        <a:p>
          <a:endParaRPr lang="en-US"/>
        </a:p>
      </dgm:t>
    </dgm:pt>
    <dgm:pt modelId="{6769D3A5-B059-40EF-8E76-76ED93C62F6A}" type="sibTrans" cxnId="{348B6768-8C18-40B0-B781-D98922FA9085}">
      <dgm:prSet/>
      <dgm:spPr/>
      <dgm:t>
        <a:bodyPr/>
        <a:lstStyle/>
        <a:p>
          <a:endParaRPr lang="en-US"/>
        </a:p>
      </dgm:t>
    </dgm:pt>
    <dgm:pt modelId="{127140D0-1F8C-4189-980C-68883509D805}">
      <dgm:prSet/>
      <dgm:spPr/>
      <dgm:t>
        <a:bodyPr/>
        <a:lstStyle/>
        <a:p>
          <a:r>
            <a:rPr lang="en-US" dirty="0"/>
            <a:t>Detailed Compliance Instruction / Uniform Guidance</a:t>
          </a:r>
        </a:p>
      </dgm:t>
    </dgm:pt>
    <dgm:pt modelId="{591E3358-8DD2-4C9E-9A2B-EF9B26A8B909}" type="parTrans" cxnId="{3EFF2EB7-5781-47C6-AB0C-87F0A8D61014}">
      <dgm:prSet/>
      <dgm:spPr/>
      <dgm:t>
        <a:bodyPr/>
        <a:lstStyle/>
        <a:p>
          <a:endParaRPr lang="en-US"/>
        </a:p>
      </dgm:t>
    </dgm:pt>
    <dgm:pt modelId="{F0A7859A-0CCA-42D1-890B-0C00F943ED6D}" type="sibTrans" cxnId="{3EFF2EB7-5781-47C6-AB0C-87F0A8D61014}">
      <dgm:prSet/>
      <dgm:spPr/>
      <dgm:t>
        <a:bodyPr/>
        <a:lstStyle/>
        <a:p>
          <a:endParaRPr lang="en-US"/>
        </a:p>
      </dgm:t>
    </dgm:pt>
    <dgm:pt modelId="{E82E4522-AAAC-4337-8353-98D999E7CD4E}">
      <dgm:prSet/>
      <dgm:spPr/>
      <dgm:t>
        <a:bodyPr/>
        <a:lstStyle/>
        <a:p>
          <a:r>
            <a:rPr lang="en-US" dirty="0"/>
            <a:t>Opportunities to Brainstorm with Other Local Government Officials</a:t>
          </a:r>
        </a:p>
      </dgm:t>
    </dgm:pt>
    <dgm:pt modelId="{2E410E39-73AB-4478-9E20-502233E316E2}" type="parTrans" cxnId="{DB695581-524E-4F44-81D7-6044DAECB095}">
      <dgm:prSet/>
      <dgm:spPr/>
      <dgm:t>
        <a:bodyPr/>
        <a:lstStyle/>
        <a:p>
          <a:endParaRPr lang="en-US"/>
        </a:p>
      </dgm:t>
    </dgm:pt>
    <dgm:pt modelId="{24DDF23E-2DEC-48B5-933C-A953F0346813}" type="sibTrans" cxnId="{DB695581-524E-4F44-81D7-6044DAECB095}">
      <dgm:prSet/>
      <dgm:spPr/>
      <dgm:t>
        <a:bodyPr/>
        <a:lstStyle/>
        <a:p>
          <a:endParaRPr lang="en-US"/>
        </a:p>
      </dgm:t>
    </dgm:pt>
    <dgm:pt modelId="{3750C73F-1426-4B7F-90F4-27932D3551FE}">
      <dgm:prSet/>
      <dgm:spPr/>
      <dgm:t>
        <a:bodyPr/>
        <a:lstStyle/>
        <a:p>
          <a:r>
            <a:rPr lang="en-US"/>
            <a:t>Strategic Planning</a:t>
          </a:r>
        </a:p>
      </dgm:t>
    </dgm:pt>
    <dgm:pt modelId="{0B37A810-0EE2-4BEF-BAFD-0C1F955D68E5}" type="parTrans" cxnId="{99701594-6CBF-46DA-9FF0-49851FE5E9C6}">
      <dgm:prSet/>
      <dgm:spPr/>
      <dgm:t>
        <a:bodyPr/>
        <a:lstStyle/>
        <a:p>
          <a:endParaRPr lang="en-US"/>
        </a:p>
      </dgm:t>
    </dgm:pt>
    <dgm:pt modelId="{3417236E-9B9B-4C08-977D-03615A5F4C75}" type="sibTrans" cxnId="{99701594-6CBF-46DA-9FF0-49851FE5E9C6}">
      <dgm:prSet/>
      <dgm:spPr/>
      <dgm:t>
        <a:bodyPr/>
        <a:lstStyle/>
        <a:p>
          <a:endParaRPr lang="en-US"/>
        </a:p>
      </dgm:t>
    </dgm:pt>
    <dgm:pt modelId="{D7897E12-C07E-4428-8122-634A00A6DFAD}">
      <dgm:prSet/>
      <dgm:spPr/>
      <dgm:t>
        <a:bodyPr/>
        <a:lstStyle/>
        <a:p>
          <a:r>
            <a:rPr lang="en-US"/>
            <a:t>Performance Evaluation</a:t>
          </a:r>
        </a:p>
      </dgm:t>
    </dgm:pt>
    <dgm:pt modelId="{81FCA47B-4B81-41D9-AED8-16E0B3D982DC}" type="parTrans" cxnId="{0948EB84-1154-496F-83B2-FF1D101FE4D2}">
      <dgm:prSet/>
      <dgm:spPr/>
      <dgm:t>
        <a:bodyPr/>
        <a:lstStyle/>
        <a:p>
          <a:endParaRPr lang="en-US"/>
        </a:p>
      </dgm:t>
    </dgm:pt>
    <dgm:pt modelId="{CBD78686-BEAC-4955-AFC7-713900D60712}" type="sibTrans" cxnId="{0948EB84-1154-496F-83B2-FF1D101FE4D2}">
      <dgm:prSet/>
      <dgm:spPr/>
      <dgm:t>
        <a:bodyPr/>
        <a:lstStyle/>
        <a:p>
          <a:endParaRPr lang="en-US"/>
        </a:p>
      </dgm:t>
    </dgm:pt>
    <dgm:pt modelId="{0CF309B9-9770-4D2E-9F86-47C2525B2180}">
      <dgm:prSet/>
      <dgm:spPr/>
      <dgm:t>
        <a:bodyPr/>
        <a:lstStyle/>
        <a:p>
          <a:r>
            <a:rPr lang="en-US"/>
            <a:t>National Best Practices</a:t>
          </a:r>
        </a:p>
      </dgm:t>
    </dgm:pt>
    <dgm:pt modelId="{375723F7-C0F1-4215-A719-3AC25079F450}" type="parTrans" cxnId="{3EF1D167-C5CF-4067-A84B-E484C8F9DF3A}">
      <dgm:prSet/>
      <dgm:spPr/>
      <dgm:t>
        <a:bodyPr/>
        <a:lstStyle/>
        <a:p>
          <a:endParaRPr lang="en-US"/>
        </a:p>
      </dgm:t>
    </dgm:pt>
    <dgm:pt modelId="{64F31134-992E-47FA-B4B1-3FAA5591E8B6}" type="sibTrans" cxnId="{3EF1D167-C5CF-4067-A84B-E484C8F9DF3A}">
      <dgm:prSet/>
      <dgm:spPr/>
      <dgm:t>
        <a:bodyPr/>
        <a:lstStyle/>
        <a:p>
          <a:endParaRPr lang="en-US"/>
        </a:p>
      </dgm:t>
    </dgm:pt>
    <dgm:pt modelId="{488D0685-E07D-47AC-A9E8-7ED4A5F52117}">
      <dgm:prSet/>
      <dgm:spPr/>
      <dgm:t>
        <a:bodyPr/>
        <a:lstStyle/>
        <a:p>
          <a:r>
            <a:rPr lang="en-US"/>
            <a:t>Working with Other Governments, Nonprofits, and Other Organizations</a:t>
          </a:r>
        </a:p>
      </dgm:t>
    </dgm:pt>
    <dgm:pt modelId="{34E88C0D-2A2F-4A9E-B25F-43F7951BE5B0}" type="parTrans" cxnId="{E8C5F47E-B67F-47E9-81E6-FF7CFD0D3649}">
      <dgm:prSet/>
      <dgm:spPr/>
      <dgm:t>
        <a:bodyPr/>
        <a:lstStyle/>
        <a:p>
          <a:endParaRPr lang="en-US"/>
        </a:p>
      </dgm:t>
    </dgm:pt>
    <dgm:pt modelId="{C7385487-6BD8-4069-A137-A67BF159D7CE}" type="sibTrans" cxnId="{E8C5F47E-B67F-47E9-81E6-FF7CFD0D3649}">
      <dgm:prSet/>
      <dgm:spPr/>
      <dgm:t>
        <a:bodyPr/>
        <a:lstStyle/>
        <a:p>
          <a:endParaRPr lang="en-US"/>
        </a:p>
      </dgm:t>
    </dgm:pt>
    <dgm:pt modelId="{68FCA0E1-B818-446C-9B20-1F343136C4A3}">
      <dgm:prSet/>
      <dgm:spPr/>
      <dgm:t>
        <a:bodyPr/>
        <a:lstStyle/>
        <a:p>
          <a:r>
            <a:rPr lang="en-US" dirty="0"/>
            <a:t>Registration Required</a:t>
          </a:r>
        </a:p>
      </dgm:t>
    </dgm:pt>
    <dgm:pt modelId="{786A7FB4-92B1-4ADB-91EB-F8AC88A7EC02}" type="parTrans" cxnId="{DAF61518-B656-4520-B039-F9D2F19F3B35}">
      <dgm:prSet/>
      <dgm:spPr/>
      <dgm:t>
        <a:bodyPr/>
        <a:lstStyle/>
        <a:p>
          <a:endParaRPr lang="en-US"/>
        </a:p>
      </dgm:t>
    </dgm:pt>
    <dgm:pt modelId="{CD84E5FE-0C58-47F8-BFA3-CA08CF002035}" type="sibTrans" cxnId="{DAF61518-B656-4520-B039-F9D2F19F3B35}">
      <dgm:prSet/>
      <dgm:spPr/>
      <dgm:t>
        <a:bodyPr/>
        <a:lstStyle/>
        <a:p>
          <a:endParaRPr lang="en-US"/>
        </a:p>
      </dgm:t>
    </dgm:pt>
    <dgm:pt modelId="{CC25EABA-E605-F944-A712-A5547EE5676B}" type="pres">
      <dgm:prSet presAssocID="{623BF775-39FD-4074-96ED-D54C03042EDC}" presName="linear" presStyleCnt="0">
        <dgm:presLayoutVars>
          <dgm:animLvl val="lvl"/>
          <dgm:resizeHandles val="exact"/>
        </dgm:presLayoutVars>
      </dgm:prSet>
      <dgm:spPr/>
    </dgm:pt>
    <dgm:pt modelId="{C14C191F-8253-F042-88F9-1B41C4F19483}" type="pres">
      <dgm:prSet presAssocID="{3FD1D826-5ACC-4DE8-89FE-697A1ECCE52A}" presName="parentText" presStyleLbl="node1" presStyleIdx="0" presStyleCnt="3">
        <dgm:presLayoutVars>
          <dgm:chMax val="0"/>
          <dgm:bulletEnabled val="1"/>
        </dgm:presLayoutVars>
      </dgm:prSet>
      <dgm:spPr/>
    </dgm:pt>
    <dgm:pt modelId="{6954E0AD-90AE-B249-8161-B5CF859CFC9B}" type="pres">
      <dgm:prSet presAssocID="{4BAFA98E-CB61-4870-AB04-F366D19F2740}" presName="spacer" presStyleCnt="0"/>
      <dgm:spPr/>
    </dgm:pt>
    <dgm:pt modelId="{D8C519D4-81CA-7649-A914-9DD2D4266D82}" type="pres">
      <dgm:prSet presAssocID="{B67E9B24-0C8E-423F-B018-9AA5D91576FF}" presName="parentText" presStyleLbl="node1" presStyleIdx="1" presStyleCnt="3">
        <dgm:presLayoutVars>
          <dgm:chMax val="0"/>
          <dgm:bulletEnabled val="1"/>
        </dgm:presLayoutVars>
      </dgm:prSet>
      <dgm:spPr/>
    </dgm:pt>
    <dgm:pt modelId="{FFEC5616-C6D3-C547-A9EF-52DFB663E490}" type="pres">
      <dgm:prSet presAssocID="{B67E9B24-0C8E-423F-B018-9AA5D91576FF}" presName="childText" presStyleLbl="revTx" presStyleIdx="0" presStyleCnt="1">
        <dgm:presLayoutVars>
          <dgm:bulletEnabled val="1"/>
        </dgm:presLayoutVars>
      </dgm:prSet>
      <dgm:spPr/>
    </dgm:pt>
    <dgm:pt modelId="{1DD3B221-7997-E843-8208-B5116FC6814E}" type="pres">
      <dgm:prSet presAssocID="{68FCA0E1-B818-446C-9B20-1F343136C4A3}" presName="parentText" presStyleLbl="node1" presStyleIdx="2" presStyleCnt="3" custLinFactNeighborX="-11987" custLinFactNeighborY="-1258">
        <dgm:presLayoutVars>
          <dgm:chMax val="0"/>
          <dgm:bulletEnabled val="1"/>
        </dgm:presLayoutVars>
      </dgm:prSet>
      <dgm:spPr/>
    </dgm:pt>
  </dgm:ptLst>
  <dgm:cxnLst>
    <dgm:cxn modelId="{4F785911-2663-3746-B15F-95C66810BBE6}" type="presOf" srcId="{68FCA0E1-B818-446C-9B20-1F343136C4A3}" destId="{1DD3B221-7997-E843-8208-B5116FC6814E}" srcOrd="0" destOrd="0" presId="urn:microsoft.com/office/officeart/2005/8/layout/vList2"/>
    <dgm:cxn modelId="{178E9214-1F98-2144-A312-C8E55BB41DAF}" type="presOf" srcId="{D7897E12-C07E-4428-8122-634A00A6DFAD}" destId="{FFEC5616-C6D3-C547-A9EF-52DFB663E490}" srcOrd="0" destOrd="4" presId="urn:microsoft.com/office/officeart/2005/8/layout/vList2"/>
    <dgm:cxn modelId="{DAF61518-B656-4520-B039-F9D2F19F3B35}" srcId="{623BF775-39FD-4074-96ED-D54C03042EDC}" destId="{68FCA0E1-B818-446C-9B20-1F343136C4A3}" srcOrd="2" destOrd="0" parTransId="{786A7FB4-92B1-4ADB-91EB-F8AC88A7EC02}" sibTransId="{CD84E5FE-0C58-47F8-BFA3-CA08CF002035}"/>
    <dgm:cxn modelId="{FAA0A11B-3263-4C54-9CA4-2F41C08FA9D5}" srcId="{623BF775-39FD-4074-96ED-D54C03042EDC}" destId="{B67E9B24-0C8E-423F-B018-9AA5D91576FF}" srcOrd="1" destOrd="0" parTransId="{0DA24297-48B9-4F59-B585-35C916358532}" sibTransId="{2EF9FEB7-45A4-479F-A4F0-5369F94DB0CE}"/>
    <dgm:cxn modelId="{F51F4728-9018-43C5-B799-2818458BC774}" srcId="{623BF775-39FD-4074-96ED-D54C03042EDC}" destId="{3FD1D826-5ACC-4DE8-89FE-697A1ECCE52A}" srcOrd="0" destOrd="0" parTransId="{FDEDF5D3-9892-48A0-9B6C-3B59489A5CCD}" sibTransId="{4BAFA98E-CB61-4870-AB04-F366D19F2740}"/>
    <dgm:cxn modelId="{36969737-B6EC-324F-A02D-9EAF1A49F802}" type="presOf" srcId="{488D0685-E07D-47AC-A9E8-7ED4A5F52117}" destId="{FFEC5616-C6D3-C547-A9EF-52DFB663E490}" srcOrd="0" destOrd="6" presId="urn:microsoft.com/office/officeart/2005/8/layout/vList2"/>
    <dgm:cxn modelId="{36E1473C-E6D8-A94A-850C-6206227E995B}" type="presOf" srcId="{B67E9B24-0C8E-423F-B018-9AA5D91576FF}" destId="{D8C519D4-81CA-7649-A914-9DD2D4266D82}" srcOrd="0" destOrd="0" presId="urn:microsoft.com/office/officeart/2005/8/layout/vList2"/>
    <dgm:cxn modelId="{3EF1D167-C5CF-4067-A84B-E484C8F9DF3A}" srcId="{B67E9B24-0C8E-423F-B018-9AA5D91576FF}" destId="{0CF309B9-9770-4D2E-9F86-47C2525B2180}" srcOrd="5" destOrd="0" parTransId="{375723F7-C0F1-4215-A719-3AC25079F450}" sibTransId="{64F31134-992E-47FA-B4B1-3FAA5591E8B6}"/>
    <dgm:cxn modelId="{348B6768-8C18-40B0-B781-D98922FA9085}" srcId="{B67E9B24-0C8E-423F-B018-9AA5D91576FF}" destId="{D2E7C0BC-D977-4E4D-9B9E-E6A7164D9337}" srcOrd="0" destOrd="0" parTransId="{D25C0C45-D4DC-4FED-BAE4-762BBDFB94AE}" sibTransId="{6769D3A5-B059-40EF-8E76-76ED93C62F6A}"/>
    <dgm:cxn modelId="{E8C5F47E-B67F-47E9-81E6-FF7CFD0D3649}" srcId="{B67E9B24-0C8E-423F-B018-9AA5D91576FF}" destId="{488D0685-E07D-47AC-A9E8-7ED4A5F52117}" srcOrd="6" destOrd="0" parTransId="{34E88C0D-2A2F-4A9E-B25F-43F7951BE5B0}" sibTransId="{C7385487-6BD8-4069-A137-A67BF159D7CE}"/>
    <dgm:cxn modelId="{DB695581-524E-4F44-81D7-6044DAECB095}" srcId="{B67E9B24-0C8E-423F-B018-9AA5D91576FF}" destId="{E82E4522-AAAC-4337-8353-98D999E7CD4E}" srcOrd="2" destOrd="0" parTransId="{2E410E39-73AB-4478-9E20-502233E316E2}" sibTransId="{24DDF23E-2DEC-48B5-933C-A953F0346813}"/>
    <dgm:cxn modelId="{0948EB84-1154-496F-83B2-FF1D101FE4D2}" srcId="{B67E9B24-0C8E-423F-B018-9AA5D91576FF}" destId="{D7897E12-C07E-4428-8122-634A00A6DFAD}" srcOrd="4" destOrd="0" parTransId="{81FCA47B-4B81-41D9-AED8-16E0B3D982DC}" sibTransId="{CBD78686-BEAC-4955-AFC7-713900D60712}"/>
    <dgm:cxn modelId="{2C597393-85BB-EB41-89C8-CCD463F885B0}" type="presOf" srcId="{0CF309B9-9770-4D2E-9F86-47C2525B2180}" destId="{FFEC5616-C6D3-C547-A9EF-52DFB663E490}" srcOrd="0" destOrd="5" presId="urn:microsoft.com/office/officeart/2005/8/layout/vList2"/>
    <dgm:cxn modelId="{8941BE93-3BE4-7A44-9963-6B3348581930}" type="presOf" srcId="{127140D0-1F8C-4189-980C-68883509D805}" destId="{FFEC5616-C6D3-C547-A9EF-52DFB663E490}" srcOrd="0" destOrd="1" presId="urn:microsoft.com/office/officeart/2005/8/layout/vList2"/>
    <dgm:cxn modelId="{99701594-6CBF-46DA-9FF0-49851FE5E9C6}" srcId="{B67E9B24-0C8E-423F-B018-9AA5D91576FF}" destId="{3750C73F-1426-4B7F-90F4-27932D3551FE}" srcOrd="3" destOrd="0" parTransId="{0B37A810-0EE2-4BEF-BAFD-0C1F955D68E5}" sibTransId="{3417236E-9B9B-4C08-977D-03615A5F4C75}"/>
    <dgm:cxn modelId="{1539E699-6CF9-5448-8016-C0567747F9E2}" type="presOf" srcId="{E82E4522-AAAC-4337-8353-98D999E7CD4E}" destId="{FFEC5616-C6D3-C547-A9EF-52DFB663E490}" srcOrd="0" destOrd="2" presId="urn:microsoft.com/office/officeart/2005/8/layout/vList2"/>
    <dgm:cxn modelId="{EA4B4CAE-EE46-3043-8E23-1F63B054105C}" type="presOf" srcId="{623BF775-39FD-4074-96ED-D54C03042EDC}" destId="{CC25EABA-E605-F944-A712-A5547EE5676B}" srcOrd="0" destOrd="0" presId="urn:microsoft.com/office/officeart/2005/8/layout/vList2"/>
    <dgm:cxn modelId="{3EFF2EB7-5781-47C6-AB0C-87F0A8D61014}" srcId="{B67E9B24-0C8E-423F-B018-9AA5D91576FF}" destId="{127140D0-1F8C-4189-980C-68883509D805}" srcOrd="1" destOrd="0" parTransId="{591E3358-8DD2-4C9E-9A2B-EF9B26A8B909}" sibTransId="{F0A7859A-0CCA-42D1-890B-0C00F943ED6D}"/>
    <dgm:cxn modelId="{44EA95CE-CC14-1245-A61F-2B82C8ADC5D7}" type="presOf" srcId="{3FD1D826-5ACC-4DE8-89FE-697A1ECCE52A}" destId="{C14C191F-8253-F042-88F9-1B41C4F19483}" srcOrd="0" destOrd="0" presId="urn:microsoft.com/office/officeart/2005/8/layout/vList2"/>
    <dgm:cxn modelId="{85D7F5DE-9824-924F-8193-B7E4E4772907}" type="presOf" srcId="{D2E7C0BC-D977-4E4D-9B9E-E6A7164D9337}" destId="{FFEC5616-C6D3-C547-A9EF-52DFB663E490}" srcOrd="0" destOrd="0" presId="urn:microsoft.com/office/officeart/2005/8/layout/vList2"/>
    <dgm:cxn modelId="{A8BE7FE5-9FFF-AD40-83DE-222D23E9462E}" type="presOf" srcId="{3750C73F-1426-4B7F-90F4-27932D3551FE}" destId="{FFEC5616-C6D3-C547-A9EF-52DFB663E490}" srcOrd="0" destOrd="3" presId="urn:microsoft.com/office/officeart/2005/8/layout/vList2"/>
    <dgm:cxn modelId="{C4275151-3EF6-3948-8F5E-ADFA6183B331}" type="presParOf" srcId="{CC25EABA-E605-F944-A712-A5547EE5676B}" destId="{C14C191F-8253-F042-88F9-1B41C4F19483}" srcOrd="0" destOrd="0" presId="urn:microsoft.com/office/officeart/2005/8/layout/vList2"/>
    <dgm:cxn modelId="{18172F2A-E19D-7E4F-BDCF-76752D485BA3}" type="presParOf" srcId="{CC25EABA-E605-F944-A712-A5547EE5676B}" destId="{6954E0AD-90AE-B249-8161-B5CF859CFC9B}" srcOrd="1" destOrd="0" presId="urn:microsoft.com/office/officeart/2005/8/layout/vList2"/>
    <dgm:cxn modelId="{18DE3C66-77B3-E440-870D-EE4BB5F98E5A}" type="presParOf" srcId="{CC25EABA-E605-F944-A712-A5547EE5676B}" destId="{D8C519D4-81CA-7649-A914-9DD2D4266D82}" srcOrd="2" destOrd="0" presId="urn:microsoft.com/office/officeart/2005/8/layout/vList2"/>
    <dgm:cxn modelId="{41C40B4F-7C55-AB4F-9619-03FE7A7F11F2}" type="presParOf" srcId="{CC25EABA-E605-F944-A712-A5547EE5676B}" destId="{FFEC5616-C6D3-C547-A9EF-52DFB663E490}" srcOrd="3" destOrd="0" presId="urn:microsoft.com/office/officeart/2005/8/layout/vList2"/>
    <dgm:cxn modelId="{C7840B8F-3D30-7D43-AC13-5C096BDB5A0E}" type="presParOf" srcId="{CC25EABA-E605-F944-A712-A5547EE5676B}" destId="{1DD3B221-7997-E843-8208-B5116FC681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custScaleY="98061">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06D4C-1F51-4C48-81FC-6C0785206E35}" type="doc">
      <dgm:prSet loTypeId="urn:microsoft.com/office/officeart/2005/8/layout/process1" loCatId="process" qsTypeId="urn:microsoft.com/office/officeart/2005/8/quickstyle/simple1" qsCatId="simple" csTypeId="urn:microsoft.com/office/officeart/2005/8/colors/colorful5" csCatId="colorful" phldr="1"/>
      <dgm:spPr/>
    </dgm:pt>
    <dgm:pt modelId="{294E73E8-B28B-2841-BEF1-1DD82FF7B1F6}">
      <dgm:prSet phldrT="[Text]"/>
      <dgm:spPr/>
      <dgm:t>
        <a:bodyPr/>
        <a:lstStyle/>
        <a:p>
          <a:r>
            <a:rPr lang="en-US" dirty="0"/>
            <a:t>ARP allows transfers of funds to nonprofits and other private entities as subrecipients for ARP-authorized purposes</a:t>
          </a:r>
        </a:p>
      </dgm:t>
    </dgm:pt>
    <dgm:pt modelId="{445E53C1-A20B-B441-9B30-174277961492}" type="parTrans" cxnId="{BE49FA7B-DB5F-D342-B7C0-E74B1EF0903A}">
      <dgm:prSet/>
      <dgm:spPr/>
      <dgm:t>
        <a:bodyPr/>
        <a:lstStyle/>
        <a:p>
          <a:endParaRPr lang="en-US"/>
        </a:p>
      </dgm:t>
    </dgm:pt>
    <dgm:pt modelId="{FBCFEFFD-AC9B-5942-8913-36153CEFDB09}" type="sibTrans" cxnId="{BE49FA7B-DB5F-D342-B7C0-E74B1EF0903A}">
      <dgm:prSet/>
      <dgm:spPr/>
      <dgm:t>
        <a:bodyPr/>
        <a:lstStyle/>
        <a:p>
          <a:endParaRPr lang="en-US"/>
        </a:p>
      </dgm:t>
    </dgm:pt>
    <dgm:pt modelId="{F2BF77CD-3DC9-6245-9799-B0D4D134F9C2}">
      <dgm:prSet phldrT="[Text]"/>
      <dgm:spPr/>
      <dgm:t>
        <a:bodyPr/>
        <a:lstStyle/>
        <a:p>
          <a:r>
            <a:rPr lang="en-US" dirty="0"/>
            <a:t>State law provides broad </a:t>
          </a:r>
          <a:r>
            <a:rPr lang="en-US"/>
            <a:t>authority for a local government </a:t>
          </a:r>
          <a:r>
            <a:rPr lang="en-US" dirty="0"/>
            <a:t>to </a:t>
          </a:r>
          <a:r>
            <a:rPr lang="en-US" b="1" u="sng" dirty="0"/>
            <a:t>contract </a:t>
          </a:r>
          <a:r>
            <a:rPr lang="en-US" dirty="0"/>
            <a:t>with a private entity to perform specific activities that the </a:t>
          </a:r>
          <a:r>
            <a:rPr lang="en-US" b="1" dirty="0"/>
            <a:t>local government has statutory authority to undertake</a:t>
          </a:r>
        </a:p>
      </dgm:t>
    </dgm:pt>
    <dgm:pt modelId="{741B7636-F232-984C-996B-63E09ECD3EC8}" type="parTrans" cxnId="{3D223470-94B0-5D4D-82C6-33664BF24A6B}">
      <dgm:prSet/>
      <dgm:spPr/>
      <dgm:t>
        <a:bodyPr/>
        <a:lstStyle/>
        <a:p>
          <a:endParaRPr lang="en-US"/>
        </a:p>
      </dgm:t>
    </dgm:pt>
    <dgm:pt modelId="{02FDE754-8CB0-AF4B-BB40-04F283B52C6E}" type="sibTrans" cxnId="{3D223470-94B0-5D4D-82C6-33664BF24A6B}">
      <dgm:prSet/>
      <dgm:spPr/>
      <dgm:t>
        <a:bodyPr/>
        <a:lstStyle/>
        <a:p>
          <a:endParaRPr lang="en-US"/>
        </a:p>
      </dgm:t>
    </dgm:pt>
    <dgm:pt modelId="{9EA48A5F-3A6B-AC40-819A-DDA7EE590D4D}">
      <dgm:prSet phldrT="[Text]"/>
      <dgm:spPr/>
      <dgm:t>
        <a:bodyPr/>
        <a:lstStyle/>
        <a:p>
          <a:r>
            <a:rPr lang="en-US" dirty="0"/>
            <a:t>Recipient government must manage and monitor subrecipient to ensure compliance with law and regulations. Subrecipient must comply with all applicable requirements, reporting, and other documentation.</a:t>
          </a:r>
        </a:p>
      </dgm:t>
    </dgm:pt>
    <dgm:pt modelId="{E838EAC4-4BB3-5B4E-B094-7EC16EDFF1C1}" type="parTrans" cxnId="{9758AC62-C29B-B646-94C3-A626104BEF93}">
      <dgm:prSet/>
      <dgm:spPr/>
      <dgm:t>
        <a:bodyPr/>
        <a:lstStyle/>
        <a:p>
          <a:endParaRPr lang="en-US"/>
        </a:p>
      </dgm:t>
    </dgm:pt>
    <dgm:pt modelId="{965FA40A-AB3D-AF4E-BC5A-D2AFC78B785A}" type="sibTrans" cxnId="{9758AC62-C29B-B646-94C3-A626104BEF93}">
      <dgm:prSet/>
      <dgm:spPr/>
      <dgm:t>
        <a:bodyPr/>
        <a:lstStyle/>
        <a:p>
          <a:endParaRPr lang="en-US"/>
        </a:p>
      </dgm:t>
    </dgm:pt>
    <dgm:pt modelId="{CA417A55-247E-4E47-B132-C3A2F359E738}" type="pres">
      <dgm:prSet presAssocID="{57006D4C-1F51-4C48-81FC-6C0785206E35}" presName="Name0" presStyleCnt="0">
        <dgm:presLayoutVars>
          <dgm:dir/>
          <dgm:resizeHandles val="exact"/>
        </dgm:presLayoutVars>
      </dgm:prSet>
      <dgm:spPr/>
    </dgm:pt>
    <dgm:pt modelId="{CD240CE7-F2DA-2541-8FF3-011613FFB53A}" type="pres">
      <dgm:prSet presAssocID="{294E73E8-B28B-2841-BEF1-1DD82FF7B1F6}" presName="node" presStyleLbl="node1" presStyleIdx="0" presStyleCnt="3">
        <dgm:presLayoutVars>
          <dgm:bulletEnabled val="1"/>
        </dgm:presLayoutVars>
      </dgm:prSet>
      <dgm:spPr/>
    </dgm:pt>
    <dgm:pt modelId="{263C5A85-84D1-C14D-81A9-876FE648C365}" type="pres">
      <dgm:prSet presAssocID="{FBCFEFFD-AC9B-5942-8913-36153CEFDB09}" presName="sibTrans" presStyleLbl="sibTrans2D1" presStyleIdx="0" presStyleCnt="2"/>
      <dgm:spPr/>
    </dgm:pt>
    <dgm:pt modelId="{28AA372A-F96D-324D-94BB-75876789287F}" type="pres">
      <dgm:prSet presAssocID="{FBCFEFFD-AC9B-5942-8913-36153CEFDB09}" presName="connectorText" presStyleLbl="sibTrans2D1" presStyleIdx="0" presStyleCnt="2"/>
      <dgm:spPr/>
    </dgm:pt>
    <dgm:pt modelId="{514F7DFA-9EF0-C342-BD56-4E0B22283881}" type="pres">
      <dgm:prSet presAssocID="{F2BF77CD-3DC9-6245-9799-B0D4D134F9C2}" presName="node" presStyleLbl="node1" presStyleIdx="1" presStyleCnt="3">
        <dgm:presLayoutVars>
          <dgm:bulletEnabled val="1"/>
        </dgm:presLayoutVars>
      </dgm:prSet>
      <dgm:spPr/>
    </dgm:pt>
    <dgm:pt modelId="{D2490739-1186-5E4D-8D60-1D00E4612338}" type="pres">
      <dgm:prSet presAssocID="{02FDE754-8CB0-AF4B-BB40-04F283B52C6E}" presName="sibTrans" presStyleLbl="sibTrans2D1" presStyleIdx="1" presStyleCnt="2"/>
      <dgm:spPr/>
    </dgm:pt>
    <dgm:pt modelId="{20804A79-C0DF-964E-BE99-01BB74C3E709}" type="pres">
      <dgm:prSet presAssocID="{02FDE754-8CB0-AF4B-BB40-04F283B52C6E}" presName="connectorText" presStyleLbl="sibTrans2D1" presStyleIdx="1" presStyleCnt="2"/>
      <dgm:spPr/>
    </dgm:pt>
    <dgm:pt modelId="{C4F5B595-2244-F848-88CE-FC062451C7ED}" type="pres">
      <dgm:prSet presAssocID="{9EA48A5F-3A6B-AC40-819A-DDA7EE590D4D}" presName="node" presStyleLbl="node1" presStyleIdx="2" presStyleCnt="3">
        <dgm:presLayoutVars>
          <dgm:bulletEnabled val="1"/>
        </dgm:presLayoutVars>
      </dgm:prSet>
      <dgm:spPr/>
    </dgm:pt>
  </dgm:ptLst>
  <dgm:cxnLst>
    <dgm:cxn modelId="{1554C34C-81BD-E74E-A6A9-4258C06ADA64}" type="presOf" srcId="{02FDE754-8CB0-AF4B-BB40-04F283B52C6E}" destId="{D2490739-1186-5E4D-8D60-1D00E4612338}" srcOrd="0" destOrd="0" presId="urn:microsoft.com/office/officeart/2005/8/layout/process1"/>
    <dgm:cxn modelId="{C455EF4E-4DAD-F443-A862-7BA431B6F459}" type="presOf" srcId="{FBCFEFFD-AC9B-5942-8913-36153CEFDB09}" destId="{263C5A85-84D1-C14D-81A9-876FE648C365}" srcOrd="0" destOrd="0" presId="urn:microsoft.com/office/officeart/2005/8/layout/process1"/>
    <dgm:cxn modelId="{9758AC62-C29B-B646-94C3-A626104BEF93}" srcId="{57006D4C-1F51-4C48-81FC-6C0785206E35}" destId="{9EA48A5F-3A6B-AC40-819A-DDA7EE590D4D}" srcOrd="2" destOrd="0" parTransId="{E838EAC4-4BB3-5B4E-B094-7EC16EDFF1C1}" sibTransId="{965FA40A-AB3D-AF4E-BC5A-D2AFC78B785A}"/>
    <dgm:cxn modelId="{3D223470-94B0-5D4D-82C6-33664BF24A6B}" srcId="{57006D4C-1F51-4C48-81FC-6C0785206E35}" destId="{F2BF77CD-3DC9-6245-9799-B0D4D134F9C2}" srcOrd="1" destOrd="0" parTransId="{741B7636-F232-984C-996B-63E09ECD3EC8}" sibTransId="{02FDE754-8CB0-AF4B-BB40-04F283B52C6E}"/>
    <dgm:cxn modelId="{BE49FA7B-DB5F-D342-B7C0-E74B1EF0903A}" srcId="{57006D4C-1F51-4C48-81FC-6C0785206E35}" destId="{294E73E8-B28B-2841-BEF1-1DD82FF7B1F6}" srcOrd="0" destOrd="0" parTransId="{445E53C1-A20B-B441-9B30-174277961492}" sibTransId="{FBCFEFFD-AC9B-5942-8913-36153CEFDB09}"/>
    <dgm:cxn modelId="{4590E987-A54F-3D4D-87DD-F80CF91F22FC}" type="presOf" srcId="{9EA48A5F-3A6B-AC40-819A-DDA7EE590D4D}" destId="{C4F5B595-2244-F848-88CE-FC062451C7ED}" srcOrd="0" destOrd="0" presId="urn:microsoft.com/office/officeart/2005/8/layout/process1"/>
    <dgm:cxn modelId="{A6C64E8C-1B81-7449-9400-0FF501DACBCB}" type="presOf" srcId="{57006D4C-1F51-4C48-81FC-6C0785206E35}" destId="{CA417A55-247E-4E47-B132-C3A2F359E738}" srcOrd="0" destOrd="0" presId="urn:microsoft.com/office/officeart/2005/8/layout/process1"/>
    <dgm:cxn modelId="{F55DFFAF-97AA-4F4D-8266-FBDD557302C8}" type="presOf" srcId="{FBCFEFFD-AC9B-5942-8913-36153CEFDB09}" destId="{28AA372A-F96D-324D-94BB-75876789287F}" srcOrd="1" destOrd="0" presId="urn:microsoft.com/office/officeart/2005/8/layout/process1"/>
    <dgm:cxn modelId="{A022D3CE-5635-FE46-BF4F-F92277BCD130}" type="presOf" srcId="{02FDE754-8CB0-AF4B-BB40-04F283B52C6E}" destId="{20804A79-C0DF-964E-BE99-01BB74C3E709}" srcOrd="1" destOrd="0" presId="urn:microsoft.com/office/officeart/2005/8/layout/process1"/>
    <dgm:cxn modelId="{EC55AFD2-DA92-8745-9F3A-FABC6772C4BA}" type="presOf" srcId="{294E73E8-B28B-2841-BEF1-1DD82FF7B1F6}" destId="{CD240CE7-F2DA-2541-8FF3-011613FFB53A}" srcOrd="0" destOrd="0" presId="urn:microsoft.com/office/officeart/2005/8/layout/process1"/>
    <dgm:cxn modelId="{25E820FF-A86A-6E44-AC53-919D515FA263}" type="presOf" srcId="{F2BF77CD-3DC9-6245-9799-B0D4D134F9C2}" destId="{514F7DFA-9EF0-C342-BD56-4E0B22283881}" srcOrd="0" destOrd="0" presId="urn:microsoft.com/office/officeart/2005/8/layout/process1"/>
    <dgm:cxn modelId="{01E2E060-982F-E845-BA04-938D09FD4D25}" type="presParOf" srcId="{CA417A55-247E-4E47-B132-C3A2F359E738}" destId="{CD240CE7-F2DA-2541-8FF3-011613FFB53A}" srcOrd="0" destOrd="0" presId="urn:microsoft.com/office/officeart/2005/8/layout/process1"/>
    <dgm:cxn modelId="{37009816-8837-D849-9E89-AEC0AF2A7963}" type="presParOf" srcId="{CA417A55-247E-4E47-B132-C3A2F359E738}" destId="{263C5A85-84D1-C14D-81A9-876FE648C365}" srcOrd="1" destOrd="0" presId="urn:microsoft.com/office/officeart/2005/8/layout/process1"/>
    <dgm:cxn modelId="{C0E65A38-D486-9B4A-A6BD-6A72553ED311}" type="presParOf" srcId="{263C5A85-84D1-C14D-81A9-876FE648C365}" destId="{28AA372A-F96D-324D-94BB-75876789287F}" srcOrd="0" destOrd="0" presId="urn:microsoft.com/office/officeart/2005/8/layout/process1"/>
    <dgm:cxn modelId="{27D688F8-37B4-4145-A5EE-E812F0673E9F}" type="presParOf" srcId="{CA417A55-247E-4E47-B132-C3A2F359E738}" destId="{514F7DFA-9EF0-C342-BD56-4E0B22283881}" srcOrd="2" destOrd="0" presId="urn:microsoft.com/office/officeart/2005/8/layout/process1"/>
    <dgm:cxn modelId="{09370745-C8D6-FE4C-8836-36ABF0174F39}" type="presParOf" srcId="{CA417A55-247E-4E47-B132-C3A2F359E738}" destId="{D2490739-1186-5E4D-8D60-1D00E4612338}" srcOrd="3" destOrd="0" presId="urn:microsoft.com/office/officeart/2005/8/layout/process1"/>
    <dgm:cxn modelId="{B21B97AB-C3BF-654C-B13A-AD538215E6EA}" type="presParOf" srcId="{D2490739-1186-5E4D-8D60-1D00E4612338}" destId="{20804A79-C0DF-964E-BE99-01BB74C3E709}" srcOrd="0" destOrd="0" presId="urn:microsoft.com/office/officeart/2005/8/layout/process1"/>
    <dgm:cxn modelId="{E119AF9A-B3D8-254D-9B7F-0E1209001B89}" type="presParOf" srcId="{CA417A55-247E-4E47-B132-C3A2F359E738}" destId="{C4F5B595-2244-F848-88CE-FC062451C7E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B1BD5-8BD5-49DA-B973-B5DB572CBD5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FE22395-BB14-4C55-B5F2-91AC0E97F8F7}">
      <dgm:prSet/>
      <dgm:spPr/>
      <dgm:t>
        <a:bodyPr/>
        <a:lstStyle/>
        <a:p>
          <a:r>
            <a:rPr lang="en-US"/>
            <a:t>Federal Law</a:t>
          </a:r>
        </a:p>
      </dgm:t>
    </dgm:pt>
    <dgm:pt modelId="{881D1026-24A2-4603-80BA-4CAEFDA0F798}" type="parTrans" cxnId="{00952349-64E8-463A-AC10-C03643EB65DA}">
      <dgm:prSet/>
      <dgm:spPr/>
      <dgm:t>
        <a:bodyPr/>
        <a:lstStyle/>
        <a:p>
          <a:endParaRPr lang="en-US"/>
        </a:p>
      </dgm:t>
    </dgm:pt>
    <dgm:pt modelId="{620FED87-F18B-483E-9146-0FFCCD4B3C9E}" type="sibTrans" cxnId="{00952349-64E8-463A-AC10-C03643EB65DA}">
      <dgm:prSet/>
      <dgm:spPr/>
      <dgm:t>
        <a:bodyPr/>
        <a:lstStyle/>
        <a:p>
          <a:endParaRPr lang="en-US"/>
        </a:p>
      </dgm:t>
    </dgm:pt>
    <dgm:pt modelId="{BFA3030D-96F2-40F2-BFDA-CBFD48A3E14C}">
      <dgm:prSet/>
      <dgm:spPr/>
      <dgm:t>
        <a:bodyPr/>
        <a:lstStyle/>
        <a:p>
          <a:r>
            <a:rPr lang="en-US"/>
            <a:t>Part 8, </a:t>
          </a:r>
          <a:r>
            <a:rPr lang="en-US">
              <a:hlinkClick xmlns:r="http://schemas.openxmlformats.org/officeDocument/2006/relationships" r:id="rId1"/>
            </a:rPr>
            <a:t>Subtitle M—Coronavirus State and Local Fiscal Recovery Funds of H.R. 1319 American Rescue Plan Act of 2021</a:t>
          </a:r>
          <a:endParaRPr lang="en-US"/>
        </a:p>
      </dgm:t>
    </dgm:pt>
    <dgm:pt modelId="{11BF5E00-7150-4FD9-A27C-A396A96F3602}" type="parTrans" cxnId="{50FF78DA-4085-4332-9976-EEF5117E2323}">
      <dgm:prSet/>
      <dgm:spPr/>
      <dgm:t>
        <a:bodyPr/>
        <a:lstStyle/>
        <a:p>
          <a:endParaRPr lang="en-US"/>
        </a:p>
      </dgm:t>
    </dgm:pt>
    <dgm:pt modelId="{48A402CD-8779-49B1-B437-9697EAA17CC4}" type="sibTrans" cxnId="{50FF78DA-4085-4332-9976-EEF5117E2323}">
      <dgm:prSet/>
      <dgm:spPr/>
      <dgm:t>
        <a:bodyPr/>
        <a:lstStyle/>
        <a:p>
          <a:endParaRPr lang="en-US"/>
        </a:p>
      </dgm:t>
    </dgm:pt>
    <dgm:pt modelId="{F3FFC972-3CE2-4A89-84EB-76CE7FB937BB}">
      <dgm:prSet/>
      <dgm:spPr/>
      <dgm:t>
        <a:bodyPr/>
        <a:lstStyle/>
        <a:p>
          <a:r>
            <a:rPr lang="en-US"/>
            <a:t>US Treasury Regulations &amp; Guidance</a:t>
          </a:r>
        </a:p>
      </dgm:t>
    </dgm:pt>
    <dgm:pt modelId="{E2B9EAE0-92F0-4C50-921E-3354A20F22A8}" type="parTrans" cxnId="{FA2CCB5D-5C2D-4D52-9EE5-285ACA84B261}">
      <dgm:prSet/>
      <dgm:spPr/>
      <dgm:t>
        <a:bodyPr/>
        <a:lstStyle/>
        <a:p>
          <a:endParaRPr lang="en-US"/>
        </a:p>
      </dgm:t>
    </dgm:pt>
    <dgm:pt modelId="{EFA161C6-EE66-48BE-9970-734536708443}" type="sibTrans" cxnId="{FA2CCB5D-5C2D-4D52-9EE5-285ACA84B261}">
      <dgm:prSet/>
      <dgm:spPr/>
      <dgm:t>
        <a:bodyPr/>
        <a:lstStyle/>
        <a:p>
          <a:endParaRPr lang="en-US"/>
        </a:p>
      </dgm:t>
    </dgm:pt>
    <dgm:pt modelId="{A0CA171E-C262-4ECE-89BB-2C5166BAB86A}">
      <dgm:prSet/>
      <dgm:spPr/>
      <dgm:t>
        <a:bodyPr/>
        <a:lstStyle/>
        <a:p>
          <a:r>
            <a:rPr lang="en-US" dirty="0">
              <a:hlinkClick xmlns:r="http://schemas.openxmlformats.org/officeDocument/2006/relationships" r:id="rId2"/>
            </a:rPr>
            <a:t>31 CFR Part 35</a:t>
          </a:r>
          <a:r>
            <a:rPr lang="en-US" dirty="0"/>
            <a:t> (Interim Final Rule; Will be Final Soon)</a:t>
          </a:r>
        </a:p>
      </dgm:t>
    </dgm:pt>
    <dgm:pt modelId="{E2C5B82C-6B7F-4978-B170-F3D5D132565E}" type="parTrans" cxnId="{8D960362-CDFC-4F49-B9B2-78C9D982EA43}">
      <dgm:prSet/>
      <dgm:spPr/>
      <dgm:t>
        <a:bodyPr/>
        <a:lstStyle/>
        <a:p>
          <a:endParaRPr lang="en-US"/>
        </a:p>
      </dgm:t>
    </dgm:pt>
    <dgm:pt modelId="{8F3B2F78-54EA-4212-A589-DE12C1A85F24}" type="sibTrans" cxnId="{8D960362-CDFC-4F49-B9B2-78C9D982EA43}">
      <dgm:prSet/>
      <dgm:spPr/>
      <dgm:t>
        <a:bodyPr/>
        <a:lstStyle/>
        <a:p>
          <a:endParaRPr lang="en-US"/>
        </a:p>
      </dgm:t>
    </dgm:pt>
    <dgm:pt modelId="{6D103AB8-251D-486D-A04B-628DA3036205}">
      <dgm:prSet/>
      <dgm:spPr/>
      <dgm:t>
        <a:bodyPr/>
        <a:lstStyle/>
        <a:p>
          <a:r>
            <a:rPr lang="en-US" dirty="0">
              <a:hlinkClick xmlns:r="http://schemas.openxmlformats.org/officeDocument/2006/relationships" r:id="rId3"/>
            </a:rPr>
            <a:t>US Treasury FAQs </a:t>
          </a:r>
          <a:r>
            <a:rPr lang="en-US" dirty="0"/>
            <a:t>(updated periodically)</a:t>
          </a:r>
        </a:p>
      </dgm:t>
    </dgm:pt>
    <dgm:pt modelId="{C69DF826-A7D4-4B77-83FE-10A779CC6694}" type="parTrans" cxnId="{DD8C03EC-D3C4-48F0-8D90-BD48538F4C21}">
      <dgm:prSet/>
      <dgm:spPr/>
      <dgm:t>
        <a:bodyPr/>
        <a:lstStyle/>
        <a:p>
          <a:endParaRPr lang="en-US"/>
        </a:p>
      </dgm:t>
    </dgm:pt>
    <dgm:pt modelId="{297F7FE3-7850-4F51-951E-6AF46DF1C47F}" type="sibTrans" cxnId="{DD8C03EC-D3C4-48F0-8D90-BD48538F4C21}">
      <dgm:prSet/>
      <dgm:spPr/>
      <dgm:t>
        <a:bodyPr/>
        <a:lstStyle/>
        <a:p>
          <a:endParaRPr lang="en-US"/>
        </a:p>
      </dgm:t>
    </dgm:pt>
    <dgm:pt modelId="{3F8986D1-5706-4774-ABBB-42772133CC65}">
      <dgm:prSet/>
      <dgm:spPr/>
      <dgm:t>
        <a:bodyPr/>
        <a:lstStyle/>
        <a:p>
          <a:r>
            <a:rPr lang="en-US" dirty="0">
              <a:hlinkClick xmlns:r="http://schemas.openxmlformats.org/officeDocument/2006/relationships" r:id="rId4"/>
            </a:rPr>
            <a:t>Compliance and Reporting Guidance: State and Local Fiscal Recovery Funds</a:t>
          </a:r>
          <a:endParaRPr lang="en-US" dirty="0"/>
        </a:p>
      </dgm:t>
    </dgm:pt>
    <dgm:pt modelId="{F36BFE3F-3424-4DD2-BE88-2C2900C0851A}" type="parTrans" cxnId="{B51076A4-8DB0-41D4-AEF4-363B4AFE9D81}">
      <dgm:prSet/>
      <dgm:spPr/>
      <dgm:t>
        <a:bodyPr/>
        <a:lstStyle/>
        <a:p>
          <a:endParaRPr lang="en-US"/>
        </a:p>
      </dgm:t>
    </dgm:pt>
    <dgm:pt modelId="{31B6AD94-EAE5-4CA6-83B5-C145CE7E870F}" type="sibTrans" cxnId="{B51076A4-8DB0-41D4-AEF4-363B4AFE9D81}">
      <dgm:prSet/>
      <dgm:spPr/>
      <dgm:t>
        <a:bodyPr/>
        <a:lstStyle/>
        <a:p>
          <a:endParaRPr lang="en-US"/>
        </a:p>
      </dgm:t>
    </dgm:pt>
    <dgm:pt modelId="{2C04C632-7DBC-884A-8A45-2D2B8F836CEC}">
      <dgm:prSet/>
      <dgm:spPr/>
      <dgm:t>
        <a:bodyPr/>
        <a:lstStyle/>
        <a:p>
          <a:r>
            <a:rPr lang="en-US" dirty="0">
              <a:hlinkClick xmlns:r="http://schemas.openxmlformats.org/officeDocument/2006/relationships" r:id="rId5"/>
            </a:rPr>
            <a:t>US Treasury Compliance Webpage</a:t>
          </a:r>
          <a:endParaRPr lang="en-US" dirty="0"/>
        </a:p>
      </dgm:t>
    </dgm:pt>
    <dgm:pt modelId="{1F6FA718-7BD4-0848-80D8-0B1817126AE5}" type="parTrans" cxnId="{BF44C476-14C1-BD47-8183-2894A02462E7}">
      <dgm:prSet/>
      <dgm:spPr/>
      <dgm:t>
        <a:bodyPr/>
        <a:lstStyle/>
        <a:p>
          <a:endParaRPr lang="en-US"/>
        </a:p>
      </dgm:t>
    </dgm:pt>
    <dgm:pt modelId="{BDF5F2FF-B7D1-474D-A9E6-3819CC00A768}" type="sibTrans" cxnId="{BF44C476-14C1-BD47-8183-2894A02462E7}">
      <dgm:prSet/>
      <dgm:spPr/>
      <dgm:t>
        <a:bodyPr/>
        <a:lstStyle/>
        <a:p>
          <a:endParaRPr lang="en-US"/>
        </a:p>
      </dgm:t>
    </dgm:pt>
    <dgm:pt modelId="{2FC05015-4233-234D-980B-73A2F5C1D3FC}">
      <dgm:prSet/>
      <dgm:spPr/>
      <dgm:t>
        <a:bodyPr/>
        <a:lstStyle/>
        <a:p>
          <a:r>
            <a:rPr lang="en-US" dirty="0">
              <a:hlinkClick xmlns:r="http://schemas.openxmlformats.org/officeDocument/2006/relationships" r:id="rId6"/>
            </a:rPr>
            <a:t>Treasury User Guide for Reporting</a:t>
          </a:r>
          <a:endParaRPr lang="en-US" dirty="0"/>
        </a:p>
      </dgm:t>
    </dgm:pt>
    <dgm:pt modelId="{24DFF62C-AF24-AD43-86E7-44C2F3B496BF}" type="parTrans" cxnId="{8D35C027-258B-DD45-B025-5110A5E45519}">
      <dgm:prSet/>
      <dgm:spPr/>
      <dgm:t>
        <a:bodyPr/>
        <a:lstStyle/>
        <a:p>
          <a:endParaRPr lang="en-US"/>
        </a:p>
      </dgm:t>
    </dgm:pt>
    <dgm:pt modelId="{E8761A45-FF06-734A-AE41-317E969E74F5}" type="sibTrans" cxnId="{8D35C027-258B-DD45-B025-5110A5E45519}">
      <dgm:prSet/>
      <dgm:spPr/>
      <dgm:t>
        <a:bodyPr/>
        <a:lstStyle/>
        <a:p>
          <a:endParaRPr lang="en-US"/>
        </a:p>
      </dgm:t>
    </dgm:pt>
    <dgm:pt modelId="{255F9605-A534-294B-B56A-D61A7ECA5360}" type="pres">
      <dgm:prSet presAssocID="{DD4B1BD5-8BD5-49DA-B973-B5DB572CBD51}" presName="linear" presStyleCnt="0">
        <dgm:presLayoutVars>
          <dgm:dir/>
          <dgm:animLvl val="lvl"/>
          <dgm:resizeHandles val="exact"/>
        </dgm:presLayoutVars>
      </dgm:prSet>
      <dgm:spPr/>
    </dgm:pt>
    <dgm:pt modelId="{B3CFA3BE-F38B-BD4F-891B-C8829677979A}" type="pres">
      <dgm:prSet presAssocID="{4FE22395-BB14-4C55-B5F2-91AC0E97F8F7}" presName="parentLin" presStyleCnt="0"/>
      <dgm:spPr/>
    </dgm:pt>
    <dgm:pt modelId="{9A77A6C0-1BD2-7E49-B4E9-001B59154812}" type="pres">
      <dgm:prSet presAssocID="{4FE22395-BB14-4C55-B5F2-91AC0E97F8F7}" presName="parentLeftMargin" presStyleLbl="node1" presStyleIdx="0" presStyleCnt="2"/>
      <dgm:spPr/>
    </dgm:pt>
    <dgm:pt modelId="{A7622D02-66D5-B24B-BBAB-9CAE40C4CDD0}" type="pres">
      <dgm:prSet presAssocID="{4FE22395-BB14-4C55-B5F2-91AC0E97F8F7}" presName="parentText" presStyleLbl="node1" presStyleIdx="0" presStyleCnt="2">
        <dgm:presLayoutVars>
          <dgm:chMax val="0"/>
          <dgm:bulletEnabled val="1"/>
        </dgm:presLayoutVars>
      </dgm:prSet>
      <dgm:spPr/>
    </dgm:pt>
    <dgm:pt modelId="{26126347-FCCD-DC4E-AE40-C2FC09CE5C22}" type="pres">
      <dgm:prSet presAssocID="{4FE22395-BB14-4C55-B5F2-91AC0E97F8F7}" presName="negativeSpace" presStyleCnt="0"/>
      <dgm:spPr/>
    </dgm:pt>
    <dgm:pt modelId="{BD4E3491-678E-CA45-9DB9-2DF2F7FE6558}" type="pres">
      <dgm:prSet presAssocID="{4FE22395-BB14-4C55-B5F2-91AC0E97F8F7}" presName="childText" presStyleLbl="conFgAcc1" presStyleIdx="0" presStyleCnt="2">
        <dgm:presLayoutVars>
          <dgm:bulletEnabled val="1"/>
        </dgm:presLayoutVars>
      </dgm:prSet>
      <dgm:spPr/>
    </dgm:pt>
    <dgm:pt modelId="{B3604EEB-F6EB-CE49-BFD8-7247CFB7F69D}" type="pres">
      <dgm:prSet presAssocID="{620FED87-F18B-483E-9146-0FFCCD4B3C9E}" presName="spaceBetweenRectangles" presStyleCnt="0"/>
      <dgm:spPr/>
    </dgm:pt>
    <dgm:pt modelId="{C9B07202-3273-5143-8335-1BE91FF73D3A}" type="pres">
      <dgm:prSet presAssocID="{F3FFC972-3CE2-4A89-84EB-76CE7FB937BB}" presName="parentLin" presStyleCnt="0"/>
      <dgm:spPr/>
    </dgm:pt>
    <dgm:pt modelId="{DFFB0AF4-5448-3844-B20B-C3DF1F41F4CA}" type="pres">
      <dgm:prSet presAssocID="{F3FFC972-3CE2-4A89-84EB-76CE7FB937BB}" presName="parentLeftMargin" presStyleLbl="node1" presStyleIdx="0" presStyleCnt="2"/>
      <dgm:spPr/>
    </dgm:pt>
    <dgm:pt modelId="{5E606EA4-72B7-6E40-B7D3-E9D6109F2E0D}" type="pres">
      <dgm:prSet presAssocID="{F3FFC972-3CE2-4A89-84EB-76CE7FB937BB}" presName="parentText" presStyleLbl="node1" presStyleIdx="1" presStyleCnt="2">
        <dgm:presLayoutVars>
          <dgm:chMax val="0"/>
          <dgm:bulletEnabled val="1"/>
        </dgm:presLayoutVars>
      </dgm:prSet>
      <dgm:spPr/>
    </dgm:pt>
    <dgm:pt modelId="{10C5F4DF-5F9A-524B-98A4-285C9564A066}" type="pres">
      <dgm:prSet presAssocID="{F3FFC972-3CE2-4A89-84EB-76CE7FB937BB}" presName="negativeSpace" presStyleCnt="0"/>
      <dgm:spPr/>
    </dgm:pt>
    <dgm:pt modelId="{06F54DE8-8F72-E341-92E6-3BB7F8B45F0D}" type="pres">
      <dgm:prSet presAssocID="{F3FFC972-3CE2-4A89-84EB-76CE7FB937BB}" presName="childText" presStyleLbl="conFgAcc1" presStyleIdx="1" presStyleCnt="2" custScaleY="137600">
        <dgm:presLayoutVars>
          <dgm:bulletEnabled val="1"/>
        </dgm:presLayoutVars>
      </dgm:prSet>
      <dgm:spPr/>
    </dgm:pt>
  </dgm:ptLst>
  <dgm:cxnLst>
    <dgm:cxn modelId="{A1132403-E20F-B94A-845B-4CAE6057E8DB}" type="presOf" srcId="{4FE22395-BB14-4C55-B5F2-91AC0E97F8F7}" destId="{A7622D02-66D5-B24B-BBAB-9CAE40C4CDD0}" srcOrd="1" destOrd="0" presId="urn:microsoft.com/office/officeart/2005/8/layout/list1"/>
    <dgm:cxn modelId="{C8CB8C03-905B-B343-A521-232661480A6C}" type="presOf" srcId="{BFA3030D-96F2-40F2-BFDA-CBFD48A3E14C}" destId="{BD4E3491-678E-CA45-9DB9-2DF2F7FE6558}" srcOrd="0" destOrd="0" presId="urn:microsoft.com/office/officeart/2005/8/layout/list1"/>
    <dgm:cxn modelId="{1155A803-46F2-6144-8F31-97597ADEED55}" type="presOf" srcId="{4FE22395-BB14-4C55-B5F2-91AC0E97F8F7}" destId="{9A77A6C0-1BD2-7E49-B4E9-001B59154812}" srcOrd="0" destOrd="0" presId="urn:microsoft.com/office/officeart/2005/8/layout/list1"/>
    <dgm:cxn modelId="{C54E3607-1E1E-2843-A2C7-02170C8CB663}" type="presOf" srcId="{DD4B1BD5-8BD5-49DA-B973-B5DB572CBD51}" destId="{255F9605-A534-294B-B56A-D61A7ECA5360}" srcOrd="0" destOrd="0" presId="urn:microsoft.com/office/officeart/2005/8/layout/list1"/>
    <dgm:cxn modelId="{A24B2B0E-B1BC-B94C-BD78-BF77988D16D1}" type="presOf" srcId="{2C04C632-7DBC-884A-8A45-2D2B8F836CEC}" destId="{06F54DE8-8F72-E341-92E6-3BB7F8B45F0D}" srcOrd="0" destOrd="4" presId="urn:microsoft.com/office/officeart/2005/8/layout/list1"/>
    <dgm:cxn modelId="{8D35C027-258B-DD45-B025-5110A5E45519}" srcId="{F3FFC972-3CE2-4A89-84EB-76CE7FB937BB}" destId="{2FC05015-4233-234D-980B-73A2F5C1D3FC}" srcOrd="3" destOrd="0" parTransId="{24DFF62C-AF24-AD43-86E7-44C2F3B496BF}" sibTransId="{E8761A45-FF06-734A-AE41-317E969E74F5}"/>
    <dgm:cxn modelId="{00952349-64E8-463A-AC10-C03643EB65DA}" srcId="{DD4B1BD5-8BD5-49DA-B973-B5DB572CBD51}" destId="{4FE22395-BB14-4C55-B5F2-91AC0E97F8F7}" srcOrd="0" destOrd="0" parTransId="{881D1026-24A2-4603-80BA-4CAEFDA0F798}" sibTransId="{620FED87-F18B-483E-9146-0FFCCD4B3C9E}"/>
    <dgm:cxn modelId="{FA2CCB5D-5C2D-4D52-9EE5-285ACA84B261}" srcId="{DD4B1BD5-8BD5-49DA-B973-B5DB572CBD51}" destId="{F3FFC972-3CE2-4A89-84EB-76CE7FB937BB}" srcOrd="1" destOrd="0" parTransId="{E2B9EAE0-92F0-4C50-921E-3354A20F22A8}" sibTransId="{EFA161C6-EE66-48BE-9970-734536708443}"/>
    <dgm:cxn modelId="{8D960362-CDFC-4F49-B9B2-78C9D982EA43}" srcId="{F3FFC972-3CE2-4A89-84EB-76CE7FB937BB}" destId="{A0CA171E-C262-4ECE-89BB-2C5166BAB86A}" srcOrd="0" destOrd="0" parTransId="{E2C5B82C-6B7F-4978-B170-F3D5D132565E}" sibTransId="{8F3B2F78-54EA-4212-A589-DE12C1A85F24}"/>
    <dgm:cxn modelId="{768D3968-BFBB-BA44-8A9B-8A3F9F014900}" type="presOf" srcId="{3F8986D1-5706-4774-ABBB-42772133CC65}" destId="{06F54DE8-8F72-E341-92E6-3BB7F8B45F0D}" srcOrd="0" destOrd="2" presId="urn:microsoft.com/office/officeart/2005/8/layout/list1"/>
    <dgm:cxn modelId="{BF44C476-14C1-BD47-8183-2894A02462E7}" srcId="{F3FFC972-3CE2-4A89-84EB-76CE7FB937BB}" destId="{2C04C632-7DBC-884A-8A45-2D2B8F836CEC}" srcOrd="4" destOrd="0" parTransId="{1F6FA718-7BD4-0848-80D8-0B1817126AE5}" sibTransId="{BDF5F2FF-B7D1-474D-A9E6-3819CC00A768}"/>
    <dgm:cxn modelId="{B51076A4-8DB0-41D4-AEF4-363B4AFE9D81}" srcId="{F3FFC972-3CE2-4A89-84EB-76CE7FB937BB}" destId="{3F8986D1-5706-4774-ABBB-42772133CC65}" srcOrd="2" destOrd="0" parTransId="{F36BFE3F-3424-4DD2-BE88-2C2900C0851A}" sibTransId="{31B6AD94-EAE5-4CA6-83B5-C145CE7E870F}"/>
    <dgm:cxn modelId="{10DD0CC7-1679-BF4A-A79E-3A1DE7DF6065}" type="presOf" srcId="{F3FFC972-3CE2-4A89-84EB-76CE7FB937BB}" destId="{DFFB0AF4-5448-3844-B20B-C3DF1F41F4CA}" srcOrd="0" destOrd="0" presId="urn:microsoft.com/office/officeart/2005/8/layout/list1"/>
    <dgm:cxn modelId="{D1AD6CCC-9A3B-BB41-9F6D-FE5337AC96E0}" type="presOf" srcId="{2FC05015-4233-234D-980B-73A2F5C1D3FC}" destId="{06F54DE8-8F72-E341-92E6-3BB7F8B45F0D}" srcOrd="0" destOrd="3" presId="urn:microsoft.com/office/officeart/2005/8/layout/list1"/>
    <dgm:cxn modelId="{06AA9CCC-D6F9-A344-A742-D732CF17C39A}" type="presOf" srcId="{A0CA171E-C262-4ECE-89BB-2C5166BAB86A}" destId="{06F54DE8-8F72-E341-92E6-3BB7F8B45F0D}" srcOrd="0" destOrd="0" presId="urn:microsoft.com/office/officeart/2005/8/layout/list1"/>
    <dgm:cxn modelId="{50FF78DA-4085-4332-9976-EEF5117E2323}" srcId="{4FE22395-BB14-4C55-B5F2-91AC0E97F8F7}" destId="{BFA3030D-96F2-40F2-BFDA-CBFD48A3E14C}" srcOrd="0" destOrd="0" parTransId="{11BF5E00-7150-4FD9-A27C-A396A96F3602}" sibTransId="{48A402CD-8779-49B1-B437-9697EAA17CC4}"/>
    <dgm:cxn modelId="{A49574E4-2B63-C143-BA13-E66096BA775F}" type="presOf" srcId="{6D103AB8-251D-486D-A04B-628DA3036205}" destId="{06F54DE8-8F72-E341-92E6-3BB7F8B45F0D}" srcOrd="0" destOrd="1" presId="urn:microsoft.com/office/officeart/2005/8/layout/list1"/>
    <dgm:cxn modelId="{DD8C03EC-D3C4-48F0-8D90-BD48538F4C21}" srcId="{F3FFC972-3CE2-4A89-84EB-76CE7FB937BB}" destId="{6D103AB8-251D-486D-A04B-628DA3036205}" srcOrd="1" destOrd="0" parTransId="{C69DF826-A7D4-4B77-83FE-10A779CC6694}" sibTransId="{297F7FE3-7850-4F51-951E-6AF46DF1C47F}"/>
    <dgm:cxn modelId="{EF6A59F9-6634-834C-8736-FDDDBB9FB473}" type="presOf" srcId="{F3FFC972-3CE2-4A89-84EB-76CE7FB937BB}" destId="{5E606EA4-72B7-6E40-B7D3-E9D6109F2E0D}" srcOrd="1" destOrd="0" presId="urn:microsoft.com/office/officeart/2005/8/layout/list1"/>
    <dgm:cxn modelId="{9662D415-265E-3C4D-A031-3ADD462DBE80}" type="presParOf" srcId="{255F9605-A534-294B-B56A-D61A7ECA5360}" destId="{B3CFA3BE-F38B-BD4F-891B-C8829677979A}" srcOrd="0" destOrd="0" presId="urn:microsoft.com/office/officeart/2005/8/layout/list1"/>
    <dgm:cxn modelId="{0184B780-BD7B-6545-9B9A-D7B0144F43B8}" type="presParOf" srcId="{B3CFA3BE-F38B-BD4F-891B-C8829677979A}" destId="{9A77A6C0-1BD2-7E49-B4E9-001B59154812}" srcOrd="0" destOrd="0" presId="urn:microsoft.com/office/officeart/2005/8/layout/list1"/>
    <dgm:cxn modelId="{C785E7E8-A128-3448-9141-C4B7244C0002}" type="presParOf" srcId="{B3CFA3BE-F38B-BD4F-891B-C8829677979A}" destId="{A7622D02-66D5-B24B-BBAB-9CAE40C4CDD0}" srcOrd="1" destOrd="0" presId="urn:microsoft.com/office/officeart/2005/8/layout/list1"/>
    <dgm:cxn modelId="{8F72A854-E82A-4E47-ADA3-B38BB46E2B89}" type="presParOf" srcId="{255F9605-A534-294B-B56A-D61A7ECA5360}" destId="{26126347-FCCD-DC4E-AE40-C2FC09CE5C22}" srcOrd="1" destOrd="0" presId="urn:microsoft.com/office/officeart/2005/8/layout/list1"/>
    <dgm:cxn modelId="{4B339CD5-E0D4-C74C-BA04-198B076F7D1D}" type="presParOf" srcId="{255F9605-A534-294B-B56A-D61A7ECA5360}" destId="{BD4E3491-678E-CA45-9DB9-2DF2F7FE6558}" srcOrd="2" destOrd="0" presId="urn:microsoft.com/office/officeart/2005/8/layout/list1"/>
    <dgm:cxn modelId="{BD448871-6AEF-3D45-8036-EE4ADC5FB39F}" type="presParOf" srcId="{255F9605-A534-294B-B56A-D61A7ECA5360}" destId="{B3604EEB-F6EB-CE49-BFD8-7247CFB7F69D}" srcOrd="3" destOrd="0" presId="urn:microsoft.com/office/officeart/2005/8/layout/list1"/>
    <dgm:cxn modelId="{B1085920-D29C-7F4C-AFF6-479210C0AD53}" type="presParOf" srcId="{255F9605-A534-294B-B56A-D61A7ECA5360}" destId="{C9B07202-3273-5143-8335-1BE91FF73D3A}" srcOrd="4" destOrd="0" presId="urn:microsoft.com/office/officeart/2005/8/layout/list1"/>
    <dgm:cxn modelId="{7C2C6662-2F32-F54F-BC8F-1F15CD6DB24D}" type="presParOf" srcId="{C9B07202-3273-5143-8335-1BE91FF73D3A}" destId="{DFFB0AF4-5448-3844-B20B-C3DF1F41F4CA}" srcOrd="0" destOrd="0" presId="urn:microsoft.com/office/officeart/2005/8/layout/list1"/>
    <dgm:cxn modelId="{149459C6-A448-6948-9520-135555658C68}" type="presParOf" srcId="{C9B07202-3273-5143-8335-1BE91FF73D3A}" destId="{5E606EA4-72B7-6E40-B7D3-E9D6109F2E0D}" srcOrd="1" destOrd="0" presId="urn:microsoft.com/office/officeart/2005/8/layout/list1"/>
    <dgm:cxn modelId="{4BD8AF7D-02F6-2B43-9117-128A4DBE0DD3}" type="presParOf" srcId="{255F9605-A534-294B-B56A-D61A7ECA5360}" destId="{10C5F4DF-5F9A-524B-98A4-285C9564A066}" srcOrd="5" destOrd="0" presId="urn:microsoft.com/office/officeart/2005/8/layout/list1"/>
    <dgm:cxn modelId="{14A03CF8-604F-5041-8670-E6B192FCD55B}" type="presParOf" srcId="{255F9605-A534-294B-B56A-D61A7ECA5360}" destId="{06F54DE8-8F72-E341-92E6-3BB7F8B45F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09D1E4-39EF-8943-BB4E-7BF6712DCA7F}" type="doc">
      <dgm:prSet loTypeId="urn:microsoft.com/office/officeart/2005/8/layout/venn1" loCatId="" qsTypeId="urn:microsoft.com/office/officeart/2005/8/quickstyle/simple1" qsCatId="simple" csTypeId="urn:microsoft.com/office/officeart/2005/8/colors/colorful4" csCatId="colorful" phldr="1"/>
      <dgm:spPr/>
    </dgm:pt>
    <dgm:pt modelId="{B1E63B88-0CA4-5C44-BF5B-CC7213847B4D}">
      <dgm:prSet phldrT="[Text]"/>
      <dgm:spPr/>
      <dgm:t>
        <a:bodyPr/>
        <a:lstStyle/>
        <a:p>
          <a:r>
            <a:rPr lang="en-US" dirty="0"/>
            <a:t>ARP/FRF Allowable Expenditures</a:t>
          </a:r>
        </a:p>
      </dgm:t>
    </dgm:pt>
    <dgm:pt modelId="{9CFEBC24-AB1F-504D-BA2F-8B0F40310E07}" type="parTrans" cxnId="{E09E8457-E38C-FA4F-AB1B-5292B60DF4C4}">
      <dgm:prSet/>
      <dgm:spPr/>
      <dgm:t>
        <a:bodyPr/>
        <a:lstStyle/>
        <a:p>
          <a:endParaRPr lang="en-US"/>
        </a:p>
      </dgm:t>
    </dgm:pt>
    <dgm:pt modelId="{F69BE9D5-8589-2E4E-9015-E4ED26DEBE01}" type="sibTrans" cxnId="{E09E8457-E38C-FA4F-AB1B-5292B60DF4C4}">
      <dgm:prSet/>
      <dgm:spPr/>
      <dgm:t>
        <a:bodyPr/>
        <a:lstStyle/>
        <a:p>
          <a:endParaRPr lang="en-US"/>
        </a:p>
      </dgm:t>
    </dgm:pt>
    <dgm:pt modelId="{DE0874FB-ACC3-7B4F-A519-CB949AD01B12}">
      <dgm:prSet phldrT="[Text]"/>
      <dgm:spPr/>
      <dgm:t>
        <a:bodyPr/>
        <a:lstStyle/>
        <a:p>
          <a:r>
            <a:rPr lang="en-US" dirty="0"/>
            <a:t>	State Law 	Expenditure 	Authority</a:t>
          </a:r>
        </a:p>
      </dgm:t>
    </dgm:pt>
    <dgm:pt modelId="{79CE2CAD-7738-F14E-B2B9-72B48A01A492}" type="parTrans" cxnId="{A8326DCF-5912-314B-82ED-5A91749280E0}">
      <dgm:prSet/>
      <dgm:spPr/>
      <dgm:t>
        <a:bodyPr/>
        <a:lstStyle/>
        <a:p>
          <a:endParaRPr lang="en-US"/>
        </a:p>
      </dgm:t>
    </dgm:pt>
    <dgm:pt modelId="{050465F9-4313-4842-BD72-49E5CE921A81}" type="sibTrans" cxnId="{A8326DCF-5912-314B-82ED-5A91749280E0}">
      <dgm:prSet/>
      <dgm:spPr/>
      <dgm:t>
        <a:bodyPr/>
        <a:lstStyle/>
        <a:p>
          <a:endParaRPr lang="en-US"/>
        </a:p>
      </dgm:t>
    </dgm:pt>
    <dgm:pt modelId="{518215BB-4E71-F448-BD08-98C282FEC9B1}" type="pres">
      <dgm:prSet presAssocID="{4809D1E4-39EF-8943-BB4E-7BF6712DCA7F}" presName="compositeShape" presStyleCnt="0">
        <dgm:presLayoutVars>
          <dgm:chMax val="7"/>
          <dgm:dir/>
          <dgm:resizeHandles val="exact"/>
        </dgm:presLayoutVars>
      </dgm:prSet>
      <dgm:spPr/>
    </dgm:pt>
    <dgm:pt modelId="{51A44770-30B3-7A4F-B89C-385729890080}" type="pres">
      <dgm:prSet presAssocID="{B1E63B88-0CA4-5C44-BF5B-CC7213847B4D}" presName="circ1" presStyleLbl="vennNode1" presStyleIdx="0" presStyleCnt="2"/>
      <dgm:spPr/>
    </dgm:pt>
    <dgm:pt modelId="{A0D46EEA-FD42-454E-A4BC-28B419289BE4}" type="pres">
      <dgm:prSet presAssocID="{B1E63B88-0CA4-5C44-BF5B-CC7213847B4D}" presName="circ1Tx" presStyleLbl="revTx" presStyleIdx="0" presStyleCnt="0">
        <dgm:presLayoutVars>
          <dgm:chMax val="0"/>
          <dgm:chPref val="0"/>
          <dgm:bulletEnabled val="1"/>
        </dgm:presLayoutVars>
      </dgm:prSet>
      <dgm:spPr/>
    </dgm:pt>
    <dgm:pt modelId="{9D998586-F7DA-1F47-97FE-5AF9CC2055FA}" type="pres">
      <dgm:prSet presAssocID="{DE0874FB-ACC3-7B4F-A519-CB949AD01B12}" presName="circ2" presStyleLbl="vennNode1" presStyleIdx="1" presStyleCnt="2" custScaleX="145826" custScaleY="100547" custLinFactNeighborX="-33339" custLinFactNeighborY="1837"/>
      <dgm:spPr/>
    </dgm:pt>
    <dgm:pt modelId="{47E77959-9070-064B-866F-2D1DD90326F0}" type="pres">
      <dgm:prSet presAssocID="{DE0874FB-ACC3-7B4F-A519-CB949AD01B12}" presName="circ2Tx" presStyleLbl="revTx" presStyleIdx="0" presStyleCnt="0">
        <dgm:presLayoutVars>
          <dgm:chMax val="0"/>
          <dgm:chPref val="0"/>
          <dgm:bulletEnabled val="1"/>
        </dgm:presLayoutVars>
      </dgm:prSet>
      <dgm:spPr/>
    </dgm:pt>
  </dgm:ptLst>
  <dgm:cxnLst>
    <dgm:cxn modelId="{E09E8457-E38C-FA4F-AB1B-5292B60DF4C4}" srcId="{4809D1E4-39EF-8943-BB4E-7BF6712DCA7F}" destId="{B1E63B88-0CA4-5C44-BF5B-CC7213847B4D}" srcOrd="0" destOrd="0" parTransId="{9CFEBC24-AB1F-504D-BA2F-8B0F40310E07}" sibTransId="{F69BE9D5-8589-2E4E-9015-E4ED26DEBE01}"/>
    <dgm:cxn modelId="{D833D0A0-71BA-3743-A674-7CFD0D142495}" type="presOf" srcId="{DE0874FB-ACC3-7B4F-A519-CB949AD01B12}" destId="{47E77959-9070-064B-866F-2D1DD90326F0}" srcOrd="1" destOrd="0" presId="urn:microsoft.com/office/officeart/2005/8/layout/venn1"/>
    <dgm:cxn modelId="{1AE1D6CA-84EA-8949-8AB8-36CD16DFBB9A}" type="presOf" srcId="{4809D1E4-39EF-8943-BB4E-7BF6712DCA7F}" destId="{518215BB-4E71-F448-BD08-98C282FEC9B1}" srcOrd="0" destOrd="0" presId="urn:microsoft.com/office/officeart/2005/8/layout/venn1"/>
    <dgm:cxn modelId="{A8326DCF-5912-314B-82ED-5A91749280E0}" srcId="{4809D1E4-39EF-8943-BB4E-7BF6712DCA7F}" destId="{DE0874FB-ACC3-7B4F-A519-CB949AD01B12}" srcOrd="1" destOrd="0" parTransId="{79CE2CAD-7738-F14E-B2B9-72B48A01A492}" sibTransId="{050465F9-4313-4842-BD72-49E5CE921A81}"/>
    <dgm:cxn modelId="{D42E16D8-E70F-FE41-A858-0D1BA3324FFF}" type="presOf" srcId="{B1E63B88-0CA4-5C44-BF5B-CC7213847B4D}" destId="{A0D46EEA-FD42-454E-A4BC-28B419289BE4}" srcOrd="1" destOrd="0" presId="urn:microsoft.com/office/officeart/2005/8/layout/venn1"/>
    <dgm:cxn modelId="{2084E3E7-90FF-AB4B-A97A-CABA5AB0C6B9}" type="presOf" srcId="{DE0874FB-ACC3-7B4F-A519-CB949AD01B12}" destId="{9D998586-F7DA-1F47-97FE-5AF9CC2055FA}" srcOrd="0" destOrd="0" presId="urn:microsoft.com/office/officeart/2005/8/layout/venn1"/>
    <dgm:cxn modelId="{40461BE8-DFC0-5643-B59C-86E0FBBBB7EB}" type="presOf" srcId="{B1E63B88-0CA4-5C44-BF5B-CC7213847B4D}" destId="{51A44770-30B3-7A4F-B89C-385729890080}" srcOrd="0" destOrd="0" presId="urn:microsoft.com/office/officeart/2005/8/layout/venn1"/>
    <dgm:cxn modelId="{33DA5B93-6730-7E48-A966-FF991C9B3FF5}" type="presParOf" srcId="{518215BB-4E71-F448-BD08-98C282FEC9B1}" destId="{51A44770-30B3-7A4F-B89C-385729890080}" srcOrd="0" destOrd="0" presId="urn:microsoft.com/office/officeart/2005/8/layout/venn1"/>
    <dgm:cxn modelId="{DFEC7BB4-CDB1-1242-8CCA-D04C9DC29163}" type="presParOf" srcId="{518215BB-4E71-F448-BD08-98C282FEC9B1}" destId="{A0D46EEA-FD42-454E-A4BC-28B419289BE4}" srcOrd="1" destOrd="0" presId="urn:microsoft.com/office/officeart/2005/8/layout/venn1"/>
    <dgm:cxn modelId="{D88DC218-CD31-0D4D-B358-1CF73E778F3B}" type="presParOf" srcId="{518215BB-4E71-F448-BD08-98C282FEC9B1}" destId="{9D998586-F7DA-1F47-97FE-5AF9CC2055FA}" srcOrd="2" destOrd="0" presId="urn:microsoft.com/office/officeart/2005/8/layout/venn1"/>
    <dgm:cxn modelId="{E88F6591-5ECD-3E42-B601-7828530217CB}" type="presParOf" srcId="{518215BB-4E71-F448-BD08-98C282FEC9B1}" destId="{47E77959-9070-064B-866F-2D1DD90326F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29AF12-F41F-F64F-A56B-42B667A5E299}" type="doc">
      <dgm:prSet loTypeId="urn:microsoft.com/office/officeart/2009/3/layout/StepUpProcess" loCatId="" qsTypeId="urn:microsoft.com/office/officeart/2005/8/quickstyle/simple1" qsCatId="simple" csTypeId="urn:microsoft.com/office/officeart/2005/8/colors/colorful1" csCatId="colorful" phldr="1"/>
      <dgm:spPr/>
    </dgm:pt>
    <dgm:pt modelId="{67C24BD4-BE00-7A4E-948C-8CF262114C65}">
      <dgm:prSet phldrT="[Text]"/>
      <dgm:spPr/>
      <dgm:t>
        <a:bodyPr/>
        <a:lstStyle/>
        <a:p>
          <a:r>
            <a:rPr lang="en-US" dirty="0"/>
            <a:t>Start with State Law Compliance (LGBFCA) + Procurement Laws + Normal Internal Controls</a:t>
          </a:r>
        </a:p>
      </dgm:t>
    </dgm:pt>
    <dgm:pt modelId="{F05A5D0E-0FAC-3740-B85E-86DBEC73A671}" type="parTrans" cxnId="{B9172C17-D7A9-6148-BE7B-7E41AA48B290}">
      <dgm:prSet/>
      <dgm:spPr/>
      <dgm:t>
        <a:bodyPr/>
        <a:lstStyle/>
        <a:p>
          <a:endParaRPr lang="en-US"/>
        </a:p>
      </dgm:t>
    </dgm:pt>
    <dgm:pt modelId="{9593A89D-55EA-2541-9325-870D758593C3}" type="sibTrans" cxnId="{B9172C17-D7A9-6148-BE7B-7E41AA48B290}">
      <dgm:prSet/>
      <dgm:spPr/>
      <dgm:t>
        <a:bodyPr/>
        <a:lstStyle/>
        <a:p>
          <a:endParaRPr lang="en-US"/>
        </a:p>
      </dgm:t>
    </dgm:pt>
    <dgm:pt modelId="{46379864-60DB-5244-AB65-98CEE5A4D1D2}">
      <dgm:prSet phldrT="[Text]"/>
      <dgm:spPr/>
      <dgm:t>
        <a:bodyPr/>
        <a:lstStyle/>
        <a:p>
          <a:r>
            <a:rPr lang="en-US" dirty="0"/>
            <a:t>Add Specific Processes for Identifying Allowable Expenditures</a:t>
          </a:r>
        </a:p>
      </dgm:t>
    </dgm:pt>
    <dgm:pt modelId="{4CD513B3-34FF-EE4B-A046-D4E4F79D9474}" type="parTrans" cxnId="{2A703CD0-3D2C-7E47-BEE5-41AD1E13BDF1}">
      <dgm:prSet/>
      <dgm:spPr/>
      <dgm:t>
        <a:bodyPr/>
        <a:lstStyle/>
        <a:p>
          <a:endParaRPr lang="en-US"/>
        </a:p>
      </dgm:t>
    </dgm:pt>
    <dgm:pt modelId="{85A3BCA0-B936-4748-AF5E-3510266448CD}" type="sibTrans" cxnId="{2A703CD0-3D2C-7E47-BEE5-41AD1E13BDF1}">
      <dgm:prSet/>
      <dgm:spPr/>
      <dgm:t>
        <a:bodyPr/>
        <a:lstStyle/>
        <a:p>
          <a:endParaRPr lang="en-US"/>
        </a:p>
      </dgm:t>
    </dgm:pt>
    <dgm:pt modelId="{4B6D1E4F-29CB-894C-B86A-00E1355D583A}">
      <dgm:prSet phldrT="[Text]"/>
      <dgm:spPr/>
      <dgm:t>
        <a:bodyPr/>
        <a:lstStyle/>
        <a:p>
          <a:r>
            <a:rPr lang="en-US" dirty="0"/>
            <a:t>Add Specific Processes for Ensuring Compliance with Uniform Guidance</a:t>
          </a:r>
        </a:p>
      </dgm:t>
    </dgm:pt>
    <dgm:pt modelId="{1275CDB7-24EF-0844-9AC8-EB1ABE8AE19E}" type="parTrans" cxnId="{0DB91A83-D521-3E4B-89EC-15A7B62D0A5A}">
      <dgm:prSet/>
      <dgm:spPr/>
      <dgm:t>
        <a:bodyPr/>
        <a:lstStyle/>
        <a:p>
          <a:endParaRPr lang="en-US"/>
        </a:p>
      </dgm:t>
    </dgm:pt>
    <dgm:pt modelId="{BE6033E8-62C1-B849-B68E-EFCD22E185B8}" type="sibTrans" cxnId="{0DB91A83-D521-3E4B-89EC-15A7B62D0A5A}">
      <dgm:prSet/>
      <dgm:spPr/>
      <dgm:t>
        <a:bodyPr/>
        <a:lstStyle/>
        <a:p>
          <a:endParaRPr lang="en-US"/>
        </a:p>
      </dgm:t>
    </dgm:pt>
    <dgm:pt modelId="{CD0D8600-C4EF-CA40-A39C-B7E001D93C7B}">
      <dgm:prSet phldrT="[Text]"/>
      <dgm:spPr/>
      <dgm:t>
        <a:bodyPr/>
        <a:lstStyle/>
        <a:p>
          <a:r>
            <a:rPr lang="en-US" dirty="0"/>
            <a:t>Add Specific Processes for Documenting Obligations/Expenditures by Project within Appropriate EC</a:t>
          </a:r>
        </a:p>
      </dgm:t>
    </dgm:pt>
    <dgm:pt modelId="{F71B88EE-70D7-CF49-B9A2-F9A079547573}" type="parTrans" cxnId="{A89E2D66-284D-8E4D-B4C4-5941CDD998ED}">
      <dgm:prSet/>
      <dgm:spPr/>
      <dgm:t>
        <a:bodyPr/>
        <a:lstStyle/>
        <a:p>
          <a:endParaRPr lang="en-US"/>
        </a:p>
      </dgm:t>
    </dgm:pt>
    <dgm:pt modelId="{9304825C-9BA2-9F4B-B3C3-98D16197EE50}" type="sibTrans" cxnId="{A89E2D66-284D-8E4D-B4C4-5941CDD998ED}">
      <dgm:prSet/>
      <dgm:spPr/>
      <dgm:t>
        <a:bodyPr/>
        <a:lstStyle/>
        <a:p>
          <a:endParaRPr lang="en-US"/>
        </a:p>
      </dgm:t>
    </dgm:pt>
    <dgm:pt modelId="{46C2B8EC-0202-724B-91D2-6EADD50320A9}" type="pres">
      <dgm:prSet presAssocID="{8429AF12-F41F-F64F-A56B-42B667A5E299}" presName="rootnode" presStyleCnt="0">
        <dgm:presLayoutVars>
          <dgm:chMax/>
          <dgm:chPref/>
          <dgm:dir/>
          <dgm:animLvl val="lvl"/>
        </dgm:presLayoutVars>
      </dgm:prSet>
      <dgm:spPr/>
    </dgm:pt>
    <dgm:pt modelId="{1BFD3FF7-0D38-A44D-90B2-F649D0932173}" type="pres">
      <dgm:prSet presAssocID="{67C24BD4-BE00-7A4E-948C-8CF262114C65}" presName="composite" presStyleCnt="0"/>
      <dgm:spPr/>
    </dgm:pt>
    <dgm:pt modelId="{5639AEA9-A902-FB4E-809F-2CC7F06AC97D}" type="pres">
      <dgm:prSet presAssocID="{67C24BD4-BE00-7A4E-948C-8CF262114C65}" presName="LShape" presStyleLbl="alignNode1" presStyleIdx="0" presStyleCnt="7"/>
      <dgm:spPr/>
    </dgm:pt>
    <dgm:pt modelId="{AAEB41D6-B4A6-7B42-A9BB-CE74B42D3F57}" type="pres">
      <dgm:prSet presAssocID="{67C24BD4-BE00-7A4E-948C-8CF262114C65}" presName="ParentText" presStyleLbl="revTx" presStyleIdx="0" presStyleCnt="4">
        <dgm:presLayoutVars>
          <dgm:chMax val="0"/>
          <dgm:chPref val="0"/>
          <dgm:bulletEnabled val="1"/>
        </dgm:presLayoutVars>
      </dgm:prSet>
      <dgm:spPr/>
    </dgm:pt>
    <dgm:pt modelId="{C7DFE745-F818-3B49-B2AD-C3C9F42ED94B}" type="pres">
      <dgm:prSet presAssocID="{67C24BD4-BE00-7A4E-948C-8CF262114C65}" presName="Triangle" presStyleLbl="alignNode1" presStyleIdx="1" presStyleCnt="7"/>
      <dgm:spPr/>
    </dgm:pt>
    <dgm:pt modelId="{B39A002C-0632-0642-89D5-5AFEE1667D10}" type="pres">
      <dgm:prSet presAssocID="{9593A89D-55EA-2541-9325-870D758593C3}" presName="sibTrans" presStyleCnt="0"/>
      <dgm:spPr/>
    </dgm:pt>
    <dgm:pt modelId="{991BD41E-501E-F842-B75F-AB2CD7767FD4}" type="pres">
      <dgm:prSet presAssocID="{9593A89D-55EA-2541-9325-870D758593C3}" presName="space" presStyleCnt="0"/>
      <dgm:spPr/>
    </dgm:pt>
    <dgm:pt modelId="{8B238B8A-16A3-994B-9058-6B15DE608775}" type="pres">
      <dgm:prSet presAssocID="{46379864-60DB-5244-AB65-98CEE5A4D1D2}" presName="composite" presStyleCnt="0"/>
      <dgm:spPr/>
    </dgm:pt>
    <dgm:pt modelId="{25403385-DBCD-D04F-ABDB-3F52565F4EE6}" type="pres">
      <dgm:prSet presAssocID="{46379864-60DB-5244-AB65-98CEE5A4D1D2}" presName="LShape" presStyleLbl="alignNode1" presStyleIdx="2" presStyleCnt="7"/>
      <dgm:spPr/>
    </dgm:pt>
    <dgm:pt modelId="{37F97346-BFAF-0945-A224-31BC784455A3}" type="pres">
      <dgm:prSet presAssocID="{46379864-60DB-5244-AB65-98CEE5A4D1D2}" presName="ParentText" presStyleLbl="revTx" presStyleIdx="1" presStyleCnt="4">
        <dgm:presLayoutVars>
          <dgm:chMax val="0"/>
          <dgm:chPref val="0"/>
          <dgm:bulletEnabled val="1"/>
        </dgm:presLayoutVars>
      </dgm:prSet>
      <dgm:spPr/>
    </dgm:pt>
    <dgm:pt modelId="{0F5A406B-3F1D-6F4C-BE88-E846280B8B36}" type="pres">
      <dgm:prSet presAssocID="{46379864-60DB-5244-AB65-98CEE5A4D1D2}" presName="Triangle" presStyleLbl="alignNode1" presStyleIdx="3" presStyleCnt="7"/>
      <dgm:spPr/>
    </dgm:pt>
    <dgm:pt modelId="{320631A4-DDF6-6B40-9F82-B585B437BF79}" type="pres">
      <dgm:prSet presAssocID="{85A3BCA0-B936-4748-AF5E-3510266448CD}" presName="sibTrans" presStyleCnt="0"/>
      <dgm:spPr/>
    </dgm:pt>
    <dgm:pt modelId="{7D482CE2-5F78-FD47-9B0F-63F5682804EC}" type="pres">
      <dgm:prSet presAssocID="{85A3BCA0-B936-4748-AF5E-3510266448CD}" presName="space" presStyleCnt="0"/>
      <dgm:spPr/>
    </dgm:pt>
    <dgm:pt modelId="{09471814-89FA-144B-80FC-4CA1B531CB22}" type="pres">
      <dgm:prSet presAssocID="{4B6D1E4F-29CB-894C-B86A-00E1355D583A}" presName="composite" presStyleCnt="0"/>
      <dgm:spPr/>
    </dgm:pt>
    <dgm:pt modelId="{1B18FC51-4D26-D745-8C22-6F1A9AED76B6}" type="pres">
      <dgm:prSet presAssocID="{4B6D1E4F-29CB-894C-B86A-00E1355D583A}" presName="LShape" presStyleLbl="alignNode1" presStyleIdx="4" presStyleCnt="7"/>
      <dgm:spPr/>
    </dgm:pt>
    <dgm:pt modelId="{65C1010A-28CB-8C47-B495-420CABA6AC78}" type="pres">
      <dgm:prSet presAssocID="{4B6D1E4F-29CB-894C-B86A-00E1355D583A}" presName="ParentText" presStyleLbl="revTx" presStyleIdx="2" presStyleCnt="4">
        <dgm:presLayoutVars>
          <dgm:chMax val="0"/>
          <dgm:chPref val="0"/>
          <dgm:bulletEnabled val="1"/>
        </dgm:presLayoutVars>
      </dgm:prSet>
      <dgm:spPr/>
    </dgm:pt>
    <dgm:pt modelId="{FB22C953-498C-C04F-B48A-1AF2C9BD7820}" type="pres">
      <dgm:prSet presAssocID="{4B6D1E4F-29CB-894C-B86A-00E1355D583A}" presName="Triangle" presStyleLbl="alignNode1" presStyleIdx="5" presStyleCnt="7"/>
      <dgm:spPr/>
    </dgm:pt>
    <dgm:pt modelId="{B4815513-095C-1A47-88FA-8A556DDA258F}" type="pres">
      <dgm:prSet presAssocID="{BE6033E8-62C1-B849-B68E-EFCD22E185B8}" presName="sibTrans" presStyleCnt="0"/>
      <dgm:spPr/>
    </dgm:pt>
    <dgm:pt modelId="{A5A351E9-D234-3C4D-9193-A14A3AD5BB62}" type="pres">
      <dgm:prSet presAssocID="{BE6033E8-62C1-B849-B68E-EFCD22E185B8}" presName="space" presStyleCnt="0"/>
      <dgm:spPr/>
    </dgm:pt>
    <dgm:pt modelId="{F919C8B9-8D30-764E-91D7-9F40F056E495}" type="pres">
      <dgm:prSet presAssocID="{CD0D8600-C4EF-CA40-A39C-B7E001D93C7B}" presName="composite" presStyleCnt="0"/>
      <dgm:spPr/>
    </dgm:pt>
    <dgm:pt modelId="{BBA0167B-BF5D-1042-8ECA-D7932A1396F7}" type="pres">
      <dgm:prSet presAssocID="{CD0D8600-C4EF-CA40-A39C-B7E001D93C7B}" presName="LShape" presStyleLbl="alignNode1" presStyleIdx="6" presStyleCnt="7"/>
      <dgm:spPr/>
    </dgm:pt>
    <dgm:pt modelId="{5F397622-61D4-7142-AABB-1238455D393D}" type="pres">
      <dgm:prSet presAssocID="{CD0D8600-C4EF-CA40-A39C-B7E001D93C7B}" presName="ParentText" presStyleLbl="revTx" presStyleIdx="3" presStyleCnt="4">
        <dgm:presLayoutVars>
          <dgm:chMax val="0"/>
          <dgm:chPref val="0"/>
          <dgm:bulletEnabled val="1"/>
        </dgm:presLayoutVars>
      </dgm:prSet>
      <dgm:spPr/>
    </dgm:pt>
  </dgm:ptLst>
  <dgm:cxnLst>
    <dgm:cxn modelId="{B9172C17-D7A9-6148-BE7B-7E41AA48B290}" srcId="{8429AF12-F41F-F64F-A56B-42B667A5E299}" destId="{67C24BD4-BE00-7A4E-948C-8CF262114C65}" srcOrd="0" destOrd="0" parTransId="{F05A5D0E-0FAC-3740-B85E-86DBEC73A671}" sibTransId="{9593A89D-55EA-2541-9325-870D758593C3}"/>
    <dgm:cxn modelId="{5BC76A20-4BFA-EF40-B1DF-07B07DD90564}" type="presOf" srcId="{67C24BD4-BE00-7A4E-948C-8CF262114C65}" destId="{AAEB41D6-B4A6-7B42-A9BB-CE74B42D3F57}" srcOrd="0" destOrd="0" presId="urn:microsoft.com/office/officeart/2009/3/layout/StepUpProcess"/>
    <dgm:cxn modelId="{3550AE34-8904-2F48-9740-D1050687C085}" type="presOf" srcId="{46379864-60DB-5244-AB65-98CEE5A4D1D2}" destId="{37F97346-BFAF-0945-A224-31BC784455A3}" srcOrd="0" destOrd="0" presId="urn:microsoft.com/office/officeart/2009/3/layout/StepUpProcess"/>
    <dgm:cxn modelId="{A89E2D66-284D-8E4D-B4C4-5941CDD998ED}" srcId="{8429AF12-F41F-F64F-A56B-42B667A5E299}" destId="{CD0D8600-C4EF-CA40-A39C-B7E001D93C7B}" srcOrd="3" destOrd="0" parTransId="{F71B88EE-70D7-CF49-B9A2-F9A079547573}" sibTransId="{9304825C-9BA2-9F4B-B3C3-98D16197EE50}"/>
    <dgm:cxn modelId="{0DB91A83-D521-3E4B-89EC-15A7B62D0A5A}" srcId="{8429AF12-F41F-F64F-A56B-42B667A5E299}" destId="{4B6D1E4F-29CB-894C-B86A-00E1355D583A}" srcOrd="2" destOrd="0" parTransId="{1275CDB7-24EF-0844-9AC8-EB1ABE8AE19E}" sibTransId="{BE6033E8-62C1-B849-B68E-EFCD22E185B8}"/>
    <dgm:cxn modelId="{15287C96-D5BD-A741-8D19-DA94B188B358}" type="presOf" srcId="{8429AF12-F41F-F64F-A56B-42B667A5E299}" destId="{46C2B8EC-0202-724B-91D2-6EADD50320A9}" srcOrd="0" destOrd="0" presId="urn:microsoft.com/office/officeart/2009/3/layout/StepUpProcess"/>
    <dgm:cxn modelId="{E21352AC-21CD-F146-BA33-E4F7835CE4F4}" type="presOf" srcId="{CD0D8600-C4EF-CA40-A39C-B7E001D93C7B}" destId="{5F397622-61D4-7142-AABB-1238455D393D}" srcOrd="0" destOrd="0" presId="urn:microsoft.com/office/officeart/2009/3/layout/StepUpProcess"/>
    <dgm:cxn modelId="{2A703CD0-3D2C-7E47-BEE5-41AD1E13BDF1}" srcId="{8429AF12-F41F-F64F-A56B-42B667A5E299}" destId="{46379864-60DB-5244-AB65-98CEE5A4D1D2}" srcOrd="1" destOrd="0" parTransId="{4CD513B3-34FF-EE4B-A046-D4E4F79D9474}" sibTransId="{85A3BCA0-B936-4748-AF5E-3510266448CD}"/>
    <dgm:cxn modelId="{2CE2C7ED-ECF1-8546-BCD9-EC45FE78FC47}" type="presOf" srcId="{4B6D1E4F-29CB-894C-B86A-00E1355D583A}" destId="{65C1010A-28CB-8C47-B495-420CABA6AC78}" srcOrd="0" destOrd="0" presId="urn:microsoft.com/office/officeart/2009/3/layout/StepUpProcess"/>
    <dgm:cxn modelId="{37845BFC-CBDE-014D-B8BB-D5E5B6A210B0}" type="presParOf" srcId="{46C2B8EC-0202-724B-91D2-6EADD50320A9}" destId="{1BFD3FF7-0D38-A44D-90B2-F649D0932173}" srcOrd="0" destOrd="0" presId="urn:microsoft.com/office/officeart/2009/3/layout/StepUpProcess"/>
    <dgm:cxn modelId="{D3B820FB-B097-3F40-AADA-294518469E4C}" type="presParOf" srcId="{1BFD3FF7-0D38-A44D-90B2-F649D0932173}" destId="{5639AEA9-A902-FB4E-809F-2CC7F06AC97D}" srcOrd="0" destOrd="0" presId="urn:microsoft.com/office/officeart/2009/3/layout/StepUpProcess"/>
    <dgm:cxn modelId="{5EDF5A43-7E86-6743-A177-0A3A2E6FC102}" type="presParOf" srcId="{1BFD3FF7-0D38-A44D-90B2-F649D0932173}" destId="{AAEB41D6-B4A6-7B42-A9BB-CE74B42D3F57}" srcOrd="1" destOrd="0" presId="urn:microsoft.com/office/officeart/2009/3/layout/StepUpProcess"/>
    <dgm:cxn modelId="{A16F9638-30C4-6C46-B8C8-1A5EF7304679}" type="presParOf" srcId="{1BFD3FF7-0D38-A44D-90B2-F649D0932173}" destId="{C7DFE745-F818-3B49-B2AD-C3C9F42ED94B}" srcOrd="2" destOrd="0" presId="urn:microsoft.com/office/officeart/2009/3/layout/StepUpProcess"/>
    <dgm:cxn modelId="{8EEFE612-8632-7441-8905-7E3BE036E2C1}" type="presParOf" srcId="{46C2B8EC-0202-724B-91D2-6EADD50320A9}" destId="{B39A002C-0632-0642-89D5-5AFEE1667D10}" srcOrd="1" destOrd="0" presId="urn:microsoft.com/office/officeart/2009/3/layout/StepUpProcess"/>
    <dgm:cxn modelId="{63F6C0D3-76AD-7648-A4F8-7AFD8AB3377E}" type="presParOf" srcId="{B39A002C-0632-0642-89D5-5AFEE1667D10}" destId="{991BD41E-501E-F842-B75F-AB2CD7767FD4}" srcOrd="0" destOrd="0" presId="urn:microsoft.com/office/officeart/2009/3/layout/StepUpProcess"/>
    <dgm:cxn modelId="{FD359549-6125-0F44-B171-7037E4209A4D}" type="presParOf" srcId="{46C2B8EC-0202-724B-91D2-6EADD50320A9}" destId="{8B238B8A-16A3-994B-9058-6B15DE608775}" srcOrd="2" destOrd="0" presId="urn:microsoft.com/office/officeart/2009/3/layout/StepUpProcess"/>
    <dgm:cxn modelId="{27F45BE1-0907-4E4B-A1CC-BC39D694109F}" type="presParOf" srcId="{8B238B8A-16A3-994B-9058-6B15DE608775}" destId="{25403385-DBCD-D04F-ABDB-3F52565F4EE6}" srcOrd="0" destOrd="0" presId="urn:microsoft.com/office/officeart/2009/3/layout/StepUpProcess"/>
    <dgm:cxn modelId="{14136B4A-FB18-2045-9A5E-D00B52625738}" type="presParOf" srcId="{8B238B8A-16A3-994B-9058-6B15DE608775}" destId="{37F97346-BFAF-0945-A224-31BC784455A3}" srcOrd="1" destOrd="0" presId="urn:microsoft.com/office/officeart/2009/3/layout/StepUpProcess"/>
    <dgm:cxn modelId="{44181B0E-DF7C-FA45-9A22-31D0CF74F7B0}" type="presParOf" srcId="{8B238B8A-16A3-994B-9058-6B15DE608775}" destId="{0F5A406B-3F1D-6F4C-BE88-E846280B8B36}" srcOrd="2" destOrd="0" presId="urn:microsoft.com/office/officeart/2009/3/layout/StepUpProcess"/>
    <dgm:cxn modelId="{BDB3CBD5-E29E-224E-ACD3-4B3667CFC69C}" type="presParOf" srcId="{46C2B8EC-0202-724B-91D2-6EADD50320A9}" destId="{320631A4-DDF6-6B40-9F82-B585B437BF79}" srcOrd="3" destOrd="0" presId="urn:microsoft.com/office/officeart/2009/3/layout/StepUpProcess"/>
    <dgm:cxn modelId="{6FFF8117-3076-FA45-A3DE-355FD6D22B95}" type="presParOf" srcId="{320631A4-DDF6-6B40-9F82-B585B437BF79}" destId="{7D482CE2-5F78-FD47-9B0F-63F5682804EC}" srcOrd="0" destOrd="0" presId="urn:microsoft.com/office/officeart/2009/3/layout/StepUpProcess"/>
    <dgm:cxn modelId="{253AAC48-1FAB-004B-B994-82071C8B98A4}" type="presParOf" srcId="{46C2B8EC-0202-724B-91D2-6EADD50320A9}" destId="{09471814-89FA-144B-80FC-4CA1B531CB22}" srcOrd="4" destOrd="0" presId="urn:microsoft.com/office/officeart/2009/3/layout/StepUpProcess"/>
    <dgm:cxn modelId="{3BF31622-D9B3-774A-A24E-E69556C770DC}" type="presParOf" srcId="{09471814-89FA-144B-80FC-4CA1B531CB22}" destId="{1B18FC51-4D26-D745-8C22-6F1A9AED76B6}" srcOrd="0" destOrd="0" presId="urn:microsoft.com/office/officeart/2009/3/layout/StepUpProcess"/>
    <dgm:cxn modelId="{F8907007-E5B6-8E44-85C3-D495750F797A}" type="presParOf" srcId="{09471814-89FA-144B-80FC-4CA1B531CB22}" destId="{65C1010A-28CB-8C47-B495-420CABA6AC78}" srcOrd="1" destOrd="0" presId="urn:microsoft.com/office/officeart/2009/3/layout/StepUpProcess"/>
    <dgm:cxn modelId="{4D6568BF-FEF7-9345-9BA6-31F36E3796FB}" type="presParOf" srcId="{09471814-89FA-144B-80FC-4CA1B531CB22}" destId="{FB22C953-498C-C04F-B48A-1AF2C9BD7820}" srcOrd="2" destOrd="0" presId="urn:microsoft.com/office/officeart/2009/3/layout/StepUpProcess"/>
    <dgm:cxn modelId="{108D6F3B-7E7D-154A-8707-1563A105C310}" type="presParOf" srcId="{46C2B8EC-0202-724B-91D2-6EADD50320A9}" destId="{B4815513-095C-1A47-88FA-8A556DDA258F}" srcOrd="5" destOrd="0" presId="urn:microsoft.com/office/officeart/2009/3/layout/StepUpProcess"/>
    <dgm:cxn modelId="{B24C26B6-244F-3E48-BDEB-6D20A413601E}" type="presParOf" srcId="{B4815513-095C-1A47-88FA-8A556DDA258F}" destId="{A5A351E9-D234-3C4D-9193-A14A3AD5BB62}" srcOrd="0" destOrd="0" presId="urn:microsoft.com/office/officeart/2009/3/layout/StepUpProcess"/>
    <dgm:cxn modelId="{16EF6741-FF3A-324A-890D-3E5BFCED65D9}" type="presParOf" srcId="{46C2B8EC-0202-724B-91D2-6EADD50320A9}" destId="{F919C8B9-8D30-764E-91D7-9F40F056E495}" srcOrd="6" destOrd="0" presId="urn:microsoft.com/office/officeart/2009/3/layout/StepUpProcess"/>
    <dgm:cxn modelId="{139560B2-C6AF-8843-9A82-2E26B96EC7A2}" type="presParOf" srcId="{F919C8B9-8D30-764E-91D7-9F40F056E495}" destId="{BBA0167B-BF5D-1042-8ECA-D7932A1396F7}" srcOrd="0" destOrd="0" presId="urn:microsoft.com/office/officeart/2009/3/layout/StepUpProcess"/>
    <dgm:cxn modelId="{C88C22D5-F6E4-C146-942D-627D0F9E7D27}" type="presParOf" srcId="{F919C8B9-8D30-764E-91D7-9F40F056E495}" destId="{5F397622-61D4-7142-AABB-1238455D393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dgm:t>
        <a:bodyPr/>
        <a:lstStyle/>
        <a:p>
          <a:r>
            <a:rPr lang="en-US" sz="20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C191F-8253-F042-88F9-1B41C4F19483}">
      <dsp:nvSpPr>
        <dsp:cNvPr id="0" name=""/>
        <dsp:cNvSpPr/>
      </dsp:nvSpPr>
      <dsp:spPr>
        <a:xfrm>
          <a:off x="0" y="90568"/>
          <a:ext cx="7559504"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Online, with Tracks based on size</a:t>
          </a:r>
        </a:p>
      </dsp:txBody>
      <dsp:txXfrm>
        <a:off x="37467" y="128035"/>
        <a:ext cx="7484570" cy="692586"/>
      </dsp:txXfrm>
    </dsp:sp>
    <dsp:sp modelId="{D8C519D4-81CA-7649-A914-9DD2D4266D82}">
      <dsp:nvSpPr>
        <dsp:cNvPr id="0" name=""/>
        <dsp:cNvSpPr/>
      </dsp:nvSpPr>
      <dsp:spPr>
        <a:xfrm>
          <a:off x="0" y="950248"/>
          <a:ext cx="7559504" cy="7675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Multi-day (October 5, 8, 13, 15, 19, &amp; 20)</a:t>
          </a:r>
        </a:p>
      </dsp:txBody>
      <dsp:txXfrm>
        <a:off x="37467" y="987715"/>
        <a:ext cx="7484570" cy="692586"/>
      </dsp:txXfrm>
    </dsp:sp>
    <dsp:sp modelId="{FFEC5616-C6D3-C547-A9EF-52DFB663E490}">
      <dsp:nvSpPr>
        <dsp:cNvPr id="0" name=""/>
        <dsp:cNvSpPr/>
      </dsp:nvSpPr>
      <dsp:spPr>
        <a:xfrm>
          <a:off x="0" y="1717768"/>
          <a:ext cx="7559504"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Basics of CSLRF &amp; State Law Expenditure Authority</a:t>
          </a:r>
        </a:p>
        <a:p>
          <a:pPr marL="228600" lvl="1" indent="-228600" algn="l" defTabSz="1111250">
            <a:lnSpc>
              <a:spcPct val="90000"/>
            </a:lnSpc>
            <a:spcBef>
              <a:spcPct val="0"/>
            </a:spcBef>
            <a:spcAft>
              <a:spcPct val="20000"/>
            </a:spcAft>
            <a:buChar char="•"/>
          </a:pPr>
          <a:r>
            <a:rPr lang="en-US" sz="2500" kern="1200" dirty="0"/>
            <a:t>Detailed Compliance Instruction / Uniform Guidance</a:t>
          </a:r>
        </a:p>
        <a:p>
          <a:pPr marL="228600" lvl="1" indent="-228600" algn="l" defTabSz="1111250">
            <a:lnSpc>
              <a:spcPct val="90000"/>
            </a:lnSpc>
            <a:spcBef>
              <a:spcPct val="0"/>
            </a:spcBef>
            <a:spcAft>
              <a:spcPct val="20000"/>
            </a:spcAft>
            <a:buChar char="•"/>
          </a:pPr>
          <a:r>
            <a:rPr lang="en-US" sz="2500" kern="1200" dirty="0"/>
            <a:t>Opportunities to Brainstorm with Other Local Government Officials</a:t>
          </a:r>
        </a:p>
        <a:p>
          <a:pPr marL="228600" lvl="1" indent="-228600" algn="l" defTabSz="1111250">
            <a:lnSpc>
              <a:spcPct val="90000"/>
            </a:lnSpc>
            <a:spcBef>
              <a:spcPct val="0"/>
            </a:spcBef>
            <a:spcAft>
              <a:spcPct val="20000"/>
            </a:spcAft>
            <a:buChar char="•"/>
          </a:pPr>
          <a:r>
            <a:rPr lang="en-US" sz="2500" kern="1200"/>
            <a:t>Strategic Planning</a:t>
          </a:r>
        </a:p>
        <a:p>
          <a:pPr marL="228600" lvl="1" indent="-228600" algn="l" defTabSz="1111250">
            <a:lnSpc>
              <a:spcPct val="90000"/>
            </a:lnSpc>
            <a:spcBef>
              <a:spcPct val="0"/>
            </a:spcBef>
            <a:spcAft>
              <a:spcPct val="20000"/>
            </a:spcAft>
            <a:buChar char="•"/>
          </a:pPr>
          <a:r>
            <a:rPr lang="en-US" sz="2500" kern="1200"/>
            <a:t>Performance Evaluation</a:t>
          </a:r>
        </a:p>
        <a:p>
          <a:pPr marL="228600" lvl="1" indent="-228600" algn="l" defTabSz="1111250">
            <a:lnSpc>
              <a:spcPct val="90000"/>
            </a:lnSpc>
            <a:spcBef>
              <a:spcPct val="0"/>
            </a:spcBef>
            <a:spcAft>
              <a:spcPct val="20000"/>
            </a:spcAft>
            <a:buChar char="•"/>
          </a:pPr>
          <a:r>
            <a:rPr lang="en-US" sz="2500" kern="1200"/>
            <a:t>National Best Practices</a:t>
          </a:r>
        </a:p>
        <a:p>
          <a:pPr marL="228600" lvl="1" indent="-228600" algn="l" defTabSz="1111250">
            <a:lnSpc>
              <a:spcPct val="90000"/>
            </a:lnSpc>
            <a:spcBef>
              <a:spcPct val="0"/>
            </a:spcBef>
            <a:spcAft>
              <a:spcPct val="20000"/>
            </a:spcAft>
            <a:buChar char="•"/>
          </a:pPr>
          <a:r>
            <a:rPr lang="en-US" sz="2500" kern="1200"/>
            <a:t>Working with Other Governments, Nonprofits, and Other Organizations</a:t>
          </a:r>
        </a:p>
      </dsp:txBody>
      <dsp:txXfrm>
        <a:off x="0" y="1717768"/>
        <a:ext cx="7559504" cy="3709440"/>
      </dsp:txXfrm>
    </dsp:sp>
    <dsp:sp modelId="{1DD3B221-7997-E843-8208-B5116FC6814E}">
      <dsp:nvSpPr>
        <dsp:cNvPr id="0" name=""/>
        <dsp:cNvSpPr/>
      </dsp:nvSpPr>
      <dsp:spPr>
        <a:xfrm>
          <a:off x="0" y="5380543"/>
          <a:ext cx="7559504" cy="767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Registration Required</a:t>
          </a:r>
        </a:p>
      </dsp:txBody>
      <dsp:txXfrm>
        <a:off x="37467" y="5418010"/>
        <a:ext cx="7484570"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90" y="326"/>
          <a:ext cx="2224855" cy="66745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4127" y="326"/>
        <a:ext cx="1824381" cy="667456"/>
      </dsp:txXfrm>
    </dsp:sp>
    <dsp:sp modelId="{8C5BDF70-FA6F-4745-BDFA-25DFEF01B332}">
      <dsp:nvSpPr>
        <dsp:cNvPr id="0" name=""/>
        <dsp:cNvSpPr/>
      </dsp:nvSpPr>
      <dsp:spPr>
        <a:xfrm>
          <a:off x="3890" y="667782"/>
          <a:ext cx="2024618" cy="1542294"/>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890" y="667782"/>
        <a:ext cx="2024618" cy="1542294"/>
      </dsp:txXfrm>
    </dsp:sp>
    <dsp:sp modelId="{4A212D91-B797-8541-98C9-D94CD4DDED61}">
      <dsp:nvSpPr>
        <dsp:cNvPr id="0" name=""/>
        <dsp:cNvSpPr/>
      </dsp:nvSpPr>
      <dsp:spPr>
        <a:xfrm>
          <a:off x="2174176" y="326"/>
          <a:ext cx="2224855" cy="667456"/>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4413" y="326"/>
        <a:ext cx="1824381" cy="667456"/>
      </dsp:txXfrm>
    </dsp:sp>
    <dsp:sp modelId="{3B8E883F-5E42-2F4F-A1E2-D116CBA92AE2}">
      <dsp:nvSpPr>
        <dsp:cNvPr id="0" name=""/>
        <dsp:cNvSpPr/>
      </dsp:nvSpPr>
      <dsp:spPr>
        <a:xfrm>
          <a:off x="2174176" y="667782"/>
          <a:ext cx="2024618" cy="1542294"/>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4176" y="667782"/>
        <a:ext cx="2024618" cy="1542294"/>
      </dsp:txXfrm>
    </dsp:sp>
    <dsp:sp modelId="{7FBE1A6E-8C8F-0148-A6EC-927622A592C7}">
      <dsp:nvSpPr>
        <dsp:cNvPr id="0" name=""/>
        <dsp:cNvSpPr/>
      </dsp:nvSpPr>
      <dsp:spPr>
        <a:xfrm>
          <a:off x="4344462" y="326"/>
          <a:ext cx="2224855" cy="667456"/>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544699" y="326"/>
        <a:ext cx="1824381" cy="667456"/>
      </dsp:txXfrm>
    </dsp:sp>
    <dsp:sp modelId="{97C05D14-0E22-0440-B9AD-FBE6B25C3072}">
      <dsp:nvSpPr>
        <dsp:cNvPr id="0" name=""/>
        <dsp:cNvSpPr/>
      </dsp:nvSpPr>
      <dsp:spPr>
        <a:xfrm>
          <a:off x="4344462" y="667782"/>
          <a:ext cx="2024618" cy="154229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4462" y="667782"/>
        <a:ext cx="2024618" cy="1542294"/>
      </dsp:txXfrm>
    </dsp:sp>
    <dsp:sp modelId="{4E2C8E90-058E-8745-9F2B-DE195FE7DC24}">
      <dsp:nvSpPr>
        <dsp:cNvPr id="0" name=""/>
        <dsp:cNvSpPr/>
      </dsp:nvSpPr>
      <dsp:spPr>
        <a:xfrm>
          <a:off x="6514748" y="22610"/>
          <a:ext cx="2224855" cy="667456"/>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14985" y="22610"/>
        <a:ext cx="1824381" cy="667456"/>
      </dsp:txXfrm>
    </dsp:sp>
    <dsp:sp modelId="{1351B30D-8E7D-8F44-87FA-983075A79468}">
      <dsp:nvSpPr>
        <dsp:cNvPr id="0" name=""/>
        <dsp:cNvSpPr/>
      </dsp:nvSpPr>
      <dsp:spPr>
        <a:xfrm>
          <a:off x="6514748" y="704729"/>
          <a:ext cx="2024618" cy="14830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14748" y="704729"/>
        <a:ext cx="2024618" cy="1483063"/>
      </dsp:txXfrm>
    </dsp:sp>
    <dsp:sp modelId="{4DB62EFE-D79C-E54D-A106-2E0B9E8D327F}">
      <dsp:nvSpPr>
        <dsp:cNvPr id="0" name=""/>
        <dsp:cNvSpPr/>
      </dsp:nvSpPr>
      <dsp:spPr>
        <a:xfrm>
          <a:off x="8685034" y="326"/>
          <a:ext cx="2224855" cy="667456"/>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r>
            <a:rPr lang="en-US" sz="1800" kern="1200" dirty="0"/>
            <a:t>Infrastructure Investments</a:t>
          </a:r>
        </a:p>
      </dsp:txBody>
      <dsp:txXfrm>
        <a:off x="8885271" y="326"/>
        <a:ext cx="1824381" cy="667456"/>
      </dsp:txXfrm>
    </dsp:sp>
    <dsp:sp modelId="{FAD8B59C-FA04-B745-A415-4EAEEF5CFB65}">
      <dsp:nvSpPr>
        <dsp:cNvPr id="0" name=""/>
        <dsp:cNvSpPr/>
      </dsp:nvSpPr>
      <dsp:spPr>
        <a:xfrm>
          <a:off x="8685034" y="667782"/>
          <a:ext cx="2024618" cy="154229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8685034" y="667782"/>
        <a:ext cx="2024618" cy="1542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40CE7-F2DA-2541-8FF3-011613FFB53A}">
      <dsp:nvSpPr>
        <dsp:cNvPr id="0" name=""/>
        <dsp:cNvSpPr/>
      </dsp:nvSpPr>
      <dsp:spPr>
        <a:xfrm>
          <a:off x="10715" y="86194"/>
          <a:ext cx="3202781" cy="23551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ARP allows transfers of funds to nonprofits and other private entities as subrecipients for ARP-authorized purposes</a:t>
          </a:r>
        </a:p>
      </dsp:txBody>
      <dsp:txXfrm>
        <a:off x="79696" y="155175"/>
        <a:ext cx="3064819" cy="2217208"/>
      </dsp:txXfrm>
    </dsp:sp>
    <dsp:sp modelId="{263C5A85-84D1-C14D-81A9-876FE648C365}">
      <dsp:nvSpPr>
        <dsp:cNvPr id="0" name=""/>
        <dsp:cNvSpPr/>
      </dsp:nvSpPr>
      <dsp:spPr>
        <a:xfrm>
          <a:off x="3533775" y="866634"/>
          <a:ext cx="678989" cy="7942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33775" y="1025492"/>
        <a:ext cx="475292" cy="476573"/>
      </dsp:txXfrm>
    </dsp:sp>
    <dsp:sp modelId="{514F7DFA-9EF0-C342-BD56-4E0B22283881}">
      <dsp:nvSpPr>
        <dsp:cNvPr id="0" name=""/>
        <dsp:cNvSpPr/>
      </dsp:nvSpPr>
      <dsp:spPr>
        <a:xfrm>
          <a:off x="4494609" y="86194"/>
          <a:ext cx="3202781" cy="235517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State law provides broad </a:t>
          </a:r>
          <a:r>
            <a:rPr lang="en-US" sz="1800" kern="1200"/>
            <a:t>authority for a local government </a:t>
          </a:r>
          <a:r>
            <a:rPr lang="en-US" sz="1800" kern="1200" dirty="0"/>
            <a:t>to </a:t>
          </a:r>
          <a:r>
            <a:rPr lang="en-US" sz="1800" b="1" u="sng" kern="1200" dirty="0"/>
            <a:t>contract </a:t>
          </a:r>
          <a:r>
            <a:rPr lang="en-US" sz="1800" kern="1200" dirty="0"/>
            <a:t>with a private entity to perform specific activities that the </a:t>
          </a:r>
          <a:r>
            <a:rPr lang="en-US" sz="1800" b="1" kern="1200" dirty="0"/>
            <a:t>local government has statutory authority to undertake</a:t>
          </a:r>
        </a:p>
      </dsp:txBody>
      <dsp:txXfrm>
        <a:off x="4563590" y="155175"/>
        <a:ext cx="3064819" cy="2217208"/>
      </dsp:txXfrm>
    </dsp:sp>
    <dsp:sp modelId="{D2490739-1186-5E4D-8D60-1D00E4612338}">
      <dsp:nvSpPr>
        <dsp:cNvPr id="0" name=""/>
        <dsp:cNvSpPr/>
      </dsp:nvSpPr>
      <dsp:spPr>
        <a:xfrm>
          <a:off x="8017668" y="866634"/>
          <a:ext cx="678989" cy="794289"/>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017668" y="1025492"/>
        <a:ext cx="475292" cy="476573"/>
      </dsp:txXfrm>
    </dsp:sp>
    <dsp:sp modelId="{C4F5B595-2244-F848-88CE-FC062451C7ED}">
      <dsp:nvSpPr>
        <dsp:cNvPr id="0" name=""/>
        <dsp:cNvSpPr/>
      </dsp:nvSpPr>
      <dsp:spPr>
        <a:xfrm>
          <a:off x="8978503" y="86194"/>
          <a:ext cx="3202781" cy="235517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Recipient government must manage and monitor subrecipient to ensure compliance with law and regulations. Subrecipient must comply with all applicable requirements, reporting, and other documentation.</a:t>
          </a:r>
        </a:p>
      </dsp:txBody>
      <dsp:txXfrm>
        <a:off x="9047484" y="155175"/>
        <a:ext cx="3064819" cy="2217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91-678E-CA45-9DB9-2DF2F7FE6558}">
      <dsp:nvSpPr>
        <dsp:cNvPr id="0" name=""/>
        <dsp:cNvSpPr/>
      </dsp:nvSpPr>
      <dsp:spPr>
        <a:xfrm>
          <a:off x="0" y="539607"/>
          <a:ext cx="6311412" cy="14883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Part 8, </a:t>
          </a:r>
          <a:r>
            <a:rPr lang="en-US" sz="2100" kern="1200">
              <a:hlinkClick xmlns:r="http://schemas.openxmlformats.org/officeDocument/2006/relationships" r:id="rId1"/>
            </a:rPr>
            <a:t>Subtitle M—Coronavirus State and Local Fiscal Recovery Funds of H.R. 1319 American Rescue Plan Act of 2021</a:t>
          </a:r>
          <a:endParaRPr lang="en-US" sz="2100" kern="1200"/>
        </a:p>
      </dsp:txBody>
      <dsp:txXfrm>
        <a:off x="0" y="539607"/>
        <a:ext cx="6311412" cy="1488374"/>
      </dsp:txXfrm>
    </dsp:sp>
    <dsp:sp modelId="{A7622D02-66D5-B24B-BBAB-9CAE40C4CDD0}">
      <dsp:nvSpPr>
        <dsp:cNvPr id="0" name=""/>
        <dsp:cNvSpPr/>
      </dsp:nvSpPr>
      <dsp:spPr>
        <a:xfrm>
          <a:off x="315570" y="229647"/>
          <a:ext cx="441798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Federal Law</a:t>
          </a:r>
        </a:p>
      </dsp:txBody>
      <dsp:txXfrm>
        <a:off x="345832" y="259909"/>
        <a:ext cx="4357464" cy="559396"/>
      </dsp:txXfrm>
    </dsp:sp>
    <dsp:sp modelId="{06F54DE8-8F72-E341-92E6-3BB7F8B45F0D}">
      <dsp:nvSpPr>
        <dsp:cNvPr id="0" name=""/>
        <dsp:cNvSpPr/>
      </dsp:nvSpPr>
      <dsp:spPr>
        <a:xfrm>
          <a:off x="0" y="2451342"/>
          <a:ext cx="6311412" cy="3913963"/>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2"/>
            </a:rPr>
            <a:t>31 CFR Part 35</a:t>
          </a:r>
          <a:r>
            <a:rPr lang="en-US" sz="2100" kern="1200" dirty="0"/>
            <a:t> (Interim Final Rule; Will be Final Soon)</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3"/>
            </a:rPr>
            <a:t>US Treasury FAQs </a:t>
          </a:r>
          <a:r>
            <a:rPr lang="en-US" sz="2100" kern="1200" dirty="0"/>
            <a:t>(updated periodically)</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4"/>
            </a:rPr>
            <a:t>Compliance and Reporting Guidance: State and Local Fiscal Recovery Funds</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5"/>
            </a:rPr>
            <a:t>Treasury User Guide for Reporting</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6"/>
            </a:rPr>
            <a:t>US Treasury Compliance Webpage</a:t>
          </a:r>
          <a:endParaRPr lang="en-US" sz="2100" kern="1200" dirty="0"/>
        </a:p>
      </dsp:txBody>
      <dsp:txXfrm>
        <a:off x="0" y="2451342"/>
        <a:ext cx="6311412" cy="3913963"/>
      </dsp:txXfrm>
    </dsp:sp>
    <dsp:sp modelId="{5E606EA4-72B7-6E40-B7D3-E9D6109F2E0D}">
      <dsp:nvSpPr>
        <dsp:cNvPr id="0" name=""/>
        <dsp:cNvSpPr/>
      </dsp:nvSpPr>
      <dsp:spPr>
        <a:xfrm>
          <a:off x="315570" y="2141382"/>
          <a:ext cx="4417988"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US Treasury Regulations &amp; Guidance</a:t>
          </a:r>
        </a:p>
      </dsp:txBody>
      <dsp:txXfrm>
        <a:off x="345832" y="2171644"/>
        <a:ext cx="435746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4770-30B3-7A4F-B89C-385729890080}">
      <dsp:nvSpPr>
        <dsp:cNvPr id="0" name=""/>
        <dsp:cNvSpPr/>
      </dsp:nvSpPr>
      <dsp:spPr>
        <a:xfrm>
          <a:off x="-140856" y="17745"/>
          <a:ext cx="6488598" cy="648859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ARP/FRF Allowable Expenditures</a:t>
          </a:r>
        </a:p>
      </dsp:txBody>
      <dsp:txXfrm>
        <a:off x="765208" y="782890"/>
        <a:ext cx="3741174" cy="4958308"/>
      </dsp:txXfrm>
    </dsp:sp>
    <dsp:sp modelId="{9D998586-F7DA-1F47-97FE-5AF9CC2055FA}">
      <dsp:nvSpPr>
        <dsp:cNvPr id="0" name=""/>
        <dsp:cNvSpPr/>
      </dsp:nvSpPr>
      <dsp:spPr>
        <a:xfrm>
          <a:off x="885644" y="0"/>
          <a:ext cx="9462064" cy="6524091"/>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	State Law 	Expenditure 	Authority</a:t>
          </a:r>
        </a:p>
      </dsp:txBody>
      <dsp:txXfrm>
        <a:off x="3570824" y="769329"/>
        <a:ext cx="5455604" cy="4985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0294" y="526471"/>
          <a:ext cx="2483002" cy="74490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Public Health</a:t>
          </a:r>
        </a:p>
      </dsp:txBody>
      <dsp:txXfrm>
        <a:off x="233764" y="526471"/>
        <a:ext cx="2036062" cy="744900"/>
      </dsp:txXfrm>
    </dsp:sp>
    <dsp:sp modelId="{8C5BDF70-FA6F-4745-BDFA-25DFEF01B332}">
      <dsp:nvSpPr>
        <dsp:cNvPr id="0" name=""/>
        <dsp:cNvSpPr/>
      </dsp:nvSpPr>
      <dsp:spPr>
        <a:xfrm>
          <a:off x="10294" y="1271372"/>
          <a:ext cx="2259532" cy="3059537"/>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Support public health expenditures, by funding COVID-19 mitigation efforts, medical expenses, behavioral healthcare, and certain public health and safety staff;</a:t>
          </a:r>
        </a:p>
      </dsp:txBody>
      <dsp:txXfrm>
        <a:off x="10294" y="1271372"/>
        <a:ext cx="2259532" cy="3059537"/>
      </dsp:txXfrm>
    </dsp:sp>
    <dsp:sp modelId="{4A212D91-B797-8541-98C9-D94CD4DDED61}">
      <dsp:nvSpPr>
        <dsp:cNvPr id="0" name=""/>
        <dsp:cNvSpPr/>
      </dsp:nvSpPr>
      <dsp:spPr>
        <a:xfrm>
          <a:off x="2432396" y="526471"/>
          <a:ext cx="2483002" cy="74490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Economic Impact</a:t>
          </a:r>
        </a:p>
      </dsp:txBody>
      <dsp:txXfrm>
        <a:off x="2655866" y="526471"/>
        <a:ext cx="2036062" cy="744900"/>
      </dsp:txXfrm>
    </dsp:sp>
    <dsp:sp modelId="{3B8E883F-5E42-2F4F-A1E2-D116CBA92AE2}">
      <dsp:nvSpPr>
        <dsp:cNvPr id="0" name=""/>
        <dsp:cNvSpPr/>
      </dsp:nvSpPr>
      <dsp:spPr>
        <a:xfrm>
          <a:off x="2432396" y="1271372"/>
          <a:ext cx="2259532" cy="3059537"/>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Address negative economic impacts caused by the public health emergency, including economic harms to workers, households, small businesses, impacted industries, and the public sector;</a:t>
          </a:r>
        </a:p>
      </dsp:txBody>
      <dsp:txXfrm>
        <a:off x="2432396" y="1271372"/>
        <a:ext cx="2259532" cy="3059537"/>
      </dsp:txXfrm>
    </dsp:sp>
    <dsp:sp modelId="{7FBE1A6E-8C8F-0148-A6EC-927622A592C7}">
      <dsp:nvSpPr>
        <dsp:cNvPr id="0" name=""/>
        <dsp:cNvSpPr/>
      </dsp:nvSpPr>
      <dsp:spPr>
        <a:xfrm>
          <a:off x="4854498" y="526471"/>
          <a:ext cx="2483002" cy="74490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Replace Lost Revenue</a:t>
          </a:r>
        </a:p>
      </dsp:txBody>
      <dsp:txXfrm>
        <a:off x="5077968" y="526471"/>
        <a:ext cx="2036062" cy="744900"/>
      </dsp:txXfrm>
    </dsp:sp>
    <dsp:sp modelId="{97C05D14-0E22-0440-B9AD-FBE6B25C3072}">
      <dsp:nvSpPr>
        <dsp:cNvPr id="0" name=""/>
        <dsp:cNvSpPr/>
      </dsp:nvSpPr>
      <dsp:spPr>
        <a:xfrm>
          <a:off x="4854498" y="1271372"/>
          <a:ext cx="2259532" cy="30595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a:t>Replace lost public sector revenue, using this funding to provide government services to the extent of the reduction in revenue experienced due to the pandemic;</a:t>
          </a:r>
        </a:p>
      </dsp:txBody>
      <dsp:txXfrm>
        <a:off x="4854498" y="1271372"/>
        <a:ext cx="2259532" cy="3059537"/>
      </dsp:txXfrm>
    </dsp:sp>
    <dsp:sp modelId="{4E2C8E90-058E-8745-9F2B-DE195FE7DC24}">
      <dsp:nvSpPr>
        <dsp:cNvPr id="0" name=""/>
        <dsp:cNvSpPr/>
      </dsp:nvSpPr>
      <dsp:spPr>
        <a:xfrm>
          <a:off x="7276600" y="526471"/>
          <a:ext cx="2483002" cy="74490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7500070" y="526471"/>
        <a:ext cx="2036062" cy="744900"/>
      </dsp:txXfrm>
    </dsp:sp>
    <dsp:sp modelId="{1351B30D-8E7D-8F44-87FA-983075A79468}">
      <dsp:nvSpPr>
        <dsp:cNvPr id="0" name=""/>
        <dsp:cNvSpPr/>
      </dsp:nvSpPr>
      <dsp:spPr>
        <a:xfrm>
          <a:off x="7276600" y="1271372"/>
          <a:ext cx="2259532" cy="30595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Provide premium pay for essential workers, offering additional support to those who have borne and will bear the greatest health risks because of their service in critical infrastructure sectors; and,</a:t>
          </a:r>
        </a:p>
      </dsp:txBody>
      <dsp:txXfrm>
        <a:off x="7276600" y="1271372"/>
        <a:ext cx="2259532" cy="3059537"/>
      </dsp:txXfrm>
    </dsp:sp>
    <dsp:sp modelId="{4DB62EFE-D79C-E54D-A106-2E0B9E8D327F}">
      <dsp:nvSpPr>
        <dsp:cNvPr id="0" name=""/>
        <dsp:cNvSpPr/>
      </dsp:nvSpPr>
      <dsp:spPr>
        <a:xfrm>
          <a:off x="9698702" y="526471"/>
          <a:ext cx="2483002" cy="74490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Investments</a:t>
          </a:r>
        </a:p>
      </dsp:txBody>
      <dsp:txXfrm>
        <a:off x="9922172" y="526471"/>
        <a:ext cx="2036062" cy="744900"/>
      </dsp:txXfrm>
    </dsp:sp>
    <dsp:sp modelId="{FAD8B59C-FA04-B745-A415-4EAEEF5CFB65}">
      <dsp:nvSpPr>
        <dsp:cNvPr id="0" name=""/>
        <dsp:cNvSpPr/>
      </dsp:nvSpPr>
      <dsp:spPr>
        <a:xfrm>
          <a:off x="9698702" y="1271372"/>
          <a:ext cx="2259532" cy="305953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Invest in water, sewer, and broadband infrastructure, making necessary investments to improve access to clean drinking water, support vital wastewater and stormwater infrastructure, and to expand access to broadband internet.</a:t>
          </a:r>
        </a:p>
      </dsp:txBody>
      <dsp:txXfrm>
        <a:off x="9698702" y="1271372"/>
        <a:ext cx="2259532" cy="30595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9AEA9-A902-FB4E-809F-2CC7F06AC97D}">
      <dsp:nvSpPr>
        <dsp:cNvPr id="0" name=""/>
        <dsp:cNvSpPr/>
      </dsp:nvSpPr>
      <dsp:spPr>
        <a:xfrm rot="5400000">
          <a:off x="818712" y="1657691"/>
          <a:ext cx="1602926" cy="266723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B41D6-B4A6-7B42-A9BB-CE74B42D3F57}">
      <dsp:nvSpPr>
        <dsp:cNvPr id="0" name=""/>
        <dsp:cNvSpPr/>
      </dsp:nvSpPr>
      <dsp:spPr>
        <a:xfrm>
          <a:off x="551144" y="2454619"/>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Start with State Law Compliance (LGBFCA) + Procurement Laws + Normal Internal Controls</a:t>
          </a:r>
        </a:p>
      </dsp:txBody>
      <dsp:txXfrm>
        <a:off x="551144" y="2454619"/>
        <a:ext cx="2407992" cy="2110746"/>
      </dsp:txXfrm>
    </dsp:sp>
    <dsp:sp modelId="{C7DFE745-F818-3B49-B2AD-C3C9F42ED94B}">
      <dsp:nvSpPr>
        <dsp:cNvPr id="0" name=""/>
        <dsp:cNvSpPr/>
      </dsp:nvSpPr>
      <dsp:spPr>
        <a:xfrm>
          <a:off x="2504799" y="1461326"/>
          <a:ext cx="454338" cy="45433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03385-DBCD-D04F-ABDB-3F52565F4EE6}">
      <dsp:nvSpPr>
        <dsp:cNvPr id="0" name=""/>
        <dsp:cNvSpPr/>
      </dsp:nvSpPr>
      <dsp:spPr>
        <a:xfrm rot="5400000">
          <a:off x="3766566" y="928241"/>
          <a:ext cx="1602926" cy="266723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97346-BFAF-0945-A224-31BC784455A3}">
      <dsp:nvSpPr>
        <dsp:cNvPr id="0" name=""/>
        <dsp:cNvSpPr/>
      </dsp:nvSpPr>
      <dsp:spPr>
        <a:xfrm>
          <a:off x="3498998" y="1725169"/>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 Specific Processes for Identifying Allowable Expenditures</a:t>
          </a:r>
        </a:p>
      </dsp:txBody>
      <dsp:txXfrm>
        <a:off x="3498998" y="1725169"/>
        <a:ext cx="2407992" cy="2110746"/>
      </dsp:txXfrm>
    </dsp:sp>
    <dsp:sp modelId="{0F5A406B-3F1D-6F4C-BE88-E846280B8B36}">
      <dsp:nvSpPr>
        <dsp:cNvPr id="0" name=""/>
        <dsp:cNvSpPr/>
      </dsp:nvSpPr>
      <dsp:spPr>
        <a:xfrm>
          <a:off x="5452652" y="731877"/>
          <a:ext cx="454338" cy="45433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8FC51-4D26-D745-8C22-6F1A9AED76B6}">
      <dsp:nvSpPr>
        <dsp:cNvPr id="0" name=""/>
        <dsp:cNvSpPr/>
      </dsp:nvSpPr>
      <dsp:spPr>
        <a:xfrm rot="5400000">
          <a:off x="6714420" y="198792"/>
          <a:ext cx="1602926" cy="2667233"/>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1010A-28CB-8C47-B495-420CABA6AC78}">
      <dsp:nvSpPr>
        <dsp:cNvPr id="0" name=""/>
        <dsp:cNvSpPr/>
      </dsp:nvSpPr>
      <dsp:spPr>
        <a:xfrm>
          <a:off x="6446852" y="995720"/>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 Specific Processes for Ensuring Compliance with Uniform Guidance</a:t>
          </a:r>
        </a:p>
      </dsp:txBody>
      <dsp:txXfrm>
        <a:off x="6446852" y="995720"/>
        <a:ext cx="2407992" cy="2110746"/>
      </dsp:txXfrm>
    </dsp:sp>
    <dsp:sp modelId="{FB22C953-498C-C04F-B48A-1AF2C9BD7820}">
      <dsp:nvSpPr>
        <dsp:cNvPr id="0" name=""/>
        <dsp:cNvSpPr/>
      </dsp:nvSpPr>
      <dsp:spPr>
        <a:xfrm>
          <a:off x="8400506" y="2427"/>
          <a:ext cx="454338" cy="454338"/>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0167B-BF5D-1042-8ECA-D7932A1396F7}">
      <dsp:nvSpPr>
        <dsp:cNvPr id="0" name=""/>
        <dsp:cNvSpPr/>
      </dsp:nvSpPr>
      <dsp:spPr>
        <a:xfrm rot="5400000">
          <a:off x="9662273" y="-530656"/>
          <a:ext cx="1602926" cy="2667233"/>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97622-61D4-7142-AABB-1238455D393D}">
      <dsp:nvSpPr>
        <dsp:cNvPr id="0" name=""/>
        <dsp:cNvSpPr/>
      </dsp:nvSpPr>
      <dsp:spPr>
        <a:xfrm>
          <a:off x="9394705" y="266271"/>
          <a:ext cx="2407992" cy="211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Add Specific Processes for Documenting Obligations/Expenditures by Project within Appropriate EC</a:t>
          </a:r>
        </a:p>
      </dsp:txBody>
      <dsp:txXfrm>
        <a:off x="9394705" y="266271"/>
        <a:ext cx="2407992" cy="2110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47" y="138575"/>
          <a:ext cx="2200467" cy="66014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Public Health</a:t>
          </a:r>
        </a:p>
      </dsp:txBody>
      <dsp:txXfrm>
        <a:off x="201889" y="138575"/>
        <a:ext cx="1804383" cy="660140"/>
      </dsp:txXfrm>
    </dsp:sp>
    <dsp:sp modelId="{8C5BDF70-FA6F-4745-BDFA-25DFEF01B332}">
      <dsp:nvSpPr>
        <dsp:cNvPr id="0" name=""/>
        <dsp:cNvSpPr/>
      </dsp:nvSpPr>
      <dsp:spPr>
        <a:xfrm>
          <a:off x="3847" y="798715"/>
          <a:ext cx="2002425" cy="1396403"/>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Support public health expenditures, by funding COVID-19 mitigation efforts, medical expenses, behavioral healthcare, and certain public health and safety staff;</a:t>
          </a:r>
        </a:p>
      </dsp:txBody>
      <dsp:txXfrm>
        <a:off x="3847" y="798715"/>
        <a:ext cx="2002425" cy="1396403"/>
      </dsp:txXfrm>
    </dsp:sp>
    <dsp:sp modelId="{4A212D91-B797-8541-98C9-D94CD4DDED61}">
      <dsp:nvSpPr>
        <dsp:cNvPr id="0" name=""/>
        <dsp:cNvSpPr/>
      </dsp:nvSpPr>
      <dsp:spPr>
        <a:xfrm>
          <a:off x="2150344" y="138575"/>
          <a:ext cx="2200467" cy="66014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Economic Impact</a:t>
          </a:r>
        </a:p>
      </dsp:txBody>
      <dsp:txXfrm>
        <a:off x="2348386" y="138575"/>
        <a:ext cx="1804383" cy="660140"/>
      </dsp:txXfrm>
    </dsp:sp>
    <dsp:sp modelId="{3B8E883F-5E42-2F4F-A1E2-D116CBA92AE2}">
      <dsp:nvSpPr>
        <dsp:cNvPr id="0" name=""/>
        <dsp:cNvSpPr/>
      </dsp:nvSpPr>
      <dsp:spPr>
        <a:xfrm>
          <a:off x="2150344" y="798715"/>
          <a:ext cx="2002425" cy="1396403"/>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Address negative economic impacts caused by the public health emergency, including economic harms to workers, households, small businesses, impacted industries, and the public sector;</a:t>
          </a:r>
        </a:p>
      </dsp:txBody>
      <dsp:txXfrm>
        <a:off x="2150344" y="798715"/>
        <a:ext cx="2002425" cy="1396403"/>
      </dsp:txXfrm>
    </dsp:sp>
    <dsp:sp modelId="{7FBE1A6E-8C8F-0148-A6EC-927622A592C7}">
      <dsp:nvSpPr>
        <dsp:cNvPr id="0" name=""/>
        <dsp:cNvSpPr/>
      </dsp:nvSpPr>
      <dsp:spPr>
        <a:xfrm>
          <a:off x="4296841" y="138575"/>
          <a:ext cx="2200467" cy="66014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494883" y="138575"/>
        <a:ext cx="1804383" cy="660140"/>
      </dsp:txXfrm>
    </dsp:sp>
    <dsp:sp modelId="{97C05D14-0E22-0440-B9AD-FBE6B25C3072}">
      <dsp:nvSpPr>
        <dsp:cNvPr id="0" name=""/>
        <dsp:cNvSpPr/>
      </dsp:nvSpPr>
      <dsp:spPr>
        <a:xfrm>
          <a:off x="4296841" y="798715"/>
          <a:ext cx="2002425" cy="1396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296841" y="798715"/>
        <a:ext cx="2002425" cy="1396403"/>
      </dsp:txXfrm>
    </dsp:sp>
    <dsp:sp modelId="{4E2C8E90-058E-8745-9F2B-DE195FE7DC24}">
      <dsp:nvSpPr>
        <dsp:cNvPr id="0" name=""/>
        <dsp:cNvSpPr/>
      </dsp:nvSpPr>
      <dsp:spPr>
        <a:xfrm>
          <a:off x="6443337" y="138575"/>
          <a:ext cx="2200467" cy="66014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641379" y="138575"/>
        <a:ext cx="1804383" cy="660140"/>
      </dsp:txXfrm>
    </dsp:sp>
    <dsp:sp modelId="{1351B30D-8E7D-8F44-87FA-983075A79468}">
      <dsp:nvSpPr>
        <dsp:cNvPr id="0" name=""/>
        <dsp:cNvSpPr/>
      </dsp:nvSpPr>
      <dsp:spPr>
        <a:xfrm>
          <a:off x="6443337" y="798715"/>
          <a:ext cx="2002425" cy="1396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443337" y="798715"/>
        <a:ext cx="2002425" cy="1396403"/>
      </dsp:txXfrm>
    </dsp:sp>
    <dsp:sp modelId="{4DB62EFE-D79C-E54D-A106-2E0B9E8D327F}">
      <dsp:nvSpPr>
        <dsp:cNvPr id="0" name=""/>
        <dsp:cNvSpPr/>
      </dsp:nvSpPr>
      <dsp:spPr>
        <a:xfrm>
          <a:off x="8589834" y="138575"/>
          <a:ext cx="2200467" cy="66014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8787876" y="138575"/>
        <a:ext cx="1804383" cy="660140"/>
      </dsp:txXfrm>
    </dsp:sp>
    <dsp:sp modelId="{FAD8B59C-FA04-B745-A415-4EAEEF5CFB65}">
      <dsp:nvSpPr>
        <dsp:cNvPr id="0" name=""/>
        <dsp:cNvSpPr/>
      </dsp:nvSpPr>
      <dsp:spPr>
        <a:xfrm>
          <a:off x="8589834" y="798715"/>
          <a:ext cx="2002425" cy="1396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589834" y="798715"/>
        <a:ext cx="2002425" cy="1396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50941"/>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9468" y="50941"/>
        <a:ext cx="1824449" cy="667481"/>
      </dsp:txXfrm>
    </dsp:sp>
    <dsp:sp modelId="{8C5BDF70-FA6F-4745-BDFA-25DFEF01B332}">
      <dsp:nvSpPr>
        <dsp:cNvPr id="0" name=""/>
        <dsp:cNvSpPr/>
      </dsp:nvSpPr>
      <dsp:spPr>
        <a:xfrm>
          <a:off x="9224" y="718422"/>
          <a:ext cx="2024693" cy="1441038"/>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718422"/>
        <a:ext cx="2024693" cy="1441038"/>
      </dsp:txXfrm>
    </dsp:sp>
    <dsp:sp modelId="{4A212D91-B797-8541-98C9-D94CD4DDED61}">
      <dsp:nvSpPr>
        <dsp:cNvPr id="0" name=""/>
        <dsp:cNvSpPr/>
      </dsp:nvSpPr>
      <dsp:spPr>
        <a:xfrm>
          <a:off x="2179591" y="50941"/>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9835" y="50941"/>
        <a:ext cx="1824449" cy="667481"/>
      </dsp:txXfrm>
    </dsp:sp>
    <dsp:sp modelId="{3B8E883F-5E42-2F4F-A1E2-D116CBA92AE2}">
      <dsp:nvSpPr>
        <dsp:cNvPr id="0" name=""/>
        <dsp:cNvSpPr/>
      </dsp:nvSpPr>
      <dsp:spPr>
        <a:xfrm>
          <a:off x="2179591" y="718422"/>
          <a:ext cx="2024693" cy="1441038"/>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718422"/>
        <a:ext cx="2024693" cy="1441038"/>
      </dsp:txXfrm>
    </dsp:sp>
    <dsp:sp modelId="{7FBE1A6E-8C8F-0148-A6EC-927622A592C7}">
      <dsp:nvSpPr>
        <dsp:cNvPr id="0" name=""/>
        <dsp:cNvSpPr/>
      </dsp:nvSpPr>
      <dsp:spPr>
        <a:xfrm>
          <a:off x="4349957" y="50941"/>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r>
            <a:rPr lang="en-US" sz="1800" kern="1200" dirty="0"/>
            <a:t>Replace Lost Revenue</a:t>
          </a:r>
        </a:p>
      </dsp:txBody>
      <dsp:txXfrm>
        <a:off x="4550201" y="50941"/>
        <a:ext cx="1824449" cy="667481"/>
      </dsp:txXfrm>
    </dsp:sp>
    <dsp:sp modelId="{97C05D14-0E22-0440-B9AD-FBE6B25C3072}">
      <dsp:nvSpPr>
        <dsp:cNvPr id="0" name=""/>
        <dsp:cNvSpPr/>
      </dsp:nvSpPr>
      <dsp:spPr>
        <a:xfrm>
          <a:off x="4349957" y="718422"/>
          <a:ext cx="2024693" cy="14410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a:t>Replace lost public sector revenue, using this funding to provide government services to the extent of the reduction in revenue experienced due to the pandemic;</a:t>
          </a:r>
        </a:p>
      </dsp:txBody>
      <dsp:txXfrm>
        <a:off x="4349957" y="718422"/>
        <a:ext cx="2024693" cy="1441038"/>
      </dsp:txXfrm>
    </dsp:sp>
    <dsp:sp modelId="{4E2C8E90-058E-8745-9F2B-DE195FE7DC24}">
      <dsp:nvSpPr>
        <dsp:cNvPr id="0" name=""/>
        <dsp:cNvSpPr/>
      </dsp:nvSpPr>
      <dsp:spPr>
        <a:xfrm>
          <a:off x="6520324" y="50941"/>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20568" y="50941"/>
        <a:ext cx="1824449" cy="667481"/>
      </dsp:txXfrm>
    </dsp:sp>
    <dsp:sp modelId="{1351B30D-8E7D-8F44-87FA-983075A79468}">
      <dsp:nvSpPr>
        <dsp:cNvPr id="0" name=""/>
        <dsp:cNvSpPr/>
      </dsp:nvSpPr>
      <dsp:spPr>
        <a:xfrm>
          <a:off x="6520324" y="718422"/>
          <a:ext cx="2024693" cy="14410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20324" y="718422"/>
        <a:ext cx="2024693" cy="1441038"/>
      </dsp:txXfrm>
    </dsp:sp>
    <dsp:sp modelId="{4DB62EFE-D79C-E54D-A106-2E0B9E8D327F}">
      <dsp:nvSpPr>
        <dsp:cNvPr id="0" name=""/>
        <dsp:cNvSpPr/>
      </dsp:nvSpPr>
      <dsp:spPr>
        <a:xfrm>
          <a:off x="8690690" y="50941"/>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890934" y="50941"/>
        <a:ext cx="1824449" cy="667481"/>
      </dsp:txXfrm>
    </dsp:sp>
    <dsp:sp modelId="{FAD8B59C-FA04-B745-A415-4EAEEF5CFB65}">
      <dsp:nvSpPr>
        <dsp:cNvPr id="0" name=""/>
        <dsp:cNvSpPr/>
      </dsp:nvSpPr>
      <dsp:spPr>
        <a:xfrm>
          <a:off x="8690690" y="718422"/>
          <a:ext cx="2024693" cy="144103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718422"/>
        <a:ext cx="2024693" cy="14410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0"/>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09468" y="0"/>
        <a:ext cx="1824449" cy="667481"/>
      </dsp:txXfrm>
    </dsp:sp>
    <dsp:sp modelId="{8C5BDF70-FA6F-4745-BDFA-25DFEF01B332}">
      <dsp:nvSpPr>
        <dsp:cNvPr id="0" name=""/>
        <dsp:cNvSpPr/>
      </dsp:nvSpPr>
      <dsp:spPr>
        <a:xfrm>
          <a:off x="9224" y="667481"/>
          <a:ext cx="2024693" cy="1542921"/>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667481"/>
        <a:ext cx="2024693" cy="1542921"/>
      </dsp:txXfrm>
    </dsp:sp>
    <dsp:sp modelId="{4A212D91-B797-8541-98C9-D94CD4DDED61}">
      <dsp:nvSpPr>
        <dsp:cNvPr id="0" name=""/>
        <dsp:cNvSpPr/>
      </dsp:nvSpPr>
      <dsp:spPr>
        <a:xfrm>
          <a:off x="2179591" y="0"/>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379835" y="0"/>
        <a:ext cx="1824449" cy="667481"/>
      </dsp:txXfrm>
    </dsp:sp>
    <dsp:sp modelId="{3B8E883F-5E42-2F4F-A1E2-D116CBA92AE2}">
      <dsp:nvSpPr>
        <dsp:cNvPr id="0" name=""/>
        <dsp:cNvSpPr/>
      </dsp:nvSpPr>
      <dsp:spPr>
        <a:xfrm>
          <a:off x="2179591" y="667481"/>
          <a:ext cx="2024693" cy="1542921"/>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667481"/>
        <a:ext cx="2024693" cy="1542921"/>
      </dsp:txXfrm>
    </dsp:sp>
    <dsp:sp modelId="{7FBE1A6E-8C8F-0148-A6EC-927622A592C7}">
      <dsp:nvSpPr>
        <dsp:cNvPr id="0" name=""/>
        <dsp:cNvSpPr/>
      </dsp:nvSpPr>
      <dsp:spPr>
        <a:xfrm>
          <a:off x="4349957" y="0"/>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550201" y="0"/>
        <a:ext cx="1824449" cy="667481"/>
      </dsp:txXfrm>
    </dsp:sp>
    <dsp:sp modelId="{97C05D14-0E22-0440-B9AD-FBE6B25C3072}">
      <dsp:nvSpPr>
        <dsp:cNvPr id="0" name=""/>
        <dsp:cNvSpPr/>
      </dsp:nvSpPr>
      <dsp:spPr>
        <a:xfrm>
          <a:off x="4349957" y="667481"/>
          <a:ext cx="2024693" cy="1542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9957" y="667481"/>
        <a:ext cx="2024693" cy="1542921"/>
      </dsp:txXfrm>
    </dsp:sp>
    <dsp:sp modelId="{4E2C8E90-058E-8745-9F2B-DE195FE7DC24}">
      <dsp:nvSpPr>
        <dsp:cNvPr id="0" name=""/>
        <dsp:cNvSpPr/>
      </dsp:nvSpPr>
      <dsp:spPr>
        <a:xfrm>
          <a:off x="6520324" y="0"/>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6720568" y="0"/>
        <a:ext cx="1824449" cy="667481"/>
      </dsp:txXfrm>
    </dsp:sp>
    <dsp:sp modelId="{1351B30D-8E7D-8F44-87FA-983075A79468}">
      <dsp:nvSpPr>
        <dsp:cNvPr id="0" name=""/>
        <dsp:cNvSpPr/>
      </dsp:nvSpPr>
      <dsp:spPr>
        <a:xfrm>
          <a:off x="6520324" y="667481"/>
          <a:ext cx="2024693" cy="15429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dirty="0"/>
            <a:t>Provide premium pay for essential workers, offering additional support to those who have borne and will bear the greatest health risks because of their service in critical infrastructure sectors; </a:t>
          </a:r>
        </a:p>
      </dsp:txBody>
      <dsp:txXfrm>
        <a:off x="6520324" y="667481"/>
        <a:ext cx="2024693" cy="1542921"/>
      </dsp:txXfrm>
    </dsp:sp>
    <dsp:sp modelId="{4DB62EFE-D79C-E54D-A106-2E0B9E8D327F}">
      <dsp:nvSpPr>
        <dsp:cNvPr id="0" name=""/>
        <dsp:cNvSpPr/>
      </dsp:nvSpPr>
      <dsp:spPr>
        <a:xfrm>
          <a:off x="8690690" y="0"/>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890934" y="0"/>
        <a:ext cx="1824449" cy="667481"/>
      </dsp:txXfrm>
    </dsp:sp>
    <dsp:sp modelId="{FAD8B59C-FA04-B745-A415-4EAEEF5CFB65}">
      <dsp:nvSpPr>
        <dsp:cNvPr id="0" name=""/>
        <dsp:cNvSpPr/>
      </dsp:nvSpPr>
      <dsp:spPr>
        <a:xfrm>
          <a:off x="8690690" y="667481"/>
          <a:ext cx="2024693" cy="15429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667481"/>
        <a:ext cx="2024693" cy="15429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2D4D-35AF-1A46-8F3F-1D8700E74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AD16-AC30-314B-908E-25F12C299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B10AE-28B1-F445-89A8-857C0795A08A}"/>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5" name="Footer Placeholder 4">
            <a:extLst>
              <a:ext uri="{FF2B5EF4-FFF2-40B4-BE49-F238E27FC236}">
                <a16:creationId xmlns:a16="http://schemas.microsoft.com/office/drawing/2014/main" id="{7CC18C3F-01CA-9849-A061-28DD2224E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ACD17-4033-A24C-868F-57DCD7E71E3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735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13F8-5AEE-A24D-B239-DBCDC0B227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20A0C-725F-A644-989B-C34955042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A42C8-86AB-7C46-B285-1CAB50DCE6CA}"/>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5" name="Footer Placeholder 4">
            <a:extLst>
              <a:ext uri="{FF2B5EF4-FFF2-40B4-BE49-F238E27FC236}">
                <a16:creationId xmlns:a16="http://schemas.microsoft.com/office/drawing/2014/main" id="{49FCD487-2105-BC44-B922-0F76585A6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330D3-9602-D44C-A052-5B1672C54FC3}"/>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99096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1A19A-2B68-2040-BA8D-BE03D4527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5844-304E-0347-A796-5BC7D66A7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ADBC4-651D-BC47-9859-3B6A5F705ABF}"/>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5" name="Footer Placeholder 4">
            <a:extLst>
              <a:ext uri="{FF2B5EF4-FFF2-40B4-BE49-F238E27FC236}">
                <a16:creationId xmlns:a16="http://schemas.microsoft.com/office/drawing/2014/main" id="{27BCE4B5-CDB4-C14C-850F-733E75839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5F270-16AF-D64C-A319-ADF2EC16EE5C}"/>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69890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2B8D-6BB7-764B-BE6A-A0892FE01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AFE6A-BBC7-DF44-AC17-75D84058A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E499A-BC86-8A49-9431-B514AED13381}"/>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5" name="Footer Placeholder 4">
            <a:extLst>
              <a:ext uri="{FF2B5EF4-FFF2-40B4-BE49-F238E27FC236}">
                <a16:creationId xmlns:a16="http://schemas.microsoft.com/office/drawing/2014/main" id="{0B64DCF0-7796-9146-AFCE-B5B3A4D9E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49A84-B317-5646-A621-645B5687F76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13346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24EA-1DB0-3947-88EB-333A5F191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D4C8D7-9735-7348-B91C-7F3C963DA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55B5E-B28C-AD4B-824C-3F96116DAB87}"/>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5" name="Footer Placeholder 4">
            <a:extLst>
              <a:ext uri="{FF2B5EF4-FFF2-40B4-BE49-F238E27FC236}">
                <a16:creationId xmlns:a16="http://schemas.microsoft.com/office/drawing/2014/main" id="{8D2C8934-C47C-F444-9394-3B73F511A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86DE5-E98E-C142-822E-2C66FA74050B}"/>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214414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0EFE-44DF-CC4F-B573-A08374866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DE902-F22F-6346-AE1A-509B3B153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0785B-4D8F-5544-AC41-E34A70416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F44B9-029D-FB4B-99FD-175EAAD0CEEA}"/>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6" name="Footer Placeholder 5">
            <a:extLst>
              <a:ext uri="{FF2B5EF4-FFF2-40B4-BE49-F238E27FC236}">
                <a16:creationId xmlns:a16="http://schemas.microsoft.com/office/drawing/2014/main" id="{FE676990-49FE-CD44-88D0-6FAE5D730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CAEB7-8CE3-0D4C-9C3A-4B1DDC979FF4}"/>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098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529F-5F86-194A-95DE-A294C41CD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E0BC2-4A4F-5F4F-9747-DFA60E527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0BF88-F578-0A40-B800-4FDBFF7D4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A7A2D-5A22-E045-9896-3EFCE1B2A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B0474-92E4-7246-B1A1-2ECFA320F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5380F-1B73-9049-B2D7-1169821B4DE6}"/>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8" name="Footer Placeholder 7">
            <a:extLst>
              <a:ext uri="{FF2B5EF4-FFF2-40B4-BE49-F238E27FC236}">
                <a16:creationId xmlns:a16="http://schemas.microsoft.com/office/drawing/2014/main" id="{24E4D69D-342A-644C-9AD4-FB5AC87BD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1187A-1DA0-E44C-9F72-493E9B2018A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7738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591F-56F9-EB4E-856E-72FACC311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15706-7D81-C047-98EE-2BB9C5985264}"/>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4" name="Footer Placeholder 3">
            <a:extLst>
              <a:ext uri="{FF2B5EF4-FFF2-40B4-BE49-F238E27FC236}">
                <a16:creationId xmlns:a16="http://schemas.microsoft.com/office/drawing/2014/main" id="{8482B1EA-31AD-7B44-9153-0BB7021530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721108-6184-614E-A494-CAE1B89C6528}"/>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38824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88BFF-44B9-5043-B287-282BDC999FDA}"/>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3" name="Footer Placeholder 2">
            <a:extLst>
              <a:ext uri="{FF2B5EF4-FFF2-40B4-BE49-F238E27FC236}">
                <a16:creationId xmlns:a16="http://schemas.microsoft.com/office/drawing/2014/main" id="{128E52E5-DEBE-0D44-B401-81D20A81F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052BE-ADAC-524F-BE5C-B8ACA62A0F2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40302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168E-E482-004A-B5B4-478B9E7E6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16357-9772-924A-A35A-35C2D4689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ED504-B095-4744-9604-ACFD02A77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E4C51-26E0-1842-A176-ACC0D3B0847A}"/>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6" name="Footer Placeholder 5">
            <a:extLst>
              <a:ext uri="{FF2B5EF4-FFF2-40B4-BE49-F238E27FC236}">
                <a16:creationId xmlns:a16="http://schemas.microsoft.com/office/drawing/2014/main" id="{EA9738AC-21E9-0444-AB22-110A7733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E4504-7C6F-424F-A524-90F29D675E86}"/>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815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9FFB-65AB-1540-B397-275569535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4480E-4DCB-6E41-9E2D-6F1DA3F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9BBE3-6FDB-B640-AB99-256307AC3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D6ACD-A144-8247-9ED0-E0F28E45F444}"/>
              </a:ext>
            </a:extLst>
          </p:cNvPr>
          <p:cNvSpPr>
            <a:spLocks noGrp="1"/>
          </p:cNvSpPr>
          <p:nvPr>
            <p:ph type="dt" sz="half" idx="10"/>
          </p:nvPr>
        </p:nvSpPr>
        <p:spPr/>
        <p:txBody>
          <a:bodyPr/>
          <a:lstStyle/>
          <a:p>
            <a:fld id="{99DF37DE-99BF-9448-B77C-73478D9AAE82}" type="datetimeFigureOut">
              <a:rPr lang="en-US" smtClean="0"/>
              <a:t>9/2/21</a:t>
            </a:fld>
            <a:endParaRPr lang="en-US"/>
          </a:p>
        </p:txBody>
      </p:sp>
      <p:sp>
        <p:nvSpPr>
          <p:cNvPr id="6" name="Footer Placeholder 5">
            <a:extLst>
              <a:ext uri="{FF2B5EF4-FFF2-40B4-BE49-F238E27FC236}">
                <a16:creationId xmlns:a16="http://schemas.microsoft.com/office/drawing/2014/main" id="{9CFCEFE3-D6CB-314C-B156-63B159A7B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5E21D-FA4D-6642-BAF3-BA23E39FA850}"/>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40839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63FDA-2628-5C4A-BB34-6B4DBA7C2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55467-711A-1C4A-BC25-BA9B5EE56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897CC-59CC-534E-A851-88116BCBD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F37DE-99BF-9448-B77C-73478D9AAE82}" type="datetimeFigureOut">
              <a:rPr lang="en-US" smtClean="0"/>
              <a:t>9/2/21</a:t>
            </a:fld>
            <a:endParaRPr lang="en-US"/>
          </a:p>
        </p:txBody>
      </p:sp>
      <p:sp>
        <p:nvSpPr>
          <p:cNvPr id="5" name="Footer Placeholder 4">
            <a:extLst>
              <a:ext uri="{FF2B5EF4-FFF2-40B4-BE49-F238E27FC236}">
                <a16:creationId xmlns:a16="http://schemas.microsoft.com/office/drawing/2014/main" id="{78FC3CB1-BE21-9C46-B919-52DD60D58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CA0C0-4FFD-E647-8A0E-DE7B6DDCC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3EC-F0C2-8D42-A6FD-E4D71E786D76}" type="slidenum">
              <a:rPr lang="en-US" smtClean="0"/>
              <a:t>‹#›</a:t>
            </a:fld>
            <a:endParaRPr lang="en-US"/>
          </a:p>
        </p:txBody>
      </p:sp>
    </p:spTree>
    <p:extLst>
      <p:ext uri="{BB962C8B-B14F-4D97-AF65-F5344CB8AC3E}">
        <p14:creationId xmlns:p14="http://schemas.microsoft.com/office/powerpoint/2010/main" val="198087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itehouse.gov/wp-content/uploads/2020/08/2020-Compliance-Supplement_FINAL_08.06.20.pdf" TargetMode="External"/><Relationship Id="rId2" Type="http://schemas.openxmlformats.org/officeDocument/2006/relationships/hyperlink" Target="https://ecfr.federalregister.gov/current/title-2/subtitle-A/chapter-II/part-200"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hyperlink" Target="https://canons.sog.unc.edu/american-rescue-plan-act-of-2021-arp-us-treasurys-reporting-requirements-and-deadlin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3164f893d6d82447c92d899285ce22b2&amp;term_occur=999&amp;term_src=Title:2:Subtitle:A:Chapter:II:Part:200:Subpart:D:200.303" TargetMode="External"/><Relationship Id="rId3" Type="http://schemas.openxmlformats.org/officeDocument/2006/relationships/hyperlink" Target="https://www.law.cornell.edu/definitions/index.php?width=840&amp;height=800&amp;iframe=true&amp;def_id=081a194046528468942c369470c2966a&amp;term_occur=999&amp;term_src=Title:2:Subtitle:A:Chapter:II:Part:200:Subpart:D:200.303" TargetMode="External"/><Relationship Id="rId7" Type="http://schemas.openxmlformats.org/officeDocument/2006/relationships/hyperlink" Target="https://www.law.cornell.edu/definitions/index.php?width=840&amp;height=800&amp;iframe=true&amp;def_id=ad75e905dd32d3459013a9af6ecfe321&amp;term_occur=999&amp;term_src=Title:2:Subtitle:A:Chapter:II:Part:200:Subpart:D:200.303" TargetMode="External"/><Relationship Id="rId2" Type="http://schemas.openxmlformats.org/officeDocument/2006/relationships/hyperlink" Target="https://www.law.cornell.edu/definitions/index.php?width=840&amp;height=800&amp;iframe=true&amp;def_id=324fa91677a98769725e19babb9a4495&amp;term_occur=999&amp;term_src=Title:2:Subtitle:A:Chapter:II:Part:200:Subpart:D:200.303"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3d66cac5fd675bfc76ede4888b240176&amp;term_occur=999&amp;term_src=Title:2:Subtitle:A:Chapter:II:Part:200:Subpart:D:200.303" TargetMode="External"/><Relationship Id="rId5" Type="http://schemas.openxmlformats.org/officeDocument/2006/relationships/hyperlink" Target="https://www.gao.gov/assets/gao-14-704g.pdf" TargetMode="External"/><Relationship Id="rId4" Type="http://schemas.openxmlformats.org/officeDocument/2006/relationships/hyperlink" Target="https://www.law.cornell.edu/definitions/index.php?width=840&amp;height=800&amp;iframe=true&amp;def_id=de00dfd10f09071c905d0928428a197d&amp;term_occur=999&amp;term_src=Title:2:Subtitle:A:Chapter:II:Part:200:Subpart:D:200.303" TargetMode="External"/><Relationship Id="rId9" Type="http://schemas.openxmlformats.org/officeDocument/2006/relationships/hyperlink" Target="https://www.law.cornell.edu/definitions/index.php?width=840&amp;height=800&amp;iframe=true&amp;def_id=d3c30c7fcabf85260bb176c07e6d95a5&amp;term_occur=999&amp;term_src=Title:2:Subtitle:A:Chapter:II:Part:200:Subpart:D:200.30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ncleg.net/EnactedLegislation/Statutes/PDF/BySection/Chapter_159/GS_159-3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canons.sog.unc.edu/american-rescue-plan-act-of-2021-arp-local-government-expenditures-of-arp-funds-for-general-government-purposes/"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a:extLst>
              <a:ext uri="{FF2B5EF4-FFF2-40B4-BE49-F238E27FC236}">
                <a16:creationId xmlns:a16="http://schemas.microsoft.com/office/drawing/2014/main" id="{58F59C58-4C78-8549-A985-955739BD88E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7CF11B9-9B41-094A-BBF8-D91460D010E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American Rescue Plan Act Weekly Office Hours</a:t>
            </a:r>
          </a:p>
        </p:txBody>
      </p:sp>
    </p:spTree>
    <p:extLst>
      <p:ext uri="{BB962C8B-B14F-4D97-AF65-F5344CB8AC3E}">
        <p14:creationId xmlns:p14="http://schemas.microsoft.com/office/powerpoint/2010/main" val="3564552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D564CAD-997C-3B47-8496-7C27F9545EFB}"/>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Step 2: </a:t>
            </a:r>
          </a:p>
        </p:txBody>
      </p:sp>
      <p:sp>
        <p:nvSpPr>
          <p:cNvPr id="4" name="Content Placeholder 3">
            <a:extLst>
              <a:ext uri="{FF2B5EF4-FFF2-40B4-BE49-F238E27FC236}">
                <a16:creationId xmlns:a16="http://schemas.microsoft.com/office/drawing/2014/main" id="{9BA20112-9F12-BB48-B66F-55C6E2D1650D}"/>
              </a:ext>
            </a:extLst>
          </p:cNvPr>
          <p:cNvSpPr>
            <a:spLocks noGrp="1"/>
          </p:cNvSpPr>
          <p:nvPr>
            <p:ph idx="1"/>
          </p:nvPr>
        </p:nvSpPr>
        <p:spPr>
          <a:xfrm>
            <a:off x="6503158" y="649480"/>
            <a:ext cx="4862447" cy="5546047"/>
          </a:xfrm>
        </p:spPr>
        <p:txBody>
          <a:bodyPr anchor="ctr">
            <a:normAutofit/>
          </a:bodyPr>
          <a:lstStyle/>
          <a:p>
            <a:pPr marL="0" indent="0">
              <a:buNone/>
            </a:pPr>
            <a:r>
              <a:rPr lang="en-US" sz="3200" dirty="0"/>
              <a:t>Specific project description, defining scope and funding need, consistent with US Treasury guidance</a:t>
            </a:r>
          </a:p>
        </p:txBody>
      </p:sp>
    </p:spTree>
    <p:extLst>
      <p:ext uri="{BB962C8B-B14F-4D97-AF65-F5344CB8AC3E}">
        <p14:creationId xmlns:p14="http://schemas.microsoft.com/office/powerpoint/2010/main" val="38843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DC3AF-770E-C045-BBA6-8B34F1703F9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Step 3: Identify State Law Authority</a:t>
            </a:r>
          </a:p>
        </p:txBody>
      </p:sp>
      <p:sp>
        <p:nvSpPr>
          <p:cNvPr id="3" name="Content Placeholder 2">
            <a:extLst>
              <a:ext uri="{FF2B5EF4-FFF2-40B4-BE49-F238E27FC236}">
                <a16:creationId xmlns:a16="http://schemas.microsoft.com/office/drawing/2014/main" id="{E2A59920-0285-804A-9EB6-71D508D87E9C}"/>
              </a:ext>
            </a:extLst>
          </p:cNvPr>
          <p:cNvSpPr>
            <a:spLocks noGrp="1"/>
          </p:cNvSpPr>
          <p:nvPr>
            <p:ph idx="1"/>
          </p:nvPr>
        </p:nvSpPr>
        <p:spPr>
          <a:xfrm>
            <a:off x="4810259" y="649480"/>
            <a:ext cx="6555347" cy="5546047"/>
          </a:xfrm>
        </p:spPr>
        <p:txBody>
          <a:bodyPr anchor="ctr">
            <a:normAutofit/>
          </a:bodyPr>
          <a:lstStyle/>
          <a:p>
            <a:pPr marL="0" indent="0">
              <a:buNone/>
            </a:pPr>
            <a:endParaRPr lang="en-US" sz="1700"/>
          </a:p>
          <a:p>
            <a:pPr marL="0" indent="0">
              <a:buNone/>
            </a:pPr>
            <a:r>
              <a:rPr lang="en-US" sz="1700" b="1"/>
              <a:t>160D-1311. Community development programs and activities. </a:t>
            </a:r>
            <a:endParaRPr lang="en-US" sz="1700"/>
          </a:p>
          <a:p>
            <a:pPr marL="0" indent="0">
              <a:buNone/>
            </a:pPr>
            <a:r>
              <a:rPr lang="en-US" sz="1700"/>
              <a:t>(a) A local government is authorized to engage in, to accept federal and State grants and loans for, and to appropriate and expend funds for community development programs and activities. In undertaking community development programs and activities, in addition to other authority granted by law, a local government may engage in the following activities: </a:t>
            </a:r>
          </a:p>
          <a:p>
            <a:pPr marL="0" indent="0">
              <a:buNone/>
            </a:pPr>
            <a:r>
              <a:rPr lang="en-US" sz="1700"/>
              <a:t>	(1)  Programs of assistance and financing of rehabilitation of private buildings 	principally for the benefit of low- and moderate-income persons, or for the 	restoration or preservation of older neighborhoods or properties, including direct 	repair, the making of grants or loans, the subsidization of interest payments on 	loans, and the guaranty of loans. </a:t>
            </a:r>
          </a:p>
          <a:p>
            <a:pPr marL="0" indent="0">
              <a:buNone/>
            </a:pPr>
            <a:r>
              <a:rPr lang="en-US" sz="1700">
                <a:highlight>
                  <a:srgbClr val="FFFF00"/>
                </a:highlight>
              </a:rPr>
              <a:t>	(2)  Programs concerned with employment, economic development, crime 	prevention, child care, health, drug abuse, education, and welfare needs of 	persons of low and moderate income. </a:t>
            </a:r>
          </a:p>
          <a:p>
            <a:endParaRPr lang="en-US" sz="1700"/>
          </a:p>
          <a:p>
            <a:endParaRPr lang="en-US" sz="1700"/>
          </a:p>
        </p:txBody>
      </p:sp>
    </p:spTree>
    <p:extLst>
      <p:ext uri="{BB962C8B-B14F-4D97-AF65-F5344CB8AC3E}">
        <p14:creationId xmlns:p14="http://schemas.microsoft.com/office/powerpoint/2010/main" val="225562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629CBB-AA47-6345-A0C2-A131C47DCAC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Step 4: Contractor vs. Subrecipient</a:t>
            </a:r>
          </a:p>
        </p:txBody>
      </p:sp>
      <p:pic>
        <p:nvPicPr>
          <p:cNvPr id="1026" name="Picture 2" descr="Contractor or Subrecipient">
            <a:extLst>
              <a:ext uri="{FF2B5EF4-FFF2-40B4-BE49-F238E27FC236}">
                <a16:creationId xmlns:a16="http://schemas.microsoft.com/office/drawing/2014/main" id="{F73607FF-6B26-E14D-9A08-C76970E049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1342565"/>
            <a:ext cx="7225748" cy="417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0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FAB-5035-6F4C-9AE1-713024E181E5}"/>
              </a:ext>
            </a:extLst>
          </p:cNvPr>
          <p:cNvSpPr>
            <a:spLocks noGrp="1"/>
          </p:cNvSpPr>
          <p:nvPr>
            <p:ph type="title"/>
          </p:nvPr>
        </p:nvSpPr>
        <p:spPr>
          <a:xfrm>
            <a:off x="308225" y="375400"/>
            <a:ext cx="11517330" cy="1325563"/>
          </a:xfrm>
        </p:spPr>
        <p:txBody>
          <a:bodyPr>
            <a:normAutofit/>
          </a:bodyPr>
          <a:lstStyle/>
          <a:p>
            <a:r>
              <a:rPr lang="en-US" sz="3600" dirty="0"/>
              <a:t>Sharing ARP funds with Nonprofits and Other Private Entities</a:t>
            </a:r>
          </a:p>
        </p:txBody>
      </p:sp>
      <p:graphicFrame>
        <p:nvGraphicFramePr>
          <p:cNvPr id="4" name="Content Placeholder 3">
            <a:extLst>
              <a:ext uri="{FF2B5EF4-FFF2-40B4-BE49-F238E27FC236}">
                <a16:creationId xmlns:a16="http://schemas.microsoft.com/office/drawing/2014/main" id="{E5E42583-119C-4D41-8C5A-18528D269CC6}"/>
              </a:ext>
            </a:extLst>
          </p:cNvPr>
          <p:cNvGraphicFramePr>
            <a:graphicFrameLocks noGrp="1"/>
          </p:cNvGraphicFramePr>
          <p:nvPr>
            <p:ph idx="1"/>
          </p:nvPr>
        </p:nvGraphicFramePr>
        <p:xfrm>
          <a:off x="0" y="1602652"/>
          <a:ext cx="12192000" cy="2527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CE627C1-3523-6040-ACB0-E42708C0AF1E}"/>
              </a:ext>
            </a:extLst>
          </p:cNvPr>
          <p:cNvSpPr/>
          <p:nvPr/>
        </p:nvSpPr>
        <p:spPr>
          <a:xfrm>
            <a:off x="164387" y="4130211"/>
            <a:ext cx="3061699" cy="197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Recipient government should develop written policies and procedures for subrecipient monitoring and risk assessment and maintain records of all award agreements identifying or otherwise documenting subrecipients’ compliance obligations</a:t>
            </a:r>
          </a:p>
          <a:p>
            <a:endParaRPr lang="en-US" dirty="0">
              <a:solidFill>
                <a:schemeClr val="tx1"/>
              </a:solidFill>
            </a:endParaRPr>
          </a:p>
        </p:txBody>
      </p:sp>
      <p:sp>
        <p:nvSpPr>
          <p:cNvPr id="6" name="Rectangle 5">
            <a:extLst>
              <a:ext uri="{FF2B5EF4-FFF2-40B4-BE49-F238E27FC236}">
                <a16:creationId xmlns:a16="http://schemas.microsoft.com/office/drawing/2014/main" id="{191C7EE9-E638-1348-A596-02745D94D1C7}"/>
              </a:ext>
            </a:extLst>
          </p:cNvPr>
          <p:cNvSpPr/>
          <p:nvPr/>
        </p:nvSpPr>
        <p:spPr>
          <a:xfrm>
            <a:off x="4647344" y="4269029"/>
            <a:ext cx="3061699" cy="197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400" dirty="0">
                <a:solidFill>
                  <a:schemeClr val="tx1"/>
                </a:solidFill>
              </a:rPr>
              <a:t>See G.S. 160A-20.1 &amp; G.S. 153A-449</a:t>
            </a:r>
          </a:p>
          <a:p>
            <a:endParaRPr lang="en-US" sz="800" dirty="0">
              <a:solidFill>
                <a:schemeClr val="tx1"/>
              </a:solidFill>
            </a:endParaRPr>
          </a:p>
          <a:p>
            <a:r>
              <a:rPr lang="en-US" sz="1400" dirty="0">
                <a:solidFill>
                  <a:schemeClr val="tx1"/>
                </a:solidFill>
              </a:rPr>
              <a:t>Contract must clearly identify in writing:</a:t>
            </a:r>
          </a:p>
          <a:p>
            <a:endParaRPr lang="en-US" sz="800" dirty="0">
              <a:solidFill>
                <a:schemeClr val="tx1"/>
              </a:solidFill>
            </a:endParaRPr>
          </a:p>
          <a:p>
            <a:pPr marL="285750" indent="-285750">
              <a:buFont typeface="Arial" panose="020B0604020202020204" pitchFamily="34" charset="0"/>
              <a:buChar char="•"/>
            </a:pPr>
            <a:r>
              <a:rPr lang="en-US" sz="1400" dirty="0">
                <a:solidFill>
                  <a:schemeClr val="tx1"/>
                </a:solidFill>
              </a:rPr>
              <a:t>That award is subaward of ARP funds,</a:t>
            </a:r>
          </a:p>
          <a:p>
            <a:pPr marL="285750" indent="-285750">
              <a:buFont typeface="Arial" panose="020B0604020202020204" pitchFamily="34" charset="0"/>
              <a:buChar char="•"/>
            </a:pPr>
            <a:r>
              <a:rPr lang="en-US" sz="1400" dirty="0">
                <a:solidFill>
                  <a:schemeClr val="tx1"/>
                </a:solidFill>
              </a:rPr>
              <a:t>Specific purposes for which ARP funds will be spent, and</a:t>
            </a:r>
          </a:p>
          <a:p>
            <a:pPr marL="285750" indent="-285750">
              <a:buFont typeface="Arial" panose="020B0604020202020204" pitchFamily="34" charset="0"/>
              <a:buChar char="•"/>
            </a:pPr>
            <a:r>
              <a:rPr lang="en-US" sz="1400" dirty="0">
                <a:solidFill>
                  <a:schemeClr val="tx1"/>
                </a:solidFill>
              </a:rPr>
              <a:t>Performance accounting and other process/ compliance/ reporting/ documentation requirements (see 2 CFR 200.332)</a:t>
            </a:r>
          </a:p>
        </p:txBody>
      </p:sp>
      <p:sp>
        <p:nvSpPr>
          <p:cNvPr id="7" name="Rectangle 6">
            <a:extLst>
              <a:ext uri="{FF2B5EF4-FFF2-40B4-BE49-F238E27FC236}">
                <a16:creationId xmlns:a16="http://schemas.microsoft.com/office/drawing/2014/main" id="{A8DE7166-056A-7A40-A515-1D3ECB0F8A45}"/>
              </a:ext>
            </a:extLst>
          </p:cNvPr>
          <p:cNvSpPr/>
          <p:nvPr/>
        </p:nvSpPr>
        <p:spPr>
          <a:xfrm>
            <a:off x="9130301" y="3544191"/>
            <a:ext cx="3061699" cy="197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400" dirty="0">
                <a:solidFill>
                  <a:schemeClr val="tx1"/>
                </a:solidFill>
              </a:rPr>
              <a:t>Recipient government must perform noncompliance risk assessment on subrecipient and tailor monitoring according to risk.</a:t>
            </a:r>
          </a:p>
        </p:txBody>
      </p:sp>
    </p:spTree>
    <p:extLst>
      <p:ext uri="{BB962C8B-B14F-4D97-AF65-F5344CB8AC3E}">
        <p14:creationId xmlns:p14="http://schemas.microsoft.com/office/powerpoint/2010/main" val="325472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5D8F-3D5F-9348-9C8D-9925118FCBB9}"/>
              </a:ext>
            </a:extLst>
          </p:cNvPr>
          <p:cNvSpPr>
            <a:spLocks noGrp="1"/>
          </p:cNvSpPr>
          <p:nvPr>
            <p:ph type="title"/>
          </p:nvPr>
        </p:nvSpPr>
        <p:spPr>
          <a:xfrm>
            <a:off x="838200" y="557188"/>
            <a:ext cx="4862848" cy="5569291"/>
          </a:xfrm>
        </p:spPr>
        <p:txBody>
          <a:bodyPr>
            <a:normAutofit/>
          </a:bodyPr>
          <a:lstStyle/>
          <a:p>
            <a:r>
              <a:rPr lang="en-US" sz="5200" dirty="0"/>
              <a:t>What Determines ARP/FRF Allowable Expenditures?</a:t>
            </a:r>
          </a:p>
        </p:txBody>
      </p:sp>
      <p:graphicFrame>
        <p:nvGraphicFramePr>
          <p:cNvPr id="5" name="Content Placeholder 2">
            <a:extLst>
              <a:ext uri="{FF2B5EF4-FFF2-40B4-BE49-F238E27FC236}">
                <a16:creationId xmlns:a16="http://schemas.microsoft.com/office/drawing/2014/main" id="{F92ECEA2-7C88-492C-91BA-5D5F43EE45A2}"/>
              </a:ext>
            </a:extLst>
          </p:cNvPr>
          <p:cNvGraphicFramePr>
            <a:graphicFrameLocks noGrp="1"/>
          </p:cNvGraphicFramePr>
          <p:nvPr>
            <p:ph idx="1"/>
          </p:nvPr>
        </p:nvGraphicFramePr>
        <p:xfrm>
          <a:off x="5701048" y="263047"/>
          <a:ext cx="6311412" cy="6594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55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C6598E-24E0-8B4F-827D-692B9AA4F47C}"/>
              </a:ext>
            </a:extLst>
          </p:cNvPr>
          <p:cNvGraphicFramePr>
            <a:graphicFrameLocks noGrp="1"/>
          </p:cNvGraphicFramePr>
          <p:nvPr>
            <p:ph idx="1"/>
            <p:extLst>
              <p:ext uri="{D42A27DB-BD31-4B8C-83A1-F6EECF244321}">
                <p14:modId xmlns:p14="http://schemas.microsoft.com/office/powerpoint/2010/main" val="3519373599"/>
              </p:ext>
            </p:extLst>
          </p:nvPr>
        </p:nvGraphicFramePr>
        <p:xfrm>
          <a:off x="595901" y="166955"/>
          <a:ext cx="12370086" cy="65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5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467" y="321734"/>
            <a:ext cx="10905066" cy="1135737"/>
          </a:xfrm>
        </p:spPr>
        <p:txBody>
          <a:bodyPr>
            <a:normAutofit/>
          </a:bodyPr>
          <a:lstStyle/>
          <a:p>
            <a:r>
              <a:rPr lang="en-US" sz="4000" dirty="0"/>
              <a:t>ARP/FRF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1457471"/>
          <a:ext cx="12192000" cy="48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86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55D0-768F-8D4A-BE73-338E717BBFA6}"/>
              </a:ext>
            </a:extLst>
          </p:cNvPr>
          <p:cNvSpPr>
            <a:spLocks noGrp="1"/>
          </p:cNvSpPr>
          <p:nvPr>
            <p:ph type="title"/>
          </p:nvPr>
        </p:nvSpPr>
        <p:spPr>
          <a:xfrm>
            <a:off x="467474" y="-821485"/>
            <a:ext cx="5323715" cy="1642970"/>
          </a:xfrm>
        </p:spPr>
        <p:txBody>
          <a:bodyPr anchor="b">
            <a:normAutofit/>
          </a:bodyPr>
          <a:lstStyle/>
          <a:p>
            <a:r>
              <a:rPr lang="en-US" sz="4000" dirty="0"/>
              <a:t>ARP Compliance</a:t>
            </a:r>
          </a:p>
        </p:txBody>
      </p:sp>
      <p:sp>
        <p:nvSpPr>
          <p:cNvPr id="3" name="Content Placeholder 2">
            <a:extLst>
              <a:ext uri="{FF2B5EF4-FFF2-40B4-BE49-F238E27FC236}">
                <a16:creationId xmlns:a16="http://schemas.microsoft.com/office/drawing/2014/main" id="{3AA4CE9D-38E3-8844-8693-E098AA659DEA}"/>
              </a:ext>
            </a:extLst>
          </p:cNvPr>
          <p:cNvSpPr>
            <a:spLocks noGrp="1"/>
          </p:cNvSpPr>
          <p:nvPr>
            <p:ph idx="1"/>
          </p:nvPr>
        </p:nvSpPr>
        <p:spPr>
          <a:xfrm>
            <a:off x="328773" y="1037690"/>
            <a:ext cx="9770724" cy="4903288"/>
          </a:xfrm>
        </p:spPr>
        <p:txBody>
          <a:bodyPr anchor="t">
            <a:noAutofit/>
          </a:bodyPr>
          <a:lstStyle/>
          <a:p>
            <a:r>
              <a:rPr lang="en-US" sz="2000" dirty="0"/>
              <a:t>Uniform Guidance (</a:t>
            </a:r>
            <a:r>
              <a:rPr lang="en-US" sz="2000" dirty="0">
                <a:hlinkClick r:id="rId2"/>
              </a:rPr>
              <a:t>CFR Part 200</a:t>
            </a:r>
            <a:r>
              <a:rPr lang="en-US" sz="2000" dirty="0"/>
              <a:t> &amp; </a:t>
            </a:r>
            <a:r>
              <a:rPr lang="en-US" sz="2000" dirty="0">
                <a:hlinkClick r:id="rId3"/>
              </a:rPr>
              <a:t>Compliance Supplement</a:t>
            </a:r>
            <a:r>
              <a:rPr lang="en-US" sz="2000" dirty="0"/>
              <a:t>)</a:t>
            </a:r>
          </a:p>
          <a:p>
            <a:pPr lvl="1"/>
            <a:r>
              <a:rPr lang="en-US" sz="2000" dirty="0"/>
              <a:t>Procurement/Contracting Requirements</a:t>
            </a:r>
          </a:p>
          <a:p>
            <a:pPr lvl="1"/>
            <a:r>
              <a:rPr lang="en-US" sz="2000" dirty="0"/>
              <a:t>Allowable Costs</a:t>
            </a:r>
          </a:p>
          <a:p>
            <a:pPr lvl="1"/>
            <a:r>
              <a:rPr lang="en-US" sz="2000" dirty="0"/>
              <a:t>Internal Controls</a:t>
            </a:r>
          </a:p>
          <a:p>
            <a:pPr lvl="1"/>
            <a:r>
              <a:rPr lang="en-US" sz="2000" dirty="0"/>
              <a:t>Reporting</a:t>
            </a:r>
          </a:p>
          <a:p>
            <a:pPr lvl="1"/>
            <a:r>
              <a:rPr lang="en-US" sz="2000" dirty="0"/>
              <a:t>Subrecipient Monitoring</a:t>
            </a:r>
          </a:p>
          <a:p>
            <a:pPr lvl="1"/>
            <a:r>
              <a:rPr lang="en-US" sz="2000" dirty="0"/>
              <a:t>Program Income</a:t>
            </a:r>
          </a:p>
          <a:p>
            <a:pPr lvl="1"/>
            <a:r>
              <a:rPr lang="en-US" sz="2000" dirty="0"/>
              <a:t>Equipment and Real Property Management</a:t>
            </a:r>
          </a:p>
          <a:p>
            <a:pPr lvl="1"/>
            <a:r>
              <a:rPr lang="en-US" sz="2000" dirty="0"/>
              <a:t>Cash Management</a:t>
            </a:r>
          </a:p>
          <a:p>
            <a:pPr lvl="1"/>
            <a:r>
              <a:rPr lang="en-US" sz="2000" dirty="0"/>
              <a:t>Audit Requirements</a:t>
            </a:r>
          </a:p>
          <a:p>
            <a:r>
              <a:rPr lang="en-US" sz="2000" dirty="0"/>
              <a:t>State Law (LGBFCA &amp; Procurement Rules)</a:t>
            </a:r>
          </a:p>
          <a:p>
            <a:pPr lvl="1"/>
            <a:r>
              <a:rPr lang="en-US" sz="2000" dirty="0"/>
              <a:t>Budgeting</a:t>
            </a:r>
          </a:p>
          <a:p>
            <a:pPr lvl="1"/>
            <a:r>
              <a:rPr lang="en-US" sz="2000" dirty="0"/>
              <a:t>Accounting</a:t>
            </a:r>
          </a:p>
          <a:p>
            <a:pPr lvl="1"/>
            <a:r>
              <a:rPr lang="en-US" sz="2000" dirty="0"/>
              <a:t>Reporting</a:t>
            </a:r>
          </a:p>
          <a:p>
            <a:pPr lvl="1"/>
            <a:r>
              <a:rPr lang="en-US" sz="2000" dirty="0"/>
              <a:t>Independent Audit</a:t>
            </a:r>
          </a:p>
          <a:p>
            <a:pPr lvl="1"/>
            <a:r>
              <a:rPr lang="en-US" sz="2000" dirty="0"/>
              <a:t>Procurement/Contracting Requirements</a:t>
            </a:r>
          </a:p>
        </p:txBody>
      </p:sp>
      <p:pic>
        <p:nvPicPr>
          <p:cNvPr id="3074" name="Picture 2">
            <a:extLst>
              <a:ext uri="{FF2B5EF4-FFF2-40B4-BE49-F238E27FC236}">
                <a16:creationId xmlns:a16="http://schemas.microsoft.com/office/drawing/2014/main" id="{C190D26C-37C4-F747-AA8C-A0A6B45AEA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9" r="2117" b="-2"/>
          <a:stretch/>
        </p:blipFill>
        <p:spPr bwMode="auto">
          <a:xfrm>
            <a:off x="7075967" y="1423539"/>
            <a:ext cx="4170530" cy="404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3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12C4E-C59E-0248-8DC4-6B5A2185BCE7}"/>
              </a:ext>
            </a:extLst>
          </p:cNvPr>
          <p:cNvSpPr>
            <a:spLocks noGrp="1"/>
          </p:cNvSpPr>
          <p:nvPr>
            <p:ph type="title"/>
          </p:nvPr>
        </p:nvSpPr>
        <p:spPr>
          <a:xfrm>
            <a:off x="836675" y="112888"/>
            <a:ext cx="10515600" cy="719320"/>
          </a:xfrm>
        </p:spPr>
        <p:txBody>
          <a:bodyPr>
            <a:normAutofit fontScale="90000"/>
          </a:bodyPr>
          <a:lstStyle/>
          <a:p>
            <a:pPr algn="ctr"/>
            <a:r>
              <a:rPr lang="en-US" sz="5200" dirty="0"/>
              <a:t>Reporting</a:t>
            </a:r>
          </a:p>
        </p:txBody>
      </p:sp>
      <p:graphicFrame>
        <p:nvGraphicFramePr>
          <p:cNvPr id="4" name="Content Placeholder 3">
            <a:extLst>
              <a:ext uri="{FF2B5EF4-FFF2-40B4-BE49-F238E27FC236}">
                <a16:creationId xmlns:a16="http://schemas.microsoft.com/office/drawing/2014/main" id="{328207D5-212F-F546-A134-E0BB93168491}"/>
              </a:ext>
            </a:extLst>
          </p:cNvPr>
          <p:cNvGraphicFramePr>
            <a:graphicFrameLocks noGrp="1"/>
          </p:cNvGraphicFramePr>
          <p:nvPr>
            <p:ph idx="1"/>
            <p:extLst>
              <p:ext uri="{D42A27DB-BD31-4B8C-83A1-F6EECF244321}">
                <p14:modId xmlns:p14="http://schemas.microsoft.com/office/powerpoint/2010/main" val="3052812266"/>
              </p:ext>
            </p:extLst>
          </p:nvPr>
        </p:nvGraphicFramePr>
        <p:xfrm>
          <a:off x="513567" y="832208"/>
          <a:ext cx="11311003" cy="5220134"/>
        </p:xfrm>
        <a:graphic>
          <a:graphicData uri="http://schemas.openxmlformats.org/drawingml/2006/table">
            <a:tbl>
              <a:tblPr firstRow="1" firstCol="1" bandRow="1">
                <a:tableStyleId>{5940675A-B579-460E-94D1-54222C63F5DA}</a:tableStyleId>
              </a:tblPr>
              <a:tblGrid>
                <a:gridCol w="2796487">
                  <a:extLst>
                    <a:ext uri="{9D8B030D-6E8A-4147-A177-3AD203B41FA5}">
                      <a16:colId xmlns:a16="http://schemas.microsoft.com/office/drawing/2014/main" val="2112978736"/>
                    </a:ext>
                  </a:extLst>
                </a:gridCol>
                <a:gridCol w="2788892">
                  <a:extLst>
                    <a:ext uri="{9D8B030D-6E8A-4147-A177-3AD203B41FA5}">
                      <a16:colId xmlns:a16="http://schemas.microsoft.com/office/drawing/2014/main" val="1204199681"/>
                    </a:ext>
                  </a:extLst>
                </a:gridCol>
                <a:gridCol w="2936671">
                  <a:extLst>
                    <a:ext uri="{9D8B030D-6E8A-4147-A177-3AD203B41FA5}">
                      <a16:colId xmlns:a16="http://schemas.microsoft.com/office/drawing/2014/main" val="1792027515"/>
                    </a:ext>
                  </a:extLst>
                </a:gridCol>
                <a:gridCol w="2788953">
                  <a:extLst>
                    <a:ext uri="{9D8B030D-6E8A-4147-A177-3AD203B41FA5}">
                      <a16:colId xmlns:a16="http://schemas.microsoft.com/office/drawing/2014/main" val="25025704"/>
                    </a:ext>
                  </a:extLst>
                </a:gridCol>
              </a:tblGrid>
              <a:tr h="556694">
                <a:tc>
                  <a:txBody>
                    <a:bodyPr/>
                    <a:lstStyle/>
                    <a:p>
                      <a:pPr marL="0" marR="0" algn="ctr">
                        <a:spcBef>
                          <a:spcPts val="0"/>
                        </a:spcBef>
                        <a:spcAft>
                          <a:spcPts val="0"/>
                        </a:spcAft>
                      </a:pPr>
                      <a:r>
                        <a:rPr lang="en-US" sz="1800" b="1" dirty="0">
                          <a:solidFill>
                            <a:schemeClr val="tx1"/>
                          </a:solidFill>
                          <a:effectLst/>
                        </a:rPr>
                        <a:t>Recipient Local Government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Interim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Project and Expenditure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Recovery Plan Performance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970101"/>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&gt; 250,000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By August 31, with expenditures by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By October 31, 2021, and then 30 days after the end of each quarter thereafter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August 31, 2021, and annually thereafter by      July 31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51096204"/>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&gt;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30 days after the end of each quarter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34937367"/>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&lt;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0583631"/>
                  </a:ext>
                </a:extLst>
              </a:tr>
              <a:tr h="817646">
                <a:tc>
                  <a:txBody>
                    <a:bodyPr/>
                    <a:lstStyle/>
                    <a:p>
                      <a:pPr marL="0" marR="0" algn="r">
                        <a:spcBef>
                          <a:spcPts val="0"/>
                        </a:spcBef>
                        <a:spcAft>
                          <a:spcPts val="0"/>
                        </a:spcAft>
                      </a:pPr>
                      <a:r>
                        <a:rPr lang="en-US" sz="1800" b="1">
                          <a:solidFill>
                            <a:schemeClr val="tx1"/>
                          </a:solidFill>
                          <a:effectLst/>
                        </a:rPr>
                        <a:t>NEUs (all other municipalities)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7448654"/>
                  </a:ext>
                </a:extLst>
              </a:tr>
            </a:tbl>
          </a:graphicData>
        </a:graphic>
      </p:graphicFrame>
      <p:sp>
        <p:nvSpPr>
          <p:cNvPr id="3" name="TextBox 2">
            <a:extLst>
              <a:ext uri="{FF2B5EF4-FFF2-40B4-BE49-F238E27FC236}">
                <a16:creationId xmlns:a16="http://schemas.microsoft.com/office/drawing/2014/main" id="{2C138A50-B9FB-114A-8810-4C6AD9FB3FA1}"/>
              </a:ext>
            </a:extLst>
          </p:cNvPr>
          <p:cNvSpPr txBox="1"/>
          <p:nvPr/>
        </p:nvSpPr>
        <p:spPr>
          <a:xfrm>
            <a:off x="513567" y="6215865"/>
            <a:ext cx="11383907" cy="523220"/>
          </a:xfrm>
          <a:prstGeom prst="rect">
            <a:avLst/>
          </a:prstGeom>
          <a:noFill/>
        </p:spPr>
        <p:txBody>
          <a:bodyPr wrap="square" rtlCol="0">
            <a:spAutoFit/>
          </a:bodyPr>
          <a:lstStyle/>
          <a:p>
            <a:pPr algn="ctr"/>
            <a:r>
              <a:rPr lang="en-US" sz="2800" dirty="0"/>
              <a:t>More info on Report requirements is available </a:t>
            </a:r>
            <a:r>
              <a:rPr lang="en-US" sz="2800" b="1" dirty="0">
                <a:hlinkClick r:id="rId2"/>
              </a:rPr>
              <a:t>here</a:t>
            </a:r>
            <a:r>
              <a:rPr lang="en-US" sz="2800" dirty="0"/>
              <a:t>.</a:t>
            </a:r>
          </a:p>
        </p:txBody>
      </p:sp>
    </p:spTree>
    <p:extLst>
      <p:ext uri="{BB962C8B-B14F-4D97-AF65-F5344CB8AC3E}">
        <p14:creationId xmlns:p14="http://schemas.microsoft.com/office/powerpoint/2010/main" val="203245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426C-B98F-594E-8452-30F6CCD1B601}"/>
              </a:ext>
            </a:extLst>
          </p:cNvPr>
          <p:cNvSpPr>
            <a:spLocks noGrp="1"/>
          </p:cNvSpPr>
          <p:nvPr>
            <p:ph type="title"/>
          </p:nvPr>
        </p:nvSpPr>
        <p:spPr/>
        <p:txBody>
          <a:bodyPr>
            <a:normAutofit fontScale="90000"/>
          </a:bodyPr>
          <a:lstStyle/>
          <a:p>
            <a:br>
              <a:rPr lang="en-US" b="1" dirty="0"/>
            </a:br>
            <a:r>
              <a:rPr lang="en-US" b="1" dirty="0"/>
              <a:t>Establish Internal Controls and </a:t>
            </a:r>
            <a:br>
              <a:rPr lang="en-US" b="1" dirty="0"/>
            </a:br>
            <a:r>
              <a:rPr lang="en-US" b="1" dirty="0"/>
              <a:t>Document Determinations of Eligible Use</a:t>
            </a:r>
            <a:endParaRPr lang="en-US" dirty="0"/>
          </a:p>
        </p:txBody>
      </p:sp>
      <p:sp>
        <p:nvSpPr>
          <p:cNvPr id="3" name="Content Placeholder 2">
            <a:extLst>
              <a:ext uri="{FF2B5EF4-FFF2-40B4-BE49-F238E27FC236}">
                <a16:creationId xmlns:a16="http://schemas.microsoft.com/office/drawing/2014/main" id="{72C342FC-E41B-D944-AD48-337AF2169951}"/>
              </a:ext>
            </a:extLst>
          </p:cNvPr>
          <p:cNvSpPr>
            <a:spLocks noGrp="1"/>
          </p:cNvSpPr>
          <p:nvPr>
            <p:ph idx="1"/>
          </p:nvPr>
        </p:nvSpPr>
        <p:spPr>
          <a:xfrm>
            <a:off x="838200" y="2141537"/>
            <a:ext cx="10515600" cy="4351338"/>
          </a:xfrm>
        </p:spPr>
        <p:txBody>
          <a:bodyPr>
            <a:normAutofit fontScale="62500" lnSpcReduction="20000"/>
          </a:bodyPr>
          <a:lstStyle/>
          <a:p>
            <a:pPr marL="0" indent="0">
              <a:buNone/>
            </a:pPr>
            <a:r>
              <a:rPr lang="en-US" b="1" dirty="0"/>
              <a:t>§ 200.303  </a:t>
            </a:r>
            <a:r>
              <a:rPr lang="en-US" b="1" dirty="0">
                <a:hlinkClick r:id="rId2">
                  <a:extLst>
                    <a:ext uri="{A12FA001-AC4F-418D-AE19-62706E023703}">
                      <ahyp:hlinkClr xmlns:ahyp="http://schemas.microsoft.com/office/drawing/2018/hyperlinkcolor" val="tx"/>
                    </a:ext>
                  </a:extLst>
                </a:hlinkClick>
              </a:rPr>
              <a:t>Internal controls</a:t>
            </a:r>
            <a:r>
              <a:rPr lang="en-US" b="1" dirty="0"/>
              <a:t>. </a:t>
            </a:r>
            <a:r>
              <a:rPr lang="en-US" dirty="0"/>
              <a:t>Recipient Must:</a:t>
            </a:r>
          </a:p>
          <a:p>
            <a:pPr marL="0" indent="0">
              <a:buNone/>
            </a:pPr>
            <a:r>
              <a:rPr lang="en-US" b="1" dirty="0"/>
              <a:t>(a)</a:t>
            </a:r>
            <a:r>
              <a:rPr lang="en-US" dirty="0"/>
              <a:t> Establish and maintain effective internal control over the </a:t>
            </a:r>
            <a:r>
              <a:rPr lang="en-US" dirty="0">
                <a:hlinkClick r:id="rId3">
                  <a:extLst>
                    <a:ext uri="{A12FA001-AC4F-418D-AE19-62706E023703}">
                      <ahyp:hlinkClr xmlns:ahyp="http://schemas.microsoft.com/office/drawing/2018/hyperlinkcolor" val="tx"/>
                    </a:ext>
                  </a:extLst>
                </a:hlinkClick>
              </a:rPr>
              <a:t>Federal award</a:t>
            </a:r>
            <a:r>
              <a:rPr lang="en-US" dirty="0"/>
              <a:t> that provides reasonable assurance that the  </a:t>
            </a:r>
            <a:r>
              <a:rPr lang="en-US" dirty="0">
                <a:hlinkClick r:id="rId4">
                  <a:extLst>
                    <a:ext uri="{A12FA001-AC4F-418D-AE19-62706E023703}">
                      <ahyp:hlinkClr xmlns:ahyp="http://schemas.microsoft.com/office/drawing/2018/hyperlinkcolor" val="tx"/>
                    </a:ext>
                  </a:extLst>
                </a:hlinkClick>
              </a:rPr>
              <a:t>non-Federal entity</a:t>
            </a:r>
            <a:r>
              <a:rPr lang="en-US" dirty="0"/>
              <a:t> is managing the  </a:t>
            </a:r>
            <a:r>
              <a:rPr lang="en-US" dirty="0">
                <a:hlinkClick r:id="rId3">
                  <a:extLst>
                    <a:ext uri="{A12FA001-AC4F-418D-AE19-62706E023703}">
                      <ahyp:hlinkClr xmlns:ahyp="http://schemas.microsoft.com/office/drawing/2018/hyperlinkcolor" val="tx"/>
                    </a:ext>
                  </a:extLst>
                </a:hlinkClick>
              </a:rPr>
              <a:t>Federal award</a:t>
            </a:r>
            <a:r>
              <a:rPr lang="en-US" dirty="0"/>
              <a:t> in compliance with Federal statutes, regulations, and the terms and conditions of the  </a:t>
            </a:r>
            <a:r>
              <a:rPr lang="en-US" dirty="0">
                <a:hlinkClick r:id="rId3">
                  <a:extLst>
                    <a:ext uri="{A12FA001-AC4F-418D-AE19-62706E023703}">
                      <ahyp:hlinkClr xmlns:ahyp="http://schemas.microsoft.com/office/drawing/2018/hyperlinkcolor" val="tx"/>
                    </a:ext>
                  </a:extLst>
                </a:hlinkClick>
              </a:rPr>
              <a:t>Federal award</a:t>
            </a:r>
            <a:r>
              <a:rPr lang="en-US" dirty="0"/>
              <a:t>. These  </a:t>
            </a:r>
            <a:r>
              <a:rPr lang="en-US" dirty="0">
                <a:hlinkClick r:id="rId2">
                  <a:extLst>
                    <a:ext uri="{A12FA001-AC4F-418D-AE19-62706E023703}">
                      <ahyp:hlinkClr xmlns:ahyp="http://schemas.microsoft.com/office/drawing/2018/hyperlinkcolor" val="tx"/>
                    </a:ext>
                  </a:extLst>
                </a:hlinkClick>
              </a:rPr>
              <a:t>internal controls</a:t>
            </a:r>
            <a:r>
              <a:rPr lang="en-US" dirty="0"/>
              <a:t> should be in compliance with guidance in “</a:t>
            </a:r>
            <a:r>
              <a:rPr lang="en-US" b="1" dirty="0">
                <a:hlinkClick r:id="rId5"/>
              </a:rPr>
              <a:t>Standards for Internal Control in the Federal Government</a:t>
            </a:r>
            <a:r>
              <a:rPr lang="en-US" dirty="0"/>
              <a:t>” issued by the Comptroller General of the United </a:t>
            </a:r>
            <a:r>
              <a:rPr lang="en-US" dirty="0">
                <a:hlinkClick r:id="rId6">
                  <a:extLst>
                    <a:ext uri="{A12FA001-AC4F-418D-AE19-62706E023703}">
                      <ahyp:hlinkClr xmlns:ahyp="http://schemas.microsoft.com/office/drawing/2018/hyperlinkcolor" val="tx"/>
                    </a:ext>
                  </a:extLst>
                </a:hlinkClick>
              </a:rPr>
              <a:t>States</a:t>
            </a:r>
            <a:r>
              <a:rPr lang="en-US" dirty="0"/>
              <a:t> or the “Internal Control Integrated Framework”, issued by the Committee of Sponsoring Organizations of the Treadway Commission (COSO).</a:t>
            </a:r>
          </a:p>
          <a:p>
            <a:pPr marL="0" indent="0">
              <a:buNone/>
            </a:pPr>
            <a:r>
              <a:rPr lang="en-US" b="1" dirty="0"/>
              <a:t>(b)</a:t>
            </a:r>
            <a:r>
              <a:rPr lang="en-US" dirty="0"/>
              <a:t> Comply with the U.S. Constitution, Federal statutes, regulations, and the terms and conditions of the Federal awards.</a:t>
            </a:r>
          </a:p>
          <a:p>
            <a:pPr marL="0" indent="0">
              <a:buNone/>
            </a:pPr>
            <a:r>
              <a:rPr lang="en-US" b="1" dirty="0"/>
              <a:t>(c)</a:t>
            </a:r>
            <a:r>
              <a:rPr lang="en-US" dirty="0"/>
              <a:t> Evaluate and monitor the </a:t>
            </a:r>
            <a:r>
              <a:rPr lang="en-US" dirty="0">
                <a:hlinkClick r:id="rId4">
                  <a:extLst>
                    <a:ext uri="{A12FA001-AC4F-418D-AE19-62706E023703}">
                      <ahyp:hlinkClr xmlns:ahyp="http://schemas.microsoft.com/office/drawing/2018/hyperlinkcolor" val="tx"/>
                    </a:ext>
                  </a:extLst>
                </a:hlinkClick>
              </a:rPr>
              <a:t>non-Federal entity</a:t>
            </a:r>
            <a:r>
              <a:rPr lang="en-US" dirty="0"/>
              <a:t>'s compliance with statutes, regulations and the terms and conditions of Federal awards.</a:t>
            </a:r>
          </a:p>
          <a:p>
            <a:pPr marL="0" indent="0">
              <a:buNone/>
            </a:pPr>
            <a:r>
              <a:rPr lang="en-US" b="1" dirty="0"/>
              <a:t>(d)</a:t>
            </a:r>
            <a:r>
              <a:rPr lang="en-US" dirty="0"/>
              <a:t> Take prompt action when instances of noncompliance are identified including noncompliance identified in audit findings.</a:t>
            </a:r>
          </a:p>
          <a:p>
            <a:pPr marL="0" indent="0">
              <a:buNone/>
            </a:pPr>
            <a:r>
              <a:rPr lang="en-US" b="1" dirty="0"/>
              <a:t>(e)</a:t>
            </a:r>
            <a:r>
              <a:rPr lang="en-US" dirty="0"/>
              <a:t> Take reasonable measures to safeguard protected </a:t>
            </a:r>
            <a:r>
              <a:rPr lang="en-US" dirty="0">
                <a:hlinkClick r:id="rId7">
                  <a:extLst>
                    <a:ext uri="{A12FA001-AC4F-418D-AE19-62706E023703}">
                      <ahyp:hlinkClr xmlns:ahyp="http://schemas.microsoft.com/office/drawing/2018/hyperlinkcolor" val="tx"/>
                    </a:ext>
                  </a:extLst>
                </a:hlinkClick>
              </a:rPr>
              <a:t>personally identifiable information</a:t>
            </a:r>
            <a:r>
              <a:rPr lang="en-US" dirty="0"/>
              <a:t> and other information the  </a:t>
            </a:r>
            <a:r>
              <a:rPr lang="en-US" dirty="0">
                <a:hlinkClick r:id="rId8">
                  <a:extLst>
                    <a:ext uri="{A12FA001-AC4F-418D-AE19-62706E023703}">
                      <ahyp:hlinkClr xmlns:ahyp="http://schemas.microsoft.com/office/drawing/2018/hyperlinkcolor" val="tx"/>
                    </a:ext>
                  </a:extLst>
                </a:hlinkClick>
              </a:rPr>
              <a:t>Federal awarding agency</a:t>
            </a:r>
            <a:r>
              <a:rPr lang="en-US" dirty="0"/>
              <a:t> or  </a:t>
            </a:r>
            <a:r>
              <a:rPr lang="en-US" dirty="0">
                <a:hlinkClick r:id="rId9">
                  <a:extLst>
                    <a:ext uri="{A12FA001-AC4F-418D-AE19-62706E023703}">
                      <ahyp:hlinkClr xmlns:ahyp="http://schemas.microsoft.com/office/drawing/2018/hyperlinkcolor" val="tx"/>
                    </a:ext>
                  </a:extLst>
                </a:hlinkClick>
              </a:rPr>
              <a:t>pass-through entity</a:t>
            </a:r>
            <a:r>
              <a:rPr lang="en-US" dirty="0"/>
              <a:t> designates as sensitive or the  </a:t>
            </a:r>
            <a:r>
              <a:rPr lang="en-US" dirty="0">
                <a:hlinkClick r:id="rId4">
                  <a:extLst>
                    <a:ext uri="{A12FA001-AC4F-418D-AE19-62706E023703}">
                      <ahyp:hlinkClr xmlns:ahyp="http://schemas.microsoft.com/office/drawing/2018/hyperlinkcolor" val="tx"/>
                    </a:ext>
                  </a:extLst>
                </a:hlinkClick>
              </a:rPr>
              <a:t>non-Federal entity</a:t>
            </a:r>
            <a:r>
              <a:rPr lang="en-US" dirty="0"/>
              <a:t> considers sensitive consistent with applicable Federal,  </a:t>
            </a:r>
            <a:r>
              <a:rPr lang="en-US" dirty="0">
                <a:hlinkClick r:id="rId6">
                  <a:extLst>
                    <a:ext uri="{A12FA001-AC4F-418D-AE19-62706E023703}">
                      <ahyp:hlinkClr xmlns:ahyp="http://schemas.microsoft.com/office/drawing/2018/hyperlinkcolor" val="tx"/>
                    </a:ext>
                  </a:extLst>
                </a:hlinkClick>
              </a:rPr>
              <a:t>State</a:t>
            </a:r>
            <a:r>
              <a:rPr lang="en-US" dirty="0"/>
              <a:t>, local, and tribal laws regarding privacy and responsibility over confidentiality.</a:t>
            </a:r>
          </a:p>
          <a:p>
            <a:endParaRPr lang="en-US" dirty="0"/>
          </a:p>
        </p:txBody>
      </p:sp>
    </p:spTree>
    <p:extLst>
      <p:ext uri="{BB962C8B-B14F-4D97-AF65-F5344CB8AC3E}">
        <p14:creationId xmlns:p14="http://schemas.microsoft.com/office/powerpoint/2010/main" val="373673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1500-57D2-4A4E-8448-503554D447CF}"/>
              </a:ext>
            </a:extLst>
          </p:cNvPr>
          <p:cNvSpPr>
            <a:spLocks noGrp="1"/>
          </p:cNvSpPr>
          <p:nvPr>
            <p:ph type="title"/>
          </p:nvPr>
        </p:nvSpPr>
        <p:spPr>
          <a:xfrm>
            <a:off x="4116889" y="0"/>
            <a:ext cx="7064274" cy="1286160"/>
          </a:xfrm>
        </p:spPr>
        <p:txBody>
          <a:bodyPr anchor="b">
            <a:normAutofit fontScale="90000"/>
          </a:bodyPr>
          <a:lstStyle/>
          <a:p>
            <a:r>
              <a:rPr lang="en-US" sz="4900" b="1" dirty="0"/>
              <a:t>ARP Zoom Office Hours</a:t>
            </a:r>
            <a:br>
              <a:rPr lang="en-US" sz="3400" dirty="0"/>
            </a:br>
            <a:r>
              <a:rPr lang="en-US" sz="3400" dirty="0"/>
              <a:t>Bring Your Coffee/Lunch &amp; Your Questions</a:t>
            </a:r>
          </a:p>
        </p:txBody>
      </p:sp>
      <p:sp>
        <p:nvSpPr>
          <p:cNvPr id="3" name="Content Placeholder 2">
            <a:extLst>
              <a:ext uri="{FF2B5EF4-FFF2-40B4-BE49-F238E27FC236}">
                <a16:creationId xmlns:a16="http://schemas.microsoft.com/office/drawing/2014/main" id="{D3D82C04-A404-A646-B179-3679DC6BFA98}"/>
              </a:ext>
            </a:extLst>
          </p:cNvPr>
          <p:cNvSpPr>
            <a:spLocks noGrp="1"/>
          </p:cNvSpPr>
          <p:nvPr>
            <p:ph idx="1"/>
          </p:nvPr>
        </p:nvSpPr>
        <p:spPr>
          <a:xfrm>
            <a:off x="4116889" y="1410655"/>
            <a:ext cx="7682274" cy="5354877"/>
          </a:xfrm>
        </p:spPr>
        <p:txBody>
          <a:bodyPr>
            <a:normAutofit fontScale="77500" lnSpcReduction="20000"/>
          </a:bodyPr>
          <a:lstStyle/>
          <a:p>
            <a:pPr marL="0" indent="0">
              <a:buNone/>
            </a:pPr>
            <a:r>
              <a:rPr lang="en-US" sz="2900" b="1" dirty="0"/>
              <a:t>Wednesday, September 8, at 8:30am</a:t>
            </a:r>
          </a:p>
          <a:p>
            <a:pPr marL="460375" indent="0">
              <a:buNone/>
            </a:pPr>
            <a:r>
              <a:rPr lang="en-US" sz="2900" dirty="0"/>
              <a:t>We will prioritize questions on working with nonprofits and other subrecipients but will address other questions as time allows</a:t>
            </a:r>
            <a:endParaRPr lang="en-US" sz="2900" b="1" dirty="0"/>
          </a:p>
          <a:p>
            <a:pPr marL="0" indent="0">
              <a:buNone/>
            </a:pPr>
            <a:r>
              <a:rPr lang="en-US" sz="2900" b="1" dirty="0"/>
              <a:t>Tuesday, September 14, at 12:00pm</a:t>
            </a:r>
          </a:p>
          <a:p>
            <a:pPr marL="457200" lvl="1" indent="0">
              <a:buNone/>
            </a:pPr>
            <a:r>
              <a:rPr lang="en-US" sz="2900" dirty="0"/>
              <a:t>We will prioritize questions on water/sewer/stormwater infrastructure expenditures but will address other questions as time allows</a:t>
            </a:r>
          </a:p>
          <a:p>
            <a:pPr marL="0" indent="0">
              <a:buNone/>
            </a:pPr>
            <a:r>
              <a:rPr lang="en-US" sz="2900" b="1" dirty="0"/>
              <a:t>Thursday, September 23, at 8:30am</a:t>
            </a:r>
          </a:p>
          <a:p>
            <a:pPr marL="0" indent="0">
              <a:buNone/>
            </a:pPr>
            <a:r>
              <a:rPr lang="en-US" sz="2900" b="1" dirty="0"/>
              <a:t>Monday, September 27, at 12:00pm</a:t>
            </a:r>
          </a:p>
          <a:p>
            <a:pPr marL="0" indent="0">
              <a:buNone/>
            </a:pPr>
            <a:r>
              <a:rPr lang="en-US" sz="2900" b="1" dirty="0">
                <a:highlight>
                  <a:srgbClr val="FFFF00"/>
                </a:highlight>
              </a:rPr>
              <a:t>Monday, October 4, at 8:30am</a:t>
            </a:r>
          </a:p>
          <a:p>
            <a:pPr marL="0" indent="0">
              <a:buNone/>
            </a:pPr>
            <a:r>
              <a:rPr lang="en-US" sz="2900" b="1" dirty="0">
                <a:highlight>
                  <a:srgbClr val="FFFF00"/>
                </a:highlight>
              </a:rPr>
              <a:t>Thursday, October 14, at 12:00pm</a:t>
            </a:r>
          </a:p>
          <a:p>
            <a:pPr marL="0" indent="0">
              <a:buNone/>
            </a:pPr>
            <a:r>
              <a:rPr lang="en-US" sz="2900" b="1" dirty="0"/>
              <a:t>Friday, October 22, at 8:30am</a:t>
            </a:r>
          </a:p>
          <a:p>
            <a:pPr marL="460375" lvl="0" indent="0">
              <a:buNone/>
            </a:pPr>
            <a:r>
              <a:rPr lang="en-US" sz="2900" dirty="0"/>
              <a:t>We will focus on the Project and Expenditure Report (deadline Oct. 31, 2021) but will address other questions as time allows</a:t>
            </a:r>
          </a:p>
          <a:p>
            <a:pPr marL="0" indent="0">
              <a:buNone/>
            </a:pPr>
            <a:r>
              <a:rPr lang="en-US" sz="2900" b="1" dirty="0"/>
              <a:t>Tuesday, October 26, at 12:00pm</a:t>
            </a:r>
          </a:p>
          <a:p>
            <a:pPr marL="0" indent="0">
              <a:buNone/>
            </a:pPr>
            <a:endParaRPr lang="en-US" sz="1200" u="sng" dirty="0"/>
          </a:p>
          <a:p>
            <a:pPr marL="0" indent="0">
              <a:buNone/>
            </a:pPr>
            <a:endParaRPr lang="en-US" sz="2400" b="1" dirty="0"/>
          </a:p>
        </p:txBody>
      </p:sp>
      <p:pic>
        <p:nvPicPr>
          <p:cNvPr id="3074" name="Picture 2" descr="A person holding a tablet&#10;&#10;Description automatically generated with low confidence">
            <a:extLst>
              <a:ext uri="{FF2B5EF4-FFF2-40B4-BE49-F238E27FC236}">
                <a16:creationId xmlns:a16="http://schemas.microsoft.com/office/drawing/2014/main" id="{10111A7B-9BD5-A14D-BE60-570500D2E48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10"/>
            <a:ext cx="382043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7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6D43-8C3B-5244-BD89-AF9B840C110B}"/>
              </a:ext>
            </a:extLst>
          </p:cNvPr>
          <p:cNvSpPr>
            <a:spLocks noGrp="1"/>
          </p:cNvSpPr>
          <p:nvPr>
            <p:ph type="title"/>
          </p:nvPr>
        </p:nvSpPr>
        <p:spPr>
          <a:xfrm>
            <a:off x="277402" y="365125"/>
            <a:ext cx="11076398" cy="1325563"/>
          </a:xfrm>
        </p:spPr>
        <p:txBody>
          <a:bodyPr/>
          <a:lstStyle/>
          <a:p>
            <a:r>
              <a:rPr lang="en-US" dirty="0"/>
              <a:t>Set up and Test Internal Control Processes NOW</a:t>
            </a:r>
          </a:p>
        </p:txBody>
      </p:sp>
      <p:graphicFrame>
        <p:nvGraphicFramePr>
          <p:cNvPr id="4" name="Content Placeholder 3">
            <a:extLst>
              <a:ext uri="{FF2B5EF4-FFF2-40B4-BE49-F238E27FC236}">
                <a16:creationId xmlns:a16="http://schemas.microsoft.com/office/drawing/2014/main" id="{E89A0970-21F6-754F-B656-CFC613F91F77}"/>
              </a:ext>
            </a:extLst>
          </p:cNvPr>
          <p:cNvGraphicFramePr>
            <a:graphicFrameLocks noGrp="1"/>
          </p:cNvGraphicFramePr>
          <p:nvPr>
            <p:ph idx="1"/>
            <p:extLst>
              <p:ext uri="{D42A27DB-BD31-4B8C-83A1-F6EECF244321}">
                <p14:modId xmlns:p14="http://schemas.microsoft.com/office/powerpoint/2010/main" val="3599061973"/>
              </p:ext>
            </p:extLst>
          </p:nvPr>
        </p:nvGraphicFramePr>
        <p:xfrm>
          <a:off x="102742" y="2291137"/>
          <a:ext cx="12089258" cy="4566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AC2ADA8-C711-CB44-BECE-913E95BE5270}"/>
              </a:ext>
            </a:extLst>
          </p:cNvPr>
          <p:cNvSpPr txBox="1"/>
          <p:nvPr/>
        </p:nvSpPr>
        <p:spPr>
          <a:xfrm>
            <a:off x="410106" y="1931481"/>
            <a:ext cx="2404153" cy="2492990"/>
          </a:xfrm>
          <a:prstGeom prst="rect">
            <a:avLst/>
          </a:prstGeom>
          <a:noFill/>
        </p:spPr>
        <p:txBody>
          <a:bodyPr wrap="square" rtlCol="0">
            <a:spAutoFit/>
          </a:bodyPr>
          <a:lstStyle/>
          <a:p>
            <a:r>
              <a:rPr lang="en-US" sz="1200" dirty="0"/>
              <a:t>Preaudit</a:t>
            </a:r>
          </a:p>
          <a:p>
            <a:r>
              <a:rPr lang="en-US" sz="1200" dirty="0"/>
              <a:t>Disbursement Process</a:t>
            </a:r>
          </a:p>
          <a:p>
            <a:r>
              <a:rPr lang="en-US" sz="1200" dirty="0"/>
              <a:t>Investments</a:t>
            </a:r>
          </a:p>
          <a:p>
            <a:r>
              <a:rPr lang="en-US" sz="1200" dirty="0"/>
              <a:t>Daily Deposit/Collateralization of Deposits</a:t>
            </a:r>
          </a:p>
          <a:p>
            <a:r>
              <a:rPr lang="en-US" sz="1200" dirty="0"/>
              <a:t>Budgeting Requirements</a:t>
            </a:r>
          </a:p>
          <a:p>
            <a:r>
              <a:rPr lang="en-US" sz="1200" dirty="0"/>
              <a:t>Segregation of Duties</a:t>
            </a:r>
          </a:p>
          <a:p>
            <a:r>
              <a:rPr lang="en-US" sz="1200" dirty="0"/>
              <a:t>Rotation of Duties</a:t>
            </a:r>
          </a:p>
          <a:p>
            <a:r>
              <a:rPr lang="en-US" sz="1200" dirty="0"/>
              <a:t>Chain of Custody for Transactions</a:t>
            </a:r>
          </a:p>
          <a:p>
            <a:r>
              <a:rPr lang="en-US" sz="1200" dirty="0"/>
              <a:t>Clear Approval Processes</a:t>
            </a:r>
          </a:p>
          <a:p>
            <a:r>
              <a:rPr lang="en-US" sz="1200" dirty="0"/>
              <a:t>Contracting Requirements</a:t>
            </a:r>
          </a:p>
          <a:p>
            <a:r>
              <a:rPr lang="en-US" sz="1200" dirty="0"/>
              <a:t>Audit</a:t>
            </a:r>
          </a:p>
          <a:p>
            <a:r>
              <a:rPr lang="en-US" sz="1200" dirty="0"/>
              <a:t>Etc.</a:t>
            </a:r>
          </a:p>
        </p:txBody>
      </p:sp>
      <p:sp>
        <p:nvSpPr>
          <p:cNvPr id="6" name="TextBox 5">
            <a:extLst>
              <a:ext uri="{FF2B5EF4-FFF2-40B4-BE49-F238E27FC236}">
                <a16:creationId xmlns:a16="http://schemas.microsoft.com/office/drawing/2014/main" id="{97D7AEB8-75DB-5A4A-A4B5-3289FFD2A093}"/>
              </a:ext>
            </a:extLst>
          </p:cNvPr>
          <p:cNvSpPr txBox="1"/>
          <p:nvPr/>
        </p:nvSpPr>
        <p:spPr>
          <a:xfrm>
            <a:off x="3323258" y="3034695"/>
            <a:ext cx="2404153" cy="646331"/>
          </a:xfrm>
          <a:prstGeom prst="rect">
            <a:avLst/>
          </a:prstGeom>
          <a:noFill/>
        </p:spPr>
        <p:txBody>
          <a:bodyPr wrap="square" rtlCol="0">
            <a:spAutoFit/>
          </a:bodyPr>
          <a:lstStyle/>
          <a:p>
            <a:r>
              <a:rPr lang="en-US" sz="1200" dirty="0"/>
              <a:t>Documentation of ARP-eligibility</a:t>
            </a:r>
          </a:p>
          <a:p>
            <a:r>
              <a:rPr lang="en-US" sz="1200" dirty="0"/>
              <a:t>Documentation of state law authority</a:t>
            </a:r>
          </a:p>
        </p:txBody>
      </p:sp>
      <p:sp>
        <p:nvSpPr>
          <p:cNvPr id="7" name="TextBox 6">
            <a:extLst>
              <a:ext uri="{FF2B5EF4-FFF2-40B4-BE49-F238E27FC236}">
                <a16:creationId xmlns:a16="http://schemas.microsoft.com/office/drawing/2014/main" id="{DEC1BD2C-BBB6-2C4D-9270-DE770DDDD16D}"/>
              </a:ext>
            </a:extLst>
          </p:cNvPr>
          <p:cNvSpPr txBox="1"/>
          <p:nvPr/>
        </p:nvSpPr>
        <p:spPr>
          <a:xfrm>
            <a:off x="9155130" y="1931481"/>
            <a:ext cx="2404153" cy="276999"/>
          </a:xfrm>
          <a:prstGeom prst="rect">
            <a:avLst/>
          </a:prstGeom>
          <a:noFill/>
        </p:spPr>
        <p:txBody>
          <a:bodyPr wrap="square" rtlCol="0">
            <a:spAutoFit/>
          </a:bodyPr>
          <a:lstStyle/>
          <a:p>
            <a:r>
              <a:rPr lang="en-US" sz="1200" dirty="0"/>
              <a:t>Build off reporting requirements</a:t>
            </a:r>
          </a:p>
        </p:txBody>
      </p:sp>
      <p:sp>
        <p:nvSpPr>
          <p:cNvPr id="8" name="TextBox 7">
            <a:extLst>
              <a:ext uri="{FF2B5EF4-FFF2-40B4-BE49-F238E27FC236}">
                <a16:creationId xmlns:a16="http://schemas.microsoft.com/office/drawing/2014/main" id="{FDDA737C-8614-694C-9422-F6081E0A9FE0}"/>
              </a:ext>
            </a:extLst>
          </p:cNvPr>
          <p:cNvSpPr txBox="1"/>
          <p:nvPr/>
        </p:nvSpPr>
        <p:spPr>
          <a:xfrm>
            <a:off x="6236410" y="1413974"/>
            <a:ext cx="2713237" cy="1754326"/>
          </a:xfrm>
          <a:prstGeom prst="rect">
            <a:avLst/>
          </a:prstGeom>
          <a:noFill/>
        </p:spPr>
        <p:txBody>
          <a:bodyPr wrap="square" rtlCol="0">
            <a:spAutoFit/>
          </a:bodyPr>
          <a:lstStyle/>
          <a:p>
            <a:pPr marL="9525" lvl="1"/>
            <a:r>
              <a:rPr lang="en-US" sz="1200" dirty="0"/>
              <a:t>Procurement/Contracting Requirements</a:t>
            </a:r>
          </a:p>
          <a:p>
            <a:pPr marL="9525" lvl="1"/>
            <a:r>
              <a:rPr lang="en-US" sz="1200" dirty="0"/>
              <a:t>Allowable Costs</a:t>
            </a:r>
          </a:p>
          <a:p>
            <a:pPr marL="9525" lvl="1"/>
            <a:r>
              <a:rPr lang="en-US" sz="1200" dirty="0"/>
              <a:t>Internal Controls</a:t>
            </a:r>
          </a:p>
          <a:p>
            <a:pPr marL="9525" lvl="1"/>
            <a:r>
              <a:rPr lang="en-US" sz="1200" dirty="0"/>
              <a:t>Subrecipient Monitoring</a:t>
            </a:r>
          </a:p>
          <a:p>
            <a:pPr marL="9525" lvl="1"/>
            <a:r>
              <a:rPr lang="en-US" sz="1200" dirty="0"/>
              <a:t>Program Income</a:t>
            </a:r>
          </a:p>
          <a:p>
            <a:pPr marL="9525" lvl="1"/>
            <a:r>
              <a:rPr lang="en-US" sz="1200" dirty="0"/>
              <a:t>Equipment and Real Property </a:t>
            </a:r>
            <a:r>
              <a:rPr lang="en-US" sz="1200" dirty="0" err="1"/>
              <a:t>Mgmt</a:t>
            </a:r>
            <a:endParaRPr lang="en-US" sz="1200" dirty="0"/>
          </a:p>
          <a:p>
            <a:pPr marL="9525" lvl="1"/>
            <a:r>
              <a:rPr lang="en-US" sz="1200" dirty="0"/>
              <a:t>Cash </a:t>
            </a:r>
            <a:r>
              <a:rPr lang="en-US" sz="1200" dirty="0" err="1"/>
              <a:t>Mgmt</a:t>
            </a:r>
            <a:endParaRPr lang="en-US" sz="1200" dirty="0"/>
          </a:p>
          <a:p>
            <a:pPr marL="9525" lvl="1"/>
            <a:r>
              <a:rPr lang="en-US" sz="1200" dirty="0"/>
              <a:t>Audit Requirements</a:t>
            </a:r>
          </a:p>
          <a:p>
            <a:endParaRPr lang="en-US" sz="1200" dirty="0"/>
          </a:p>
        </p:txBody>
      </p:sp>
    </p:spTree>
    <p:extLst>
      <p:ext uri="{BB962C8B-B14F-4D97-AF65-F5344CB8AC3E}">
        <p14:creationId xmlns:p14="http://schemas.microsoft.com/office/powerpoint/2010/main" val="6524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E6A6A-5F47-BF4A-9D53-14A10E85FE81}"/>
              </a:ext>
            </a:extLst>
          </p:cNvPr>
          <p:cNvSpPr>
            <a:spLocks noGrp="1"/>
          </p:cNvSpPr>
          <p:nvPr>
            <p:ph type="title"/>
          </p:nvPr>
        </p:nvSpPr>
        <p:spPr>
          <a:xfrm>
            <a:off x="640080" y="325369"/>
            <a:ext cx="4368602" cy="1956841"/>
          </a:xfrm>
        </p:spPr>
        <p:txBody>
          <a:bodyPr anchor="b">
            <a:normAutofit/>
          </a:bodyPr>
          <a:lstStyle/>
          <a:p>
            <a:r>
              <a:rPr lang="en-US" sz="5400"/>
              <a:t>Cash Management</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36415E-DB06-EE40-B7D3-234EBC6845EE}"/>
              </a:ext>
            </a:extLst>
          </p:cNvPr>
          <p:cNvSpPr>
            <a:spLocks noGrp="1"/>
          </p:cNvSpPr>
          <p:nvPr>
            <p:ph idx="1"/>
          </p:nvPr>
        </p:nvSpPr>
        <p:spPr>
          <a:xfrm>
            <a:off x="350730" y="2755954"/>
            <a:ext cx="4809994" cy="3947933"/>
          </a:xfrm>
        </p:spPr>
        <p:txBody>
          <a:bodyPr>
            <a:normAutofit/>
          </a:bodyPr>
          <a:lstStyle/>
          <a:p>
            <a:r>
              <a:rPr lang="en-US" sz="1600" dirty="0"/>
              <a:t>Invest according to </a:t>
            </a:r>
            <a:r>
              <a:rPr lang="en-US" sz="1600" b="1" dirty="0">
                <a:hlinkClick r:id="rId2"/>
              </a:rPr>
              <a:t>G.S. 159-30</a:t>
            </a:r>
            <a:r>
              <a:rPr lang="en-US" sz="1600" dirty="0"/>
              <a:t>. </a:t>
            </a:r>
          </a:p>
          <a:p>
            <a:r>
              <a:rPr lang="en-US" sz="1600" dirty="0"/>
              <a:t>ARP/FRF monies are NOT SUBJECT to the requirement of the Cash Management Improvement Act. They also are not subject to the requirement of 2 CFR 200.305(b)(8)-(9) to maintain balances in an interest-bearing account and remit payments to Treasury. </a:t>
            </a:r>
          </a:p>
          <a:p>
            <a:r>
              <a:rPr lang="en-US" sz="1600" dirty="0"/>
              <a:t>Local governments are NOT required to remit interest earned on ARP/FRF monies to the US Treasury. </a:t>
            </a:r>
          </a:p>
          <a:p>
            <a:r>
              <a:rPr lang="en-US" sz="1600" dirty="0"/>
              <a:t>Local governments MAY RETAIN the interest earnings to use for administrative expenses or any other purpose authorized by state law. </a:t>
            </a:r>
          </a:p>
          <a:p>
            <a:r>
              <a:rPr lang="en-US" sz="1600" dirty="0"/>
              <a:t>The investment earnings ARE NOT subject to the ARP expenditure restrictions.</a:t>
            </a:r>
          </a:p>
        </p:txBody>
      </p:sp>
      <p:pic>
        <p:nvPicPr>
          <p:cNvPr id="1026" name="Picture 2">
            <a:extLst>
              <a:ext uri="{FF2B5EF4-FFF2-40B4-BE49-F238E27FC236}">
                <a16:creationId xmlns:a16="http://schemas.microsoft.com/office/drawing/2014/main" id="{4978683A-ACE5-2447-975B-2A1AFF879F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00" r="85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6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88368" y="132105"/>
          <a:ext cx="10815263" cy="233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F07B0C7-79DD-374F-90E1-9CE1BFD8400A}"/>
              </a:ext>
            </a:extLst>
          </p:cNvPr>
          <p:cNvSpPr/>
          <p:nvPr/>
        </p:nvSpPr>
        <p:spPr>
          <a:xfrm>
            <a:off x="791110" y="2702104"/>
            <a:ext cx="10438544" cy="378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t>
            </a:r>
            <a:r>
              <a:rPr lang="en-US" sz="2400" b="1" dirty="0" err="1">
                <a:solidFill>
                  <a:schemeClr val="tx1"/>
                </a:solidFill>
              </a:rPr>
              <a:t>ligible</a:t>
            </a:r>
            <a:r>
              <a:rPr lang="en-US" sz="2400" b="1" dirty="0">
                <a:solidFill>
                  <a:schemeClr val="tx1"/>
                </a:solidFill>
              </a:rPr>
              <a:t> uses under this category must be in response to the disease itself or the harmful consequences of the economic disruptions resulting from or exacerbated by the COVID-19 public health emergency”</a:t>
            </a:r>
          </a:p>
          <a:p>
            <a:pPr algn="ctr"/>
            <a:endParaRPr lang="en-US" sz="1000" dirty="0">
              <a:solidFill>
                <a:schemeClr val="tx1"/>
              </a:solidFill>
            </a:endParaRPr>
          </a:p>
          <a:p>
            <a:pPr>
              <a:spcBef>
                <a:spcPts val="1200"/>
              </a:spcBef>
            </a:pPr>
            <a:r>
              <a:rPr lang="en-US" sz="2000" dirty="0">
                <a:solidFill>
                  <a:schemeClr val="tx1"/>
                </a:solidFill>
              </a:rPr>
              <a:t>Assess short and long-term effects on public health of COVID-19 and identify how program/project/activity addresses them</a:t>
            </a:r>
            <a:endParaRPr lang="en-US" sz="1000" dirty="0">
              <a:solidFill>
                <a:schemeClr val="tx1"/>
              </a:solidFill>
            </a:endParaRPr>
          </a:p>
          <a:p>
            <a:pPr>
              <a:spcBef>
                <a:spcPts val="1200"/>
              </a:spcBef>
            </a:pPr>
            <a:r>
              <a:rPr lang="en-US" sz="2000" dirty="0">
                <a:solidFill>
                  <a:schemeClr val="tx1"/>
                </a:solidFill>
              </a:rPr>
              <a:t>Specifically identify negative impact from COVID-19 and identify how program/project/activity addresses the negative impact </a:t>
            </a:r>
          </a:p>
          <a:p>
            <a:pPr>
              <a:spcBef>
                <a:spcPts val="1200"/>
              </a:spcBef>
            </a:pPr>
            <a:r>
              <a:rPr lang="en-US" sz="2000" dirty="0">
                <a:solidFill>
                  <a:schemeClr val="tx1"/>
                </a:solidFill>
              </a:rPr>
              <a:t>Focus on those most disproportionately impacted by the pandemic; broader expenditure authority in Qualify Census Tracts (QCT)</a:t>
            </a:r>
            <a:endParaRPr lang="en-US" sz="1000" dirty="0">
              <a:solidFill>
                <a:schemeClr val="tx1"/>
              </a:solidFill>
            </a:endParaRPr>
          </a:p>
          <a:p>
            <a:pPr>
              <a:spcBef>
                <a:spcPts val="1200"/>
              </a:spcBef>
            </a:pPr>
            <a:r>
              <a:rPr lang="en-US" sz="2000" dirty="0">
                <a:solidFill>
                  <a:schemeClr val="tx1"/>
                </a:solidFill>
              </a:rPr>
              <a:t>Make sure there is state law authority for the particular program/project/activity</a:t>
            </a:r>
          </a:p>
        </p:txBody>
      </p:sp>
    </p:spTree>
    <p:extLst>
      <p:ext uri="{BB962C8B-B14F-4D97-AF65-F5344CB8AC3E}">
        <p14:creationId xmlns:p14="http://schemas.microsoft.com/office/powerpoint/2010/main" val="245680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Allows a local government to use ARP monies to fund (most) general government services, to the extent that the local government experiences a reduction in general revenue during the pandemic, according to specified formula.</a:t>
            </a:r>
          </a:p>
          <a:p>
            <a:endParaRPr lang="en-US" sz="800" dirty="0">
              <a:solidFill>
                <a:schemeClr val="tx1"/>
              </a:solidFill>
            </a:endParaRPr>
          </a:p>
          <a:p>
            <a:pPr>
              <a:spcBef>
                <a:spcPts val="1200"/>
              </a:spcBef>
            </a:pPr>
            <a:r>
              <a:rPr lang="en-US" sz="2000" dirty="0">
                <a:solidFill>
                  <a:schemeClr val="tx1"/>
                </a:solidFill>
                <a:effectLst/>
              </a:rPr>
              <a:t>Compares “general revenue,” as defined by US Treasury in each of four calendar years (2020-2023) to artificially inflated base year general revenue</a:t>
            </a:r>
            <a:endParaRPr lang="en-US" sz="1000" dirty="0">
              <a:solidFill>
                <a:schemeClr val="tx1"/>
              </a:solidFill>
            </a:endParaRPr>
          </a:p>
          <a:p>
            <a:pPr>
              <a:spcBef>
                <a:spcPts val="1200"/>
              </a:spcBef>
            </a:pPr>
            <a:r>
              <a:rPr lang="en-US" sz="2000" dirty="0">
                <a:solidFill>
                  <a:schemeClr val="tx1"/>
                </a:solidFill>
              </a:rPr>
              <a:t>Any resulting “lost revenue" may be expended for most general government services authorized by state law </a:t>
            </a:r>
          </a:p>
          <a:p>
            <a:pPr>
              <a:spcBef>
                <a:spcPts val="1200"/>
              </a:spcBef>
            </a:pPr>
            <a:r>
              <a:rPr lang="en-US" sz="2000" i="1" dirty="0">
                <a:solidFill>
                  <a:schemeClr val="tx1"/>
                </a:solidFill>
              </a:rPr>
              <a:t>See</a:t>
            </a:r>
            <a:r>
              <a:rPr lang="en-US" sz="2000" dirty="0">
                <a:solidFill>
                  <a:schemeClr val="tx1"/>
                </a:solidFill>
              </a:rPr>
              <a:t> </a:t>
            </a:r>
            <a:r>
              <a:rPr lang="en-US" dirty="0">
                <a:solidFill>
                  <a:schemeClr val="tx1"/>
                </a:solidFill>
                <a:hlinkClick r:id="rId7"/>
              </a:rPr>
              <a:t>American Rescue Plan Act of 2021 (ARP): Local Government Expenditures of ARP funds for General Government Purposes</a:t>
            </a:r>
            <a:endParaRPr lang="en-US" dirty="0">
              <a:solidFill>
                <a:schemeClr val="tx1"/>
              </a:solidFill>
            </a:endParaRPr>
          </a:p>
          <a:p>
            <a:pPr marL="342900" indent="-342900">
              <a:spcBef>
                <a:spcPts val="1200"/>
              </a:spcBef>
              <a:buFont typeface="Arial" panose="020B0604020202020204" pitchFamily="34" charset="0"/>
              <a:buChar char="•"/>
            </a:pPr>
            <a:endParaRPr lang="en-US" sz="2000" dirty="0">
              <a:solidFill>
                <a:schemeClr val="tx1"/>
              </a:solidFill>
            </a:endParaRPr>
          </a:p>
          <a:p>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4164514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“[T]o provide premium pay to eligible workers performing essential work during the COVID-19 public health emergency….”</a:t>
            </a:r>
          </a:p>
          <a:p>
            <a:endParaRPr lang="en-US" sz="1200" b="1" dirty="0">
              <a:solidFill>
                <a:schemeClr val="tx1"/>
              </a:solidFill>
            </a:endParaRPr>
          </a:p>
          <a:p>
            <a:r>
              <a:rPr lang="en-US" dirty="0">
                <a:solidFill>
                  <a:schemeClr val="tx1"/>
                </a:solidFill>
              </a:rPr>
              <a:t>Local governments have broad authority to determine which workers are essential, but they must regularly perform in-person work, interact with others at work, or physically handle items handled by others. </a:t>
            </a:r>
          </a:p>
          <a:p>
            <a:endParaRPr lang="en-US" sz="1000" dirty="0">
              <a:solidFill>
                <a:schemeClr val="tx1"/>
              </a:solidFill>
            </a:endParaRPr>
          </a:p>
          <a:p>
            <a:r>
              <a:rPr lang="en-US" dirty="0">
                <a:solidFill>
                  <a:schemeClr val="tx1"/>
                </a:solidFill>
              </a:rPr>
              <a:t>May not be used as substitute for regular earnings.</a:t>
            </a:r>
          </a:p>
          <a:p>
            <a:endParaRPr lang="en-US" sz="1000" dirty="0">
              <a:solidFill>
                <a:schemeClr val="tx1"/>
              </a:solidFill>
            </a:endParaRPr>
          </a:p>
          <a:p>
            <a:r>
              <a:rPr lang="en-US" dirty="0">
                <a:solidFill>
                  <a:schemeClr val="tx1"/>
                </a:solidFill>
              </a:rPr>
              <a:t>May be retroactive to the start of the pandemic; but check with your attorney for potential state law issues.</a:t>
            </a:r>
          </a:p>
          <a:p>
            <a:endParaRPr lang="en-US" sz="1000" dirty="0">
              <a:solidFill>
                <a:schemeClr val="tx1"/>
              </a:solidFill>
            </a:endParaRPr>
          </a:p>
          <a:p>
            <a:r>
              <a:rPr lang="en-US" dirty="0">
                <a:solidFill>
                  <a:schemeClr val="tx1"/>
                </a:solidFill>
              </a:rPr>
              <a:t>US Treasury emphasizes the need for recipients to prioritize premium pay for lower income workers. Premium pay that would increase a worker’s total pay above 150% of the greater of the state or county average annual wage requires specific justification for how it responds to the needs of these workers.</a:t>
            </a:r>
          </a:p>
          <a:p>
            <a:endParaRPr lang="en-US" sz="1000" dirty="0">
              <a:solidFill>
                <a:schemeClr val="tx1"/>
              </a:solidFill>
            </a:endParaRPr>
          </a:p>
          <a:p>
            <a:r>
              <a:rPr lang="en-US" dirty="0">
                <a:solidFill>
                  <a:schemeClr val="tx1"/>
                </a:solidFill>
              </a:rPr>
              <a:t>All premium pay must comply with state law authority.  </a:t>
            </a:r>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1555141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13026" y="255394"/>
          <a:ext cx="10935127"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13026" y="2729970"/>
            <a:ext cx="10664576" cy="3760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Aligns eligible uses with the types or categories of projects that would be eligible to receive financial assistance through the EPA’s Clean Water State Revolving Fund (CWSRF) or Drinking Water State Revolving Fund (DWSRF).</a:t>
            </a:r>
          </a:p>
          <a:p>
            <a:pPr algn="ctr"/>
            <a:endParaRPr lang="en-US" sz="1000" dirty="0">
              <a:solidFill>
                <a:schemeClr val="tx1"/>
              </a:solidFill>
            </a:endParaRPr>
          </a:p>
          <a:p>
            <a:r>
              <a:rPr lang="en-US" dirty="0">
                <a:solidFill>
                  <a:schemeClr val="tx1"/>
                </a:solidFill>
              </a:rPr>
              <a:t>DWSRF: Projects include treatment, transmission and distribution (including lead service line replacement), source rehabilitation and decontamination, storage, consolidation, and new systems development. </a:t>
            </a:r>
          </a:p>
          <a:p>
            <a:pPr algn="ctr"/>
            <a:endParaRPr lang="en-US" sz="1000" dirty="0">
              <a:solidFill>
                <a:schemeClr val="tx1"/>
              </a:solidFill>
            </a:endParaRPr>
          </a:p>
          <a:p>
            <a:r>
              <a:rPr lang="en-US" dirty="0">
                <a:solidFill>
                  <a:schemeClr val="tx1"/>
                </a:solidFill>
              </a:rPr>
              <a:t>CWSRF: Projects include construction of publicly- owned treatment works, nonpoint source pollution management, national estuary program projects, decentralized wastewater treatment systems, stormwater systems, water conservation, efficiency, and reuse measures, watershed pilot projects, energy efficiency measures for publicly-owned treatment works, water reuse projects, security measures at publicly-owned treatment works, and technical assistance to ensure compliance with the Clean Water Act. </a:t>
            </a:r>
          </a:p>
          <a:p>
            <a:pPr algn="ctr"/>
            <a:endParaRPr lang="en-US" sz="1000" dirty="0">
              <a:solidFill>
                <a:schemeClr val="tx1"/>
              </a:solidFill>
            </a:endParaRPr>
          </a:p>
          <a:p>
            <a:r>
              <a:rPr lang="en-US" dirty="0">
                <a:solidFill>
                  <a:schemeClr val="tx1"/>
                </a:solidFill>
              </a:rPr>
              <a:t>NO State Law Authority for Broadband Infrastructure (but watch for new legislation)</a:t>
            </a:r>
          </a:p>
        </p:txBody>
      </p:sp>
    </p:spTree>
    <p:extLst>
      <p:ext uri="{BB962C8B-B14F-4D97-AF65-F5344CB8AC3E}">
        <p14:creationId xmlns:p14="http://schemas.microsoft.com/office/powerpoint/2010/main" val="35275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742927A-F427-704B-ACD5-327AFA73EBC5}"/>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ARP/CSLRF Course</a:t>
            </a:r>
          </a:p>
        </p:txBody>
      </p:sp>
      <p:graphicFrame>
        <p:nvGraphicFramePr>
          <p:cNvPr id="5" name="Content Placeholder 2">
            <a:extLst>
              <a:ext uri="{FF2B5EF4-FFF2-40B4-BE49-F238E27FC236}">
                <a16:creationId xmlns:a16="http://schemas.microsoft.com/office/drawing/2014/main" id="{8DC9DB19-AAA0-45AE-92AB-C7B10D6D4253}"/>
              </a:ext>
            </a:extLst>
          </p:cNvPr>
          <p:cNvGraphicFramePr>
            <a:graphicFrameLocks noGrp="1"/>
          </p:cNvGraphicFramePr>
          <p:nvPr>
            <p:ph idx="1"/>
            <p:extLst>
              <p:ext uri="{D42A27DB-BD31-4B8C-83A1-F6EECF244321}">
                <p14:modId xmlns:p14="http://schemas.microsoft.com/office/powerpoint/2010/main" val="164801151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43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62F4E-B015-164F-AF34-51E744F67BC8}"/>
              </a:ext>
            </a:extLst>
          </p:cNvPr>
          <p:cNvSpPr>
            <a:spLocks noGrp="1"/>
          </p:cNvSpPr>
          <p:nvPr>
            <p:ph type="title"/>
          </p:nvPr>
        </p:nvSpPr>
        <p:spPr>
          <a:xfrm>
            <a:off x="1285240" y="1050595"/>
            <a:ext cx="8074815" cy="1618489"/>
          </a:xfrm>
        </p:spPr>
        <p:txBody>
          <a:bodyPr anchor="ctr">
            <a:normAutofit/>
          </a:bodyPr>
          <a:lstStyle/>
          <a:p>
            <a:r>
              <a:rPr lang="en-US" sz="6100"/>
              <a:t>Forthcoming Resources</a:t>
            </a:r>
          </a:p>
        </p:txBody>
      </p:sp>
      <p:sp>
        <p:nvSpPr>
          <p:cNvPr id="3" name="Content Placeholder 2">
            <a:extLst>
              <a:ext uri="{FF2B5EF4-FFF2-40B4-BE49-F238E27FC236}">
                <a16:creationId xmlns:a16="http://schemas.microsoft.com/office/drawing/2014/main" id="{EBFFE83D-BC91-1D42-9B06-828F444EF44B}"/>
              </a:ext>
            </a:extLst>
          </p:cNvPr>
          <p:cNvSpPr>
            <a:spLocks noGrp="1"/>
          </p:cNvSpPr>
          <p:nvPr>
            <p:ph idx="1"/>
          </p:nvPr>
        </p:nvSpPr>
        <p:spPr>
          <a:xfrm>
            <a:off x="1285240" y="2492679"/>
            <a:ext cx="8074815" cy="3277185"/>
          </a:xfrm>
        </p:spPr>
        <p:txBody>
          <a:bodyPr anchor="t">
            <a:normAutofit/>
          </a:bodyPr>
          <a:lstStyle/>
          <a:p>
            <a:r>
              <a:rPr lang="en-US" sz="1900" dirty="0"/>
              <a:t>For NEUs: Annotated guide to registering with </a:t>
            </a:r>
            <a:r>
              <a:rPr lang="en-US" sz="1900" dirty="0" err="1"/>
              <a:t>ID.Me</a:t>
            </a:r>
            <a:r>
              <a:rPr lang="en-US" sz="1900" dirty="0"/>
              <a:t>, designating employees, and accessing US Treasury Portal for Oct. 31 report</a:t>
            </a:r>
          </a:p>
          <a:p>
            <a:r>
              <a:rPr lang="en-US" sz="1900" dirty="0"/>
              <a:t>For All: Updated grant project ordinance template formatted by EC to allow better tracking for Report purposes</a:t>
            </a:r>
          </a:p>
          <a:p>
            <a:r>
              <a:rPr lang="en-US" sz="1900" dirty="0"/>
              <a:t>For All: Template and instruction guide to track projects – descriptions, obligations, expenses, contract, subrecipient awards, outcome measures, etc. </a:t>
            </a:r>
          </a:p>
          <a:p>
            <a:endParaRPr lang="en-US" sz="1900" dirty="0"/>
          </a:p>
          <a:p>
            <a:pPr marL="0" indent="0" algn="ctr">
              <a:buNone/>
            </a:pPr>
            <a:r>
              <a:rPr lang="en-US" b="1" dirty="0"/>
              <a:t>What Else is Needed? </a:t>
            </a:r>
          </a:p>
        </p:txBody>
      </p:sp>
    </p:spTree>
    <p:extLst>
      <p:ext uri="{BB962C8B-B14F-4D97-AF65-F5344CB8AC3E}">
        <p14:creationId xmlns:p14="http://schemas.microsoft.com/office/powerpoint/2010/main" val="148734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F19F-C5AA-2F40-A292-50B1495C798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Subrecipient Policies????</a:t>
            </a:r>
          </a:p>
        </p:txBody>
      </p:sp>
      <p:sp>
        <p:nvSpPr>
          <p:cNvPr id="3" name="Content Placeholder 2">
            <a:extLst>
              <a:ext uri="{FF2B5EF4-FFF2-40B4-BE49-F238E27FC236}">
                <a16:creationId xmlns:a16="http://schemas.microsoft.com/office/drawing/2014/main" id="{E470763F-AE08-F640-831D-5A9D02B5F6A8}"/>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rPr>
              <a:t>Please send them to Kara at millonzi@sog.unc.edu</a:t>
            </a:r>
          </a:p>
        </p:txBody>
      </p:sp>
      <p:pic>
        <p:nvPicPr>
          <p:cNvPr id="2050" name="Picture 2">
            <a:extLst>
              <a:ext uri="{FF2B5EF4-FFF2-40B4-BE49-F238E27FC236}">
                <a16:creationId xmlns:a16="http://schemas.microsoft.com/office/drawing/2014/main" id="{668E930B-A6DD-1745-A08A-FEC03E6E0D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2651009"/>
            <a:ext cx="11548872" cy="355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5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6EDF23-78BB-4342-B871-E05B34BBCA7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Sample ECs </a:t>
            </a:r>
            <a:br>
              <a:rPr lang="en-US" sz="5400">
                <a:solidFill>
                  <a:schemeClr val="bg1">
                    <a:lumMod val="95000"/>
                    <a:lumOff val="5000"/>
                  </a:schemeClr>
                </a:solidFill>
              </a:rPr>
            </a:br>
            <a:r>
              <a:rPr lang="en-US" sz="5400">
                <a:solidFill>
                  <a:schemeClr val="bg1">
                    <a:lumMod val="95000"/>
                    <a:lumOff val="5000"/>
                  </a:schemeClr>
                </a:solidFill>
              </a:rPr>
              <a:t>(</a:t>
            </a:r>
            <a:r>
              <a:rPr lang="en-US" sz="5400" i="1">
                <a:solidFill>
                  <a:schemeClr val="bg1">
                    <a:lumMod val="95000"/>
                    <a:lumOff val="5000"/>
                  </a:schemeClr>
                </a:solidFill>
              </a:rPr>
              <a:t>See</a:t>
            </a:r>
            <a:r>
              <a:rPr lang="en-US" sz="5400">
                <a:solidFill>
                  <a:schemeClr val="bg1">
                    <a:lumMod val="95000"/>
                    <a:lumOff val="5000"/>
                  </a:schemeClr>
                </a:solidFill>
              </a:rPr>
              <a:t> </a:t>
            </a:r>
            <a:r>
              <a:rPr lang="en-US" sz="5400">
                <a:solidFill>
                  <a:schemeClr val="bg1">
                    <a:lumMod val="95000"/>
                    <a:lumOff val="5000"/>
                  </a:schemeClr>
                </a:solidFill>
                <a:hlinkClick r:id="rId2"/>
              </a:rPr>
              <a:t>Appendix to US Treasury Compliance Guide</a:t>
            </a:r>
            <a:r>
              <a:rPr lang="en-US" sz="5400">
                <a:solidFill>
                  <a:schemeClr val="bg1">
                    <a:lumMod val="95000"/>
                    <a:lumOff val="5000"/>
                  </a:schemeClr>
                </a:solidFill>
              </a:rPr>
              <a:t>)</a:t>
            </a:r>
          </a:p>
        </p:txBody>
      </p:sp>
    </p:spTree>
    <p:extLst>
      <p:ext uri="{BB962C8B-B14F-4D97-AF65-F5344CB8AC3E}">
        <p14:creationId xmlns:p14="http://schemas.microsoft.com/office/powerpoint/2010/main" val="31480331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7F58-9D3D-A64D-BDC4-E753217DB7D1}"/>
              </a:ext>
            </a:extLst>
          </p:cNvPr>
          <p:cNvSpPr>
            <a:spLocks noGrp="1"/>
          </p:cNvSpPr>
          <p:nvPr>
            <p:ph type="title"/>
          </p:nvPr>
        </p:nvSpPr>
        <p:spPr/>
        <p:txBody>
          <a:bodyPr/>
          <a:lstStyle/>
          <a:p>
            <a:r>
              <a:rPr lang="en-US" dirty="0"/>
              <a:t>Can we provide funds to Nonprofit to do X?</a:t>
            </a:r>
          </a:p>
        </p:txBody>
      </p:sp>
      <p:graphicFrame>
        <p:nvGraphicFramePr>
          <p:cNvPr id="4" name="Table 4">
            <a:extLst>
              <a:ext uri="{FF2B5EF4-FFF2-40B4-BE49-F238E27FC236}">
                <a16:creationId xmlns:a16="http://schemas.microsoft.com/office/drawing/2014/main" id="{302ACDDD-1E16-9E4F-8EB2-73A40E62A384}"/>
              </a:ext>
            </a:extLst>
          </p:cNvPr>
          <p:cNvGraphicFramePr>
            <a:graphicFrameLocks noGrp="1"/>
          </p:cNvGraphicFramePr>
          <p:nvPr>
            <p:extLst>
              <p:ext uri="{D42A27DB-BD31-4B8C-83A1-F6EECF244321}">
                <p14:modId xmlns:p14="http://schemas.microsoft.com/office/powerpoint/2010/main" val="2968535858"/>
              </p:ext>
            </p:extLst>
          </p:nvPr>
        </p:nvGraphicFramePr>
        <p:xfrm>
          <a:off x="476037" y="1690688"/>
          <a:ext cx="11239926" cy="3865880"/>
        </p:xfrm>
        <a:graphic>
          <a:graphicData uri="http://schemas.openxmlformats.org/drawingml/2006/table">
            <a:tbl>
              <a:tblPr firstRow="1" bandRow="1">
                <a:tableStyleId>{5C22544A-7EE6-4342-B048-85BDC9FD1C3A}</a:tableStyleId>
              </a:tblPr>
              <a:tblGrid>
                <a:gridCol w="1873321">
                  <a:extLst>
                    <a:ext uri="{9D8B030D-6E8A-4147-A177-3AD203B41FA5}">
                      <a16:colId xmlns:a16="http://schemas.microsoft.com/office/drawing/2014/main" val="337136394"/>
                    </a:ext>
                  </a:extLst>
                </a:gridCol>
                <a:gridCol w="1873321">
                  <a:extLst>
                    <a:ext uri="{9D8B030D-6E8A-4147-A177-3AD203B41FA5}">
                      <a16:colId xmlns:a16="http://schemas.microsoft.com/office/drawing/2014/main" val="459973596"/>
                    </a:ext>
                  </a:extLst>
                </a:gridCol>
                <a:gridCol w="1873321">
                  <a:extLst>
                    <a:ext uri="{9D8B030D-6E8A-4147-A177-3AD203B41FA5}">
                      <a16:colId xmlns:a16="http://schemas.microsoft.com/office/drawing/2014/main" val="2420230162"/>
                    </a:ext>
                  </a:extLst>
                </a:gridCol>
                <a:gridCol w="1873321">
                  <a:extLst>
                    <a:ext uri="{9D8B030D-6E8A-4147-A177-3AD203B41FA5}">
                      <a16:colId xmlns:a16="http://schemas.microsoft.com/office/drawing/2014/main" val="594436632"/>
                    </a:ext>
                  </a:extLst>
                </a:gridCol>
                <a:gridCol w="1873321">
                  <a:extLst>
                    <a:ext uri="{9D8B030D-6E8A-4147-A177-3AD203B41FA5}">
                      <a16:colId xmlns:a16="http://schemas.microsoft.com/office/drawing/2014/main" val="1679602947"/>
                    </a:ext>
                  </a:extLst>
                </a:gridCol>
                <a:gridCol w="1873321">
                  <a:extLst>
                    <a:ext uri="{9D8B030D-6E8A-4147-A177-3AD203B41FA5}">
                      <a16:colId xmlns:a16="http://schemas.microsoft.com/office/drawing/2014/main" val="4033356851"/>
                    </a:ext>
                  </a:extLst>
                </a:gridCol>
              </a:tblGrid>
              <a:tr h="370840">
                <a:tc>
                  <a:txBody>
                    <a:bodyPr/>
                    <a:lstStyle/>
                    <a:p>
                      <a:r>
                        <a:rPr lang="en-US" dirty="0"/>
                        <a:t>EC Category</a:t>
                      </a:r>
                    </a:p>
                  </a:txBody>
                  <a:tcPr/>
                </a:tc>
                <a:tc>
                  <a:txBody>
                    <a:bodyPr/>
                    <a:lstStyle/>
                    <a:p>
                      <a:r>
                        <a:rPr lang="en-US" dirty="0"/>
                        <a:t>Project Description</a:t>
                      </a:r>
                    </a:p>
                  </a:txBody>
                  <a:tcPr/>
                </a:tc>
                <a:tc>
                  <a:txBody>
                    <a:bodyPr/>
                    <a:lstStyle/>
                    <a:p>
                      <a:r>
                        <a:rPr lang="en-US" dirty="0"/>
                        <a:t>State Law Authority</a:t>
                      </a:r>
                    </a:p>
                  </a:txBody>
                  <a:tcPr/>
                </a:tc>
                <a:tc>
                  <a:txBody>
                    <a:bodyPr/>
                    <a:lstStyle/>
                    <a:p>
                      <a:r>
                        <a:rPr lang="en-US" dirty="0"/>
                        <a:t>Contractor or Subrecipient</a:t>
                      </a:r>
                    </a:p>
                  </a:txBody>
                  <a:tcPr/>
                </a:tc>
                <a:tc>
                  <a:txBody>
                    <a:bodyPr/>
                    <a:lstStyle/>
                    <a:p>
                      <a:r>
                        <a:rPr lang="en-US" dirty="0"/>
                        <a:t>If Contractor, federal procurement rules and state contracting requirements</a:t>
                      </a:r>
                    </a:p>
                  </a:txBody>
                  <a:tcPr/>
                </a:tc>
                <a:tc>
                  <a:txBody>
                    <a:bodyPr/>
                    <a:lstStyle/>
                    <a:p>
                      <a:r>
                        <a:rPr lang="en-US" dirty="0"/>
                        <a:t>If subrecipient, federal selection, risk assessment, and monitoring rules and state law contracting requirements</a:t>
                      </a:r>
                    </a:p>
                  </a:txBody>
                  <a:tcPr/>
                </a:tc>
                <a:extLst>
                  <a:ext uri="{0D108BD9-81ED-4DB2-BD59-A6C34878D82A}">
                    <a16:rowId xmlns:a16="http://schemas.microsoft.com/office/drawing/2014/main" val="1224237385"/>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73948347"/>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862751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13154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87213073"/>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68364749"/>
                  </a:ext>
                </a:extLst>
              </a:tr>
            </a:tbl>
          </a:graphicData>
        </a:graphic>
      </p:graphicFrame>
    </p:spTree>
    <p:extLst>
      <p:ext uri="{BB962C8B-B14F-4D97-AF65-F5344CB8AC3E}">
        <p14:creationId xmlns:p14="http://schemas.microsoft.com/office/powerpoint/2010/main" val="98065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5F67F58-9D3D-A64D-BDC4-E753217DB7D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Can we provide funds to Nonprofit to provide academic services to students impacted by COVID?</a:t>
            </a:r>
          </a:p>
        </p:txBody>
      </p:sp>
    </p:spTree>
    <p:extLst>
      <p:ext uri="{BB962C8B-B14F-4D97-AF65-F5344CB8AC3E}">
        <p14:creationId xmlns:p14="http://schemas.microsoft.com/office/powerpoint/2010/main" val="80893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67F58-9D3D-A64D-BDC4-E753217DB7D1}"/>
              </a:ext>
            </a:extLst>
          </p:cNvPr>
          <p:cNvSpPr>
            <a:spLocks noGrp="1"/>
          </p:cNvSpPr>
          <p:nvPr>
            <p:ph type="title"/>
          </p:nvPr>
        </p:nvSpPr>
        <p:spPr>
          <a:xfrm>
            <a:off x="466722" y="586855"/>
            <a:ext cx="3201366" cy="3387497"/>
          </a:xfrm>
        </p:spPr>
        <p:txBody>
          <a:bodyPr anchor="b">
            <a:normAutofit fontScale="90000"/>
          </a:bodyPr>
          <a:lstStyle/>
          <a:p>
            <a:pPr algn="r"/>
            <a:r>
              <a:rPr lang="en-US" sz="3100" dirty="0">
                <a:solidFill>
                  <a:srgbClr val="FFFFFF"/>
                </a:solidFill>
              </a:rPr>
              <a:t>Can we provide funds to Nonprofit to provide academic services to kids impacted by COVID?</a:t>
            </a:r>
            <a:br>
              <a:rPr lang="en-US" sz="3100" dirty="0">
                <a:solidFill>
                  <a:srgbClr val="FFFFFF"/>
                </a:solidFill>
              </a:rPr>
            </a:br>
            <a:br>
              <a:rPr lang="en-US" sz="3100" dirty="0">
                <a:solidFill>
                  <a:srgbClr val="FFFFFF"/>
                </a:solidFill>
              </a:rPr>
            </a:br>
            <a:r>
              <a:rPr lang="en-US" sz="3100" dirty="0">
                <a:solidFill>
                  <a:srgbClr val="FFFFFF"/>
                </a:solidFill>
              </a:rPr>
              <a:t>Step 1: Identify EC</a:t>
            </a:r>
          </a:p>
        </p:txBody>
      </p:sp>
      <p:sp>
        <p:nvSpPr>
          <p:cNvPr id="3" name="Content Placeholder 2">
            <a:extLst>
              <a:ext uri="{FF2B5EF4-FFF2-40B4-BE49-F238E27FC236}">
                <a16:creationId xmlns:a16="http://schemas.microsoft.com/office/drawing/2014/main" id="{F9A62D33-7840-9449-95DE-0DDF5C134AE1}"/>
              </a:ext>
            </a:extLst>
          </p:cNvPr>
          <p:cNvSpPr>
            <a:spLocks noGrp="1"/>
          </p:cNvSpPr>
          <p:nvPr>
            <p:ph idx="1"/>
          </p:nvPr>
        </p:nvSpPr>
        <p:spPr>
          <a:xfrm>
            <a:off x="4810259" y="649480"/>
            <a:ext cx="6555347" cy="5546047"/>
          </a:xfrm>
        </p:spPr>
        <p:txBody>
          <a:bodyPr anchor="ctr">
            <a:normAutofit/>
          </a:bodyPr>
          <a:lstStyle/>
          <a:p>
            <a:pPr marL="0" indent="0">
              <a:buNone/>
            </a:pPr>
            <a:r>
              <a:rPr lang="en-US" sz="1300" b="1" dirty="0"/>
              <a:t>: Services to Disproportionately Impacted Communities </a:t>
            </a:r>
            <a:endParaRPr lang="en-US" sz="1300" dirty="0"/>
          </a:p>
          <a:p>
            <a:pPr marL="0" indent="0">
              <a:buNone/>
            </a:pPr>
            <a:r>
              <a:rPr lang="en-US" sz="1300" dirty="0"/>
              <a:t>3.1  Education Assistance: Early Learning* ^ </a:t>
            </a:r>
          </a:p>
          <a:p>
            <a:pPr marL="0" indent="0">
              <a:buNone/>
            </a:pPr>
            <a:r>
              <a:rPr lang="en-US" sz="1300" dirty="0"/>
              <a:t>3.2  Education Assistance: Aid to High-Poverty Districts ^ </a:t>
            </a:r>
          </a:p>
          <a:p>
            <a:pPr marL="0" indent="0">
              <a:buNone/>
            </a:pPr>
            <a:r>
              <a:rPr lang="en-US" sz="1300" dirty="0"/>
              <a:t>3.3  Education Assistance: Academic Services* ^ </a:t>
            </a:r>
          </a:p>
          <a:p>
            <a:pPr marL="0" indent="0">
              <a:buNone/>
            </a:pPr>
            <a:r>
              <a:rPr lang="en-US" sz="1300" dirty="0"/>
              <a:t>3.4  Education Assistance: Social, Emotional, and Mental Health Services* ^ </a:t>
            </a:r>
          </a:p>
          <a:p>
            <a:pPr marL="0" indent="0">
              <a:buNone/>
            </a:pPr>
            <a:r>
              <a:rPr lang="en-US" sz="1300" dirty="0"/>
              <a:t>3.5  Education Assistance: Other* ^ </a:t>
            </a:r>
          </a:p>
          <a:p>
            <a:pPr marL="0" indent="0">
              <a:buNone/>
            </a:pPr>
            <a:r>
              <a:rPr lang="en-US" sz="1300" dirty="0"/>
              <a:t>3.6  Healthy Childhood Environments: Child Care* ^ </a:t>
            </a:r>
          </a:p>
          <a:p>
            <a:pPr marL="0" indent="0">
              <a:buNone/>
            </a:pPr>
            <a:r>
              <a:rPr lang="en-US" sz="1300" dirty="0"/>
              <a:t>3.7  Healthy Childhood Environments: Home Visiting* ^ </a:t>
            </a:r>
          </a:p>
          <a:p>
            <a:pPr marL="0" indent="0">
              <a:buNone/>
            </a:pPr>
            <a:r>
              <a:rPr lang="en-US" sz="1300" dirty="0"/>
              <a:t>3.8  Healthy Childhood Environments: Services to Foster Youth or Families Involved </a:t>
            </a:r>
          </a:p>
          <a:p>
            <a:pPr marL="0" indent="0">
              <a:buNone/>
            </a:pPr>
            <a:r>
              <a:rPr lang="en-US" sz="1300" dirty="0"/>
              <a:t>in Child Welfare System* ^ </a:t>
            </a:r>
          </a:p>
          <a:p>
            <a:pPr marL="0" indent="0">
              <a:buNone/>
            </a:pPr>
            <a:r>
              <a:rPr lang="en-US" sz="1300" dirty="0"/>
              <a:t>3.9  Healthy Childhood Environments: Other* ^ </a:t>
            </a:r>
          </a:p>
          <a:p>
            <a:pPr marL="0" indent="0">
              <a:buNone/>
            </a:pPr>
            <a:r>
              <a:rPr lang="en-US" sz="1300" dirty="0"/>
              <a:t>3.10  Housing Support: Affordable Housing* ^ </a:t>
            </a:r>
          </a:p>
          <a:p>
            <a:pPr marL="0" indent="0">
              <a:buNone/>
            </a:pPr>
            <a:r>
              <a:rPr lang="en-US" sz="1300" dirty="0"/>
              <a:t>3.11  Housing Support: Services for Unhoused Persons* ^ </a:t>
            </a:r>
          </a:p>
          <a:p>
            <a:pPr marL="0" indent="0">
              <a:buNone/>
            </a:pPr>
            <a:r>
              <a:rPr lang="en-US" sz="1300" dirty="0"/>
              <a:t>3.12  Housing Support: Other Housing Assistance* ^ </a:t>
            </a:r>
          </a:p>
          <a:p>
            <a:pPr marL="0" indent="0">
              <a:buNone/>
            </a:pPr>
            <a:r>
              <a:rPr lang="en-US" sz="1300" dirty="0"/>
              <a:t>3.13  Social Determinants of Health: Other* ^ </a:t>
            </a:r>
          </a:p>
          <a:p>
            <a:pPr marL="0" indent="0">
              <a:buNone/>
            </a:pPr>
            <a:r>
              <a:rPr lang="en-US" sz="1300" dirty="0"/>
              <a:t>3.14  Social Determinants of Health: Community Health Workers or Benefits Navigators* ^ </a:t>
            </a:r>
          </a:p>
          <a:p>
            <a:pPr marL="0" indent="0">
              <a:buNone/>
            </a:pPr>
            <a:r>
              <a:rPr lang="en-US" sz="1300" dirty="0"/>
              <a:t>3.15  Social Determinants of Health: Lead Remediation ^ </a:t>
            </a:r>
          </a:p>
          <a:p>
            <a:pPr marL="0" indent="0">
              <a:buNone/>
            </a:pPr>
            <a:r>
              <a:rPr lang="en-US" sz="1300" dirty="0"/>
              <a:t>3.16  Social Determinants of Health: Community Violence Interventions* </a:t>
            </a:r>
          </a:p>
          <a:p>
            <a:endParaRPr lang="en-US" sz="1300" dirty="0"/>
          </a:p>
        </p:txBody>
      </p:sp>
    </p:spTree>
    <p:extLst>
      <p:ext uri="{BB962C8B-B14F-4D97-AF65-F5344CB8AC3E}">
        <p14:creationId xmlns:p14="http://schemas.microsoft.com/office/powerpoint/2010/main" val="385494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13296</TotalTime>
  <Words>2585</Words>
  <Application>Microsoft Macintosh PowerPoint</Application>
  <PresentationFormat>Widescreen</PresentationFormat>
  <Paragraphs>232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American Rescue Plan Act Weekly Office Hours</vt:lpstr>
      <vt:lpstr>ARP Zoom Office Hours Bring Your Coffee/Lunch &amp; Your Questions</vt:lpstr>
      <vt:lpstr>ARP/CSLRF Course</vt:lpstr>
      <vt:lpstr>Forthcoming Resources</vt:lpstr>
      <vt:lpstr>Subrecipient Policies????</vt:lpstr>
      <vt:lpstr>Sample ECs  (See Appendix to US Treasury Compliance Guide)</vt:lpstr>
      <vt:lpstr>Can we provide funds to Nonprofit to do X?</vt:lpstr>
      <vt:lpstr>Can we provide funds to Nonprofit to provide academic services to students impacted by COVID?</vt:lpstr>
      <vt:lpstr>Can we provide funds to Nonprofit to provide academic services to kids impacted by COVID?  Step 1: Identify EC</vt:lpstr>
      <vt:lpstr>Step 2: </vt:lpstr>
      <vt:lpstr>Step 3: Identify State Law Authority</vt:lpstr>
      <vt:lpstr>Step 4: Contractor vs. Subrecipient</vt:lpstr>
      <vt:lpstr>Sharing ARP funds with Nonprofits and Other Private Entities</vt:lpstr>
      <vt:lpstr>What Determines ARP/FRF Allowable Expenditures?</vt:lpstr>
      <vt:lpstr>PowerPoint Presentation</vt:lpstr>
      <vt:lpstr>ARP/FRF Allowable Expenditures</vt:lpstr>
      <vt:lpstr>ARP Compliance</vt:lpstr>
      <vt:lpstr>Reporting</vt:lpstr>
      <vt:lpstr> Establish Internal Controls and  Document Determinations of Eligible Use</vt:lpstr>
      <vt:lpstr>Set up and Test Internal Control Processes NOW</vt:lpstr>
      <vt:lpstr>Cash Management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Weekly Office Hours</dc:title>
  <dc:creator>Millonzi, Kara Anne</dc:creator>
  <cp:lastModifiedBy>Millonzi, Kara Anne</cp:lastModifiedBy>
  <cp:revision>5</cp:revision>
  <dcterms:created xsi:type="dcterms:W3CDTF">2021-07-27T00:41:49Z</dcterms:created>
  <dcterms:modified xsi:type="dcterms:W3CDTF">2021-09-02T17:07:28Z</dcterms:modified>
</cp:coreProperties>
</file>