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22"/>
  </p:notesMasterIdLst>
  <p:sldIdLst>
    <p:sldId id="536" r:id="rId2"/>
    <p:sldId id="521" r:id="rId3"/>
    <p:sldId id="542" r:id="rId4"/>
    <p:sldId id="543" r:id="rId5"/>
    <p:sldId id="537" r:id="rId6"/>
    <p:sldId id="544" r:id="rId7"/>
    <p:sldId id="540" r:id="rId8"/>
    <p:sldId id="541" r:id="rId9"/>
    <p:sldId id="538" r:id="rId10"/>
    <p:sldId id="539" r:id="rId11"/>
    <p:sldId id="507" r:id="rId12"/>
    <p:sldId id="526" r:id="rId13"/>
    <p:sldId id="534" r:id="rId14"/>
    <p:sldId id="506" r:id="rId15"/>
    <p:sldId id="527" r:id="rId16"/>
    <p:sldId id="531" r:id="rId17"/>
    <p:sldId id="529" r:id="rId18"/>
    <p:sldId id="259" r:id="rId19"/>
    <p:sldId id="535" r:id="rId20"/>
    <p:sldId id="530"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6A6E2DB-47DA-2F47-B11C-65E539C01724}" v="31" dt="2021-11-22T16:56:17.289"/>
  </p1510:revLst>
</p1510:revInfo>
</file>

<file path=ppt/tableStyles.xml><?xml version="1.0" encoding="utf-8"?>
<a:tblStyleLst xmlns:a="http://schemas.openxmlformats.org/drawingml/2006/main" def="{5C22544A-7EE6-4342-B048-85BDC9FD1C3A}">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50"/>
    <p:restoredTop sz="94694"/>
  </p:normalViewPr>
  <p:slideViewPr>
    <p:cSldViewPr snapToGrid="0" snapToObjects="1">
      <p:cViewPr varScale="1">
        <p:scale>
          <a:sx n="111" d="100"/>
          <a:sy n="111" d="100"/>
        </p:scale>
        <p:origin x="216" y="4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5/10/relationships/revisionInfo" Target="revisionInfo.xml"/></Relationships>
</file>

<file path=ppt/diagrams/_rels/data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4" Type="http://schemas.openxmlformats.org/officeDocument/2006/relationships/image" Target="../media/image6.svg"/></Relationships>
</file>

<file path=ppt/diagrams/_rels/data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svg"/><Relationship Id="rId1" Type="http://schemas.openxmlformats.org/officeDocument/2006/relationships/image" Target="../media/image32.png"/><Relationship Id="rId4" Type="http://schemas.openxmlformats.org/officeDocument/2006/relationships/image" Target="../media/image35.svg"/></Relationships>
</file>

<file path=ppt/diagrams/_rels/drawing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4" Type="http://schemas.openxmlformats.org/officeDocument/2006/relationships/image" Target="../media/image6.svg"/></Relationships>
</file>

<file path=ppt/diagrams/_rels/drawing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svg"/><Relationship Id="rId1" Type="http://schemas.openxmlformats.org/officeDocument/2006/relationships/image" Target="../media/image32.png"/><Relationship Id="rId4" Type="http://schemas.openxmlformats.org/officeDocument/2006/relationships/image" Target="../media/image35.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F2B6A0-B3B3-48F7-82CE-14209EFE2073}" type="doc">
      <dgm:prSet loTypeId="urn:microsoft.com/office/officeart/2016/7/layout/ChevronBlockProcess" loCatId="process" qsTypeId="urn:microsoft.com/office/officeart/2005/8/quickstyle/simple1" qsCatId="simple" csTypeId="urn:microsoft.com/office/officeart/2005/8/colors/colorful1" csCatId="colorful" phldr="1"/>
      <dgm:spPr/>
      <dgm:t>
        <a:bodyPr/>
        <a:lstStyle/>
        <a:p>
          <a:endParaRPr lang="en-US"/>
        </a:p>
      </dgm:t>
    </dgm:pt>
    <dgm:pt modelId="{C306291E-71A2-4B4C-BBB4-F598471C92A6}">
      <dgm:prSet/>
      <dgm:spPr>
        <a:solidFill>
          <a:schemeClr val="accent3"/>
        </a:solidFill>
        <a:ln>
          <a:solidFill>
            <a:schemeClr val="accent3"/>
          </a:solidFill>
        </a:ln>
      </dgm:spPr>
      <dgm:t>
        <a:bodyPr/>
        <a:lstStyle/>
        <a:p>
          <a:r>
            <a:rPr lang="en-US" dirty="0"/>
            <a:t>Address COVID Public Health</a:t>
          </a:r>
        </a:p>
      </dgm:t>
    </dgm:pt>
    <dgm:pt modelId="{5CA835AD-3105-4645-BEF9-CA19C464D394}" type="parTrans" cxnId="{61E7F9FF-88D6-440C-AD36-D692798322A4}">
      <dgm:prSet/>
      <dgm:spPr/>
      <dgm:t>
        <a:bodyPr/>
        <a:lstStyle/>
        <a:p>
          <a:endParaRPr lang="en-US"/>
        </a:p>
      </dgm:t>
    </dgm:pt>
    <dgm:pt modelId="{469B1202-E77C-49C4-8520-1042A0AB48EC}" type="sibTrans" cxnId="{61E7F9FF-88D6-440C-AD36-D692798322A4}">
      <dgm:prSet/>
      <dgm:spPr/>
      <dgm:t>
        <a:bodyPr/>
        <a:lstStyle/>
        <a:p>
          <a:endParaRPr lang="en-US"/>
        </a:p>
      </dgm:t>
    </dgm:pt>
    <dgm:pt modelId="{DEBEED55-D659-4075-976E-278CB2D976CF}">
      <dgm:prSet/>
      <dgm:spPr>
        <a:solidFill>
          <a:schemeClr val="accent3">
            <a:lumMod val="40000"/>
            <a:lumOff val="60000"/>
            <a:alpha val="90000"/>
          </a:schemeClr>
        </a:solidFill>
      </dgm:spPr>
      <dgm:t>
        <a:bodyPr/>
        <a:lstStyle/>
        <a:p>
          <a:r>
            <a:rPr lang="en-US" dirty="0"/>
            <a:t>Support public health expenditures, by funding COVID-19 mitigation efforts, medical expenses, behavioral healthcare, and certain public health and safety staff;</a:t>
          </a:r>
        </a:p>
      </dgm:t>
    </dgm:pt>
    <dgm:pt modelId="{8A46C02A-C502-463D-9AB7-2783AA60F35B}" type="parTrans" cxnId="{8494FC29-505A-4298-9B15-103674366B4B}">
      <dgm:prSet/>
      <dgm:spPr/>
      <dgm:t>
        <a:bodyPr/>
        <a:lstStyle/>
        <a:p>
          <a:endParaRPr lang="en-US"/>
        </a:p>
      </dgm:t>
    </dgm:pt>
    <dgm:pt modelId="{9BBC1EAC-F4F8-4863-A103-1ABCADC15FA1}" type="sibTrans" cxnId="{8494FC29-505A-4298-9B15-103674366B4B}">
      <dgm:prSet/>
      <dgm:spPr/>
      <dgm:t>
        <a:bodyPr/>
        <a:lstStyle/>
        <a:p>
          <a:endParaRPr lang="en-US"/>
        </a:p>
      </dgm:t>
    </dgm:pt>
    <dgm:pt modelId="{42765B5E-F977-4F1C-9F2F-0143FD5DC144}">
      <dgm:prSet/>
      <dgm:spPr>
        <a:solidFill>
          <a:schemeClr val="accent2"/>
        </a:solidFill>
      </dgm:spPr>
      <dgm:t>
        <a:bodyPr/>
        <a:lstStyle/>
        <a:p>
          <a:r>
            <a:rPr lang="en-US" dirty="0"/>
            <a:t>Address COVID Economic Impact</a:t>
          </a:r>
        </a:p>
      </dgm:t>
    </dgm:pt>
    <dgm:pt modelId="{E3BCD147-41D8-42E5-8642-98835B0874C7}" type="parTrans" cxnId="{4A2FF6AC-75D7-4696-B2F8-2D3D4F4D722C}">
      <dgm:prSet/>
      <dgm:spPr/>
      <dgm:t>
        <a:bodyPr/>
        <a:lstStyle/>
        <a:p>
          <a:endParaRPr lang="en-US"/>
        </a:p>
      </dgm:t>
    </dgm:pt>
    <dgm:pt modelId="{AD19C203-9EE7-4F80-8787-7F9EC2342BB7}" type="sibTrans" cxnId="{4A2FF6AC-75D7-4696-B2F8-2D3D4F4D722C}">
      <dgm:prSet/>
      <dgm:spPr/>
      <dgm:t>
        <a:bodyPr/>
        <a:lstStyle/>
        <a:p>
          <a:endParaRPr lang="en-US"/>
        </a:p>
      </dgm:t>
    </dgm:pt>
    <dgm:pt modelId="{2806B9E1-82F6-4D62-97CE-6CC406FCF973}">
      <dgm:prSet/>
      <dgm:spPr>
        <a:solidFill>
          <a:schemeClr val="accent2">
            <a:lumMod val="40000"/>
            <a:lumOff val="60000"/>
            <a:alpha val="90000"/>
          </a:schemeClr>
        </a:solidFill>
      </dgm:spPr>
      <dgm:t>
        <a:bodyPr/>
        <a:lstStyle/>
        <a:p>
          <a:r>
            <a:rPr lang="en-US" dirty="0"/>
            <a:t>Address negative economic impacts caused by the public health emergency, including economic harms to workers, households, small businesses, impacted industries, and the public sector;</a:t>
          </a:r>
        </a:p>
      </dgm:t>
    </dgm:pt>
    <dgm:pt modelId="{CE22A954-82B7-4A5F-BC4E-B914B3BAC21B}" type="parTrans" cxnId="{BDCCCA2F-7863-4B66-BFCE-7B4AF32223F8}">
      <dgm:prSet/>
      <dgm:spPr/>
      <dgm:t>
        <a:bodyPr/>
        <a:lstStyle/>
        <a:p>
          <a:endParaRPr lang="en-US"/>
        </a:p>
      </dgm:t>
    </dgm:pt>
    <dgm:pt modelId="{71A4059D-98DF-4527-BD0D-4715AF7D4FF4}" type="sibTrans" cxnId="{BDCCCA2F-7863-4B66-BFCE-7B4AF32223F8}">
      <dgm:prSet/>
      <dgm:spPr/>
      <dgm:t>
        <a:bodyPr/>
        <a:lstStyle/>
        <a:p>
          <a:endParaRPr lang="en-US"/>
        </a:p>
      </dgm:t>
    </dgm:pt>
    <dgm:pt modelId="{5190CF68-C99A-47B0-8BD2-A62733FDC3A4}">
      <dgm:prSet/>
      <dgm:spPr/>
      <dgm:t>
        <a:bodyPr/>
        <a:lstStyle/>
        <a:p>
          <a:r>
            <a:rPr lang="en-US" dirty="0"/>
            <a:t>Replace Lost Revenue</a:t>
          </a:r>
        </a:p>
      </dgm:t>
    </dgm:pt>
    <dgm:pt modelId="{87627752-9114-4E67-8C96-733AC165FA54}" type="parTrans" cxnId="{F03C01AC-9EE7-471F-9B20-51308B281981}">
      <dgm:prSet/>
      <dgm:spPr/>
      <dgm:t>
        <a:bodyPr/>
        <a:lstStyle/>
        <a:p>
          <a:endParaRPr lang="en-US"/>
        </a:p>
      </dgm:t>
    </dgm:pt>
    <dgm:pt modelId="{502861A1-E4F2-4231-B73F-B598CDE934E8}" type="sibTrans" cxnId="{F03C01AC-9EE7-471F-9B20-51308B281981}">
      <dgm:prSet/>
      <dgm:spPr/>
      <dgm:t>
        <a:bodyPr/>
        <a:lstStyle/>
        <a:p>
          <a:endParaRPr lang="en-US"/>
        </a:p>
      </dgm:t>
    </dgm:pt>
    <dgm:pt modelId="{EF3C040F-F4FC-49A9-85A2-00C41D23987A}">
      <dgm:prSet/>
      <dgm:spPr/>
      <dgm:t>
        <a:bodyPr/>
        <a:lstStyle/>
        <a:p>
          <a:r>
            <a:rPr lang="en-US"/>
            <a:t>Replace lost public sector revenue, using this funding to provide government services to the extent of the reduction in revenue experienced due to the pandemic;</a:t>
          </a:r>
        </a:p>
      </dgm:t>
    </dgm:pt>
    <dgm:pt modelId="{23E42291-CBC3-4394-8859-B4F2C80213BA}" type="parTrans" cxnId="{83CEFB6A-8B19-4CAD-A2D1-18D9446654BB}">
      <dgm:prSet/>
      <dgm:spPr/>
      <dgm:t>
        <a:bodyPr/>
        <a:lstStyle/>
        <a:p>
          <a:endParaRPr lang="en-US"/>
        </a:p>
      </dgm:t>
    </dgm:pt>
    <dgm:pt modelId="{A75D334B-E1DE-4E30-81C9-E94F99AF7B4F}" type="sibTrans" cxnId="{83CEFB6A-8B19-4CAD-A2D1-18D9446654BB}">
      <dgm:prSet/>
      <dgm:spPr/>
      <dgm:t>
        <a:bodyPr/>
        <a:lstStyle/>
        <a:p>
          <a:endParaRPr lang="en-US"/>
        </a:p>
      </dgm:t>
    </dgm:pt>
    <dgm:pt modelId="{80B743FD-DAC1-452E-963F-2A44621436EB}">
      <dgm:prSet/>
      <dgm:spPr/>
      <dgm:t>
        <a:bodyPr/>
        <a:lstStyle/>
        <a:p>
          <a:r>
            <a:rPr lang="en-US" dirty="0"/>
            <a:t>Premium Pay</a:t>
          </a:r>
        </a:p>
      </dgm:t>
    </dgm:pt>
    <dgm:pt modelId="{C95EA138-7D3D-4398-90E4-ED8EA99520D1}" type="parTrans" cxnId="{06E6CE12-292A-4495-8E89-F6BA76EFBCF5}">
      <dgm:prSet/>
      <dgm:spPr/>
      <dgm:t>
        <a:bodyPr/>
        <a:lstStyle/>
        <a:p>
          <a:endParaRPr lang="en-US"/>
        </a:p>
      </dgm:t>
    </dgm:pt>
    <dgm:pt modelId="{5368303A-7426-4F4B-B353-3C94FCACD0F0}" type="sibTrans" cxnId="{06E6CE12-292A-4495-8E89-F6BA76EFBCF5}">
      <dgm:prSet/>
      <dgm:spPr/>
      <dgm:t>
        <a:bodyPr/>
        <a:lstStyle/>
        <a:p>
          <a:endParaRPr lang="en-US"/>
        </a:p>
      </dgm:t>
    </dgm:pt>
    <dgm:pt modelId="{121BCF8A-FEA0-46FF-B3D4-EC9CC393A6BF}">
      <dgm:prSet/>
      <dgm:spPr/>
      <dgm:t>
        <a:bodyPr/>
        <a:lstStyle/>
        <a:p>
          <a:r>
            <a:rPr lang="en-US" dirty="0"/>
            <a:t>Provide premium pay for essential workers, offering additional support to those who have borne and will bear the greatest health risks because of their service in critical infrastructure sectors; and,</a:t>
          </a:r>
        </a:p>
      </dgm:t>
    </dgm:pt>
    <dgm:pt modelId="{4823108B-8FF0-40EF-B192-A9D98DE79E8E}" type="parTrans" cxnId="{7CF5E787-DC18-4EF0-AC33-7B925D6FDF86}">
      <dgm:prSet/>
      <dgm:spPr/>
      <dgm:t>
        <a:bodyPr/>
        <a:lstStyle/>
        <a:p>
          <a:endParaRPr lang="en-US"/>
        </a:p>
      </dgm:t>
    </dgm:pt>
    <dgm:pt modelId="{E2FC2231-6878-49E2-A4CC-8354BA517553}" type="sibTrans" cxnId="{7CF5E787-DC18-4EF0-AC33-7B925D6FDF86}">
      <dgm:prSet/>
      <dgm:spPr/>
      <dgm:t>
        <a:bodyPr/>
        <a:lstStyle/>
        <a:p>
          <a:endParaRPr lang="en-US"/>
        </a:p>
      </dgm:t>
    </dgm:pt>
    <dgm:pt modelId="{75E48C5C-D110-498D-81F0-08810ACF36C2}">
      <dgm:prSet/>
      <dgm:spPr/>
      <dgm:t>
        <a:bodyPr/>
        <a:lstStyle/>
        <a:p>
          <a:r>
            <a:rPr lang="en-US" dirty="0"/>
            <a:t>Infrastructure Investments</a:t>
          </a:r>
        </a:p>
      </dgm:t>
    </dgm:pt>
    <dgm:pt modelId="{EF799CDC-34BA-4957-946F-E468A8127E69}" type="parTrans" cxnId="{1A1A68A3-9A13-4D6C-9407-D750B592BE08}">
      <dgm:prSet/>
      <dgm:spPr/>
      <dgm:t>
        <a:bodyPr/>
        <a:lstStyle/>
        <a:p>
          <a:endParaRPr lang="en-US"/>
        </a:p>
      </dgm:t>
    </dgm:pt>
    <dgm:pt modelId="{F1F18BCF-E765-4CAC-9D9F-1C10B1D89AC2}" type="sibTrans" cxnId="{1A1A68A3-9A13-4D6C-9407-D750B592BE08}">
      <dgm:prSet/>
      <dgm:spPr/>
      <dgm:t>
        <a:bodyPr/>
        <a:lstStyle/>
        <a:p>
          <a:endParaRPr lang="en-US"/>
        </a:p>
      </dgm:t>
    </dgm:pt>
    <dgm:pt modelId="{A477AE83-EFB2-43F8-84F7-B49327322B3F}">
      <dgm:prSet/>
      <dgm:spPr/>
      <dgm:t>
        <a:bodyPr/>
        <a:lstStyle/>
        <a:p>
          <a:r>
            <a:rPr lang="en-US" dirty="0"/>
            <a:t>Invest in water, sewer, and broadband infrastructure, making necessary investments to improve access to clean drinking water, support vital wastewater and stormwater infrastructure, and to expand access to broadband internet.</a:t>
          </a:r>
        </a:p>
      </dgm:t>
    </dgm:pt>
    <dgm:pt modelId="{2D7F5BD0-809F-430B-BD36-4DF19A83EA5F}" type="parTrans" cxnId="{2D030579-1721-4E04-8223-C31234917585}">
      <dgm:prSet/>
      <dgm:spPr/>
      <dgm:t>
        <a:bodyPr/>
        <a:lstStyle/>
        <a:p>
          <a:endParaRPr lang="en-US"/>
        </a:p>
      </dgm:t>
    </dgm:pt>
    <dgm:pt modelId="{B39B8BBB-35B1-4646-BB44-5D54BE7A1444}" type="sibTrans" cxnId="{2D030579-1721-4E04-8223-C31234917585}">
      <dgm:prSet/>
      <dgm:spPr/>
      <dgm:t>
        <a:bodyPr/>
        <a:lstStyle/>
        <a:p>
          <a:endParaRPr lang="en-US"/>
        </a:p>
      </dgm:t>
    </dgm:pt>
    <dgm:pt modelId="{23B23AAB-F93F-EE49-9936-861AB41A4227}" type="pres">
      <dgm:prSet presAssocID="{B9F2B6A0-B3B3-48F7-82CE-14209EFE2073}" presName="Name0" presStyleCnt="0">
        <dgm:presLayoutVars>
          <dgm:dir/>
          <dgm:animLvl val="lvl"/>
          <dgm:resizeHandles val="exact"/>
        </dgm:presLayoutVars>
      </dgm:prSet>
      <dgm:spPr/>
    </dgm:pt>
    <dgm:pt modelId="{796C0EC0-334C-BD44-B039-ADD196596E21}" type="pres">
      <dgm:prSet presAssocID="{C306291E-71A2-4B4C-BBB4-F598471C92A6}" presName="composite" presStyleCnt="0"/>
      <dgm:spPr/>
    </dgm:pt>
    <dgm:pt modelId="{941D9EE3-138A-2C49-95B5-A0BDEF2BE1FD}" type="pres">
      <dgm:prSet presAssocID="{C306291E-71A2-4B4C-BBB4-F598471C92A6}" presName="parTx" presStyleLbl="alignNode1" presStyleIdx="0" presStyleCnt="5">
        <dgm:presLayoutVars>
          <dgm:chMax val="0"/>
          <dgm:chPref val="0"/>
        </dgm:presLayoutVars>
      </dgm:prSet>
      <dgm:spPr/>
    </dgm:pt>
    <dgm:pt modelId="{8C5BDF70-FA6F-4745-BDFA-25DFEF01B332}" type="pres">
      <dgm:prSet presAssocID="{C306291E-71A2-4B4C-BBB4-F598471C92A6}" presName="desTx" presStyleLbl="alignAccFollowNode1" presStyleIdx="0" presStyleCnt="5">
        <dgm:presLayoutVars/>
      </dgm:prSet>
      <dgm:spPr/>
    </dgm:pt>
    <dgm:pt modelId="{AA8C779D-955B-8E44-BF67-322E92B31E9B}" type="pres">
      <dgm:prSet presAssocID="{469B1202-E77C-49C4-8520-1042A0AB48EC}" presName="space" presStyleCnt="0"/>
      <dgm:spPr/>
    </dgm:pt>
    <dgm:pt modelId="{EFE1679B-8F16-FC40-827E-C8B5EC2AB598}" type="pres">
      <dgm:prSet presAssocID="{42765B5E-F977-4F1C-9F2F-0143FD5DC144}" presName="composite" presStyleCnt="0"/>
      <dgm:spPr/>
    </dgm:pt>
    <dgm:pt modelId="{4A212D91-B797-8541-98C9-D94CD4DDED61}" type="pres">
      <dgm:prSet presAssocID="{42765B5E-F977-4F1C-9F2F-0143FD5DC144}" presName="parTx" presStyleLbl="alignNode1" presStyleIdx="1" presStyleCnt="5">
        <dgm:presLayoutVars>
          <dgm:chMax val="0"/>
          <dgm:chPref val="0"/>
        </dgm:presLayoutVars>
      </dgm:prSet>
      <dgm:spPr/>
    </dgm:pt>
    <dgm:pt modelId="{3B8E883F-5E42-2F4F-A1E2-D116CBA92AE2}" type="pres">
      <dgm:prSet presAssocID="{42765B5E-F977-4F1C-9F2F-0143FD5DC144}" presName="desTx" presStyleLbl="alignAccFollowNode1" presStyleIdx="1" presStyleCnt="5">
        <dgm:presLayoutVars/>
      </dgm:prSet>
      <dgm:spPr/>
    </dgm:pt>
    <dgm:pt modelId="{FDFC14C8-F5B9-204D-9FCC-9DB45B5C42C4}" type="pres">
      <dgm:prSet presAssocID="{AD19C203-9EE7-4F80-8787-7F9EC2342BB7}" presName="space" presStyleCnt="0"/>
      <dgm:spPr/>
    </dgm:pt>
    <dgm:pt modelId="{003C9DAB-C709-0A48-BE92-75FDF48C9EA2}" type="pres">
      <dgm:prSet presAssocID="{5190CF68-C99A-47B0-8BD2-A62733FDC3A4}" presName="composite" presStyleCnt="0"/>
      <dgm:spPr/>
    </dgm:pt>
    <dgm:pt modelId="{7FBE1A6E-8C8F-0148-A6EC-927622A592C7}" type="pres">
      <dgm:prSet presAssocID="{5190CF68-C99A-47B0-8BD2-A62733FDC3A4}" presName="parTx" presStyleLbl="alignNode1" presStyleIdx="2" presStyleCnt="5">
        <dgm:presLayoutVars>
          <dgm:chMax val="0"/>
          <dgm:chPref val="0"/>
        </dgm:presLayoutVars>
      </dgm:prSet>
      <dgm:spPr/>
    </dgm:pt>
    <dgm:pt modelId="{97C05D14-0E22-0440-B9AD-FBE6B25C3072}" type="pres">
      <dgm:prSet presAssocID="{5190CF68-C99A-47B0-8BD2-A62733FDC3A4}" presName="desTx" presStyleLbl="alignAccFollowNode1" presStyleIdx="2" presStyleCnt="5">
        <dgm:presLayoutVars/>
      </dgm:prSet>
      <dgm:spPr/>
    </dgm:pt>
    <dgm:pt modelId="{DF7F4BE8-16C7-3847-A1AE-333DB705C6BA}" type="pres">
      <dgm:prSet presAssocID="{502861A1-E4F2-4231-B73F-B598CDE934E8}" presName="space" presStyleCnt="0"/>
      <dgm:spPr/>
    </dgm:pt>
    <dgm:pt modelId="{E480DC74-7F38-6B4B-B0FE-81397EA36F9D}" type="pres">
      <dgm:prSet presAssocID="{80B743FD-DAC1-452E-963F-2A44621436EB}" presName="composite" presStyleCnt="0"/>
      <dgm:spPr/>
    </dgm:pt>
    <dgm:pt modelId="{4E2C8E90-058E-8745-9F2B-DE195FE7DC24}" type="pres">
      <dgm:prSet presAssocID="{80B743FD-DAC1-452E-963F-2A44621436EB}" presName="parTx" presStyleLbl="alignNode1" presStyleIdx="3" presStyleCnt="5">
        <dgm:presLayoutVars>
          <dgm:chMax val="0"/>
          <dgm:chPref val="0"/>
        </dgm:presLayoutVars>
      </dgm:prSet>
      <dgm:spPr/>
    </dgm:pt>
    <dgm:pt modelId="{1351B30D-8E7D-8F44-87FA-983075A79468}" type="pres">
      <dgm:prSet presAssocID="{80B743FD-DAC1-452E-963F-2A44621436EB}" presName="desTx" presStyleLbl="alignAccFollowNode1" presStyleIdx="3" presStyleCnt="5">
        <dgm:presLayoutVars/>
      </dgm:prSet>
      <dgm:spPr/>
    </dgm:pt>
    <dgm:pt modelId="{A503A5CF-D1B5-EA4A-8241-8753B1A21CDD}" type="pres">
      <dgm:prSet presAssocID="{5368303A-7426-4F4B-B353-3C94FCACD0F0}" presName="space" presStyleCnt="0"/>
      <dgm:spPr/>
    </dgm:pt>
    <dgm:pt modelId="{1FEC3A4D-ECEE-0949-A02A-5148F04D21E9}" type="pres">
      <dgm:prSet presAssocID="{75E48C5C-D110-498D-81F0-08810ACF36C2}" presName="composite" presStyleCnt="0"/>
      <dgm:spPr/>
    </dgm:pt>
    <dgm:pt modelId="{4DB62EFE-D79C-E54D-A106-2E0B9E8D327F}" type="pres">
      <dgm:prSet presAssocID="{75E48C5C-D110-498D-81F0-08810ACF36C2}" presName="parTx" presStyleLbl="alignNode1" presStyleIdx="4" presStyleCnt="5">
        <dgm:presLayoutVars>
          <dgm:chMax val="0"/>
          <dgm:chPref val="0"/>
        </dgm:presLayoutVars>
      </dgm:prSet>
      <dgm:spPr/>
    </dgm:pt>
    <dgm:pt modelId="{FAD8B59C-FA04-B745-A415-4EAEEF5CFB65}" type="pres">
      <dgm:prSet presAssocID="{75E48C5C-D110-498D-81F0-08810ACF36C2}" presName="desTx" presStyleLbl="alignAccFollowNode1" presStyleIdx="4" presStyleCnt="5">
        <dgm:presLayoutVars/>
      </dgm:prSet>
      <dgm:spPr/>
    </dgm:pt>
  </dgm:ptLst>
  <dgm:cxnLst>
    <dgm:cxn modelId="{53DC4512-C8B1-5B4F-B905-2BD81CB63DCC}" type="presOf" srcId="{5190CF68-C99A-47B0-8BD2-A62733FDC3A4}" destId="{7FBE1A6E-8C8F-0148-A6EC-927622A592C7}" srcOrd="0" destOrd="0" presId="urn:microsoft.com/office/officeart/2016/7/layout/ChevronBlockProcess"/>
    <dgm:cxn modelId="{06E6CE12-292A-4495-8E89-F6BA76EFBCF5}" srcId="{B9F2B6A0-B3B3-48F7-82CE-14209EFE2073}" destId="{80B743FD-DAC1-452E-963F-2A44621436EB}" srcOrd="3" destOrd="0" parTransId="{C95EA138-7D3D-4398-90E4-ED8EA99520D1}" sibTransId="{5368303A-7426-4F4B-B353-3C94FCACD0F0}"/>
    <dgm:cxn modelId="{EF898A1D-72FB-D748-9641-E93038346551}" type="presOf" srcId="{EF3C040F-F4FC-49A9-85A2-00C41D23987A}" destId="{97C05D14-0E22-0440-B9AD-FBE6B25C3072}" srcOrd="0" destOrd="0" presId="urn:microsoft.com/office/officeart/2016/7/layout/ChevronBlockProcess"/>
    <dgm:cxn modelId="{5E6BD527-804D-6C4F-9FEA-361E4C4982F1}" type="presOf" srcId="{A477AE83-EFB2-43F8-84F7-B49327322B3F}" destId="{FAD8B59C-FA04-B745-A415-4EAEEF5CFB65}" srcOrd="0" destOrd="0" presId="urn:microsoft.com/office/officeart/2016/7/layout/ChevronBlockProcess"/>
    <dgm:cxn modelId="{8494FC29-505A-4298-9B15-103674366B4B}" srcId="{C306291E-71A2-4B4C-BBB4-F598471C92A6}" destId="{DEBEED55-D659-4075-976E-278CB2D976CF}" srcOrd="0" destOrd="0" parTransId="{8A46C02A-C502-463D-9AB7-2783AA60F35B}" sibTransId="{9BBC1EAC-F4F8-4863-A103-1ABCADC15FA1}"/>
    <dgm:cxn modelId="{BDCCCA2F-7863-4B66-BFCE-7B4AF32223F8}" srcId="{42765B5E-F977-4F1C-9F2F-0143FD5DC144}" destId="{2806B9E1-82F6-4D62-97CE-6CC406FCF973}" srcOrd="0" destOrd="0" parTransId="{CE22A954-82B7-4A5F-BC4E-B914B3BAC21B}" sibTransId="{71A4059D-98DF-4527-BD0D-4715AF7D4FF4}"/>
    <dgm:cxn modelId="{B1247C44-C6D1-BF49-957B-9F8748E54E74}" type="presOf" srcId="{121BCF8A-FEA0-46FF-B3D4-EC9CC393A6BF}" destId="{1351B30D-8E7D-8F44-87FA-983075A79468}" srcOrd="0" destOrd="0" presId="urn:microsoft.com/office/officeart/2016/7/layout/ChevronBlockProcess"/>
    <dgm:cxn modelId="{8301B268-1436-6C41-A81A-6848AB72EE1B}" type="presOf" srcId="{2806B9E1-82F6-4D62-97CE-6CC406FCF973}" destId="{3B8E883F-5E42-2F4F-A1E2-D116CBA92AE2}" srcOrd="0" destOrd="0" presId="urn:microsoft.com/office/officeart/2016/7/layout/ChevronBlockProcess"/>
    <dgm:cxn modelId="{83CEFB6A-8B19-4CAD-A2D1-18D9446654BB}" srcId="{5190CF68-C99A-47B0-8BD2-A62733FDC3A4}" destId="{EF3C040F-F4FC-49A9-85A2-00C41D23987A}" srcOrd="0" destOrd="0" parTransId="{23E42291-CBC3-4394-8859-B4F2C80213BA}" sibTransId="{A75D334B-E1DE-4E30-81C9-E94F99AF7B4F}"/>
    <dgm:cxn modelId="{2D030579-1721-4E04-8223-C31234917585}" srcId="{75E48C5C-D110-498D-81F0-08810ACF36C2}" destId="{A477AE83-EFB2-43F8-84F7-B49327322B3F}" srcOrd="0" destOrd="0" parTransId="{2D7F5BD0-809F-430B-BD36-4DF19A83EA5F}" sibTransId="{B39B8BBB-35B1-4646-BB44-5D54BE7A1444}"/>
    <dgm:cxn modelId="{7CF5E787-DC18-4EF0-AC33-7B925D6FDF86}" srcId="{80B743FD-DAC1-452E-963F-2A44621436EB}" destId="{121BCF8A-FEA0-46FF-B3D4-EC9CC393A6BF}" srcOrd="0" destOrd="0" parTransId="{4823108B-8FF0-40EF-B192-A9D98DE79E8E}" sibTransId="{E2FC2231-6878-49E2-A4CC-8354BA517553}"/>
    <dgm:cxn modelId="{1A1A68A3-9A13-4D6C-9407-D750B592BE08}" srcId="{B9F2B6A0-B3B3-48F7-82CE-14209EFE2073}" destId="{75E48C5C-D110-498D-81F0-08810ACF36C2}" srcOrd="4" destOrd="0" parTransId="{EF799CDC-34BA-4957-946F-E468A8127E69}" sibTransId="{F1F18BCF-E765-4CAC-9D9F-1C10B1D89AC2}"/>
    <dgm:cxn modelId="{447B44A6-3A6F-484B-BBFD-08C4BA8F1ADE}" type="presOf" srcId="{DEBEED55-D659-4075-976E-278CB2D976CF}" destId="{8C5BDF70-FA6F-4745-BDFA-25DFEF01B332}" srcOrd="0" destOrd="0" presId="urn:microsoft.com/office/officeart/2016/7/layout/ChevronBlockProcess"/>
    <dgm:cxn modelId="{F03C01AC-9EE7-471F-9B20-51308B281981}" srcId="{B9F2B6A0-B3B3-48F7-82CE-14209EFE2073}" destId="{5190CF68-C99A-47B0-8BD2-A62733FDC3A4}" srcOrd="2" destOrd="0" parTransId="{87627752-9114-4E67-8C96-733AC165FA54}" sibTransId="{502861A1-E4F2-4231-B73F-B598CDE934E8}"/>
    <dgm:cxn modelId="{4A2FF6AC-75D7-4696-B2F8-2D3D4F4D722C}" srcId="{B9F2B6A0-B3B3-48F7-82CE-14209EFE2073}" destId="{42765B5E-F977-4F1C-9F2F-0143FD5DC144}" srcOrd="1" destOrd="0" parTransId="{E3BCD147-41D8-42E5-8642-98835B0874C7}" sibTransId="{AD19C203-9EE7-4F80-8787-7F9EC2342BB7}"/>
    <dgm:cxn modelId="{6851C8AD-0E4A-004C-AEFD-84A08EB9EDC8}" type="presOf" srcId="{42765B5E-F977-4F1C-9F2F-0143FD5DC144}" destId="{4A212D91-B797-8541-98C9-D94CD4DDED61}" srcOrd="0" destOrd="0" presId="urn:microsoft.com/office/officeart/2016/7/layout/ChevronBlockProcess"/>
    <dgm:cxn modelId="{3058F9B6-EB14-3043-96E7-D6364509812B}" type="presOf" srcId="{C306291E-71A2-4B4C-BBB4-F598471C92A6}" destId="{941D9EE3-138A-2C49-95B5-A0BDEF2BE1FD}" srcOrd="0" destOrd="0" presId="urn:microsoft.com/office/officeart/2016/7/layout/ChevronBlockProcess"/>
    <dgm:cxn modelId="{5E22CAC8-4E26-8745-AFC0-B9486739FAC3}" type="presOf" srcId="{75E48C5C-D110-498D-81F0-08810ACF36C2}" destId="{4DB62EFE-D79C-E54D-A106-2E0B9E8D327F}" srcOrd="0" destOrd="0" presId="urn:microsoft.com/office/officeart/2016/7/layout/ChevronBlockProcess"/>
    <dgm:cxn modelId="{612843F3-CE40-5E4F-9EC0-47396B510592}" type="presOf" srcId="{80B743FD-DAC1-452E-963F-2A44621436EB}" destId="{4E2C8E90-058E-8745-9F2B-DE195FE7DC24}" srcOrd="0" destOrd="0" presId="urn:microsoft.com/office/officeart/2016/7/layout/ChevronBlockProcess"/>
    <dgm:cxn modelId="{55E436F6-36A7-7747-818C-BB49D149BA08}" type="presOf" srcId="{B9F2B6A0-B3B3-48F7-82CE-14209EFE2073}" destId="{23B23AAB-F93F-EE49-9936-861AB41A4227}" srcOrd="0" destOrd="0" presId="urn:microsoft.com/office/officeart/2016/7/layout/ChevronBlockProcess"/>
    <dgm:cxn modelId="{61E7F9FF-88D6-440C-AD36-D692798322A4}" srcId="{B9F2B6A0-B3B3-48F7-82CE-14209EFE2073}" destId="{C306291E-71A2-4B4C-BBB4-F598471C92A6}" srcOrd="0" destOrd="0" parTransId="{5CA835AD-3105-4645-BEF9-CA19C464D394}" sibTransId="{469B1202-E77C-49C4-8520-1042A0AB48EC}"/>
    <dgm:cxn modelId="{6AA89AA1-17AA-5748-94A2-0EADD18E7D9F}" type="presParOf" srcId="{23B23AAB-F93F-EE49-9936-861AB41A4227}" destId="{796C0EC0-334C-BD44-B039-ADD196596E21}" srcOrd="0" destOrd="0" presId="urn:microsoft.com/office/officeart/2016/7/layout/ChevronBlockProcess"/>
    <dgm:cxn modelId="{B7CE7BD4-EED8-7146-8965-1106DAE9C19B}" type="presParOf" srcId="{796C0EC0-334C-BD44-B039-ADD196596E21}" destId="{941D9EE3-138A-2C49-95B5-A0BDEF2BE1FD}" srcOrd="0" destOrd="0" presId="urn:microsoft.com/office/officeart/2016/7/layout/ChevronBlockProcess"/>
    <dgm:cxn modelId="{89C98652-FE73-5542-AF43-463B0E31067A}" type="presParOf" srcId="{796C0EC0-334C-BD44-B039-ADD196596E21}" destId="{8C5BDF70-FA6F-4745-BDFA-25DFEF01B332}" srcOrd="1" destOrd="0" presId="urn:microsoft.com/office/officeart/2016/7/layout/ChevronBlockProcess"/>
    <dgm:cxn modelId="{2FB89FA0-3D66-3B49-AE1F-6D152C5E56C7}" type="presParOf" srcId="{23B23AAB-F93F-EE49-9936-861AB41A4227}" destId="{AA8C779D-955B-8E44-BF67-322E92B31E9B}" srcOrd="1" destOrd="0" presId="urn:microsoft.com/office/officeart/2016/7/layout/ChevronBlockProcess"/>
    <dgm:cxn modelId="{EACB76D7-3427-524C-9CC3-50233BD368DD}" type="presParOf" srcId="{23B23AAB-F93F-EE49-9936-861AB41A4227}" destId="{EFE1679B-8F16-FC40-827E-C8B5EC2AB598}" srcOrd="2" destOrd="0" presId="urn:microsoft.com/office/officeart/2016/7/layout/ChevronBlockProcess"/>
    <dgm:cxn modelId="{D2BFC6A0-97CB-1A4D-AC66-04FE5F5551E5}" type="presParOf" srcId="{EFE1679B-8F16-FC40-827E-C8B5EC2AB598}" destId="{4A212D91-B797-8541-98C9-D94CD4DDED61}" srcOrd="0" destOrd="0" presId="urn:microsoft.com/office/officeart/2016/7/layout/ChevronBlockProcess"/>
    <dgm:cxn modelId="{95503AA1-1A49-0E48-8CBF-EC4C8E941A69}" type="presParOf" srcId="{EFE1679B-8F16-FC40-827E-C8B5EC2AB598}" destId="{3B8E883F-5E42-2F4F-A1E2-D116CBA92AE2}" srcOrd="1" destOrd="0" presId="urn:microsoft.com/office/officeart/2016/7/layout/ChevronBlockProcess"/>
    <dgm:cxn modelId="{FD403FBB-4C09-574C-A2E1-4C1B94A46214}" type="presParOf" srcId="{23B23AAB-F93F-EE49-9936-861AB41A4227}" destId="{FDFC14C8-F5B9-204D-9FCC-9DB45B5C42C4}" srcOrd="3" destOrd="0" presId="urn:microsoft.com/office/officeart/2016/7/layout/ChevronBlockProcess"/>
    <dgm:cxn modelId="{368D660C-2133-4B41-85B1-8453F3D66E22}" type="presParOf" srcId="{23B23AAB-F93F-EE49-9936-861AB41A4227}" destId="{003C9DAB-C709-0A48-BE92-75FDF48C9EA2}" srcOrd="4" destOrd="0" presId="urn:microsoft.com/office/officeart/2016/7/layout/ChevronBlockProcess"/>
    <dgm:cxn modelId="{4D6AC2DA-C9B5-A346-BFEB-B9BA828936C5}" type="presParOf" srcId="{003C9DAB-C709-0A48-BE92-75FDF48C9EA2}" destId="{7FBE1A6E-8C8F-0148-A6EC-927622A592C7}" srcOrd="0" destOrd="0" presId="urn:microsoft.com/office/officeart/2016/7/layout/ChevronBlockProcess"/>
    <dgm:cxn modelId="{74A20B3A-39B4-FD4C-A715-154D45D79B09}" type="presParOf" srcId="{003C9DAB-C709-0A48-BE92-75FDF48C9EA2}" destId="{97C05D14-0E22-0440-B9AD-FBE6B25C3072}" srcOrd="1" destOrd="0" presId="urn:microsoft.com/office/officeart/2016/7/layout/ChevronBlockProcess"/>
    <dgm:cxn modelId="{86E5FDA3-44CE-874F-84DD-188BECDAF4BE}" type="presParOf" srcId="{23B23AAB-F93F-EE49-9936-861AB41A4227}" destId="{DF7F4BE8-16C7-3847-A1AE-333DB705C6BA}" srcOrd="5" destOrd="0" presId="urn:microsoft.com/office/officeart/2016/7/layout/ChevronBlockProcess"/>
    <dgm:cxn modelId="{659088D2-95BC-3A41-97AA-CFE939617EAC}" type="presParOf" srcId="{23B23AAB-F93F-EE49-9936-861AB41A4227}" destId="{E480DC74-7F38-6B4B-B0FE-81397EA36F9D}" srcOrd="6" destOrd="0" presId="urn:microsoft.com/office/officeart/2016/7/layout/ChevronBlockProcess"/>
    <dgm:cxn modelId="{EE90BBE8-C7E9-244D-925E-4BABC9978C6D}" type="presParOf" srcId="{E480DC74-7F38-6B4B-B0FE-81397EA36F9D}" destId="{4E2C8E90-058E-8745-9F2B-DE195FE7DC24}" srcOrd="0" destOrd="0" presId="urn:microsoft.com/office/officeart/2016/7/layout/ChevronBlockProcess"/>
    <dgm:cxn modelId="{7512FCDC-D476-1D4C-B61F-CDF6B2C0BE24}" type="presParOf" srcId="{E480DC74-7F38-6B4B-B0FE-81397EA36F9D}" destId="{1351B30D-8E7D-8F44-87FA-983075A79468}" srcOrd="1" destOrd="0" presId="urn:microsoft.com/office/officeart/2016/7/layout/ChevronBlockProcess"/>
    <dgm:cxn modelId="{0ED79531-FCB8-B24B-B660-81F0A23D6D57}" type="presParOf" srcId="{23B23AAB-F93F-EE49-9936-861AB41A4227}" destId="{A503A5CF-D1B5-EA4A-8241-8753B1A21CDD}" srcOrd="7" destOrd="0" presId="urn:microsoft.com/office/officeart/2016/7/layout/ChevronBlockProcess"/>
    <dgm:cxn modelId="{F36390F9-5666-2443-BDDF-B36A98255137}" type="presParOf" srcId="{23B23AAB-F93F-EE49-9936-861AB41A4227}" destId="{1FEC3A4D-ECEE-0949-A02A-5148F04D21E9}" srcOrd="8" destOrd="0" presId="urn:microsoft.com/office/officeart/2016/7/layout/ChevronBlockProcess"/>
    <dgm:cxn modelId="{A4084584-B214-2341-93A4-F8A135700DC5}" type="presParOf" srcId="{1FEC3A4D-ECEE-0949-A02A-5148F04D21E9}" destId="{4DB62EFE-D79C-E54D-A106-2E0B9E8D327F}" srcOrd="0" destOrd="0" presId="urn:microsoft.com/office/officeart/2016/7/layout/ChevronBlockProcess"/>
    <dgm:cxn modelId="{A48975CC-9B2F-0E45-9702-A93C75EA1C25}" type="presParOf" srcId="{1FEC3A4D-ECEE-0949-A02A-5148F04D21E9}" destId="{FAD8B59C-FA04-B745-A415-4EAEEF5CFB65}" srcOrd="1" destOrd="0" presId="urn:microsoft.com/office/officeart/2016/7/layout/ChevronBlock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99302C1-CE98-4E94-9B3D-19B4DB71B4DC}"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A9A71CBD-4473-4187-AA25-E843F6A7886D}">
      <dgm:prSet custT="1"/>
      <dgm:spPr/>
      <dgm:t>
        <a:bodyPr/>
        <a:lstStyle/>
        <a:p>
          <a:r>
            <a:rPr lang="en-US" sz="2200" dirty="0"/>
            <a:t>Broadband service. – For the purposes of this section, terrestrially deployed Internet access service with transmission speeds of at least 10 megabits per second (Mbps) download and at least one megabit per second upload (10:1). </a:t>
          </a:r>
        </a:p>
      </dgm:t>
    </dgm:pt>
    <dgm:pt modelId="{BFA3A810-0413-4F93-AE76-CE5D6333D83C}" type="parTrans" cxnId="{D9E50456-8CF2-4109-AC9D-54196F3F35C5}">
      <dgm:prSet/>
      <dgm:spPr/>
      <dgm:t>
        <a:bodyPr/>
        <a:lstStyle/>
        <a:p>
          <a:endParaRPr lang="en-US"/>
        </a:p>
      </dgm:t>
    </dgm:pt>
    <dgm:pt modelId="{38C326CC-168E-474E-AD9E-846D8A60266F}" type="sibTrans" cxnId="{D9E50456-8CF2-4109-AC9D-54196F3F35C5}">
      <dgm:prSet/>
      <dgm:spPr/>
      <dgm:t>
        <a:bodyPr/>
        <a:lstStyle/>
        <a:p>
          <a:endParaRPr lang="en-US"/>
        </a:p>
      </dgm:t>
    </dgm:pt>
    <dgm:pt modelId="{48A0FBD2-1F87-49F3-ADFB-3F37E33D3D20}">
      <dgm:prSet custT="1"/>
      <dgm:spPr/>
      <dgm:t>
        <a:bodyPr/>
        <a:lstStyle/>
        <a:p>
          <a:r>
            <a:rPr lang="en-US" sz="1800" dirty="0"/>
            <a:t>Unserved area. – A designated geographic area that is presently without access to broadband service, as defined in this section, offered by a wireline or fixed wireless provider. Areas where a private provider has been designated to receive funds through other State or federally funded programs designed specifically for broadband deployment shall be considered served if such funding is intended to result in construction of broadband in the area within 18 months. </a:t>
          </a:r>
        </a:p>
      </dgm:t>
    </dgm:pt>
    <dgm:pt modelId="{AEEB4D31-24C7-49FB-88C6-57A751CACA55}" type="parTrans" cxnId="{73745B92-20A2-4E98-91B3-6FE74069DFF4}">
      <dgm:prSet/>
      <dgm:spPr/>
      <dgm:t>
        <a:bodyPr/>
        <a:lstStyle/>
        <a:p>
          <a:endParaRPr lang="en-US"/>
        </a:p>
      </dgm:t>
    </dgm:pt>
    <dgm:pt modelId="{4A1EA900-05F4-46D2-9469-E650A91E2056}" type="sibTrans" cxnId="{73745B92-20A2-4E98-91B3-6FE74069DFF4}">
      <dgm:prSet/>
      <dgm:spPr/>
      <dgm:t>
        <a:bodyPr/>
        <a:lstStyle/>
        <a:p>
          <a:endParaRPr lang="en-US"/>
        </a:p>
      </dgm:t>
    </dgm:pt>
    <dgm:pt modelId="{2C34B6D9-0C4E-4931-BA83-E43A014294B1}" type="pres">
      <dgm:prSet presAssocID="{499302C1-CE98-4E94-9B3D-19B4DB71B4DC}" presName="root" presStyleCnt="0">
        <dgm:presLayoutVars>
          <dgm:dir/>
          <dgm:resizeHandles val="exact"/>
        </dgm:presLayoutVars>
      </dgm:prSet>
      <dgm:spPr/>
    </dgm:pt>
    <dgm:pt modelId="{E009ECA1-8016-4E20-BBFF-0FF19C0EB6FC}" type="pres">
      <dgm:prSet presAssocID="{A9A71CBD-4473-4187-AA25-E843F6A7886D}" presName="compNode" presStyleCnt="0"/>
      <dgm:spPr/>
    </dgm:pt>
    <dgm:pt modelId="{AE7E5B58-0B23-44BD-83D3-31BF6CD0C86A}" type="pres">
      <dgm:prSet presAssocID="{A9A71CBD-4473-4187-AA25-E843F6A7886D}" presName="bgRect" presStyleLbl="bgShp" presStyleIdx="0" presStyleCnt="2"/>
      <dgm:spPr/>
    </dgm:pt>
    <dgm:pt modelId="{7238F44A-6C07-4E47-853F-D2FB9DD706C6}" type="pres">
      <dgm:prSet presAssocID="{A9A71CBD-4473-4187-AA25-E843F6A7886D}"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rocessor"/>
        </a:ext>
      </dgm:extLst>
    </dgm:pt>
    <dgm:pt modelId="{35EAF712-BE64-4680-B4F9-038C1307009A}" type="pres">
      <dgm:prSet presAssocID="{A9A71CBD-4473-4187-AA25-E843F6A7886D}" presName="spaceRect" presStyleCnt="0"/>
      <dgm:spPr/>
    </dgm:pt>
    <dgm:pt modelId="{9FE88E0C-B94D-4FC8-BD1A-0D5642967189}" type="pres">
      <dgm:prSet presAssocID="{A9A71CBD-4473-4187-AA25-E843F6A7886D}" presName="parTx" presStyleLbl="revTx" presStyleIdx="0" presStyleCnt="2">
        <dgm:presLayoutVars>
          <dgm:chMax val="0"/>
          <dgm:chPref val="0"/>
        </dgm:presLayoutVars>
      </dgm:prSet>
      <dgm:spPr/>
    </dgm:pt>
    <dgm:pt modelId="{FE5AC03F-20B6-4D73-822D-F4971C723F5F}" type="pres">
      <dgm:prSet presAssocID="{38C326CC-168E-474E-AD9E-846D8A60266F}" presName="sibTrans" presStyleCnt="0"/>
      <dgm:spPr/>
    </dgm:pt>
    <dgm:pt modelId="{5978C689-19ED-43A4-AB5D-BB2FE1C27489}" type="pres">
      <dgm:prSet presAssocID="{48A0FBD2-1F87-49F3-ADFB-3F37E33D3D20}" presName="compNode" presStyleCnt="0"/>
      <dgm:spPr/>
    </dgm:pt>
    <dgm:pt modelId="{5D0E75D7-184B-4D57-B830-F73BF57182F0}" type="pres">
      <dgm:prSet presAssocID="{48A0FBD2-1F87-49F3-ADFB-3F37E33D3D20}" presName="bgRect" presStyleLbl="bgShp" presStyleIdx="1" presStyleCnt="2"/>
      <dgm:spPr/>
    </dgm:pt>
    <dgm:pt modelId="{EA3ACA86-3B14-40E8-8CD5-41CFE6E89251}" type="pres">
      <dgm:prSet presAssocID="{48A0FBD2-1F87-49F3-ADFB-3F37E33D3D20}"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Wireless router"/>
        </a:ext>
      </dgm:extLst>
    </dgm:pt>
    <dgm:pt modelId="{C1E05F44-B891-4205-B94A-6FE0B3160C54}" type="pres">
      <dgm:prSet presAssocID="{48A0FBD2-1F87-49F3-ADFB-3F37E33D3D20}" presName="spaceRect" presStyleCnt="0"/>
      <dgm:spPr/>
    </dgm:pt>
    <dgm:pt modelId="{12CA2AA7-C984-4B41-9BE6-35EB6E291DA4}" type="pres">
      <dgm:prSet presAssocID="{48A0FBD2-1F87-49F3-ADFB-3F37E33D3D20}" presName="parTx" presStyleLbl="revTx" presStyleIdx="1" presStyleCnt="2">
        <dgm:presLayoutVars>
          <dgm:chMax val="0"/>
          <dgm:chPref val="0"/>
        </dgm:presLayoutVars>
      </dgm:prSet>
      <dgm:spPr/>
    </dgm:pt>
  </dgm:ptLst>
  <dgm:cxnLst>
    <dgm:cxn modelId="{F95BEF15-7603-42A2-9666-82EA159C8A79}" type="presOf" srcId="{48A0FBD2-1F87-49F3-ADFB-3F37E33D3D20}" destId="{12CA2AA7-C984-4B41-9BE6-35EB6E291DA4}" srcOrd="0" destOrd="0" presId="urn:microsoft.com/office/officeart/2018/2/layout/IconVerticalSolidList"/>
    <dgm:cxn modelId="{D9E50456-8CF2-4109-AC9D-54196F3F35C5}" srcId="{499302C1-CE98-4E94-9B3D-19B4DB71B4DC}" destId="{A9A71CBD-4473-4187-AA25-E843F6A7886D}" srcOrd="0" destOrd="0" parTransId="{BFA3A810-0413-4F93-AE76-CE5D6333D83C}" sibTransId="{38C326CC-168E-474E-AD9E-846D8A60266F}"/>
    <dgm:cxn modelId="{597D0483-24D9-4A53-86A9-E8A6135EFEAB}" type="presOf" srcId="{A9A71CBD-4473-4187-AA25-E843F6A7886D}" destId="{9FE88E0C-B94D-4FC8-BD1A-0D5642967189}" srcOrd="0" destOrd="0" presId="urn:microsoft.com/office/officeart/2018/2/layout/IconVerticalSolidList"/>
    <dgm:cxn modelId="{52FC218F-F7DB-4692-AFF4-461C7C90CCCB}" type="presOf" srcId="{499302C1-CE98-4E94-9B3D-19B4DB71B4DC}" destId="{2C34B6D9-0C4E-4931-BA83-E43A014294B1}" srcOrd="0" destOrd="0" presId="urn:microsoft.com/office/officeart/2018/2/layout/IconVerticalSolidList"/>
    <dgm:cxn modelId="{73745B92-20A2-4E98-91B3-6FE74069DFF4}" srcId="{499302C1-CE98-4E94-9B3D-19B4DB71B4DC}" destId="{48A0FBD2-1F87-49F3-ADFB-3F37E33D3D20}" srcOrd="1" destOrd="0" parTransId="{AEEB4D31-24C7-49FB-88C6-57A751CACA55}" sibTransId="{4A1EA900-05F4-46D2-9469-E650A91E2056}"/>
    <dgm:cxn modelId="{D44D90FD-2837-4028-AEDA-CD8833BACD76}" type="presParOf" srcId="{2C34B6D9-0C4E-4931-BA83-E43A014294B1}" destId="{E009ECA1-8016-4E20-BBFF-0FF19C0EB6FC}" srcOrd="0" destOrd="0" presId="urn:microsoft.com/office/officeart/2018/2/layout/IconVerticalSolidList"/>
    <dgm:cxn modelId="{CD35F273-CB93-4B1C-8D1E-99F754EBE83B}" type="presParOf" srcId="{E009ECA1-8016-4E20-BBFF-0FF19C0EB6FC}" destId="{AE7E5B58-0B23-44BD-83D3-31BF6CD0C86A}" srcOrd="0" destOrd="0" presId="urn:microsoft.com/office/officeart/2018/2/layout/IconVerticalSolidList"/>
    <dgm:cxn modelId="{9250191C-C770-45F2-9EC4-9A83A1DC0D24}" type="presParOf" srcId="{E009ECA1-8016-4E20-BBFF-0FF19C0EB6FC}" destId="{7238F44A-6C07-4E47-853F-D2FB9DD706C6}" srcOrd="1" destOrd="0" presId="urn:microsoft.com/office/officeart/2018/2/layout/IconVerticalSolidList"/>
    <dgm:cxn modelId="{2ADCE1AF-3C5C-4CD1-B68B-72ACD09B3605}" type="presParOf" srcId="{E009ECA1-8016-4E20-BBFF-0FF19C0EB6FC}" destId="{35EAF712-BE64-4680-B4F9-038C1307009A}" srcOrd="2" destOrd="0" presId="urn:microsoft.com/office/officeart/2018/2/layout/IconVerticalSolidList"/>
    <dgm:cxn modelId="{A4882621-735B-41AA-A74E-F9135B36E2E3}" type="presParOf" srcId="{E009ECA1-8016-4E20-BBFF-0FF19C0EB6FC}" destId="{9FE88E0C-B94D-4FC8-BD1A-0D5642967189}" srcOrd="3" destOrd="0" presId="urn:microsoft.com/office/officeart/2018/2/layout/IconVerticalSolidList"/>
    <dgm:cxn modelId="{6D86F98B-C602-4905-838E-A5A1D4DBE1E2}" type="presParOf" srcId="{2C34B6D9-0C4E-4931-BA83-E43A014294B1}" destId="{FE5AC03F-20B6-4D73-822D-F4971C723F5F}" srcOrd="1" destOrd="0" presId="urn:microsoft.com/office/officeart/2018/2/layout/IconVerticalSolidList"/>
    <dgm:cxn modelId="{682F6FA9-3A33-4BA4-A1AB-12C0C0F075BB}" type="presParOf" srcId="{2C34B6D9-0C4E-4931-BA83-E43A014294B1}" destId="{5978C689-19ED-43A4-AB5D-BB2FE1C27489}" srcOrd="2" destOrd="0" presId="urn:microsoft.com/office/officeart/2018/2/layout/IconVerticalSolidList"/>
    <dgm:cxn modelId="{CA879DA2-17F5-4BCE-AAD4-FBD52E07CE12}" type="presParOf" srcId="{5978C689-19ED-43A4-AB5D-BB2FE1C27489}" destId="{5D0E75D7-184B-4D57-B830-F73BF57182F0}" srcOrd="0" destOrd="0" presId="urn:microsoft.com/office/officeart/2018/2/layout/IconVerticalSolidList"/>
    <dgm:cxn modelId="{E1C4BEDD-1AB9-42AC-963B-CC6F3F423B20}" type="presParOf" srcId="{5978C689-19ED-43A4-AB5D-BB2FE1C27489}" destId="{EA3ACA86-3B14-40E8-8CD5-41CFE6E89251}" srcOrd="1" destOrd="0" presId="urn:microsoft.com/office/officeart/2018/2/layout/IconVerticalSolidList"/>
    <dgm:cxn modelId="{2503854A-CA83-4402-BE28-285B29ECC879}" type="presParOf" srcId="{5978C689-19ED-43A4-AB5D-BB2FE1C27489}" destId="{C1E05F44-B891-4205-B94A-6FE0B3160C54}" srcOrd="2" destOrd="0" presId="urn:microsoft.com/office/officeart/2018/2/layout/IconVerticalSolidList"/>
    <dgm:cxn modelId="{C1E489C8-1101-45DB-A6AD-826ACE02E470}" type="presParOf" srcId="{5978C689-19ED-43A4-AB5D-BB2FE1C27489}" destId="{12CA2AA7-C984-4B41-9BE6-35EB6E291DA4}"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93718A9-F117-AE4C-807D-9B505AC111CB}" type="doc">
      <dgm:prSet loTypeId="urn:microsoft.com/office/officeart/2005/8/layout/StepDownProcess" loCatId="" qsTypeId="urn:microsoft.com/office/officeart/2005/8/quickstyle/simple1" qsCatId="simple" csTypeId="urn:microsoft.com/office/officeart/2005/8/colors/accent1_2" csCatId="accent1" phldr="1"/>
      <dgm:spPr/>
      <dgm:t>
        <a:bodyPr/>
        <a:lstStyle/>
        <a:p>
          <a:endParaRPr lang="en-US"/>
        </a:p>
      </dgm:t>
    </dgm:pt>
    <dgm:pt modelId="{D746E4FE-2D87-D640-98AA-A606D41395D0}">
      <dgm:prSet phldrT="[Text]"/>
      <dgm:spPr>
        <a:effectLst>
          <a:outerShdw blurRad="50800" dist="38100" dir="8100000" algn="tr" rotWithShape="0">
            <a:prstClr val="black">
              <a:alpha val="40000"/>
            </a:prstClr>
          </a:outerShdw>
        </a:effectLst>
      </dgm:spPr>
      <dgm:t>
        <a:bodyPr/>
        <a:lstStyle/>
        <a:p>
          <a:r>
            <a:rPr lang="en-US" dirty="0"/>
            <a:t>Project Proposal Initiated</a:t>
          </a:r>
        </a:p>
      </dgm:t>
    </dgm:pt>
    <dgm:pt modelId="{6BE203B5-B02C-0D46-8C5F-430274870B2A}" type="parTrans" cxnId="{98AF72C3-EFF1-3544-B57E-1C7EB94A6660}">
      <dgm:prSet/>
      <dgm:spPr/>
      <dgm:t>
        <a:bodyPr/>
        <a:lstStyle/>
        <a:p>
          <a:endParaRPr lang="en-US"/>
        </a:p>
      </dgm:t>
    </dgm:pt>
    <dgm:pt modelId="{C2356972-A6AC-C842-B25E-78B089218C76}" type="sibTrans" cxnId="{98AF72C3-EFF1-3544-B57E-1C7EB94A6660}">
      <dgm:prSet/>
      <dgm:spPr/>
      <dgm:t>
        <a:bodyPr/>
        <a:lstStyle/>
        <a:p>
          <a:endParaRPr lang="en-US"/>
        </a:p>
      </dgm:t>
    </dgm:pt>
    <dgm:pt modelId="{DB207880-5BAE-0242-9B2F-974B849E58C7}">
      <dgm:prSet phldrT="[Text]"/>
      <dgm:spPr/>
      <dgm:t>
        <a:bodyPr/>
        <a:lstStyle/>
        <a:p>
          <a:r>
            <a:rPr lang="en-US" dirty="0"/>
            <a:t>Complete Eligibility Worksheet</a:t>
          </a:r>
        </a:p>
      </dgm:t>
    </dgm:pt>
    <dgm:pt modelId="{E78003A4-CF9C-8246-8AAE-306735B0B629}" type="parTrans" cxnId="{A6ABAF2E-C550-964A-88F4-CB803A9EF03C}">
      <dgm:prSet/>
      <dgm:spPr/>
      <dgm:t>
        <a:bodyPr/>
        <a:lstStyle/>
        <a:p>
          <a:endParaRPr lang="en-US"/>
        </a:p>
      </dgm:t>
    </dgm:pt>
    <dgm:pt modelId="{A5EE98F2-5A5C-6F43-B857-F456D6EE6096}" type="sibTrans" cxnId="{A6ABAF2E-C550-964A-88F4-CB803A9EF03C}">
      <dgm:prSet/>
      <dgm:spPr/>
      <dgm:t>
        <a:bodyPr/>
        <a:lstStyle/>
        <a:p>
          <a:endParaRPr lang="en-US"/>
        </a:p>
      </dgm:t>
    </dgm:pt>
    <dgm:pt modelId="{D8DB867D-69F4-754C-84BF-0574D4702083}">
      <dgm:prSet phldrT="[Text]"/>
      <dgm:spPr>
        <a:effectLst>
          <a:outerShdw blurRad="50800" dist="38100" dir="8100000" algn="tr" rotWithShape="0">
            <a:prstClr val="black">
              <a:alpha val="40000"/>
            </a:prstClr>
          </a:outerShdw>
        </a:effectLst>
      </dgm:spPr>
      <dgm:t>
        <a:bodyPr/>
        <a:lstStyle/>
        <a:p>
          <a:r>
            <a:rPr lang="en-US" dirty="0"/>
            <a:t>Legal Review</a:t>
          </a:r>
        </a:p>
      </dgm:t>
    </dgm:pt>
    <dgm:pt modelId="{A7D727C8-971D-8047-8AAF-9DABFB115D52}" type="parTrans" cxnId="{ED50D7ED-3575-984A-B264-6693745DF499}">
      <dgm:prSet/>
      <dgm:spPr/>
      <dgm:t>
        <a:bodyPr/>
        <a:lstStyle/>
        <a:p>
          <a:endParaRPr lang="en-US"/>
        </a:p>
      </dgm:t>
    </dgm:pt>
    <dgm:pt modelId="{F6541415-BA54-604D-9068-D60DA6444165}" type="sibTrans" cxnId="{ED50D7ED-3575-984A-B264-6693745DF499}">
      <dgm:prSet/>
      <dgm:spPr/>
      <dgm:t>
        <a:bodyPr/>
        <a:lstStyle/>
        <a:p>
          <a:endParaRPr lang="en-US"/>
        </a:p>
      </dgm:t>
    </dgm:pt>
    <dgm:pt modelId="{285B7AD3-100E-E44C-9854-1D7410FD58EE}">
      <dgm:prSet phldrT="[Text]"/>
      <dgm:spPr/>
      <dgm:t>
        <a:bodyPr/>
        <a:lstStyle/>
        <a:p>
          <a:r>
            <a:rPr lang="en-US" dirty="0"/>
            <a:t>ARP/CLFRF Eligibility</a:t>
          </a:r>
        </a:p>
      </dgm:t>
    </dgm:pt>
    <dgm:pt modelId="{AEF74C66-E56A-D549-960F-C70625F99506}" type="parTrans" cxnId="{98493F27-1E9B-F842-A37D-F55340D46DBB}">
      <dgm:prSet/>
      <dgm:spPr/>
      <dgm:t>
        <a:bodyPr/>
        <a:lstStyle/>
        <a:p>
          <a:endParaRPr lang="en-US"/>
        </a:p>
      </dgm:t>
    </dgm:pt>
    <dgm:pt modelId="{6521A4F0-FB4F-A446-B55C-B515DEABB87A}" type="sibTrans" cxnId="{98493F27-1E9B-F842-A37D-F55340D46DBB}">
      <dgm:prSet/>
      <dgm:spPr/>
      <dgm:t>
        <a:bodyPr/>
        <a:lstStyle/>
        <a:p>
          <a:endParaRPr lang="en-US"/>
        </a:p>
      </dgm:t>
    </dgm:pt>
    <dgm:pt modelId="{E979C121-65CA-6D45-B30B-DC4F45D171C4}">
      <dgm:prSet phldrT="[Text]"/>
      <dgm:spPr>
        <a:effectLst>
          <a:outerShdw blurRad="50800" dist="38100" dir="8100000" algn="tr" rotWithShape="0">
            <a:prstClr val="black">
              <a:alpha val="40000"/>
            </a:prstClr>
          </a:outerShdw>
        </a:effectLst>
      </dgm:spPr>
      <dgm:t>
        <a:bodyPr/>
        <a:lstStyle/>
        <a:p>
          <a:r>
            <a:rPr lang="en-US" dirty="0"/>
            <a:t>Finance Review</a:t>
          </a:r>
        </a:p>
      </dgm:t>
    </dgm:pt>
    <dgm:pt modelId="{4F447CD6-3395-A441-AEEC-A99530609630}" type="parTrans" cxnId="{DE63C588-929C-294D-A282-4C93E7849257}">
      <dgm:prSet/>
      <dgm:spPr/>
      <dgm:t>
        <a:bodyPr/>
        <a:lstStyle/>
        <a:p>
          <a:endParaRPr lang="en-US"/>
        </a:p>
      </dgm:t>
    </dgm:pt>
    <dgm:pt modelId="{C62C2B18-AC9D-2B49-925E-CCC162504A5A}" type="sibTrans" cxnId="{DE63C588-929C-294D-A282-4C93E7849257}">
      <dgm:prSet/>
      <dgm:spPr/>
      <dgm:t>
        <a:bodyPr/>
        <a:lstStyle/>
        <a:p>
          <a:endParaRPr lang="en-US"/>
        </a:p>
      </dgm:t>
    </dgm:pt>
    <dgm:pt modelId="{8DC80A24-F206-3F41-A640-7A2105A9A30C}">
      <dgm:prSet phldrT="[Text]"/>
      <dgm:spPr/>
      <dgm:t>
        <a:bodyPr/>
        <a:lstStyle/>
        <a:p>
          <a:r>
            <a:rPr lang="en-US" dirty="0"/>
            <a:t>Cost Allowability</a:t>
          </a:r>
        </a:p>
      </dgm:t>
    </dgm:pt>
    <dgm:pt modelId="{8FF512AA-EB00-CB42-8C25-F341320570EC}" type="parTrans" cxnId="{AE44227E-B947-7649-91F7-0EA6AC861A20}">
      <dgm:prSet/>
      <dgm:spPr/>
      <dgm:t>
        <a:bodyPr/>
        <a:lstStyle/>
        <a:p>
          <a:endParaRPr lang="en-US"/>
        </a:p>
      </dgm:t>
    </dgm:pt>
    <dgm:pt modelId="{7575886A-CF06-804D-8E4A-F3D3543BC57E}" type="sibTrans" cxnId="{AE44227E-B947-7649-91F7-0EA6AC861A20}">
      <dgm:prSet/>
      <dgm:spPr/>
      <dgm:t>
        <a:bodyPr/>
        <a:lstStyle/>
        <a:p>
          <a:endParaRPr lang="en-US"/>
        </a:p>
      </dgm:t>
    </dgm:pt>
    <dgm:pt modelId="{04EA6E55-4FC7-D640-A168-E6B3721F5907}">
      <dgm:prSet phldrT="[Text]"/>
      <dgm:spPr/>
      <dgm:t>
        <a:bodyPr/>
        <a:lstStyle/>
        <a:p>
          <a:r>
            <a:rPr lang="en-US" dirty="0"/>
            <a:t>Estimate costs</a:t>
          </a:r>
        </a:p>
      </dgm:t>
    </dgm:pt>
    <dgm:pt modelId="{EEA04EC0-67D6-C743-89A0-DCEF99C9E8B7}" type="parTrans" cxnId="{8DF1263F-F923-D44F-810F-DDA19A2D4123}">
      <dgm:prSet/>
      <dgm:spPr/>
      <dgm:t>
        <a:bodyPr/>
        <a:lstStyle/>
        <a:p>
          <a:endParaRPr lang="en-US"/>
        </a:p>
      </dgm:t>
    </dgm:pt>
    <dgm:pt modelId="{F155FCF0-F82F-F44A-917A-84E468120EC7}" type="sibTrans" cxnId="{8DF1263F-F923-D44F-810F-DDA19A2D4123}">
      <dgm:prSet/>
      <dgm:spPr/>
      <dgm:t>
        <a:bodyPr/>
        <a:lstStyle/>
        <a:p>
          <a:endParaRPr lang="en-US"/>
        </a:p>
      </dgm:t>
    </dgm:pt>
    <dgm:pt modelId="{94590FCC-91DC-B546-989A-080B9B93773B}">
      <dgm:prSet phldrT="[Text]"/>
      <dgm:spPr/>
      <dgm:t>
        <a:bodyPr/>
        <a:lstStyle/>
        <a:p>
          <a:r>
            <a:rPr lang="en-US" dirty="0"/>
            <a:t>Identify partners (if applicable</a:t>
          </a:r>
        </a:p>
      </dgm:t>
    </dgm:pt>
    <dgm:pt modelId="{8BEC24EB-4FAF-0645-82EF-C40139284884}" type="parTrans" cxnId="{F7A85E3A-5CAD-7740-A7A8-FE5C4B9A210F}">
      <dgm:prSet/>
      <dgm:spPr/>
      <dgm:t>
        <a:bodyPr/>
        <a:lstStyle/>
        <a:p>
          <a:endParaRPr lang="en-US"/>
        </a:p>
      </dgm:t>
    </dgm:pt>
    <dgm:pt modelId="{8762978B-265E-7441-BEC4-C4B899677E3E}" type="sibTrans" cxnId="{F7A85E3A-5CAD-7740-A7A8-FE5C4B9A210F}">
      <dgm:prSet/>
      <dgm:spPr/>
      <dgm:t>
        <a:bodyPr/>
        <a:lstStyle/>
        <a:p>
          <a:endParaRPr lang="en-US"/>
        </a:p>
      </dgm:t>
    </dgm:pt>
    <dgm:pt modelId="{127BB0EB-9ED8-3B48-B528-1A45768A3EC8}">
      <dgm:prSet phldrT="[Text]"/>
      <dgm:spPr/>
      <dgm:t>
        <a:bodyPr/>
        <a:lstStyle/>
        <a:p>
          <a:r>
            <a:rPr lang="en-US" dirty="0"/>
            <a:t>State Law Authority</a:t>
          </a:r>
        </a:p>
      </dgm:t>
    </dgm:pt>
    <dgm:pt modelId="{1B568E81-40D5-8143-842C-F400F22671D4}" type="parTrans" cxnId="{843420A5-2D12-DB48-B5F8-30BCC8219E57}">
      <dgm:prSet/>
      <dgm:spPr/>
      <dgm:t>
        <a:bodyPr/>
        <a:lstStyle/>
        <a:p>
          <a:endParaRPr lang="en-US"/>
        </a:p>
      </dgm:t>
    </dgm:pt>
    <dgm:pt modelId="{9431E6CB-F518-F549-B757-168088D2FB6C}" type="sibTrans" cxnId="{843420A5-2D12-DB48-B5F8-30BCC8219E57}">
      <dgm:prSet/>
      <dgm:spPr/>
      <dgm:t>
        <a:bodyPr/>
        <a:lstStyle/>
        <a:p>
          <a:endParaRPr lang="en-US"/>
        </a:p>
      </dgm:t>
    </dgm:pt>
    <dgm:pt modelId="{59900379-85D4-C948-A535-8620592E620F}">
      <dgm:prSet phldrT="[Text]"/>
      <dgm:spPr/>
      <dgm:t>
        <a:bodyPr/>
        <a:lstStyle/>
        <a:p>
          <a:r>
            <a:rPr lang="en-US" dirty="0"/>
            <a:t>ID Compliance Requirements</a:t>
          </a:r>
        </a:p>
      </dgm:t>
    </dgm:pt>
    <dgm:pt modelId="{19A06854-C596-BB4D-A8A5-39EA3EABB211}" type="parTrans" cxnId="{E696EF15-E459-8C47-AEBF-39B77A0945DB}">
      <dgm:prSet/>
      <dgm:spPr/>
      <dgm:t>
        <a:bodyPr/>
        <a:lstStyle/>
        <a:p>
          <a:endParaRPr lang="en-US"/>
        </a:p>
      </dgm:t>
    </dgm:pt>
    <dgm:pt modelId="{F34D69C8-0E09-024C-B74F-A1A0EF06485A}" type="sibTrans" cxnId="{E696EF15-E459-8C47-AEBF-39B77A0945DB}">
      <dgm:prSet/>
      <dgm:spPr/>
      <dgm:t>
        <a:bodyPr/>
        <a:lstStyle/>
        <a:p>
          <a:endParaRPr lang="en-US"/>
        </a:p>
      </dgm:t>
    </dgm:pt>
    <dgm:pt modelId="{D31F63B0-08FF-FD46-A1AB-1BF1385767FC}">
      <dgm:prSet phldrT="[Text]"/>
      <dgm:spPr/>
      <dgm:t>
        <a:bodyPr/>
        <a:lstStyle/>
        <a:p>
          <a:r>
            <a:rPr lang="en-US" dirty="0"/>
            <a:t>Budget Amendments</a:t>
          </a:r>
        </a:p>
      </dgm:t>
    </dgm:pt>
    <dgm:pt modelId="{7F9A74E4-0F73-7B4A-B1F7-79A8E284F35B}" type="parTrans" cxnId="{2272C022-06E3-334E-80C2-E524C7F40EA3}">
      <dgm:prSet/>
      <dgm:spPr/>
      <dgm:t>
        <a:bodyPr/>
        <a:lstStyle/>
        <a:p>
          <a:endParaRPr lang="en-US"/>
        </a:p>
      </dgm:t>
    </dgm:pt>
    <dgm:pt modelId="{C7BE4570-46C2-7C41-B216-879C738E90DE}" type="sibTrans" cxnId="{2272C022-06E3-334E-80C2-E524C7F40EA3}">
      <dgm:prSet/>
      <dgm:spPr/>
      <dgm:t>
        <a:bodyPr/>
        <a:lstStyle/>
        <a:p>
          <a:endParaRPr lang="en-US"/>
        </a:p>
      </dgm:t>
    </dgm:pt>
    <dgm:pt modelId="{8CCA6B37-00CC-034C-8EDB-3BD842AAA67F}">
      <dgm:prSet phldrT="[Text]"/>
      <dgm:spPr/>
      <dgm:t>
        <a:bodyPr/>
        <a:lstStyle/>
        <a:p>
          <a:r>
            <a:rPr lang="en-US" dirty="0"/>
            <a:t>Project Tracking </a:t>
          </a:r>
        </a:p>
      </dgm:t>
    </dgm:pt>
    <dgm:pt modelId="{DBBE3DBB-D061-B542-9AFE-91A7FAE4A4B7}" type="parTrans" cxnId="{5E8E808C-C8ED-D44E-A1CC-49E57CBB6779}">
      <dgm:prSet/>
      <dgm:spPr/>
      <dgm:t>
        <a:bodyPr/>
        <a:lstStyle/>
        <a:p>
          <a:endParaRPr lang="en-US"/>
        </a:p>
      </dgm:t>
    </dgm:pt>
    <dgm:pt modelId="{643726FA-0612-5F4D-876F-76A2905CD48F}" type="sibTrans" cxnId="{5E8E808C-C8ED-D44E-A1CC-49E57CBB6779}">
      <dgm:prSet/>
      <dgm:spPr/>
      <dgm:t>
        <a:bodyPr/>
        <a:lstStyle/>
        <a:p>
          <a:endParaRPr lang="en-US"/>
        </a:p>
      </dgm:t>
    </dgm:pt>
    <dgm:pt modelId="{0A693BDB-0FF3-5E4E-9020-8B281022DBC0}">
      <dgm:prSet phldrT="[Text]"/>
      <dgm:spPr/>
      <dgm:t>
        <a:bodyPr/>
        <a:lstStyle/>
        <a:p>
          <a:endParaRPr lang="en-US" dirty="0"/>
        </a:p>
      </dgm:t>
    </dgm:pt>
    <dgm:pt modelId="{C5B8CCFF-066A-8545-A94D-FDF51D7BFD3F}" type="parTrans" cxnId="{7BF5FBB7-A036-E24B-8174-76FCA46CE230}">
      <dgm:prSet/>
      <dgm:spPr/>
      <dgm:t>
        <a:bodyPr/>
        <a:lstStyle/>
        <a:p>
          <a:endParaRPr lang="en-US"/>
        </a:p>
      </dgm:t>
    </dgm:pt>
    <dgm:pt modelId="{1614835E-0526-6B4B-9C13-44B59E5F0F23}" type="sibTrans" cxnId="{7BF5FBB7-A036-E24B-8174-76FCA46CE230}">
      <dgm:prSet/>
      <dgm:spPr/>
      <dgm:t>
        <a:bodyPr/>
        <a:lstStyle/>
        <a:p>
          <a:endParaRPr lang="en-US"/>
        </a:p>
      </dgm:t>
    </dgm:pt>
    <dgm:pt modelId="{54A9A215-82DA-E845-9343-CDF398928528}" type="pres">
      <dgm:prSet presAssocID="{D93718A9-F117-AE4C-807D-9B505AC111CB}" presName="rootnode" presStyleCnt="0">
        <dgm:presLayoutVars>
          <dgm:chMax/>
          <dgm:chPref/>
          <dgm:dir/>
          <dgm:animLvl val="lvl"/>
        </dgm:presLayoutVars>
      </dgm:prSet>
      <dgm:spPr/>
    </dgm:pt>
    <dgm:pt modelId="{92D25B2D-5D9A-4D4F-8F83-9FE708E37956}" type="pres">
      <dgm:prSet presAssocID="{D746E4FE-2D87-D640-98AA-A606D41395D0}" presName="composite" presStyleCnt="0"/>
      <dgm:spPr/>
    </dgm:pt>
    <dgm:pt modelId="{77D9674F-E140-4843-96BE-C17CD6923A15}" type="pres">
      <dgm:prSet presAssocID="{D746E4FE-2D87-D640-98AA-A606D41395D0}" presName="bentUpArrow1" presStyleLbl="alignImgPlace1" presStyleIdx="0" presStyleCnt="2"/>
      <dgm:spPr>
        <a:effectLst>
          <a:outerShdw blurRad="50800" dist="38100" dir="8100000" algn="tr" rotWithShape="0">
            <a:prstClr val="black">
              <a:alpha val="40000"/>
            </a:prstClr>
          </a:outerShdw>
        </a:effectLst>
      </dgm:spPr>
    </dgm:pt>
    <dgm:pt modelId="{0450DFF6-36BD-9F4E-ADB0-20943FA5CBFF}" type="pres">
      <dgm:prSet presAssocID="{D746E4FE-2D87-D640-98AA-A606D41395D0}" presName="ParentText" presStyleLbl="node1" presStyleIdx="0" presStyleCnt="3">
        <dgm:presLayoutVars>
          <dgm:chMax val="1"/>
          <dgm:chPref val="1"/>
          <dgm:bulletEnabled val="1"/>
        </dgm:presLayoutVars>
      </dgm:prSet>
      <dgm:spPr/>
    </dgm:pt>
    <dgm:pt modelId="{179B5742-B6E6-F04B-B47D-6018DB5BA232}" type="pres">
      <dgm:prSet presAssocID="{D746E4FE-2D87-D640-98AA-A606D41395D0}" presName="ChildText" presStyleLbl="revTx" presStyleIdx="0" presStyleCnt="3">
        <dgm:presLayoutVars>
          <dgm:chMax val="0"/>
          <dgm:chPref val="0"/>
          <dgm:bulletEnabled val="1"/>
        </dgm:presLayoutVars>
      </dgm:prSet>
      <dgm:spPr/>
    </dgm:pt>
    <dgm:pt modelId="{28EB0F1E-7444-2C42-BF5A-08B099D3DBC4}" type="pres">
      <dgm:prSet presAssocID="{C2356972-A6AC-C842-B25E-78B089218C76}" presName="sibTrans" presStyleCnt="0"/>
      <dgm:spPr/>
    </dgm:pt>
    <dgm:pt modelId="{F7470204-E3ED-B441-9B87-931308704BEF}" type="pres">
      <dgm:prSet presAssocID="{D8DB867D-69F4-754C-84BF-0574D4702083}" presName="composite" presStyleCnt="0"/>
      <dgm:spPr/>
    </dgm:pt>
    <dgm:pt modelId="{24B3949A-68DF-FC48-B383-A75A8CE4BCD2}" type="pres">
      <dgm:prSet presAssocID="{D8DB867D-69F4-754C-84BF-0574D4702083}" presName="bentUpArrow1" presStyleLbl="alignImgPlace1" presStyleIdx="1" presStyleCnt="2"/>
      <dgm:spPr>
        <a:effectLst>
          <a:outerShdw blurRad="50800" dist="38100" dir="8100000" algn="tr" rotWithShape="0">
            <a:prstClr val="black">
              <a:alpha val="40000"/>
            </a:prstClr>
          </a:outerShdw>
        </a:effectLst>
      </dgm:spPr>
    </dgm:pt>
    <dgm:pt modelId="{551DF312-C45E-2446-833C-8BD82FF34627}" type="pres">
      <dgm:prSet presAssocID="{D8DB867D-69F4-754C-84BF-0574D4702083}" presName="ParentText" presStyleLbl="node1" presStyleIdx="1" presStyleCnt="3">
        <dgm:presLayoutVars>
          <dgm:chMax val="1"/>
          <dgm:chPref val="1"/>
          <dgm:bulletEnabled val="1"/>
        </dgm:presLayoutVars>
      </dgm:prSet>
      <dgm:spPr/>
    </dgm:pt>
    <dgm:pt modelId="{DB238C6F-AEDB-DE4E-8116-475392C9DA83}" type="pres">
      <dgm:prSet presAssocID="{D8DB867D-69F4-754C-84BF-0574D4702083}" presName="ChildText" presStyleLbl="revTx" presStyleIdx="1" presStyleCnt="3">
        <dgm:presLayoutVars>
          <dgm:chMax val="0"/>
          <dgm:chPref val="0"/>
          <dgm:bulletEnabled val="1"/>
        </dgm:presLayoutVars>
      </dgm:prSet>
      <dgm:spPr/>
    </dgm:pt>
    <dgm:pt modelId="{A7846DB5-E88E-3240-B620-8A36B01685C6}" type="pres">
      <dgm:prSet presAssocID="{F6541415-BA54-604D-9068-D60DA6444165}" presName="sibTrans" presStyleCnt="0"/>
      <dgm:spPr/>
    </dgm:pt>
    <dgm:pt modelId="{A4EB1278-B978-1F46-9459-6C4EDF0A1574}" type="pres">
      <dgm:prSet presAssocID="{E979C121-65CA-6D45-B30B-DC4F45D171C4}" presName="composite" presStyleCnt="0"/>
      <dgm:spPr/>
    </dgm:pt>
    <dgm:pt modelId="{304B54C4-66C7-D043-BD96-3A347AD75E8F}" type="pres">
      <dgm:prSet presAssocID="{E979C121-65CA-6D45-B30B-DC4F45D171C4}" presName="ParentText" presStyleLbl="node1" presStyleIdx="2" presStyleCnt="3">
        <dgm:presLayoutVars>
          <dgm:chMax val="1"/>
          <dgm:chPref val="1"/>
          <dgm:bulletEnabled val="1"/>
        </dgm:presLayoutVars>
      </dgm:prSet>
      <dgm:spPr/>
    </dgm:pt>
    <dgm:pt modelId="{D8788B56-D9AB-664A-9352-5411518D4AE4}" type="pres">
      <dgm:prSet presAssocID="{E979C121-65CA-6D45-B30B-DC4F45D171C4}" presName="FinalChildText" presStyleLbl="revTx" presStyleIdx="2" presStyleCnt="3">
        <dgm:presLayoutVars>
          <dgm:chMax val="0"/>
          <dgm:chPref val="0"/>
          <dgm:bulletEnabled val="1"/>
        </dgm:presLayoutVars>
      </dgm:prSet>
      <dgm:spPr/>
    </dgm:pt>
  </dgm:ptLst>
  <dgm:cxnLst>
    <dgm:cxn modelId="{F0892F14-CBBD-544D-8F79-C143A8D3978B}" type="presOf" srcId="{8CCA6B37-00CC-034C-8EDB-3BD842AAA67F}" destId="{D8788B56-D9AB-664A-9352-5411518D4AE4}" srcOrd="0" destOrd="2" presId="urn:microsoft.com/office/officeart/2005/8/layout/StepDownProcess"/>
    <dgm:cxn modelId="{E696EF15-E459-8C47-AEBF-39B77A0945DB}" srcId="{D8DB867D-69F4-754C-84BF-0574D4702083}" destId="{59900379-85D4-C948-A535-8620592E620F}" srcOrd="2" destOrd="0" parTransId="{19A06854-C596-BB4D-A8A5-39EA3EABB211}" sibTransId="{F34D69C8-0E09-024C-B74F-A1A0EF06485A}"/>
    <dgm:cxn modelId="{ABBF4E1B-874E-A347-B737-BF72D129F708}" type="presOf" srcId="{E979C121-65CA-6D45-B30B-DC4F45D171C4}" destId="{304B54C4-66C7-D043-BD96-3A347AD75E8F}" srcOrd="0" destOrd="0" presId="urn:microsoft.com/office/officeart/2005/8/layout/StepDownProcess"/>
    <dgm:cxn modelId="{BF93761E-4EE2-0D4E-883F-37C153FEC940}" type="presOf" srcId="{D8DB867D-69F4-754C-84BF-0574D4702083}" destId="{551DF312-C45E-2446-833C-8BD82FF34627}" srcOrd="0" destOrd="0" presId="urn:microsoft.com/office/officeart/2005/8/layout/StepDownProcess"/>
    <dgm:cxn modelId="{2272C022-06E3-334E-80C2-E524C7F40EA3}" srcId="{E979C121-65CA-6D45-B30B-DC4F45D171C4}" destId="{D31F63B0-08FF-FD46-A1AB-1BF1385767FC}" srcOrd="1" destOrd="0" parTransId="{7F9A74E4-0F73-7B4A-B1F7-79A8E284F35B}" sibTransId="{C7BE4570-46C2-7C41-B216-879C738E90DE}"/>
    <dgm:cxn modelId="{842FD722-BE33-6D40-A6A1-63DE1E2B1071}" type="presOf" srcId="{D746E4FE-2D87-D640-98AA-A606D41395D0}" destId="{0450DFF6-36BD-9F4E-ADB0-20943FA5CBFF}" srcOrd="0" destOrd="0" presId="urn:microsoft.com/office/officeart/2005/8/layout/StepDownProcess"/>
    <dgm:cxn modelId="{98493F27-1E9B-F842-A37D-F55340D46DBB}" srcId="{D8DB867D-69F4-754C-84BF-0574D4702083}" destId="{285B7AD3-100E-E44C-9854-1D7410FD58EE}" srcOrd="0" destOrd="0" parTransId="{AEF74C66-E56A-D549-960F-C70625F99506}" sibTransId="{6521A4F0-FB4F-A446-B55C-B515DEABB87A}"/>
    <dgm:cxn modelId="{A6ABAF2E-C550-964A-88F4-CB803A9EF03C}" srcId="{D746E4FE-2D87-D640-98AA-A606D41395D0}" destId="{DB207880-5BAE-0242-9B2F-974B849E58C7}" srcOrd="0" destOrd="0" parTransId="{E78003A4-CF9C-8246-8AAE-306735B0B629}" sibTransId="{A5EE98F2-5A5C-6F43-B857-F456D6EE6096}"/>
    <dgm:cxn modelId="{F7A85E3A-5CAD-7740-A7A8-FE5C4B9A210F}" srcId="{D746E4FE-2D87-D640-98AA-A606D41395D0}" destId="{94590FCC-91DC-B546-989A-080B9B93773B}" srcOrd="2" destOrd="0" parTransId="{8BEC24EB-4FAF-0645-82EF-C40139284884}" sibTransId="{8762978B-265E-7441-BEC4-C4B899677E3E}"/>
    <dgm:cxn modelId="{8DF1263F-F923-D44F-810F-DDA19A2D4123}" srcId="{D746E4FE-2D87-D640-98AA-A606D41395D0}" destId="{04EA6E55-4FC7-D640-A168-E6B3721F5907}" srcOrd="1" destOrd="0" parTransId="{EEA04EC0-67D6-C743-89A0-DCEF99C9E8B7}" sibTransId="{F155FCF0-F82F-F44A-917A-84E468120EC7}"/>
    <dgm:cxn modelId="{7161A450-C032-9846-8CB8-09C2D2B1B643}" type="presOf" srcId="{0A693BDB-0FF3-5E4E-9020-8B281022DBC0}" destId="{D8788B56-D9AB-664A-9352-5411518D4AE4}" srcOrd="0" destOrd="3" presId="urn:microsoft.com/office/officeart/2005/8/layout/StepDownProcess"/>
    <dgm:cxn modelId="{61E9AB66-BC27-A74A-B453-BA522A817619}" type="presOf" srcId="{04EA6E55-4FC7-D640-A168-E6B3721F5907}" destId="{179B5742-B6E6-F04B-B47D-6018DB5BA232}" srcOrd="0" destOrd="1" presId="urn:microsoft.com/office/officeart/2005/8/layout/StepDownProcess"/>
    <dgm:cxn modelId="{AE44227E-B947-7649-91F7-0EA6AC861A20}" srcId="{E979C121-65CA-6D45-B30B-DC4F45D171C4}" destId="{8DC80A24-F206-3F41-A640-7A2105A9A30C}" srcOrd="0" destOrd="0" parTransId="{8FF512AA-EB00-CB42-8C25-F341320570EC}" sibTransId="{7575886A-CF06-804D-8E4A-F3D3543BC57E}"/>
    <dgm:cxn modelId="{DE63C588-929C-294D-A282-4C93E7849257}" srcId="{D93718A9-F117-AE4C-807D-9B505AC111CB}" destId="{E979C121-65CA-6D45-B30B-DC4F45D171C4}" srcOrd="2" destOrd="0" parTransId="{4F447CD6-3395-A441-AEEC-A99530609630}" sibTransId="{C62C2B18-AC9D-2B49-925E-CCC162504A5A}"/>
    <dgm:cxn modelId="{5E8E808C-C8ED-D44E-A1CC-49E57CBB6779}" srcId="{E979C121-65CA-6D45-B30B-DC4F45D171C4}" destId="{8CCA6B37-00CC-034C-8EDB-3BD842AAA67F}" srcOrd="2" destOrd="0" parTransId="{DBBE3DBB-D061-B542-9AFE-91A7FAE4A4B7}" sibTransId="{643726FA-0612-5F4D-876F-76A2905CD48F}"/>
    <dgm:cxn modelId="{9F757090-2B34-584A-97BF-75B136ECADE4}" type="presOf" srcId="{D31F63B0-08FF-FD46-A1AB-1BF1385767FC}" destId="{D8788B56-D9AB-664A-9352-5411518D4AE4}" srcOrd="0" destOrd="1" presId="urn:microsoft.com/office/officeart/2005/8/layout/StepDownProcess"/>
    <dgm:cxn modelId="{EB808791-DBAD-FB47-9A2C-F52C5D703597}" type="presOf" srcId="{127BB0EB-9ED8-3B48-B528-1A45768A3EC8}" destId="{DB238C6F-AEDB-DE4E-8116-475392C9DA83}" srcOrd="0" destOrd="1" presId="urn:microsoft.com/office/officeart/2005/8/layout/StepDownProcess"/>
    <dgm:cxn modelId="{843420A5-2D12-DB48-B5F8-30BCC8219E57}" srcId="{D8DB867D-69F4-754C-84BF-0574D4702083}" destId="{127BB0EB-9ED8-3B48-B528-1A45768A3EC8}" srcOrd="1" destOrd="0" parTransId="{1B568E81-40D5-8143-842C-F400F22671D4}" sibTransId="{9431E6CB-F518-F549-B757-168088D2FB6C}"/>
    <dgm:cxn modelId="{7BF5FBB7-A036-E24B-8174-76FCA46CE230}" srcId="{E979C121-65CA-6D45-B30B-DC4F45D171C4}" destId="{0A693BDB-0FF3-5E4E-9020-8B281022DBC0}" srcOrd="3" destOrd="0" parTransId="{C5B8CCFF-066A-8545-A94D-FDF51D7BFD3F}" sibTransId="{1614835E-0526-6B4B-9C13-44B59E5F0F23}"/>
    <dgm:cxn modelId="{10AAABB9-1C6D-4941-AB64-D34B5AB61274}" type="presOf" srcId="{DB207880-5BAE-0242-9B2F-974B849E58C7}" destId="{179B5742-B6E6-F04B-B47D-6018DB5BA232}" srcOrd="0" destOrd="0" presId="urn:microsoft.com/office/officeart/2005/8/layout/StepDownProcess"/>
    <dgm:cxn modelId="{EBE69DBA-96C2-8A4A-976E-BC92F4FD843F}" type="presOf" srcId="{94590FCC-91DC-B546-989A-080B9B93773B}" destId="{179B5742-B6E6-F04B-B47D-6018DB5BA232}" srcOrd="0" destOrd="2" presId="urn:microsoft.com/office/officeart/2005/8/layout/StepDownProcess"/>
    <dgm:cxn modelId="{98AF72C3-EFF1-3544-B57E-1C7EB94A6660}" srcId="{D93718A9-F117-AE4C-807D-9B505AC111CB}" destId="{D746E4FE-2D87-D640-98AA-A606D41395D0}" srcOrd="0" destOrd="0" parTransId="{6BE203B5-B02C-0D46-8C5F-430274870B2A}" sibTransId="{C2356972-A6AC-C842-B25E-78B089218C76}"/>
    <dgm:cxn modelId="{6CEB05CA-85C4-6F41-BBD4-0FA403D5A56B}" type="presOf" srcId="{285B7AD3-100E-E44C-9854-1D7410FD58EE}" destId="{DB238C6F-AEDB-DE4E-8116-475392C9DA83}" srcOrd="0" destOrd="0" presId="urn:microsoft.com/office/officeart/2005/8/layout/StepDownProcess"/>
    <dgm:cxn modelId="{F7D296D5-4BAF-6C44-895B-41249401EC59}" type="presOf" srcId="{D93718A9-F117-AE4C-807D-9B505AC111CB}" destId="{54A9A215-82DA-E845-9343-CDF398928528}" srcOrd="0" destOrd="0" presId="urn:microsoft.com/office/officeart/2005/8/layout/StepDownProcess"/>
    <dgm:cxn modelId="{ED50D7ED-3575-984A-B264-6693745DF499}" srcId="{D93718A9-F117-AE4C-807D-9B505AC111CB}" destId="{D8DB867D-69F4-754C-84BF-0574D4702083}" srcOrd="1" destOrd="0" parTransId="{A7D727C8-971D-8047-8AAF-9DABFB115D52}" sibTransId="{F6541415-BA54-604D-9068-D60DA6444165}"/>
    <dgm:cxn modelId="{A31E90F5-EC4A-A147-B693-209BA8B3F5B0}" type="presOf" srcId="{59900379-85D4-C948-A535-8620592E620F}" destId="{DB238C6F-AEDB-DE4E-8116-475392C9DA83}" srcOrd="0" destOrd="2" presId="urn:microsoft.com/office/officeart/2005/8/layout/StepDownProcess"/>
    <dgm:cxn modelId="{CFBB6AFB-A091-FE40-9A27-71D3AA667940}" type="presOf" srcId="{8DC80A24-F206-3F41-A640-7A2105A9A30C}" destId="{D8788B56-D9AB-664A-9352-5411518D4AE4}" srcOrd="0" destOrd="0" presId="urn:microsoft.com/office/officeart/2005/8/layout/StepDownProcess"/>
    <dgm:cxn modelId="{A7403B97-A989-0D49-B919-8C970D944271}" type="presParOf" srcId="{54A9A215-82DA-E845-9343-CDF398928528}" destId="{92D25B2D-5D9A-4D4F-8F83-9FE708E37956}" srcOrd="0" destOrd="0" presId="urn:microsoft.com/office/officeart/2005/8/layout/StepDownProcess"/>
    <dgm:cxn modelId="{33EBE124-CF1B-7245-9D59-F7FBA1B7BA48}" type="presParOf" srcId="{92D25B2D-5D9A-4D4F-8F83-9FE708E37956}" destId="{77D9674F-E140-4843-96BE-C17CD6923A15}" srcOrd="0" destOrd="0" presId="urn:microsoft.com/office/officeart/2005/8/layout/StepDownProcess"/>
    <dgm:cxn modelId="{E12DE038-4163-0D47-AB90-ABE1E5E6D165}" type="presParOf" srcId="{92D25B2D-5D9A-4D4F-8F83-9FE708E37956}" destId="{0450DFF6-36BD-9F4E-ADB0-20943FA5CBFF}" srcOrd="1" destOrd="0" presId="urn:microsoft.com/office/officeart/2005/8/layout/StepDownProcess"/>
    <dgm:cxn modelId="{3DB34BEE-3CFD-4F44-A0EF-6CCB7960584C}" type="presParOf" srcId="{92D25B2D-5D9A-4D4F-8F83-9FE708E37956}" destId="{179B5742-B6E6-F04B-B47D-6018DB5BA232}" srcOrd="2" destOrd="0" presId="urn:microsoft.com/office/officeart/2005/8/layout/StepDownProcess"/>
    <dgm:cxn modelId="{5C833E9C-8C91-004F-B380-8646654BB561}" type="presParOf" srcId="{54A9A215-82DA-E845-9343-CDF398928528}" destId="{28EB0F1E-7444-2C42-BF5A-08B099D3DBC4}" srcOrd="1" destOrd="0" presId="urn:microsoft.com/office/officeart/2005/8/layout/StepDownProcess"/>
    <dgm:cxn modelId="{B79B6D49-1C4F-D54C-B323-8DB604516E65}" type="presParOf" srcId="{54A9A215-82DA-E845-9343-CDF398928528}" destId="{F7470204-E3ED-B441-9B87-931308704BEF}" srcOrd="2" destOrd="0" presId="urn:microsoft.com/office/officeart/2005/8/layout/StepDownProcess"/>
    <dgm:cxn modelId="{90A43EFF-9D6B-DD4C-B56C-A6B6688B6999}" type="presParOf" srcId="{F7470204-E3ED-B441-9B87-931308704BEF}" destId="{24B3949A-68DF-FC48-B383-A75A8CE4BCD2}" srcOrd="0" destOrd="0" presId="urn:microsoft.com/office/officeart/2005/8/layout/StepDownProcess"/>
    <dgm:cxn modelId="{A7C8A79E-0F12-BE4E-8F43-E09ECC8334D9}" type="presParOf" srcId="{F7470204-E3ED-B441-9B87-931308704BEF}" destId="{551DF312-C45E-2446-833C-8BD82FF34627}" srcOrd="1" destOrd="0" presId="urn:microsoft.com/office/officeart/2005/8/layout/StepDownProcess"/>
    <dgm:cxn modelId="{277704CA-72FB-DF44-ACB5-800C191B7E71}" type="presParOf" srcId="{F7470204-E3ED-B441-9B87-931308704BEF}" destId="{DB238C6F-AEDB-DE4E-8116-475392C9DA83}" srcOrd="2" destOrd="0" presId="urn:microsoft.com/office/officeart/2005/8/layout/StepDownProcess"/>
    <dgm:cxn modelId="{C192832D-D180-554E-8DF5-0B4B77E9530A}" type="presParOf" srcId="{54A9A215-82DA-E845-9343-CDF398928528}" destId="{A7846DB5-E88E-3240-B620-8A36B01685C6}" srcOrd="3" destOrd="0" presId="urn:microsoft.com/office/officeart/2005/8/layout/StepDownProcess"/>
    <dgm:cxn modelId="{C56F474F-7797-8844-8727-33351373FCA4}" type="presParOf" srcId="{54A9A215-82DA-E845-9343-CDF398928528}" destId="{A4EB1278-B978-1F46-9459-6C4EDF0A1574}" srcOrd="4" destOrd="0" presId="urn:microsoft.com/office/officeart/2005/8/layout/StepDownProcess"/>
    <dgm:cxn modelId="{3897D1CF-016A-CC40-BB53-75504745C0BF}" type="presParOf" srcId="{A4EB1278-B978-1F46-9459-6C4EDF0A1574}" destId="{304B54C4-66C7-D043-BD96-3A347AD75E8F}" srcOrd="0" destOrd="0" presId="urn:microsoft.com/office/officeart/2005/8/layout/StepDownProcess"/>
    <dgm:cxn modelId="{81D14A17-AB64-5142-B7F4-A6518EDBB717}" type="presParOf" srcId="{A4EB1278-B978-1F46-9459-6C4EDF0A1574}" destId="{D8788B56-D9AB-664A-9352-5411518D4AE4}" srcOrd="1"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5546EF2-812C-42D7-8E38-72664EA2CDAE}"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7F157386-3363-4B6C-BD83-96C2D73A0E0C}">
      <dgm:prSet custT="1"/>
      <dgm:spPr/>
      <dgm:t>
        <a:bodyPr/>
        <a:lstStyle/>
        <a:p>
          <a:r>
            <a:rPr lang="en-US" sz="3200" dirty="0">
              <a:solidFill>
                <a:schemeClr val="bg1"/>
              </a:solidFill>
            </a:rPr>
            <a:t>Have a regular policy</a:t>
          </a:r>
        </a:p>
      </dgm:t>
    </dgm:pt>
    <dgm:pt modelId="{F3AFBC47-D104-4FA2-B6E9-654A5AF93151}" type="parTrans" cxnId="{031CA080-EBBF-435E-BDB4-E619340E31F1}">
      <dgm:prSet/>
      <dgm:spPr/>
      <dgm:t>
        <a:bodyPr/>
        <a:lstStyle/>
        <a:p>
          <a:endParaRPr lang="en-US"/>
        </a:p>
      </dgm:t>
    </dgm:pt>
    <dgm:pt modelId="{99D3C7E3-68C3-4BD6-B2C0-0CF3EC9686C4}" type="sibTrans" cxnId="{031CA080-EBBF-435E-BDB4-E619340E31F1}">
      <dgm:prSet/>
      <dgm:spPr/>
      <dgm:t>
        <a:bodyPr/>
        <a:lstStyle/>
        <a:p>
          <a:endParaRPr lang="en-US"/>
        </a:p>
      </dgm:t>
    </dgm:pt>
    <dgm:pt modelId="{FB022D02-170E-4EDD-AE45-4E73CC912FE6}">
      <dgm:prSet custT="1"/>
      <dgm:spPr/>
      <dgm:t>
        <a:bodyPr/>
        <a:lstStyle/>
        <a:p>
          <a:r>
            <a:rPr lang="en-US" sz="3200" dirty="0">
              <a:solidFill>
                <a:schemeClr val="bg1"/>
              </a:solidFill>
            </a:rPr>
            <a:t>Follow it</a:t>
          </a:r>
        </a:p>
      </dgm:t>
    </dgm:pt>
    <dgm:pt modelId="{FFCC3F81-B415-4A0E-B4D8-69DFD9B156F5}" type="parTrans" cxnId="{E07359EB-FE1C-4651-8E38-0C3B3328B9F4}">
      <dgm:prSet/>
      <dgm:spPr/>
      <dgm:t>
        <a:bodyPr/>
        <a:lstStyle/>
        <a:p>
          <a:endParaRPr lang="en-US"/>
        </a:p>
      </dgm:t>
    </dgm:pt>
    <dgm:pt modelId="{406D2CC2-009F-4F41-BAF7-6EED78DDC1F8}" type="sibTrans" cxnId="{E07359EB-FE1C-4651-8E38-0C3B3328B9F4}">
      <dgm:prSet/>
      <dgm:spPr/>
      <dgm:t>
        <a:bodyPr/>
        <a:lstStyle/>
        <a:p>
          <a:endParaRPr lang="en-US"/>
        </a:p>
      </dgm:t>
    </dgm:pt>
    <dgm:pt modelId="{135EFBE0-C508-43C4-8E22-B4892456D3DE}" type="pres">
      <dgm:prSet presAssocID="{25546EF2-812C-42D7-8E38-72664EA2CDAE}" presName="root" presStyleCnt="0">
        <dgm:presLayoutVars>
          <dgm:dir/>
          <dgm:resizeHandles val="exact"/>
        </dgm:presLayoutVars>
      </dgm:prSet>
      <dgm:spPr/>
    </dgm:pt>
    <dgm:pt modelId="{831A543E-86B9-487A-967F-D851BB87E5E6}" type="pres">
      <dgm:prSet presAssocID="{7F157386-3363-4B6C-BD83-96C2D73A0E0C}" presName="compNode" presStyleCnt="0"/>
      <dgm:spPr/>
    </dgm:pt>
    <dgm:pt modelId="{5A5F9A1C-E3BA-4A33-AAD9-A2D8DC4F4D89}" type="pres">
      <dgm:prSet presAssocID="{7F157386-3363-4B6C-BD83-96C2D73A0E0C}" presName="iconRect" presStyleLbl="node1" presStyleIdx="0" presStyleCnt="2" custLinFactNeighborX="-28265" custLinFactNeighborY="671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50786223-F567-41FB-A5FF-0E64F723645D}" type="pres">
      <dgm:prSet presAssocID="{7F157386-3363-4B6C-BD83-96C2D73A0E0C}" presName="spaceRect" presStyleCnt="0"/>
      <dgm:spPr/>
    </dgm:pt>
    <dgm:pt modelId="{104E33FA-88D3-4A8C-963F-6B7E7AA38612}" type="pres">
      <dgm:prSet presAssocID="{7F157386-3363-4B6C-BD83-96C2D73A0E0C}" presName="textRect" presStyleLbl="revTx" presStyleIdx="0" presStyleCnt="2" custScaleX="260380" custLinFactNeighborX="-11005" custLinFactNeighborY="1965">
        <dgm:presLayoutVars>
          <dgm:chMax val="1"/>
          <dgm:chPref val="1"/>
        </dgm:presLayoutVars>
      </dgm:prSet>
      <dgm:spPr/>
    </dgm:pt>
    <dgm:pt modelId="{221C3544-9888-4DBB-A05D-7E7D821E3425}" type="pres">
      <dgm:prSet presAssocID="{99D3C7E3-68C3-4BD6-B2C0-0CF3EC9686C4}" presName="sibTrans" presStyleCnt="0"/>
      <dgm:spPr/>
    </dgm:pt>
    <dgm:pt modelId="{45C030DA-F948-428C-B4AD-548EA70EECB0}" type="pres">
      <dgm:prSet presAssocID="{FB022D02-170E-4EDD-AE45-4E73CC912FE6}" presName="compNode" presStyleCnt="0"/>
      <dgm:spPr/>
    </dgm:pt>
    <dgm:pt modelId="{E20AF5D0-4909-4E3C-BB6E-A13A521614F4}" type="pres">
      <dgm:prSet presAssocID="{FB022D02-170E-4EDD-AE45-4E73CC912FE6}"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Footprints"/>
        </a:ext>
      </dgm:extLst>
    </dgm:pt>
    <dgm:pt modelId="{4B8ADB76-C4C1-4A88-8DAE-968781BAED3F}" type="pres">
      <dgm:prSet presAssocID="{FB022D02-170E-4EDD-AE45-4E73CC912FE6}" presName="spaceRect" presStyleCnt="0"/>
      <dgm:spPr/>
    </dgm:pt>
    <dgm:pt modelId="{E6397761-32C7-4F6B-97EE-660013C64DE3}" type="pres">
      <dgm:prSet presAssocID="{FB022D02-170E-4EDD-AE45-4E73CC912FE6}" presName="textRect" presStyleLbl="revTx" presStyleIdx="1" presStyleCnt="2" custScaleX="161202">
        <dgm:presLayoutVars>
          <dgm:chMax val="1"/>
          <dgm:chPref val="1"/>
        </dgm:presLayoutVars>
      </dgm:prSet>
      <dgm:spPr/>
    </dgm:pt>
  </dgm:ptLst>
  <dgm:cxnLst>
    <dgm:cxn modelId="{9506DD5C-E0C3-4481-8596-FBE9218ACE27}" type="presOf" srcId="{FB022D02-170E-4EDD-AE45-4E73CC912FE6}" destId="{E6397761-32C7-4F6B-97EE-660013C64DE3}" srcOrd="0" destOrd="0" presId="urn:microsoft.com/office/officeart/2018/2/layout/IconLabelList"/>
    <dgm:cxn modelId="{031CA080-EBBF-435E-BDB4-E619340E31F1}" srcId="{25546EF2-812C-42D7-8E38-72664EA2CDAE}" destId="{7F157386-3363-4B6C-BD83-96C2D73A0E0C}" srcOrd="0" destOrd="0" parTransId="{F3AFBC47-D104-4FA2-B6E9-654A5AF93151}" sibTransId="{99D3C7E3-68C3-4BD6-B2C0-0CF3EC9686C4}"/>
    <dgm:cxn modelId="{3540D7D5-A273-472E-ABE0-09FC4FC8910D}" type="presOf" srcId="{25546EF2-812C-42D7-8E38-72664EA2CDAE}" destId="{135EFBE0-C508-43C4-8E22-B4892456D3DE}" srcOrd="0" destOrd="0" presId="urn:microsoft.com/office/officeart/2018/2/layout/IconLabelList"/>
    <dgm:cxn modelId="{CDDF28D6-C824-4980-84A2-205A73ECE976}" type="presOf" srcId="{7F157386-3363-4B6C-BD83-96C2D73A0E0C}" destId="{104E33FA-88D3-4A8C-963F-6B7E7AA38612}" srcOrd="0" destOrd="0" presId="urn:microsoft.com/office/officeart/2018/2/layout/IconLabelList"/>
    <dgm:cxn modelId="{E07359EB-FE1C-4651-8E38-0C3B3328B9F4}" srcId="{25546EF2-812C-42D7-8E38-72664EA2CDAE}" destId="{FB022D02-170E-4EDD-AE45-4E73CC912FE6}" srcOrd="1" destOrd="0" parTransId="{FFCC3F81-B415-4A0E-B4D8-69DFD9B156F5}" sibTransId="{406D2CC2-009F-4F41-BAF7-6EED78DDC1F8}"/>
    <dgm:cxn modelId="{351E065A-B83C-43E8-B1DC-E540ADE1522D}" type="presParOf" srcId="{135EFBE0-C508-43C4-8E22-B4892456D3DE}" destId="{831A543E-86B9-487A-967F-D851BB87E5E6}" srcOrd="0" destOrd="0" presId="urn:microsoft.com/office/officeart/2018/2/layout/IconLabelList"/>
    <dgm:cxn modelId="{53606911-D437-4B98-A96A-8468964881A9}" type="presParOf" srcId="{831A543E-86B9-487A-967F-D851BB87E5E6}" destId="{5A5F9A1C-E3BA-4A33-AAD9-A2D8DC4F4D89}" srcOrd="0" destOrd="0" presId="urn:microsoft.com/office/officeart/2018/2/layout/IconLabelList"/>
    <dgm:cxn modelId="{5AE4A4C6-43C4-4785-B395-B4E6EF1CD378}" type="presParOf" srcId="{831A543E-86B9-487A-967F-D851BB87E5E6}" destId="{50786223-F567-41FB-A5FF-0E64F723645D}" srcOrd="1" destOrd="0" presId="urn:microsoft.com/office/officeart/2018/2/layout/IconLabelList"/>
    <dgm:cxn modelId="{73373F9F-FA9A-46FF-91D3-89770E43EF6F}" type="presParOf" srcId="{831A543E-86B9-487A-967F-D851BB87E5E6}" destId="{104E33FA-88D3-4A8C-963F-6B7E7AA38612}" srcOrd="2" destOrd="0" presId="urn:microsoft.com/office/officeart/2018/2/layout/IconLabelList"/>
    <dgm:cxn modelId="{1D7A0681-BB4E-4118-9890-559ACCC943A9}" type="presParOf" srcId="{135EFBE0-C508-43C4-8E22-B4892456D3DE}" destId="{221C3544-9888-4DBB-A05D-7E7D821E3425}" srcOrd="1" destOrd="0" presId="urn:microsoft.com/office/officeart/2018/2/layout/IconLabelList"/>
    <dgm:cxn modelId="{F8118DBC-9CF8-419D-A3A4-D09CBCB8B5E0}" type="presParOf" srcId="{135EFBE0-C508-43C4-8E22-B4892456D3DE}" destId="{45C030DA-F948-428C-B4AD-548EA70EECB0}" srcOrd="2" destOrd="0" presId="urn:microsoft.com/office/officeart/2018/2/layout/IconLabelList"/>
    <dgm:cxn modelId="{D146F1F7-922E-4585-A508-8D97BB81E966}" type="presParOf" srcId="{45C030DA-F948-428C-B4AD-548EA70EECB0}" destId="{E20AF5D0-4909-4E3C-BB6E-A13A521614F4}" srcOrd="0" destOrd="0" presId="urn:microsoft.com/office/officeart/2018/2/layout/IconLabelList"/>
    <dgm:cxn modelId="{1004B98A-4ECC-4840-91DF-2CEF936F0536}" type="presParOf" srcId="{45C030DA-F948-428C-B4AD-548EA70EECB0}" destId="{4B8ADB76-C4C1-4A88-8DAE-968781BAED3F}" srcOrd="1" destOrd="0" presId="urn:microsoft.com/office/officeart/2018/2/layout/IconLabelList"/>
    <dgm:cxn modelId="{E2B09F74-8EAF-4766-B12A-63E823421156}" type="presParOf" srcId="{45C030DA-F948-428C-B4AD-548EA70EECB0}" destId="{E6397761-32C7-4F6B-97EE-660013C64DE3}"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1D9EE3-138A-2C49-95B5-A0BDEF2BE1FD}">
      <dsp:nvSpPr>
        <dsp:cNvPr id="0" name=""/>
        <dsp:cNvSpPr/>
      </dsp:nvSpPr>
      <dsp:spPr>
        <a:xfrm>
          <a:off x="10294" y="95520"/>
          <a:ext cx="2483002" cy="744900"/>
        </a:xfrm>
        <a:prstGeom prst="chevron">
          <a:avLst>
            <a:gd name="adj" fmla="val 30000"/>
          </a:avLst>
        </a:prstGeom>
        <a:solidFill>
          <a:schemeClr val="accent3"/>
        </a:solidFill>
        <a:ln w="127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975" tIns="91975" rIns="91975" bIns="91975" numCol="1" spcCol="1270" anchor="ctr" anchorCtr="0">
          <a:noAutofit/>
        </a:bodyPr>
        <a:lstStyle/>
        <a:p>
          <a:pPr marL="0" lvl="0" indent="0" algn="ctr" defTabSz="889000">
            <a:lnSpc>
              <a:spcPct val="90000"/>
            </a:lnSpc>
            <a:spcBef>
              <a:spcPct val="0"/>
            </a:spcBef>
            <a:spcAft>
              <a:spcPct val="35000"/>
            </a:spcAft>
            <a:buNone/>
          </a:pPr>
          <a:r>
            <a:rPr lang="en-US" sz="2000" kern="1200" dirty="0"/>
            <a:t>Address COVID Public Health</a:t>
          </a:r>
        </a:p>
      </dsp:txBody>
      <dsp:txXfrm>
        <a:off x="233764" y="95520"/>
        <a:ext cx="2036062" cy="744900"/>
      </dsp:txXfrm>
    </dsp:sp>
    <dsp:sp modelId="{8C5BDF70-FA6F-4745-BDFA-25DFEF01B332}">
      <dsp:nvSpPr>
        <dsp:cNvPr id="0" name=""/>
        <dsp:cNvSpPr/>
      </dsp:nvSpPr>
      <dsp:spPr>
        <a:xfrm>
          <a:off x="10294" y="840420"/>
          <a:ext cx="2259532" cy="3056561"/>
        </a:xfrm>
        <a:prstGeom prst="rect">
          <a:avLst/>
        </a:prstGeom>
        <a:solidFill>
          <a:schemeClr val="accent3">
            <a:lumMod val="40000"/>
            <a:lumOff val="60000"/>
            <a:alpha val="9000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8553" tIns="178553" rIns="178553" bIns="357107" numCol="1" spcCol="1270" anchor="t" anchorCtr="0">
          <a:noAutofit/>
        </a:bodyPr>
        <a:lstStyle/>
        <a:p>
          <a:pPr marL="0" lvl="0" indent="0" algn="l" defTabSz="666750">
            <a:lnSpc>
              <a:spcPct val="90000"/>
            </a:lnSpc>
            <a:spcBef>
              <a:spcPct val="0"/>
            </a:spcBef>
            <a:spcAft>
              <a:spcPct val="35000"/>
            </a:spcAft>
            <a:buNone/>
          </a:pPr>
          <a:r>
            <a:rPr lang="en-US" sz="1500" kern="1200" dirty="0"/>
            <a:t>Support public health expenditures, by funding COVID-19 mitigation efforts, medical expenses, behavioral healthcare, and certain public health and safety staff;</a:t>
          </a:r>
        </a:p>
      </dsp:txBody>
      <dsp:txXfrm>
        <a:off x="10294" y="840420"/>
        <a:ext cx="2259532" cy="3056561"/>
      </dsp:txXfrm>
    </dsp:sp>
    <dsp:sp modelId="{4A212D91-B797-8541-98C9-D94CD4DDED61}">
      <dsp:nvSpPr>
        <dsp:cNvPr id="0" name=""/>
        <dsp:cNvSpPr/>
      </dsp:nvSpPr>
      <dsp:spPr>
        <a:xfrm>
          <a:off x="2432396" y="95520"/>
          <a:ext cx="2483002" cy="744900"/>
        </a:xfrm>
        <a:prstGeom prst="chevron">
          <a:avLst>
            <a:gd name="adj" fmla="val 30000"/>
          </a:avLst>
        </a:prstGeom>
        <a:solidFill>
          <a:schemeClr val="accent2"/>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975" tIns="91975" rIns="91975" bIns="91975" numCol="1" spcCol="1270" anchor="ctr" anchorCtr="0">
          <a:noAutofit/>
        </a:bodyPr>
        <a:lstStyle/>
        <a:p>
          <a:pPr marL="0" lvl="0" indent="0" algn="ctr" defTabSz="889000">
            <a:lnSpc>
              <a:spcPct val="90000"/>
            </a:lnSpc>
            <a:spcBef>
              <a:spcPct val="0"/>
            </a:spcBef>
            <a:spcAft>
              <a:spcPct val="35000"/>
            </a:spcAft>
            <a:buNone/>
          </a:pPr>
          <a:r>
            <a:rPr lang="en-US" sz="2000" kern="1200" dirty="0"/>
            <a:t>Address COVID Economic Impact</a:t>
          </a:r>
        </a:p>
      </dsp:txBody>
      <dsp:txXfrm>
        <a:off x="2655866" y="95520"/>
        <a:ext cx="2036062" cy="744900"/>
      </dsp:txXfrm>
    </dsp:sp>
    <dsp:sp modelId="{3B8E883F-5E42-2F4F-A1E2-D116CBA92AE2}">
      <dsp:nvSpPr>
        <dsp:cNvPr id="0" name=""/>
        <dsp:cNvSpPr/>
      </dsp:nvSpPr>
      <dsp:spPr>
        <a:xfrm>
          <a:off x="2432396" y="840420"/>
          <a:ext cx="2259532" cy="3056561"/>
        </a:xfrm>
        <a:prstGeom prst="rect">
          <a:avLst/>
        </a:prstGeom>
        <a:solidFill>
          <a:schemeClr val="accent2">
            <a:lumMod val="40000"/>
            <a:lumOff val="60000"/>
            <a:alpha val="9000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8553" tIns="178553" rIns="178553" bIns="357107" numCol="1" spcCol="1270" anchor="t" anchorCtr="0">
          <a:noAutofit/>
        </a:bodyPr>
        <a:lstStyle/>
        <a:p>
          <a:pPr marL="0" lvl="0" indent="0" algn="l" defTabSz="666750">
            <a:lnSpc>
              <a:spcPct val="90000"/>
            </a:lnSpc>
            <a:spcBef>
              <a:spcPct val="0"/>
            </a:spcBef>
            <a:spcAft>
              <a:spcPct val="35000"/>
            </a:spcAft>
            <a:buNone/>
          </a:pPr>
          <a:r>
            <a:rPr lang="en-US" sz="1500" kern="1200" dirty="0"/>
            <a:t>Address negative economic impacts caused by the public health emergency, including economic harms to workers, households, small businesses, impacted industries, and the public sector;</a:t>
          </a:r>
        </a:p>
      </dsp:txBody>
      <dsp:txXfrm>
        <a:off x="2432396" y="840420"/>
        <a:ext cx="2259532" cy="3056561"/>
      </dsp:txXfrm>
    </dsp:sp>
    <dsp:sp modelId="{7FBE1A6E-8C8F-0148-A6EC-927622A592C7}">
      <dsp:nvSpPr>
        <dsp:cNvPr id="0" name=""/>
        <dsp:cNvSpPr/>
      </dsp:nvSpPr>
      <dsp:spPr>
        <a:xfrm>
          <a:off x="4854498" y="95520"/>
          <a:ext cx="2483002" cy="744900"/>
        </a:xfrm>
        <a:prstGeom prst="chevron">
          <a:avLst>
            <a:gd name="adj" fmla="val 3000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975" tIns="91975" rIns="91975" bIns="91975" numCol="1" spcCol="1270" anchor="ctr" anchorCtr="0">
          <a:noAutofit/>
        </a:bodyPr>
        <a:lstStyle/>
        <a:p>
          <a:pPr marL="0" lvl="0" indent="0" algn="ctr" defTabSz="889000">
            <a:lnSpc>
              <a:spcPct val="90000"/>
            </a:lnSpc>
            <a:spcBef>
              <a:spcPct val="0"/>
            </a:spcBef>
            <a:spcAft>
              <a:spcPct val="35000"/>
            </a:spcAft>
            <a:buNone/>
          </a:pPr>
          <a:r>
            <a:rPr lang="en-US" sz="2000" kern="1200" dirty="0"/>
            <a:t>Replace Lost Revenue</a:t>
          </a:r>
        </a:p>
      </dsp:txBody>
      <dsp:txXfrm>
        <a:off x="5077968" y="95520"/>
        <a:ext cx="2036062" cy="744900"/>
      </dsp:txXfrm>
    </dsp:sp>
    <dsp:sp modelId="{97C05D14-0E22-0440-B9AD-FBE6B25C3072}">
      <dsp:nvSpPr>
        <dsp:cNvPr id="0" name=""/>
        <dsp:cNvSpPr/>
      </dsp:nvSpPr>
      <dsp:spPr>
        <a:xfrm>
          <a:off x="4854498" y="840420"/>
          <a:ext cx="2259532" cy="3056561"/>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8553" tIns="178553" rIns="178553" bIns="357107" numCol="1" spcCol="1270" anchor="t" anchorCtr="0">
          <a:noAutofit/>
        </a:bodyPr>
        <a:lstStyle/>
        <a:p>
          <a:pPr marL="0" lvl="0" indent="0" algn="l" defTabSz="666750">
            <a:lnSpc>
              <a:spcPct val="90000"/>
            </a:lnSpc>
            <a:spcBef>
              <a:spcPct val="0"/>
            </a:spcBef>
            <a:spcAft>
              <a:spcPct val="35000"/>
            </a:spcAft>
            <a:buNone/>
          </a:pPr>
          <a:r>
            <a:rPr lang="en-US" sz="1500" kern="1200"/>
            <a:t>Replace lost public sector revenue, using this funding to provide government services to the extent of the reduction in revenue experienced due to the pandemic;</a:t>
          </a:r>
        </a:p>
      </dsp:txBody>
      <dsp:txXfrm>
        <a:off x="4854498" y="840420"/>
        <a:ext cx="2259532" cy="3056561"/>
      </dsp:txXfrm>
    </dsp:sp>
    <dsp:sp modelId="{4E2C8E90-058E-8745-9F2B-DE195FE7DC24}">
      <dsp:nvSpPr>
        <dsp:cNvPr id="0" name=""/>
        <dsp:cNvSpPr/>
      </dsp:nvSpPr>
      <dsp:spPr>
        <a:xfrm>
          <a:off x="7276600" y="95520"/>
          <a:ext cx="2483002" cy="744900"/>
        </a:xfrm>
        <a:prstGeom prst="chevron">
          <a:avLst>
            <a:gd name="adj" fmla="val 3000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975" tIns="91975" rIns="91975" bIns="91975" numCol="1" spcCol="1270" anchor="ctr" anchorCtr="0">
          <a:noAutofit/>
        </a:bodyPr>
        <a:lstStyle/>
        <a:p>
          <a:pPr marL="0" lvl="0" indent="0" algn="ctr" defTabSz="889000">
            <a:lnSpc>
              <a:spcPct val="90000"/>
            </a:lnSpc>
            <a:spcBef>
              <a:spcPct val="0"/>
            </a:spcBef>
            <a:spcAft>
              <a:spcPct val="35000"/>
            </a:spcAft>
            <a:buNone/>
          </a:pPr>
          <a:r>
            <a:rPr lang="en-US" sz="2000" kern="1200" dirty="0"/>
            <a:t>Premium Pay</a:t>
          </a:r>
        </a:p>
      </dsp:txBody>
      <dsp:txXfrm>
        <a:off x="7500070" y="95520"/>
        <a:ext cx="2036062" cy="744900"/>
      </dsp:txXfrm>
    </dsp:sp>
    <dsp:sp modelId="{1351B30D-8E7D-8F44-87FA-983075A79468}">
      <dsp:nvSpPr>
        <dsp:cNvPr id="0" name=""/>
        <dsp:cNvSpPr/>
      </dsp:nvSpPr>
      <dsp:spPr>
        <a:xfrm>
          <a:off x="7276600" y="840420"/>
          <a:ext cx="2259532" cy="3056561"/>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8553" tIns="178553" rIns="178553" bIns="357107" numCol="1" spcCol="1270" anchor="t" anchorCtr="0">
          <a:noAutofit/>
        </a:bodyPr>
        <a:lstStyle/>
        <a:p>
          <a:pPr marL="0" lvl="0" indent="0" algn="l" defTabSz="666750">
            <a:lnSpc>
              <a:spcPct val="90000"/>
            </a:lnSpc>
            <a:spcBef>
              <a:spcPct val="0"/>
            </a:spcBef>
            <a:spcAft>
              <a:spcPct val="35000"/>
            </a:spcAft>
            <a:buNone/>
          </a:pPr>
          <a:r>
            <a:rPr lang="en-US" sz="1500" kern="1200" dirty="0"/>
            <a:t>Provide premium pay for essential workers, offering additional support to those who have borne and will bear the greatest health risks because of their service in critical infrastructure sectors; and,</a:t>
          </a:r>
        </a:p>
      </dsp:txBody>
      <dsp:txXfrm>
        <a:off x="7276600" y="840420"/>
        <a:ext cx="2259532" cy="3056561"/>
      </dsp:txXfrm>
    </dsp:sp>
    <dsp:sp modelId="{4DB62EFE-D79C-E54D-A106-2E0B9E8D327F}">
      <dsp:nvSpPr>
        <dsp:cNvPr id="0" name=""/>
        <dsp:cNvSpPr/>
      </dsp:nvSpPr>
      <dsp:spPr>
        <a:xfrm>
          <a:off x="9698702" y="95520"/>
          <a:ext cx="2483002" cy="744900"/>
        </a:xfrm>
        <a:prstGeom prst="chevron">
          <a:avLst>
            <a:gd name="adj" fmla="val 3000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975" tIns="91975" rIns="91975" bIns="91975" numCol="1" spcCol="1270" anchor="ctr" anchorCtr="0">
          <a:noAutofit/>
        </a:bodyPr>
        <a:lstStyle/>
        <a:p>
          <a:pPr marL="0" lvl="0" indent="0" algn="ctr" defTabSz="889000">
            <a:lnSpc>
              <a:spcPct val="90000"/>
            </a:lnSpc>
            <a:spcBef>
              <a:spcPct val="0"/>
            </a:spcBef>
            <a:spcAft>
              <a:spcPct val="35000"/>
            </a:spcAft>
            <a:buNone/>
          </a:pPr>
          <a:r>
            <a:rPr lang="en-US" sz="2000" kern="1200" dirty="0"/>
            <a:t>Infrastructure Investments</a:t>
          </a:r>
        </a:p>
      </dsp:txBody>
      <dsp:txXfrm>
        <a:off x="9922172" y="95520"/>
        <a:ext cx="2036062" cy="744900"/>
      </dsp:txXfrm>
    </dsp:sp>
    <dsp:sp modelId="{FAD8B59C-FA04-B745-A415-4EAEEF5CFB65}">
      <dsp:nvSpPr>
        <dsp:cNvPr id="0" name=""/>
        <dsp:cNvSpPr/>
      </dsp:nvSpPr>
      <dsp:spPr>
        <a:xfrm>
          <a:off x="9698702" y="840420"/>
          <a:ext cx="2259532" cy="3056561"/>
        </a:xfrm>
        <a:prstGeom prst="rect">
          <a:avLst/>
        </a:prstGeom>
        <a:solidFill>
          <a:schemeClr val="accent6">
            <a:tint val="40000"/>
            <a:alpha val="90000"/>
            <a:hueOff val="0"/>
            <a:satOff val="0"/>
            <a:lumOff val="0"/>
            <a:alphaOff val="0"/>
          </a:schemeClr>
        </a:solidFill>
        <a:ln w="12700" cap="flat" cmpd="sng" algn="ctr">
          <a:solidFill>
            <a:schemeClr val="accent6">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8553" tIns="178553" rIns="178553" bIns="357107" numCol="1" spcCol="1270" anchor="t" anchorCtr="0">
          <a:noAutofit/>
        </a:bodyPr>
        <a:lstStyle/>
        <a:p>
          <a:pPr marL="0" lvl="0" indent="0" algn="l" defTabSz="666750">
            <a:lnSpc>
              <a:spcPct val="90000"/>
            </a:lnSpc>
            <a:spcBef>
              <a:spcPct val="0"/>
            </a:spcBef>
            <a:spcAft>
              <a:spcPct val="35000"/>
            </a:spcAft>
            <a:buNone/>
          </a:pPr>
          <a:r>
            <a:rPr lang="en-US" sz="1500" kern="1200" dirty="0"/>
            <a:t>Invest in water, sewer, and broadband infrastructure, making necessary investments to improve access to clean drinking water, support vital wastewater and stormwater infrastructure, and to expand access to broadband internet.</a:t>
          </a:r>
        </a:p>
      </dsp:txBody>
      <dsp:txXfrm>
        <a:off x="9698702" y="840420"/>
        <a:ext cx="2259532" cy="30565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7E5B58-0B23-44BD-83D3-31BF6CD0C86A}">
      <dsp:nvSpPr>
        <dsp:cNvPr id="0" name=""/>
        <dsp:cNvSpPr/>
      </dsp:nvSpPr>
      <dsp:spPr>
        <a:xfrm>
          <a:off x="0" y="785155"/>
          <a:ext cx="11000014" cy="1917239"/>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238F44A-6C07-4E47-853F-D2FB9DD706C6}">
      <dsp:nvSpPr>
        <dsp:cNvPr id="0" name=""/>
        <dsp:cNvSpPr/>
      </dsp:nvSpPr>
      <dsp:spPr>
        <a:xfrm>
          <a:off x="579964" y="1216534"/>
          <a:ext cx="1054481" cy="105448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FE88E0C-B94D-4FC8-BD1A-0D5642967189}">
      <dsp:nvSpPr>
        <dsp:cNvPr id="0" name=""/>
        <dsp:cNvSpPr/>
      </dsp:nvSpPr>
      <dsp:spPr>
        <a:xfrm>
          <a:off x="2214411" y="785155"/>
          <a:ext cx="8785602" cy="19172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2908" tIns="202908" rIns="202908" bIns="202908" numCol="1" spcCol="1270" anchor="ctr" anchorCtr="0">
          <a:noAutofit/>
        </a:bodyPr>
        <a:lstStyle/>
        <a:p>
          <a:pPr marL="0" lvl="0" indent="0" algn="l" defTabSz="977900">
            <a:lnSpc>
              <a:spcPct val="90000"/>
            </a:lnSpc>
            <a:spcBef>
              <a:spcPct val="0"/>
            </a:spcBef>
            <a:spcAft>
              <a:spcPct val="35000"/>
            </a:spcAft>
            <a:buNone/>
          </a:pPr>
          <a:r>
            <a:rPr lang="en-US" sz="2200" kern="1200" dirty="0"/>
            <a:t>Broadband service. – For the purposes of this section, terrestrially deployed Internet access service with transmission speeds of at least 10 megabits per second (Mbps) download and at least one megabit per second upload (10:1). </a:t>
          </a:r>
        </a:p>
      </dsp:txBody>
      <dsp:txXfrm>
        <a:off x="2214411" y="785155"/>
        <a:ext cx="8785602" cy="1917239"/>
      </dsp:txXfrm>
    </dsp:sp>
    <dsp:sp modelId="{5D0E75D7-184B-4D57-B830-F73BF57182F0}">
      <dsp:nvSpPr>
        <dsp:cNvPr id="0" name=""/>
        <dsp:cNvSpPr/>
      </dsp:nvSpPr>
      <dsp:spPr>
        <a:xfrm>
          <a:off x="0" y="3140621"/>
          <a:ext cx="11000014" cy="1917239"/>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A3ACA86-3B14-40E8-8CD5-41CFE6E89251}">
      <dsp:nvSpPr>
        <dsp:cNvPr id="0" name=""/>
        <dsp:cNvSpPr/>
      </dsp:nvSpPr>
      <dsp:spPr>
        <a:xfrm>
          <a:off x="579964" y="3572000"/>
          <a:ext cx="1054481" cy="105448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2CA2AA7-C984-4B41-9BE6-35EB6E291DA4}">
      <dsp:nvSpPr>
        <dsp:cNvPr id="0" name=""/>
        <dsp:cNvSpPr/>
      </dsp:nvSpPr>
      <dsp:spPr>
        <a:xfrm>
          <a:off x="2214411" y="3140621"/>
          <a:ext cx="8785602" cy="19172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2908" tIns="202908" rIns="202908" bIns="202908" numCol="1" spcCol="1270" anchor="ctr" anchorCtr="0">
          <a:noAutofit/>
        </a:bodyPr>
        <a:lstStyle/>
        <a:p>
          <a:pPr marL="0" lvl="0" indent="0" algn="l" defTabSz="800100">
            <a:lnSpc>
              <a:spcPct val="90000"/>
            </a:lnSpc>
            <a:spcBef>
              <a:spcPct val="0"/>
            </a:spcBef>
            <a:spcAft>
              <a:spcPct val="35000"/>
            </a:spcAft>
            <a:buNone/>
          </a:pPr>
          <a:r>
            <a:rPr lang="en-US" sz="1800" kern="1200" dirty="0"/>
            <a:t>Unserved area. – A designated geographic area that is presently without access to broadband service, as defined in this section, offered by a wireline or fixed wireless provider. Areas where a private provider has been designated to receive funds through other State or federally funded programs designed specifically for broadband deployment shall be considered served if such funding is intended to result in construction of broadband in the area within 18 months. </a:t>
          </a:r>
        </a:p>
      </dsp:txBody>
      <dsp:txXfrm>
        <a:off x="2214411" y="3140621"/>
        <a:ext cx="8785602" cy="191723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D9674F-E140-4843-96BE-C17CD6923A15}">
      <dsp:nvSpPr>
        <dsp:cNvPr id="0" name=""/>
        <dsp:cNvSpPr/>
      </dsp:nvSpPr>
      <dsp:spPr>
        <a:xfrm rot="5400000">
          <a:off x="1324569" y="2003696"/>
          <a:ext cx="1772096" cy="2017469"/>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dsp:style>
    </dsp:sp>
    <dsp:sp modelId="{0450DFF6-36BD-9F4E-ADB0-20943FA5CBFF}">
      <dsp:nvSpPr>
        <dsp:cNvPr id="0" name=""/>
        <dsp:cNvSpPr/>
      </dsp:nvSpPr>
      <dsp:spPr>
        <a:xfrm>
          <a:off x="855071" y="39291"/>
          <a:ext cx="2983167" cy="2088120"/>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dirty="0"/>
            <a:t>Project Proposal Initiated</a:t>
          </a:r>
        </a:p>
      </dsp:txBody>
      <dsp:txXfrm>
        <a:off x="957023" y="141243"/>
        <a:ext cx="2779263" cy="1884216"/>
      </dsp:txXfrm>
    </dsp:sp>
    <dsp:sp modelId="{179B5742-B6E6-F04B-B47D-6018DB5BA232}">
      <dsp:nvSpPr>
        <dsp:cNvPr id="0" name=""/>
        <dsp:cNvSpPr/>
      </dsp:nvSpPr>
      <dsp:spPr>
        <a:xfrm>
          <a:off x="3838239" y="238441"/>
          <a:ext cx="2169671" cy="16877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t>Complete Eligibility Worksheet</a:t>
          </a:r>
        </a:p>
        <a:p>
          <a:pPr marL="171450" lvl="1" indent="-171450" algn="l" defTabSz="755650">
            <a:lnSpc>
              <a:spcPct val="90000"/>
            </a:lnSpc>
            <a:spcBef>
              <a:spcPct val="0"/>
            </a:spcBef>
            <a:spcAft>
              <a:spcPct val="15000"/>
            </a:spcAft>
            <a:buChar char="•"/>
          </a:pPr>
          <a:r>
            <a:rPr lang="en-US" sz="1700" kern="1200" dirty="0"/>
            <a:t>Estimate costs</a:t>
          </a:r>
        </a:p>
        <a:p>
          <a:pPr marL="171450" lvl="1" indent="-171450" algn="l" defTabSz="755650">
            <a:lnSpc>
              <a:spcPct val="90000"/>
            </a:lnSpc>
            <a:spcBef>
              <a:spcPct val="0"/>
            </a:spcBef>
            <a:spcAft>
              <a:spcPct val="15000"/>
            </a:spcAft>
            <a:buChar char="•"/>
          </a:pPr>
          <a:r>
            <a:rPr lang="en-US" sz="1700" kern="1200" dirty="0"/>
            <a:t>Identify partners (if applicable</a:t>
          </a:r>
        </a:p>
      </dsp:txBody>
      <dsp:txXfrm>
        <a:off x="3838239" y="238441"/>
        <a:ext cx="2169671" cy="1687710"/>
      </dsp:txXfrm>
    </dsp:sp>
    <dsp:sp modelId="{24B3949A-68DF-FC48-B383-A75A8CE4BCD2}">
      <dsp:nvSpPr>
        <dsp:cNvPr id="0" name=""/>
        <dsp:cNvSpPr/>
      </dsp:nvSpPr>
      <dsp:spPr>
        <a:xfrm rot="5400000">
          <a:off x="3797932" y="4349344"/>
          <a:ext cx="1772096" cy="2017469"/>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dsp:style>
    </dsp:sp>
    <dsp:sp modelId="{551DF312-C45E-2446-833C-8BD82FF34627}">
      <dsp:nvSpPr>
        <dsp:cNvPr id="0" name=""/>
        <dsp:cNvSpPr/>
      </dsp:nvSpPr>
      <dsp:spPr>
        <a:xfrm>
          <a:off x="3328434" y="2384939"/>
          <a:ext cx="2983167" cy="2088120"/>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dirty="0"/>
            <a:t>Legal Review</a:t>
          </a:r>
        </a:p>
      </dsp:txBody>
      <dsp:txXfrm>
        <a:off x="3430386" y="2486891"/>
        <a:ext cx="2779263" cy="1884216"/>
      </dsp:txXfrm>
    </dsp:sp>
    <dsp:sp modelId="{DB238C6F-AEDB-DE4E-8116-475392C9DA83}">
      <dsp:nvSpPr>
        <dsp:cNvPr id="0" name=""/>
        <dsp:cNvSpPr/>
      </dsp:nvSpPr>
      <dsp:spPr>
        <a:xfrm>
          <a:off x="6311601" y="2584089"/>
          <a:ext cx="2169671" cy="16877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t>ARP/CLFRF Eligibility</a:t>
          </a:r>
        </a:p>
        <a:p>
          <a:pPr marL="171450" lvl="1" indent="-171450" algn="l" defTabSz="755650">
            <a:lnSpc>
              <a:spcPct val="90000"/>
            </a:lnSpc>
            <a:spcBef>
              <a:spcPct val="0"/>
            </a:spcBef>
            <a:spcAft>
              <a:spcPct val="15000"/>
            </a:spcAft>
            <a:buChar char="•"/>
          </a:pPr>
          <a:r>
            <a:rPr lang="en-US" sz="1700" kern="1200" dirty="0"/>
            <a:t>State Law Authority</a:t>
          </a:r>
        </a:p>
        <a:p>
          <a:pPr marL="171450" lvl="1" indent="-171450" algn="l" defTabSz="755650">
            <a:lnSpc>
              <a:spcPct val="90000"/>
            </a:lnSpc>
            <a:spcBef>
              <a:spcPct val="0"/>
            </a:spcBef>
            <a:spcAft>
              <a:spcPct val="15000"/>
            </a:spcAft>
            <a:buChar char="•"/>
          </a:pPr>
          <a:r>
            <a:rPr lang="en-US" sz="1700" kern="1200" dirty="0"/>
            <a:t>ID Compliance Requirements</a:t>
          </a:r>
        </a:p>
      </dsp:txBody>
      <dsp:txXfrm>
        <a:off x="6311601" y="2584089"/>
        <a:ext cx="2169671" cy="1687710"/>
      </dsp:txXfrm>
    </dsp:sp>
    <dsp:sp modelId="{304B54C4-66C7-D043-BD96-3A347AD75E8F}">
      <dsp:nvSpPr>
        <dsp:cNvPr id="0" name=""/>
        <dsp:cNvSpPr/>
      </dsp:nvSpPr>
      <dsp:spPr>
        <a:xfrm>
          <a:off x="5801797" y="4730587"/>
          <a:ext cx="2983167" cy="2088120"/>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dirty="0"/>
            <a:t>Finance Review</a:t>
          </a:r>
        </a:p>
      </dsp:txBody>
      <dsp:txXfrm>
        <a:off x="5903749" y="4832539"/>
        <a:ext cx="2779263" cy="1884216"/>
      </dsp:txXfrm>
    </dsp:sp>
    <dsp:sp modelId="{D8788B56-D9AB-664A-9352-5411518D4AE4}">
      <dsp:nvSpPr>
        <dsp:cNvPr id="0" name=""/>
        <dsp:cNvSpPr/>
      </dsp:nvSpPr>
      <dsp:spPr>
        <a:xfrm>
          <a:off x="8784964" y="4929737"/>
          <a:ext cx="2169671" cy="16877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171450" lvl="1" indent="-171450" algn="l" defTabSz="844550">
            <a:lnSpc>
              <a:spcPct val="90000"/>
            </a:lnSpc>
            <a:spcBef>
              <a:spcPct val="0"/>
            </a:spcBef>
            <a:spcAft>
              <a:spcPct val="15000"/>
            </a:spcAft>
            <a:buChar char="•"/>
          </a:pPr>
          <a:r>
            <a:rPr lang="en-US" sz="1900" kern="1200" dirty="0"/>
            <a:t>Cost Allowability</a:t>
          </a:r>
        </a:p>
        <a:p>
          <a:pPr marL="171450" lvl="1" indent="-171450" algn="l" defTabSz="844550">
            <a:lnSpc>
              <a:spcPct val="90000"/>
            </a:lnSpc>
            <a:spcBef>
              <a:spcPct val="0"/>
            </a:spcBef>
            <a:spcAft>
              <a:spcPct val="15000"/>
            </a:spcAft>
            <a:buChar char="•"/>
          </a:pPr>
          <a:r>
            <a:rPr lang="en-US" sz="1900" kern="1200" dirty="0"/>
            <a:t>Budget Amendments</a:t>
          </a:r>
        </a:p>
        <a:p>
          <a:pPr marL="171450" lvl="1" indent="-171450" algn="l" defTabSz="844550">
            <a:lnSpc>
              <a:spcPct val="90000"/>
            </a:lnSpc>
            <a:spcBef>
              <a:spcPct val="0"/>
            </a:spcBef>
            <a:spcAft>
              <a:spcPct val="15000"/>
            </a:spcAft>
            <a:buChar char="•"/>
          </a:pPr>
          <a:r>
            <a:rPr lang="en-US" sz="1900" kern="1200" dirty="0"/>
            <a:t>Project Tracking </a:t>
          </a:r>
        </a:p>
        <a:p>
          <a:pPr marL="171450" lvl="1" indent="-171450" algn="l" defTabSz="844550">
            <a:lnSpc>
              <a:spcPct val="90000"/>
            </a:lnSpc>
            <a:spcBef>
              <a:spcPct val="0"/>
            </a:spcBef>
            <a:spcAft>
              <a:spcPct val="15000"/>
            </a:spcAft>
            <a:buChar char="•"/>
          </a:pPr>
          <a:endParaRPr lang="en-US" sz="1900" kern="1200" dirty="0"/>
        </a:p>
      </dsp:txBody>
      <dsp:txXfrm>
        <a:off x="8784964" y="4929737"/>
        <a:ext cx="2169671" cy="168771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5F9A1C-E3BA-4A33-AAD9-A2D8DC4F4D89}">
      <dsp:nvSpPr>
        <dsp:cNvPr id="0" name=""/>
        <dsp:cNvSpPr/>
      </dsp:nvSpPr>
      <dsp:spPr>
        <a:xfrm>
          <a:off x="3559050" y="118901"/>
          <a:ext cx="631230" cy="63123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04E33FA-88D3-4A8C-963F-6B7E7AA38612}">
      <dsp:nvSpPr>
        <dsp:cNvPr id="0" name=""/>
        <dsp:cNvSpPr/>
      </dsp:nvSpPr>
      <dsp:spPr>
        <a:xfrm>
          <a:off x="2072492" y="932673"/>
          <a:ext cx="3652439" cy="5786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422400">
            <a:lnSpc>
              <a:spcPct val="90000"/>
            </a:lnSpc>
            <a:spcBef>
              <a:spcPct val="0"/>
            </a:spcBef>
            <a:spcAft>
              <a:spcPct val="35000"/>
            </a:spcAft>
            <a:buNone/>
          </a:pPr>
          <a:r>
            <a:rPr lang="en-US" sz="3200" kern="1200" dirty="0">
              <a:solidFill>
                <a:schemeClr val="bg1"/>
              </a:solidFill>
            </a:rPr>
            <a:t>Have a regular policy</a:t>
          </a:r>
        </a:p>
      </dsp:txBody>
      <dsp:txXfrm>
        <a:off x="2072492" y="932673"/>
        <a:ext cx="3652439" cy="578627"/>
      </dsp:txXfrm>
    </dsp:sp>
    <dsp:sp modelId="{E20AF5D0-4909-4E3C-BB6E-A13A521614F4}">
      <dsp:nvSpPr>
        <dsp:cNvPr id="0" name=""/>
        <dsp:cNvSpPr/>
      </dsp:nvSpPr>
      <dsp:spPr>
        <a:xfrm>
          <a:off x="6939783" y="76514"/>
          <a:ext cx="631230" cy="63123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6397761-32C7-4F6B-97EE-660013C64DE3}">
      <dsp:nvSpPr>
        <dsp:cNvPr id="0" name=""/>
        <dsp:cNvSpPr/>
      </dsp:nvSpPr>
      <dsp:spPr>
        <a:xfrm>
          <a:off x="6124781" y="921303"/>
          <a:ext cx="2261235" cy="5786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422400">
            <a:lnSpc>
              <a:spcPct val="90000"/>
            </a:lnSpc>
            <a:spcBef>
              <a:spcPct val="0"/>
            </a:spcBef>
            <a:spcAft>
              <a:spcPct val="35000"/>
            </a:spcAft>
            <a:buNone/>
          </a:pPr>
          <a:r>
            <a:rPr lang="en-US" sz="3200" kern="1200" dirty="0">
              <a:solidFill>
                <a:schemeClr val="bg1"/>
              </a:solidFill>
            </a:rPr>
            <a:t>Follow it</a:t>
          </a:r>
        </a:p>
      </dsp:txBody>
      <dsp:txXfrm>
        <a:off x="6124781" y="921303"/>
        <a:ext cx="2261235" cy="578627"/>
      </dsp:txXfrm>
    </dsp:sp>
  </dsp:spTree>
</dsp:drawing>
</file>

<file path=ppt/diagrams/layout1.xml><?xml version="1.0" encoding="utf-8"?>
<dgm:layoutDef xmlns:dgm="http://schemas.openxmlformats.org/drawingml/2006/diagram" xmlns:a="http://schemas.openxmlformats.org/drawingml/2006/main" uniqueId="urn:microsoft.com/office/officeart/2016/7/layout/ChevronBlockProcess">
  <dgm:title val="Chevron Block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28"/>
      <dgm:constr type="primFontSz" for="des" forName="desTx" refType="primFontSz" refFor="des" refForName="parTx" op="lte" fact="0.75"/>
      <dgm:constr type="h" for="des" forName="desTx" op="equ"/>
      <dgm:constr type="w" for="ch" forName="space" refType="w" op="equ" fact="-0.005"/>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91"/>
              <dgm:constr type="t" for="ch" forName="desTx" refType="h" refFor="ch" refForName="parTx"/>
            </dgm:constrLst>
          </dgm:if>
          <dgm:else name="Name9">
            <dgm:constrLst>
              <dgm:constr type="l" for="ch" forName="parTx"/>
              <dgm:constr type="w" for="ch" forName="parTx" refType="w"/>
              <dgm:constr type="t" for="ch" forName="parTx"/>
              <dgm:constr type="l" for="ch" forName="desTx" refType="w" fact="0.09"/>
              <dgm:constr type="w" for="ch" forName="desTx" refType="w" refFor="ch" refForName="parTx" fact="0.91"/>
              <dgm:constr type="t" for="ch" forName="desTx" refType="h" refFor="ch" refForName="parTx"/>
            </dgm:constrLst>
          </dgm:else>
        </dgm:choose>
        <dgm:ruleLst>
          <dgm:rule type="h" val="INF" fact="NaN" max="NaN"/>
        </dgm:ruleLst>
        <dgm:layoutNode name="parTx" styleLbl="alignNode1">
          <dgm:varLst>
            <dgm:chMax val="0"/>
            <dgm:chPref val="0"/>
          </dgm:varLst>
          <dgm:alg type="tx"/>
          <dgm:choose name="Name10">
            <dgm:if name="Name11" func="var" arg="dir" op="equ" val="norm">
              <dgm:shape xmlns:r="http://schemas.openxmlformats.org/officeDocument/2006/relationships" type="chevron" r:blip="">
                <dgm:adjLst>
                  <dgm:adj idx="1" val="0.3"/>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3"/>
                <dgm:constr type="h"/>
                <dgm:constr type="tMarg" refType="w" fact="0.105"/>
                <dgm:constr type="bMarg" refType="w" fact="0.105"/>
                <dgm:constr type="lMarg" refType="w" fact="0.105"/>
                <dgm:constr type="rMarg" refType="w" fact="0.105"/>
              </dgm:constrLst>
            </dgm:if>
            <dgm:else name="Name15">
              <dgm:constrLst>
                <dgm:constr type="h" refType="w" op="lte" fact="0.3"/>
                <dgm:constr type="h"/>
                <dgm:constr type="tMarg" refType="w" fact="0.105"/>
                <dgm:constr type="bMarg" refType="w" fact="0.105"/>
                <dgm:constr type="lMarg" refType="w" fact="0.105"/>
                <dgm:constr type="rMarg" refType="w" fact="0.105"/>
              </dgm:constrLst>
            </dgm:else>
          </dgm:choose>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0"/>
            <dgm:constr type="tMarg" refType="w" fact="0.224"/>
            <dgm:constr type="bMarg" refType="w" fact="0.448"/>
            <dgm:constr type="lMarg" refType="w" fact="0.224"/>
            <dgm:constr type="rMarg" refType="w" fact="0.224"/>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C9C805-0D82-9E4D-ABE9-77E5A32FACE2}" type="datetimeFigureOut">
              <a:rPr lang="en-US" smtClean="0"/>
              <a:t>11/22/21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E5BDB4-A2C9-5E48-8366-4C3A787EDAF1}" type="slidenum">
              <a:rPr lang="en-US" smtClean="0"/>
              <a:t>‹#›</a:t>
            </a:fld>
            <a:endParaRPr lang="en-US"/>
          </a:p>
        </p:txBody>
      </p:sp>
    </p:spTree>
    <p:extLst>
      <p:ext uri="{BB962C8B-B14F-4D97-AF65-F5344CB8AC3E}">
        <p14:creationId xmlns:p14="http://schemas.microsoft.com/office/powerpoint/2010/main" val="34865142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2D21D1-52E2-420B-B491-CFF6D7BB79FB}" type="slidenum">
              <a:rPr lang="en-US" smtClean="0"/>
              <a:pPr/>
              <a:t>14</a:t>
            </a:fld>
            <a:endParaRPr lang="en-US"/>
          </a:p>
        </p:txBody>
      </p:sp>
    </p:spTree>
    <p:extLst>
      <p:ext uri="{BB962C8B-B14F-4D97-AF65-F5344CB8AC3E}">
        <p14:creationId xmlns:p14="http://schemas.microsoft.com/office/powerpoint/2010/main" val="28554306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884F2E8-7148-2F4F-B941-4DFFD5556C1B}" type="datetimeFigureOut">
              <a:rPr lang="en-US" smtClean="0"/>
              <a:t>11/22/21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6E128B-4C64-424D-9B3E-0E3980E0A3E0}" type="slidenum">
              <a:rPr lang="en-US" smtClean="0"/>
              <a:t>‹#›</a:t>
            </a:fld>
            <a:endParaRPr lang="en-US"/>
          </a:p>
        </p:txBody>
      </p:sp>
    </p:spTree>
    <p:extLst>
      <p:ext uri="{BB962C8B-B14F-4D97-AF65-F5344CB8AC3E}">
        <p14:creationId xmlns:p14="http://schemas.microsoft.com/office/powerpoint/2010/main" val="38252895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84F2E8-7148-2F4F-B941-4DFFD5556C1B}" type="datetimeFigureOut">
              <a:rPr lang="en-US" smtClean="0"/>
              <a:t>11/22/21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6E128B-4C64-424D-9B3E-0E3980E0A3E0}" type="slidenum">
              <a:rPr lang="en-US" smtClean="0"/>
              <a:t>‹#›</a:t>
            </a:fld>
            <a:endParaRPr lang="en-US"/>
          </a:p>
        </p:txBody>
      </p:sp>
    </p:spTree>
    <p:extLst>
      <p:ext uri="{BB962C8B-B14F-4D97-AF65-F5344CB8AC3E}">
        <p14:creationId xmlns:p14="http://schemas.microsoft.com/office/powerpoint/2010/main" val="545526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84F2E8-7148-2F4F-B941-4DFFD5556C1B}" type="datetimeFigureOut">
              <a:rPr lang="en-US" smtClean="0"/>
              <a:t>11/22/21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6E128B-4C64-424D-9B3E-0E3980E0A3E0}" type="slidenum">
              <a:rPr lang="en-US" smtClean="0"/>
              <a:t>‹#›</a:t>
            </a:fld>
            <a:endParaRPr lang="en-US"/>
          </a:p>
        </p:txBody>
      </p:sp>
    </p:spTree>
    <p:extLst>
      <p:ext uri="{BB962C8B-B14F-4D97-AF65-F5344CB8AC3E}">
        <p14:creationId xmlns:p14="http://schemas.microsoft.com/office/powerpoint/2010/main" val="22542792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84F2E8-7148-2F4F-B941-4DFFD5556C1B}" type="datetimeFigureOut">
              <a:rPr lang="en-US" smtClean="0"/>
              <a:t>11/22/21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6E128B-4C64-424D-9B3E-0E3980E0A3E0}" type="slidenum">
              <a:rPr lang="en-US" smtClean="0"/>
              <a:t>‹#›</a:t>
            </a:fld>
            <a:endParaRPr lang="en-US"/>
          </a:p>
        </p:txBody>
      </p:sp>
    </p:spTree>
    <p:extLst>
      <p:ext uri="{BB962C8B-B14F-4D97-AF65-F5344CB8AC3E}">
        <p14:creationId xmlns:p14="http://schemas.microsoft.com/office/powerpoint/2010/main" val="7323431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884F2E8-7148-2F4F-B941-4DFFD5556C1B}" type="datetimeFigureOut">
              <a:rPr lang="en-US" smtClean="0"/>
              <a:t>11/22/21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6E128B-4C64-424D-9B3E-0E3980E0A3E0}" type="slidenum">
              <a:rPr lang="en-US" smtClean="0"/>
              <a:t>‹#›</a:t>
            </a:fld>
            <a:endParaRPr lang="en-US"/>
          </a:p>
        </p:txBody>
      </p:sp>
    </p:spTree>
    <p:extLst>
      <p:ext uri="{BB962C8B-B14F-4D97-AF65-F5344CB8AC3E}">
        <p14:creationId xmlns:p14="http://schemas.microsoft.com/office/powerpoint/2010/main" val="41210963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884F2E8-7148-2F4F-B941-4DFFD5556C1B}" type="datetimeFigureOut">
              <a:rPr lang="en-US" smtClean="0"/>
              <a:t>11/22/21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6E128B-4C64-424D-9B3E-0E3980E0A3E0}" type="slidenum">
              <a:rPr lang="en-US" smtClean="0"/>
              <a:t>‹#›</a:t>
            </a:fld>
            <a:endParaRPr lang="en-US"/>
          </a:p>
        </p:txBody>
      </p:sp>
    </p:spTree>
    <p:extLst>
      <p:ext uri="{BB962C8B-B14F-4D97-AF65-F5344CB8AC3E}">
        <p14:creationId xmlns:p14="http://schemas.microsoft.com/office/powerpoint/2010/main" val="42131843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884F2E8-7148-2F4F-B941-4DFFD5556C1B}" type="datetimeFigureOut">
              <a:rPr lang="en-US" smtClean="0"/>
              <a:t>11/22/21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6E128B-4C64-424D-9B3E-0E3980E0A3E0}" type="slidenum">
              <a:rPr lang="en-US" smtClean="0"/>
              <a:t>‹#›</a:t>
            </a:fld>
            <a:endParaRPr lang="en-US"/>
          </a:p>
        </p:txBody>
      </p:sp>
    </p:spTree>
    <p:extLst>
      <p:ext uri="{BB962C8B-B14F-4D97-AF65-F5344CB8AC3E}">
        <p14:creationId xmlns:p14="http://schemas.microsoft.com/office/powerpoint/2010/main" val="2616701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884F2E8-7148-2F4F-B941-4DFFD5556C1B}" type="datetimeFigureOut">
              <a:rPr lang="en-US" smtClean="0"/>
              <a:t>11/22/21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6E128B-4C64-424D-9B3E-0E3980E0A3E0}" type="slidenum">
              <a:rPr lang="en-US" smtClean="0"/>
              <a:t>‹#›</a:t>
            </a:fld>
            <a:endParaRPr lang="en-US"/>
          </a:p>
        </p:txBody>
      </p:sp>
    </p:spTree>
    <p:extLst>
      <p:ext uri="{BB962C8B-B14F-4D97-AF65-F5344CB8AC3E}">
        <p14:creationId xmlns:p14="http://schemas.microsoft.com/office/powerpoint/2010/main" val="28722185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84F2E8-7148-2F4F-B941-4DFFD5556C1B}" type="datetimeFigureOut">
              <a:rPr lang="en-US" smtClean="0"/>
              <a:t>11/22/21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6E128B-4C64-424D-9B3E-0E3980E0A3E0}" type="slidenum">
              <a:rPr lang="en-US" smtClean="0"/>
              <a:t>‹#›</a:t>
            </a:fld>
            <a:endParaRPr lang="en-US"/>
          </a:p>
        </p:txBody>
      </p:sp>
    </p:spTree>
    <p:extLst>
      <p:ext uri="{BB962C8B-B14F-4D97-AF65-F5344CB8AC3E}">
        <p14:creationId xmlns:p14="http://schemas.microsoft.com/office/powerpoint/2010/main" val="1969664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884F2E8-7148-2F4F-B941-4DFFD5556C1B}" type="datetimeFigureOut">
              <a:rPr lang="en-US" smtClean="0"/>
              <a:t>11/22/21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6E128B-4C64-424D-9B3E-0E3980E0A3E0}" type="slidenum">
              <a:rPr lang="en-US" smtClean="0"/>
              <a:t>‹#›</a:t>
            </a:fld>
            <a:endParaRPr lang="en-US"/>
          </a:p>
        </p:txBody>
      </p:sp>
    </p:spTree>
    <p:extLst>
      <p:ext uri="{BB962C8B-B14F-4D97-AF65-F5344CB8AC3E}">
        <p14:creationId xmlns:p14="http://schemas.microsoft.com/office/powerpoint/2010/main" val="23474156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884F2E8-7148-2F4F-B941-4DFFD5556C1B}" type="datetimeFigureOut">
              <a:rPr lang="en-US" smtClean="0"/>
              <a:t>11/22/21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6E128B-4C64-424D-9B3E-0E3980E0A3E0}" type="slidenum">
              <a:rPr lang="en-US" smtClean="0"/>
              <a:t>‹#›</a:t>
            </a:fld>
            <a:endParaRPr lang="en-US"/>
          </a:p>
        </p:txBody>
      </p:sp>
    </p:spTree>
    <p:extLst>
      <p:ext uri="{BB962C8B-B14F-4D97-AF65-F5344CB8AC3E}">
        <p14:creationId xmlns:p14="http://schemas.microsoft.com/office/powerpoint/2010/main" val="40949013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84F2E8-7148-2F4F-B941-4DFFD5556C1B}" type="datetimeFigureOut">
              <a:rPr lang="en-US" smtClean="0"/>
              <a:t>11/22/21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6E128B-4C64-424D-9B3E-0E3980E0A3E0}" type="slidenum">
              <a:rPr lang="en-US" smtClean="0"/>
              <a:t>‹#›</a:t>
            </a:fld>
            <a:endParaRPr lang="en-US"/>
          </a:p>
        </p:txBody>
      </p:sp>
    </p:spTree>
    <p:extLst>
      <p:ext uri="{BB962C8B-B14F-4D97-AF65-F5344CB8AC3E}">
        <p14:creationId xmlns:p14="http://schemas.microsoft.com/office/powerpoint/2010/main" val="195625793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unc.zoom.us/j/94011361206?pwd=MjIzWnlzOWxtNGtoUlNjaEV3ZWNPdz09"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https://www.law.cornell.edu/definitions/index.php?width=840&amp;height=800&amp;iframe=true&amp;def_id=34b109bfba413dad8384dd2cda01102b&amp;term_occur=999&amp;term_src=Title:2:Subtitle:A:Chapter:II:Part:200:Subpart:E:Subjgrp:41:200.439" TargetMode="External"/><Relationship Id="rId3" Type="http://schemas.openxmlformats.org/officeDocument/2006/relationships/hyperlink" Target="https://www.law.cornell.edu/cfr/text/2/200.1" TargetMode="External"/><Relationship Id="rId7" Type="http://schemas.openxmlformats.org/officeDocument/2006/relationships/hyperlink" Target="https://www.law.cornell.edu/cfr/text/2/200.465" TargetMode="External"/><Relationship Id="rId2" Type="http://schemas.openxmlformats.org/officeDocument/2006/relationships/hyperlink" Target="https://www.law.cornell.edu/definitions/index.php?width=840&amp;height=800&amp;iframe=true&amp;def_id=206c8d2689878e2925e319171ace2528&amp;term_occur=999&amp;term_src=Title:2:Subtitle:A:Chapter:II:Part:200:Subpart:E:Subjgrp:41:200.439" TargetMode="External"/><Relationship Id="rId1" Type="http://schemas.openxmlformats.org/officeDocument/2006/relationships/slideLayout" Target="../slideLayouts/slideLayout2.xml"/><Relationship Id="rId6" Type="http://schemas.openxmlformats.org/officeDocument/2006/relationships/hyperlink" Target="https://www.law.cornell.edu/cfr/text/2/200.436" TargetMode="External"/><Relationship Id="rId5" Type="http://schemas.openxmlformats.org/officeDocument/2006/relationships/hyperlink" Target="https://www.law.cornell.edu/definitions/index.php?width=840&amp;height=800&amp;iframe=true&amp;def_id=d3c30c7fcabf85260bb176c07e6d95a5&amp;term_occur=999&amp;term_src=Title:2:Subtitle:A:Chapter:II:Part:200:Subpart:E:Subjgrp:41:200.439" TargetMode="External"/><Relationship Id="rId4" Type="http://schemas.openxmlformats.org/officeDocument/2006/relationships/hyperlink" Target="https://www.law.cornell.edu/definitions/index.php?width=840&amp;height=800&amp;iframe=true&amp;def_id=3164f893d6d82447c92d899285ce22b2&amp;term_occur=999&amp;term_src=Title:2:Subtitle:A:Chapter:II:Part:200:Subpart:E:Subjgrp:41:200.439" TargetMode="External"/><Relationship Id="rId9" Type="http://schemas.openxmlformats.org/officeDocument/2006/relationships/hyperlink" Target="https://www.law.cornell.edu/definitions/index.php?width=840&amp;height=800&amp;iframe=true&amp;def_id=de00dfd10f09071c905d0928428a197d&amp;term_occur=999&amp;term_src=Title:2:Subtitle:A:Chapter:II:Part:200:Subpart:E:Subjgrp:41:200.439"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sog.unc.edu/file/arpa-program-file-checklisttmo30docx" TargetMode="Externa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hyperlink" Target="https://www.sog.unc.edu/file/arpa-reporting-templatexlsx" TargetMode="Externa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11.sv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hyperlink" Target="https://www.whitehouse.gov/wp-content/uploads/2021/08/OMB-2021-Compliance-Supplement_Final_V2.pdf" TargetMode="External"/><Relationship Id="rId1" Type="http://schemas.openxmlformats.org/officeDocument/2006/relationships/slideLayout" Target="../slideLayouts/slideLayout2.xml"/><Relationship Id="rId6" Type="http://schemas.openxmlformats.org/officeDocument/2006/relationships/hyperlink" Target="http://file2.pasbo.org/handouts/UniformGrantGuidance/SamplePolicies.pdf" TargetMode="External"/><Relationship Id="rId5" Type="http://schemas.openxmlformats.org/officeDocument/2006/relationships/image" Target="../media/image17.png"/><Relationship Id="rId4" Type="http://schemas.openxmlformats.org/officeDocument/2006/relationships/hyperlink" Target="https://naihc.net/wp-content/uploads/2021/03/UG-allowable-costs-table.pdf"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svg"/><Relationship Id="rId3" Type="http://schemas.openxmlformats.org/officeDocument/2006/relationships/image" Target="../media/image21.svg"/><Relationship Id="rId7" Type="http://schemas.openxmlformats.org/officeDocument/2006/relationships/image" Target="../media/image25.svg"/><Relationship Id="rId12" Type="http://schemas.openxmlformats.org/officeDocument/2006/relationships/image" Target="../media/image30.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4.png"/><Relationship Id="rId11" Type="http://schemas.openxmlformats.org/officeDocument/2006/relationships/image" Target="../media/image29.svg"/><Relationship Id="rId5" Type="http://schemas.openxmlformats.org/officeDocument/2006/relationships/image" Target="../media/image23.sv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sv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4F6C5-B71D-C34A-A845-31C62821858C}"/>
              </a:ext>
            </a:extLst>
          </p:cNvPr>
          <p:cNvSpPr>
            <a:spLocks noGrp="1"/>
          </p:cNvSpPr>
          <p:nvPr>
            <p:ph type="title"/>
          </p:nvPr>
        </p:nvSpPr>
        <p:spPr>
          <a:xfrm>
            <a:off x="6261316" y="0"/>
            <a:ext cx="4840010" cy="1807305"/>
          </a:xfrm>
        </p:spPr>
        <p:txBody>
          <a:bodyPr>
            <a:normAutofit/>
          </a:bodyPr>
          <a:lstStyle/>
          <a:p>
            <a:r>
              <a:rPr lang="en-US" dirty="0"/>
              <a:t>Zoom Office Hours</a:t>
            </a:r>
          </a:p>
        </p:txBody>
      </p:sp>
      <p:pic>
        <p:nvPicPr>
          <p:cNvPr id="5" name="Picture 4" descr="Hands-on top of each other">
            <a:extLst>
              <a:ext uri="{FF2B5EF4-FFF2-40B4-BE49-F238E27FC236}">
                <a16:creationId xmlns:a16="http://schemas.microsoft.com/office/drawing/2014/main" id="{F5D7B3E2-AE19-F44B-88F9-2714F45E5607}"/>
              </a:ext>
            </a:extLst>
          </p:cNvPr>
          <p:cNvPicPr>
            <a:picLocks noChangeAspect="1"/>
          </p:cNvPicPr>
          <p:nvPr/>
        </p:nvPicPr>
        <p:blipFill rotWithShape="1">
          <a:blip r:embed="rId2"/>
          <a:srcRect l="52258" r="8722" b="1"/>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Content Placeholder 2">
            <a:extLst>
              <a:ext uri="{FF2B5EF4-FFF2-40B4-BE49-F238E27FC236}">
                <a16:creationId xmlns:a16="http://schemas.microsoft.com/office/drawing/2014/main" id="{3DD9AB32-6E19-3648-ADDC-9603C52DF305}"/>
              </a:ext>
            </a:extLst>
          </p:cNvPr>
          <p:cNvSpPr>
            <a:spLocks noGrp="1"/>
          </p:cNvSpPr>
          <p:nvPr>
            <p:ph idx="1"/>
          </p:nvPr>
        </p:nvSpPr>
        <p:spPr>
          <a:xfrm>
            <a:off x="6261316" y="1565329"/>
            <a:ext cx="5563892" cy="4804473"/>
          </a:xfrm>
        </p:spPr>
        <p:txBody>
          <a:bodyPr>
            <a:normAutofit/>
          </a:bodyPr>
          <a:lstStyle/>
          <a:p>
            <a:pPr marL="0" indent="0">
              <a:buNone/>
            </a:pPr>
            <a:r>
              <a:rPr lang="en-US" sz="2400" b="1" dirty="0"/>
              <a:t>Next ARP Office Hours:</a:t>
            </a:r>
            <a:br>
              <a:rPr lang="en-US" sz="2400" dirty="0"/>
            </a:br>
            <a:endParaRPr lang="en-US" sz="2400" dirty="0"/>
          </a:p>
          <a:p>
            <a:pPr marL="0" indent="0">
              <a:buNone/>
            </a:pPr>
            <a:r>
              <a:rPr lang="en-US" sz="2400" b="1" dirty="0"/>
              <a:t>Friday, December 3, at 8:30am</a:t>
            </a:r>
          </a:p>
          <a:p>
            <a:pPr marL="0" indent="0">
              <a:buNone/>
            </a:pPr>
            <a:r>
              <a:rPr lang="en-US" sz="2400" u="sng" dirty="0">
                <a:hlinkClick r:id="rId3"/>
              </a:rPr>
              <a:t>https://unc.zoom.us/j/94011361206?pwd=MjIzWnlzOWxtNGtoUlNjaEV3ZWNPdz09</a:t>
            </a:r>
            <a:endParaRPr lang="en-US" sz="2400" dirty="0"/>
          </a:p>
          <a:p>
            <a:pPr marL="0" indent="0">
              <a:buNone/>
            </a:pPr>
            <a:r>
              <a:rPr lang="en-US" sz="2400" dirty="0"/>
              <a:t>Meeting ID: 940 1136 1206</a:t>
            </a:r>
          </a:p>
          <a:p>
            <a:pPr marL="0" indent="0">
              <a:buNone/>
            </a:pPr>
            <a:r>
              <a:rPr lang="en-US" sz="2400" dirty="0"/>
              <a:t>Passcode: 522329 </a:t>
            </a:r>
            <a:br>
              <a:rPr lang="en-US" sz="2400" dirty="0"/>
            </a:br>
            <a:endParaRPr lang="en-US" sz="2400" dirty="0"/>
          </a:p>
          <a:p>
            <a:pPr marL="0" indent="0">
              <a:buNone/>
            </a:pPr>
            <a:r>
              <a:rPr lang="en-US" sz="2400" b="1" dirty="0"/>
              <a:t>Future ARP Office Hours:</a:t>
            </a:r>
            <a:endParaRPr lang="en-US" sz="2400" dirty="0"/>
          </a:p>
          <a:p>
            <a:pPr marL="0" indent="0">
              <a:buNone/>
            </a:pPr>
            <a:r>
              <a:rPr lang="en-US" sz="2400" dirty="0"/>
              <a:t>Tuesday, December 7, at 12:00pm</a:t>
            </a:r>
          </a:p>
          <a:p>
            <a:pPr marL="0" indent="0">
              <a:buNone/>
            </a:pPr>
            <a:r>
              <a:rPr lang="en-US" sz="2400" dirty="0"/>
              <a:t>Thursday, December 16, at 8:30am</a:t>
            </a:r>
          </a:p>
          <a:p>
            <a:endParaRPr lang="en-US" sz="1100" dirty="0"/>
          </a:p>
        </p:txBody>
      </p:sp>
    </p:spTree>
    <p:extLst>
      <p:ext uri="{BB962C8B-B14F-4D97-AF65-F5344CB8AC3E}">
        <p14:creationId xmlns:p14="http://schemas.microsoft.com/office/powerpoint/2010/main" val="33163580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E5D232B-5D8B-4248-9770-B9BF429A21F4}"/>
              </a:ext>
            </a:extLst>
          </p:cNvPr>
          <p:cNvSpPr>
            <a:spLocks noGrp="1"/>
          </p:cNvSpPr>
          <p:nvPr>
            <p:ph idx="1"/>
          </p:nvPr>
        </p:nvSpPr>
        <p:spPr>
          <a:xfrm>
            <a:off x="838200" y="947057"/>
            <a:ext cx="10515600" cy="5229906"/>
          </a:xfrm>
        </p:spPr>
        <p:txBody>
          <a:bodyPr>
            <a:normAutofit/>
          </a:bodyPr>
          <a:lstStyle/>
          <a:p>
            <a:pPr marL="0" indent="0">
              <a:buNone/>
            </a:pPr>
            <a:r>
              <a:rPr lang="en-US" b="1" dirty="0"/>
              <a:t>For broadband infrastructure to provide service to “unserved or underserved households or businesses,” must every house or business in the service area be unserved or underserved? [6/17] </a:t>
            </a:r>
            <a:endParaRPr lang="en-US" dirty="0"/>
          </a:p>
          <a:p>
            <a:pPr marL="0" indent="0">
              <a:buNone/>
            </a:pPr>
            <a:r>
              <a:rPr lang="en-US" dirty="0"/>
              <a:t>No. It suffices that an objective of the project is to provide service to unserved or underserved households or businesses. Doing so may involve a holistic approach that provides service to a wider area in order, for example, to make the ongoing service of unserved or underserved households or businesses within the service area economical. Unserved or underserved households or businesses need not be the </a:t>
            </a:r>
            <a:r>
              <a:rPr lang="en-US" i="1" dirty="0"/>
              <a:t>only </a:t>
            </a:r>
            <a:r>
              <a:rPr lang="en-US" dirty="0"/>
              <a:t>households or businesses in the service area receiving funds. </a:t>
            </a:r>
          </a:p>
          <a:p>
            <a:endParaRPr lang="en-US" dirty="0"/>
          </a:p>
        </p:txBody>
      </p:sp>
    </p:spTree>
    <p:extLst>
      <p:ext uri="{BB962C8B-B14F-4D97-AF65-F5344CB8AC3E}">
        <p14:creationId xmlns:p14="http://schemas.microsoft.com/office/powerpoint/2010/main" val="16653753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06A6891-95AC-AE48-9D8F-BE6FC00D5BF3}"/>
              </a:ext>
            </a:extLst>
          </p:cNvPr>
          <p:cNvSpPr/>
          <p:nvPr/>
        </p:nvSpPr>
        <p:spPr>
          <a:xfrm>
            <a:off x="0" y="0"/>
            <a:ext cx="12192000" cy="157121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     </a:t>
            </a:r>
            <a:r>
              <a:rPr lang="en-US" sz="5400" dirty="0">
                <a:solidFill>
                  <a:schemeClr val="bg1"/>
                </a:solidFill>
              </a:rPr>
              <a:t>Prior Approval for Capital Projects?</a:t>
            </a:r>
          </a:p>
        </p:txBody>
      </p:sp>
      <p:sp>
        <p:nvSpPr>
          <p:cNvPr id="3" name="Content Placeholder 2">
            <a:extLst>
              <a:ext uri="{FF2B5EF4-FFF2-40B4-BE49-F238E27FC236}">
                <a16:creationId xmlns:a16="http://schemas.microsoft.com/office/drawing/2014/main" id="{A3C6FF8D-475A-3D40-8097-11F929FB2497}"/>
              </a:ext>
            </a:extLst>
          </p:cNvPr>
          <p:cNvSpPr>
            <a:spLocks noGrp="1"/>
          </p:cNvSpPr>
          <p:nvPr>
            <p:ph idx="1"/>
          </p:nvPr>
        </p:nvSpPr>
        <p:spPr>
          <a:xfrm>
            <a:off x="6768229" y="1673771"/>
            <a:ext cx="5257800" cy="5148198"/>
          </a:xfrm>
          <a:solidFill>
            <a:schemeClr val="bg2">
              <a:lumMod val="90000"/>
            </a:schemeClr>
          </a:solidFill>
        </p:spPr>
        <p:txBody>
          <a:bodyPr>
            <a:normAutofit fontScale="25000" lnSpcReduction="20000"/>
          </a:bodyPr>
          <a:lstStyle/>
          <a:p>
            <a:pPr marL="0" indent="0">
              <a:buNone/>
            </a:pPr>
            <a:r>
              <a:rPr lang="en-US" sz="4800" b="1" dirty="0"/>
              <a:t>§ 200.439 Equipment and other </a:t>
            </a:r>
            <a:r>
              <a:rPr lang="en-US" sz="4800" b="1" dirty="0">
                <a:hlinkClick r:id="rId2"/>
              </a:rPr>
              <a:t>capital expenditures</a:t>
            </a:r>
            <a:r>
              <a:rPr lang="en-US" sz="4800" b="1" dirty="0"/>
              <a:t>.</a:t>
            </a:r>
          </a:p>
          <a:p>
            <a:pPr marL="0" indent="0">
              <a:buNone/>
            </a:pPr>
            <a:r>
              <a:rPr lang="en-US" sz="4800" b="1" dirty="0"/>
              <a:t>(a)</a:t>
            </a:r>
            <a:r>
              <a:rPr lang="en-US" sz="4800" dirty="0"/>
              <a:t> See </a:t>
            </a:r>
            <a:r>
              <a:rPr lang="en-US" sz="4800" dirty="0">
                <a:hlinkClick r:id="rId3"/>
              </a:rPr>
              <a:t>§ 200.1</a:t>
            </a:r>
            <a:r>
              <a:rPr lang="en-US" sz="4800" dirty="0"/>
              <a:t> for the definitions of </a:t>
            </a:r>
            <a:r>
              <a:rPr lang="en-US" sz="4800" i="1" dirty="0"/>
              <a:t>capital expenditures, equipment, special purpose equipment, general purpose equipment, acquisition cost,</a:t>
            </a:r>
            <a:r>
              <a:rPr lang="en-US" sz="4800" dirty="0"/>
              <a:t> and </a:t>
            </a:r>
            <a:r>
              <a:rPr lang="en-US" sz="4800" i="1" dirty="0"/>
              <a:t>capital assets.</a:t>
            </a:r>
            <a:endParaRPr lang="en-US" sz="4800" dirty="0"/>
          </a:p>
          <a:p>
            <a:pPr marL="0" indent="0">
              <a:buNone/>
            </a:pPr>
            <a:r>
              <a:rPr lang="en-US" sz="4800" b="1" dirty="0"/>
              <a:t>(b)</a:t>
            </a:r>
            <a:r>
              <a:rPr lang="en-US" sz="4800" dirty="0"/>
              <a:t> The following rules of allowability must apply to equipment and other capital expenditures:</a:t>
            </a:r>
          </a:p>
          <a:p>
            <a:pPr marL="0" indent="0">
              <a:buNone/>
            </a:pPr>
            <a:r>
              <a:rPr lang="en-US" sz="4800" b="1" dirty="0"/>
              <a:t>(1)</a:t>
            </a:r>
            <a:r>
              <a:rPr lang="en-US" sz="4800" dirty="0"/>
              <a:t> </a:t>
            </a:r>
            <a:r>
              <a:rPr lang="en-US" sz="4800" dirty="0">
                <a:hlinkClick r:id="rId2"/>
              </a:rPr>
              <a:t>Capital expenditures</a:t>
            </a:r>
            <a:r>
              <a:rPr lang="en-US" sz="4800" dirty="0"/>
              <a:t> for general purpose equipment, buildings, and land are unallowable as direct charges, except with the prior written approval of the  </a:t>
            </a:r>
            <a:r>
              <a:rPr lang="en-US" sz="4800" dirty="0">
                <a:hlinkClick r:id="rId4"/>
              </a:rPr>
              <a:t>Federal awarding agency</a:t>
            </a:r>
            <a:r>
              <a:rPr lang="en-US" sz="4800" dirty="0"/>
              <a:t> or  </a:t>
            </a:r>
            <a:r>
              <a:rPr lang="en-US" sz="4800" dirty="0">
                <a:hlinkClick r:id="rId5"/>
              </a:rPr>
              <a:t>pass-through entity</a:t>
            </a:r>
            <a:r>
              <a:rPr lang="en-US" sz="4800" dirty="0"/>
              <a:t>.</a:t>
            </a:r>
          </a:p>
          <a:p>
            <a:pPr marL="0" indent="0">
              <a:buNone/>
            </a:pPr>
            <a:r>
              <a:rPr lang="en-US" sz="4800" b="1" dirty="0"/>
              <a:t>(2)</a:t>
            </a:r>
            <a:r>
              <a:rPr lang="en-US" sz="4800" dirty="0"/>
              <a:t> </a:t>
            </a:r>
            <a:r>
              <a:rPr lang="en-US" sz="4800" dirty="0">
                <a:hlinkClick r:id="rId2"/>
              </a:rPr>
              <a:t>Capital expenditures</a:t>
            </a:r>
            <a:r>
              <a:rPr lang="en-US" sz="4800" dirty="0"/>
              <a:t> for special purpose equipment are allowable as direct costs, provided that items with a unit cost of $5,000 or more have the prior written approval of the  </a:t>
            </a:r>
            <a:r>
              <a:rPr lang="en-US" sz="4800" dirty="0">
                <a:hlinkClick r:id="rId4"/>
              </a:rPr>
              <a:t>Federal awarding agency</a:t>
            </a:r>
            <a:r>
              <a:rPr lang="en-US" sz="4800" dirty="0"/>
              <a:t> or  </a:t>
            </a:r>
            <a:r>
              <a:rPr lang="en-US" sz="4800" dirty="0">
                <a:hlinkClick r:id="rId5"/>
              </a:rPr>
              <a:t>pass-through entity</a:t>
            </a:r>
            <a:r>
              <a:rPr lang="en-US" sz="4800" dirty="0"/>
              <a:t>.</a:t>
            </a:r>
          </a:p>
          <a:p>
            <a:pPr marL="0" indent="0">
              <a:buNone/>
            </a:pPr>
            <a:r>
              <a:rPr lang="en-US" sz="4800" b="1" dirty="0"/>
              <a:t>(3)</a:t>
            </a:r>
            <a:r>
              <a:rPr lang="en-US" sz="4800" dirty="0"/>
              <a:t> </a:t>
            </a:r>
            <a:r>
              <a:rPr lang="en-US" sz="4800" dirty="0">
                <a:hlinkClick r:id="rId2"/>
              </a:rPr>
              <a:t>Capital expenditures</a:t>
            </a:r>
            <a:r>
              <a:rPr lang="en-US" sz="4800" dirty="0"/>
              <a:t> for improvements to land, buildings, or equipment which materially increase their value or useful life are unallowable as a direct cost except with the prior written approval of the  </a:t>
            </a:r>
            <a:r>
              <a:rPr lang="en-US" sz="4800" dirty="0">
                <a:hlinkClick r:id="rId4"/>
              </a:rPr>
              <a:t>Federal awarding agency</a:t>
            </a:r>
            <a:r>
              <a:rPr lang="en-US" sz="4800" dirty="0"/>
              <a:t>, or  </a:t>
            </a:r>
            <a:r>
              <a:rPr lang="en-US" sz="4800" dirty="0">
                <a:hlinkClick r:id="rId5"/>
              </a:rPr>
              <a:t>pass-through entity</a:t>
            </a:r>
            <a:r>
              <a:rPr lang="en-US" sz="4800" dirty="0"/>
              <a:t>. See </a:t>
            </a:r>
            <a:r>
              <a:rPr lang="en-US" sz="4800" dirty="0">
                <a:hlinkClick r:id="rId6"/>
              </a:rPr>
              <a:t>§ 200.436</a:t>
            </a:r>
            <a:r>
              <a:rPr lang="en-US" sz="4800" dirty="0"/>
              <a:t>, for rules on the allowability of depreciation on buildings, capital improvements, and equipment. See also </a:t>
            </a:r>
            <a:r>
              <a:rPr lang="en-US" sz="4800" dirty="0">
                <a:hlinkClick r:id="rId7"/>
              </a:rPr>
              <a:t>§ 200.465</a:t>
            </a:r>
            <a:r>
              <a:rPr lang="en-US" sz="4800" dirty="0"/>
              <a:t>.</a:t>
            </a:r>
          </a:p>
          <a:p>
            <a:pPr marL="0" indent="0">
              <a:buNone/>
            </a:pPr>
            <a:r>
              <a:rPr lang="en-US" sz="4800" b="1" dirty="0"/>
              <a:t>(4)</a:t>
            </a:r>
            <a:r>
              <a:rPr lang="en-US" sz="4800" dirty="0"/>
              <a:t> When approved as a direct charge pursuant to paragraphs (b)(1) through (3) of this section, </a:t>
            </a:r>
            <a:r>
              <a:rPr lang="en-US" sz="4800" dirty="0">
                <a:hlinkClick r:id="rId2"/>
              </a:rPr>
              <a:t>capital expenditures</a:t>
            </a:r>
            <a:r>
              <a:rPr lang="en-US" sz="4800" dirty="0"/>
              <a:t> will be charged in the period in which the expenditure is incurred, or as otherwise determined appropriate and negotiated with the </a:t>
            </a:r>
            <a:r>
              <a:rPr lang="en-US" sz="4800" dirty="0">
                <a:hlinkClick r:id="rId4"/>
              </a:rPr>
              <a:t>Federal awarding agency</a:t>
            </a:r>
            <a:r>
              <a:rPr lang="en-US" sz="4800" dirty="0"/>
              <a:t>.</a:t>
            </a:r>
          </a:p>
          <a:p>
            <a:pPr marL="0" indent="0">
              <a:buNone/>
            </a:pPr>
            <a:r>
              <a:rPr lang="en-US" sz="4800" b="1" dirty="0"/>
              <a:t>(5)</a:t>
            </a:r>
            <a:r>
              <a:rPr lang="en-US" sz="4800" dirty="0"/>
              <a:t> The unamortized portion of any equipment written off as a result of a change in capitalization levels may be recovered by continuing to </a:t>
            </a:r>
            <a:r>
              <a:rPr lang="en-US" sz="4800" dirty="0">
                <a:hlinkClick r:id="rId8"/>
              </a:rPr>
              <a:t>claim</a:t>
            </a:r>
            <a:r>
              <a:rPr lang="en-US" sz="4800" dirty="0"/>
              <a:t> the otherwise allowable depreciation on the equipment, or by amortizing the amount to be written off over a period of years negotiated with the Federal cognizant agency for indirect cost.</a:t>
            </a:r>
          </a:p>
          <a:p>
            <a:pPr marL="0" indent="0">
              <a:buNone/>
            </a:pPr>
            <a:r>
              <a:rPr lang="en-US" sz="4800" b="1" dirty="0"/>
              <a:t>(6)</a:t>
            </a:r>
            <a:r>
              <a:rPr lang="en-US" sz="4800" dirty="0"/>
              <a:t> Cost of equipment disposal. If the </a:t>
            </a:r>
            <a:r>
              <a:rPr lang="en-US" sz="4800" dirty="0">
                <a:hlinkClick r:id="rId9"/>
              </a:rPr>
              <a:t>non-Federal entity</a:t>
            </a:r>
            <a:r>
              <a:rPr lang="en-US" sz="4800" dirty="0"/>
              <a:t> is instructed by the  </a:t>
            </a:r>
            <a:r>
              <a:rPr lang="en-US" sz="4800" dirty="0">
                <a:hlinkClick r:id="rId4"/>
              </a:rPr>
              <a:t>Federal awarding agency</a:t>
            </a:r>
            <a:r>
              <a:rPr lang="en-US" sz="4800" dirty="0"/>
              <a:t> to otherwise dispose of or transfer the equipment the costs of such disposal or transfer are allowable.</a:t>
            </a:r>
          </a:p>
          <a:p>
            <a:pPr marL="0" indent="0">
              <a:buNone/>
            </a:pPr>
            <a:r>
              <a:rPr lang="en-US" sz="4800" b="1" dirty="0"/>
              <a:t>(7)</a:t>
            </a:r>
            <a:r>
              <a:rPr lang="en-US" sz="4800" dirty="0"/>
              <a:t> Equipment and other </a:t>
            </a:r>
            <a:r>
              <a:rPr lang="en-US" sz="4800" dirty="0">
                <a:hlinkClick r:id="rId2"/>
              </a:rPr>
              <a:t>capital expenditures</a:t>
            </a:r>
            <a:r>
              <a:rPr lang="en-US" sz="4800" dirty="0"/>
              <a:t> are unallowable as indirect costs. See </a:t>
            </a:r>
            <a:r>
              <a:rPr lang="en-US" sz="4800" dirty="0">
                <a:hlinkClick r:id="rId6"/>
              </a:rPr>
              <a:t>§ 200.436</a:t>
            </a:r>
            <a:r>
              <a:rPr lang="en-US" sz="4800" dirty="0"/>
              <a:t>.</a:t>
            </a:r>
          </a:p>
          <a:p>
            <a:endParaRPr lang="en-US" dirty="0"/>
          </a:p>
        </p:txBody>
      </p:sp>
      <p:sp>
        <p:nvSpPr>
          <p:cNvPr id="4" name="Content Placeholder 2">
            <a:extLst>
              <a:ext uri="{FF2B5EF4-FFF2-40B4-BE49-F238E27FC236}">
                <a16:creationId xmlns:a16="http://schemas.microsoft.com/office/drawing/2014/main" id="{926C3C07-7A38-9947-88AD-23AB38E17FCA}"/>
              </a:ext>
            </a:extLst>
          </p:cNvPr>
          <p:cNvSpPr txBox="1">
            <a:spLocks/>
          </p:cNvSpPr>
          <p:nvPr/>
        </p:nvSpPr>
        <p:spPr>
          <a:xfrm>
            <a:off x="555321" y="1734722"/>
            <a:ext cx="5937336" cy="5054651"/>
          </a:xfrm>
          <a:prstGeom prst="rect">
            <a:avLst/>
          </a:prstGeom>
          <a:solidFill>
            <a:schemeClr val="bg1"/>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b="1" dirty="0">
                <a:solidFill>
                  <a:schemeClr val="tx1">
                    <a:lumMod val="65000"/>
                    <a:lumOff val="35000"/>
                  </a:schemeClr>
                </a:solidFill>
              </a:rPr>
              <a:t>IFR specifically authorizes capital projects for </a:t>
            </a:r>
          </a:p>
          <a:p>
            <a:r>
              <a:rPr lang="en-US" sz="1800" dirty="0">
                <a:solidFill>
                  <a:schemeClr val="tx1">
                    <a:lumMod val="65000"/>
                    <a:lumOff val="35000"/>
                  </a:schemeClr>
                </a:solidFill>
              </a:rPr>
              <a:t>Water, wastewater, &amp; broadband</a:t>
            </a:r>
          </a:p>
          <a:p>
            <a:r>
              <a:rPr lang="en-US" sz="1800" dirty="0">
                <a:solidFill>
                  <a:schemeClr val="tx1">
                    <a:lumMod val="65000"/>
                    <a:lumOff val="35000"/>
                  </a:schemeClr>
                </a:solidFill>
              </a:rPr>
              <a:t>General government capital projects to the extent of lost revenue growth</a:t>
            </a:r>
          </a:p>
          <a:p>
            <a:r>
              <a:rPr lang="en-US" sz="1800" dirty="0">
                <a:solidFill>
                  <a:schemeClr val="tx1">
                    <a:lumMod val="65000"/>
                    <a:lumOff val="35000"/>
                  </a:schemeClr>
                </a:solidFill>
              </a:rPr>
              <a:t>Certain capital projects related to addressing pandemic and negative economic impacts </a:t>
            </a:r>
          </a:p>
          <a:p>
            <a:pPr marL="0" indent="0">
              <a:buNone/>
            </a:pPr>
            <a:endParaRPr lang="en-US" sz="1000" dirty="0">
              <a:solidFill>
                <a:schemeClr val="tx1">
                  <a:lumMod val="65000"/>
                  <a:lumOff val="35000"/>
                </a:schemeClr>
              </a:solidFill>
            </a:endParaRPr>
          </a:p>
          <a:p>
            <a:pPr marL="0" indent="0">
              <a:buNone/>
            </a:pPr>
            <a:r>
              <a:rPr lang="en-US" sz="2000" b="1" dirty="0">
                <a:solidFill>
                  <a:schemeClr val="tx1">
                    <a:lumMod val="65000"/>
                    <a:lumOff val="35000"/>
                  </a:schemeClr>
                </a:solidFill>
              </a:rPr>
              <a:t>FAQs mention other capital projects as examples</a:t>
            </a:r>
          </a:p>
          <a:p>
            <a:pPr marL="0" indent="0">
              <a:buNone/>
            </a:pPr>
            <a:endParaRPr lang="en-US" sz="1000" dirty="0">
              <a:solidFill>
                <a:schemeClr val="tx1">
                  <a:lumMod val="65000"/>
                  <a:lumOff val="35000"/>
                </a:schemeClr>
              </a:solidFill>
            </a:endParaRPr>
          </a:p>
          <a:p>
            <a:pPr marL="0" indent="0">
              <a:buNone/>
            </a:pPr>
            <a:r>
              <a:rPr lang="en-US" sz="2000" b="1" dirty="0">
                <a:solidFill>
                  <a:schemeClr val="tx1">
                    <a:lumMod val="65000"/>
                    <a:lumOff val="35000"/>
                  </a:schemeClr>
                </a:solidFill>
              </a:rPr>
              <a:t>FAQ 4.5: Are governments required to submit proposed expenditures to Treasury for approval? [5/27]</a:t>
            </a:r>
            <a:endParaRPr lang="en-US" sz="2000" dirty="0">
              <a:solidFill>
                <a:schemeClr val="tx1">
                  <a:lumMod val="65000"/>
                  <a:lumOff val="35000"/>
                </a:schemeClr>
              </a:solidFill>
              <a:effectLst/>
            </a:endParaRPr>
          </a:p>
          <a:p>
            <a:r>
              <a:rPr lang="en-US" sz="1800" dirty="0">
                <a:solidFill>
                  <a:schemeClr val="tx1">
                    <a:lumMod val="65000"/>
                    <a:lumOff val="35000"/>
                  </a:schemeClr>
                </a:solidFill>
              </a:rPr>
              <a:t>No. Recipients are not required to submit planned expenditures for prior approval by Treasury. Recipients are subject to the requirements and guidelines for eligible uses contained in the Interim Final Rule. </a:t>
            </a:r>
          </a:p>
          <a:p>
            <a:endParaRPr lang="en-US" sz="2000" dirty="0">
              <a:solidFill>
                <a:schemeClr val="tx1">
                  <a:lumMod val="65000"/>
                  <a:lumOff val="35000"/>
                </a:schemeClr>
              </a:solidFill>
            </a:endParaRPr>
          </a:p>
          <a:p>
            <a:endParaRPr lang="en-US" dirty="0"/>
          </a:p>
        </p:txBody>
      </p:sp>
      <p:sp>
        <p:nvSpPr>
          <p:cNvPr id="9" name="Oval 8">
            <a:extLst>
              <a:ext uri="{FF2B5EF4-FFF2-40B4-BE49-F238E27FC236}">
                <a16:creationId xmlns:a16="http://schemas.microsoft.com/office/drawing/2014/main" id="{C87EACA7-F011-A746-A6B4-2F05E5F6260A}"/>
              </a:ext>
            </a:extLst>
          </p:cNvPr>
          <p:cNvSpPr/>
          <p:nvPr/>
        </p:nvSpPr>
        <p:spPr>
          <a:xfrm>
            <a:off x="150313" y="1734722"/>
            <a:ext cx="405008" cy="450937"/>
          </a:xfrm>
          <a:prstGeom prst="ellipse">
            <a:avLst/>
          </a:prstGeom>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0" name="Oval 9">
            <a:extLst>
              <a:ext uri="{FF2B5EF4-FFF2-40B4-BE49-F238E27FC236}">
                <a16:creationId xmlns:a16="http://schemas.microsoft.com/office/drawing/2014/main" id="{1BC7AA37-CDFB-C843-A485-5D275FE71273}"/>
              </a:ext>
            </a:extLst>
          </p:cNvPr>
          <p:cNvSpPr/>
          <p:nvPr/>
        </p:nvSpPr>
        <p:spPr>
          <a:xfrm>
            <a:off x="150313" y="3989654"/>
            <a:ext cx="405008" cy="450937"/>
          </a:xfrm>
          <a:prstGeom prst="ellipse">
            <a:avLst/>
          </a:prstGeom>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11" name="Oval 10">
            <a:extLst>
              <a:ext uri="{FF2B5EF4-FFF2-40B4-BE49-F238E27FC236}">
                <a16:creationId xmlns:a16="http://schemas.microsoft.com/office/drawing/2014/main" id="{2F11DD51-967C-CC4E-AD0C-9B712DAACF0B}"/>
              </a:ext>
            </a:extLst>
          </p:cNvPr>
          <p:cNvSpPr/>
          <p:nvPr/>
        </p:nvSpPr>
        <p:spPr>
          <a:xfrm>
            <a:off x="150313" y="4643106"/>
            <a:ext cx="405008" cy="450937"/>
          </a:xfrm>
          <a:prstGeom prst="ellipse">
            <a:avLst/>
          </a:prstGeom>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Tree>
    <p:extLst>
      <p:ext uri="{BB962C8B-B14F-4D97-AF65-F5344CB8AC3E}">
        <p14:creationId xmlns:p14="http://schemas.microsoft.com/office/powerpoint/2010/main" val="3058106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uiExpand="1" build="p" animBg="1"/>
      <p:bldP spid="9" grpId="0" animBg="1"/>
      <p:bldP spid="10"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1">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8B73B65-C681-D24B-A54D-40B5281CC4C9}"/>
              </a:ext>
            </a:extLst>
          </p:cNvPr>
          <p:cNvSpPr/>
          <p:nvPr/>
        </p:nvSpPr>
        <p:spPr>
          <a:xfrm>
            <a:off x="0" y="0"/>
            <a:ext cx="4766131" cy="6858000"/>
          </a:xfrm>
          <a:prstGeom prst="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EF327CB-ECFD-3E40-87EB-B72CB43E5637}"/>
              </a:ext>
            </a:extLst>
          </p:cNvPr>
          <p:cNvSpPr>
            <a:spLocks noGrp="1"/>
          </p:cNvSpPr>
          <p:nvPr>
            <p:ph type="title"/>
          </p:nvPr>
        </p:nvSpPr>
        <p:spPr>
          <a:xfrm>
            <a:off x="0" y="-383166"/>
            <a:ext cx="5465064" cy="1719072"/>
          </a:xfrm>
        </p:spPr>
        <p:txBody>
          <a:bodyPr anchor="b">
            <a:normAutofit/>
          </a:bodyPr>
          <a:lstStyle/>
          <a:p>
            <a:r>
              <a:rPr lang="en-US" sz="5400" dirty="0">
                <a:solidFill>
                  <a:schemeClr val="bg1"/>
                </a:solidFill>
                <a:latin typeface="+mn-lt"/>
              </a:rPr>
              <a:t>Project Tracking</a:t>
            </a:r>
          </a:p>
        </p:txBody>
      </p:sp>
      <p:sp>
        <p:nvSpPr>
          <p:cNvPr id="20" name="sketch line">
            <a:extLst>
              <a:ext uri="{FF2B5EF4-FFF2-40B4-BE49-F238E27FC236}">
                <a16:creationId xmlns:a16="http://schemas.microsoft.com/office/drawing/2014/main" id="{6357EC4F-235E-4222-A36F-C7878ACE37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ACE6B50-E9E4-4B48-ABC9-59C42091A638}"/>
              </a:ext>
            </a:extLst>
          </p:cNvPr>
          <p:cNvSpPr>
            <a:spLocks noGrp="1"/>
          </p:cNvSpPr>
          <p:nvPr>
            <p:ph idx="1"/>
          </p:nvPr>
        </p:nvSpPr>
        <p:spPr>
          <a:xfrm>
            <a:off x="272207" y="1536347"/>
            <a:ext cx="4462587" cy="2975210"/>
          </a:xfrm>
          <a:solidFill>
            <a:schemeClr val="tx1">
              <a:lumMod val="65000"/>
              <a:lumOff val="35000"/>
            </a:schemeClr>
          </a:solidFill>
        </p:spPr>
        <p:txBody>
          <a:bodyPr anchor="t">
            <a:noAutofit/>
          </a:bodyPr>
          <a:lstStyle/>
          <a:p>
            <a:r>
              <a:rPr lang="en-US" sz="2200" dirty="0">
                <a:solidFill>
                  <a:schemeClr val="bg1"/>
                </a:solidFill>
              </a:rPr>
              <a:t>Project Description</a:t>
            </a:r>
          </a:p>
          <a:p>
            <a:r>
              <a:rPr lang="en-US" sz="2200" dirty="0">
                <a:solidFill>
                  <a:schemeClr val="bg1"/>
                </a:solidFill>
              </a:rPr>
              <a:t>Written Eligibility Determination (citations to IFR/FAQs)</a:t>
            </a:r>
          </a:p>
          <a:p>
            <a:r>
              <a:rPr lang="en-US" sz="2200" dirty="0">
                <a:solidFill>
                  <a:schemeClr val="bg1"/>
                </a:solidFill>
              </a:rPr>
              <a:t>State Law Citation(s)</a:t>
            </a:r>
          </a:p>
          <a:p>
            <a:r>
              <a:rPr lang="en-US" sz="2200" dirty="0">
                <a:solidFill>
                  <a:schemeClr val="bg1"/>
                </a:solidFill>
              </a:rPr>
              <a:t>Expenditure Category (EC)</a:t>
            </a:r>
          </a:p>
          <a:p>
            <a:r>
              <a:rPr lang="en-US" sz="2200" dirty="0">
                <a:solidFill>
                  <a:schemeClr val="bg1"/>
                </a:solidFill>
              </a:rPr>
              <a:t>Internal Tracking Number</a:t>
            </a:r>
          </a:p>
          <a:p>
            <a:r>
              <a:rPr lang="en-US" sz="2200" dirty="0">
                <a:solidFill>
                  <a:schemeClr val="bg1"/>
                </a:solidFill>
              </a:rPr>
              <a:t>Additional Written Justifications (if applicable)</a:t>
            </a:r>
          </a:p>
          <a:p>
            <a:r>
              <a:rPr lang="en-US" sz="2200" dirty="0">
                <a:solidFill>
                  <a:schemeClr val="bg1"/>
                </a:solidFill>
              </a:rPr>
              <a:t>Cost Allowability</a:t>
            </a:r>
          </a:p>
        </p:txBody>
      </p:sp>
      <p:pic>
        <p:nvPicPr>
          <p:cNvPr id="7" name="Picture 6" descr="Graphical user interface, text, application&#10;&#10;Description automatically generated">
            <a:extLst>
              <a:ext uri="{FF2B5EF4-FFF2-40B4-BE49-F238E27FC236}">
                <a16:creationId xmlns:a16="http://schemas.microsoft.com/office/drawing/2014/main" id="{F5DD344E-04BE-7B48-A41A-6C632B287970}"/>
              </a:ext>
            </a:extLst>
          </p:cNvPr>
          <p:cNvPicPr>
            <a:picLocks noChangeAspect="1"/>
          </p:cNvPicPr>
          <p:nvPr/>
        </p:nvPicPr>
        <p:blipFill>
          <a:blip r:embed="rId2"/>
          <a:stretch>
            <a:fillRect/>
          </a:stretch>
        </p:blipFill>
        <p:spPr>
          <a:xfrm>
            <a:off x="4766131" y="315617"/>
            <a:ext cx="7457206" cy="6226766"/>
          </a:xfrm>
          <a:prstGeom prst="rect">
            <a:avLst/>
          </a:prstGeom>
        </p:spPr>
      </p:pic>
      <p:sp>
        <p:nvSpPr>
          <p:cNvPr id="9" name="TextBox 8">
            <a:extLst>
              <a:ext uri="{FF2B5EF4-FFF2-40B4-BE49-F238E27FC236}">
                <a16:creationId xmlns:a16="http://schemas.microsoft.com/office/drawing/2014/main" id="{938F4A06-BB5C-CE47-A146-D271FF95448B}"/>
              </a:ext>
            </a:extLst>
          </p:cNvPr>
          <p:cNvSpPr txBox="1"/>
          <p:nvPr/>
        </p:nvSpPr>
        <p:spPr>
          <a:xfrm>
            <a:off x="140410" y="5186267"/>
            <a:ext cx="4462587" cy="1754326"/>
          </a:xfrm>
          <a:prstGeom prst="rect">
            <a:avLst/>
          </a:prstGeom>
          <a:noFill/>
        </p:spPr>
        <p:txBody>
          <a:bodyPr wrap="square" rtlCol="0">
            <a:spAutoFit/>
          </a:bodyPr>
          <a:lstStyle/>
          <a:p>
            <a:r>
              <a:rPr lang="en-US" dirty="0">
                <a:hlinkClick r:id="rId3"/>
              </a:rPr>
              <a:t>https://www.sog.unc.edu/file/arpa-program-file-checklisttmo30docx</a:t>
            </a:r>
            <a:endParaRPr lang="en-US" dirty="0"/>
          </a:p>
          <a:p>
            <a:endParaRPr lang="en-US" dirty="0"/>
          </a:p>
          <a:p>
            <a:r>
              <a:rPr lang="en-US" dirty="0">
                <a:hlinkClick r:id="rId4"/>
              </a:rPr>
              <a:t>https://www.sog.unc.edu/file/arpa-reporting-templatexlsx</a:t>
            </a:r>
            <a:endParaRPr lang="en-US" dirty="0"/>
          </a:p>
          <a:p>
            <a:endParaRPr lang="en-US" dirty="0"/>
          </a:p>
        </p:txBody>
      </p:sp>
    </p:spTree>
    <p:extLst>
      <p:ext uri="{BB962C8B-B14F-4D97-AF65-F5344CB8AC3E}">
        <p14:creationId xmlns:p14="http://schemas.microsoft.com/office/powerpoint/2010/main" val="325086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774DC1E8-8B3D-4F43-BB38-20DCEA9EAC35}"/>
              </a:ext>
            </a:extLst>
          </p:cNvPr>
          <p:cNvGraphicFramePr>
            <a:graphicFrameLocks noGrp="1"/>
          </p:cNvGraphicFramePr>
          <p:nvPr>
            <p:ph idx="1"/>
            <p:extLst>
              <p:ext uri="{D42A27DB-BD31-4B8C-83A1-F6EECF244321}">
                <p14:modId xmlns:p14="http://schemas.microsoft.com/office/powerpoint/2010/main" val="3805675289"/>
              </p:ext>
            </p:extLst>
          </p:nvPr>
        </p:nvGraphicFramePr>
        <p:xfrm>
          <a:off x="1193369" y="-65868"/>
          <a:ext cx="11809708"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a:extLst>
              <a:ext uri="{FF2B5EF4-FFF2-40B4-BE49-F238E27FC236}">
                <a16:creationId xmlns:a16="http://schemas.microsoft.com/office/drawing/2014/main" id="{1905EA53-405F-0E47-AA9F-2191FC028352}"/>
              </a:ext>
            </a:extLst>
          </p:cNvPr>
          <p:cNvSpPr/>
          <p:nvPr/>
        </p:nvSpPr>
        <p:spPr>
          <a:xfrm>
            <a:off x="418454" y="4052807"/>
            <a:ext cx="3921073" cy="2514600"/>
          </a:xfrm>
          <a:prstGeom prst="rect">
            <a:avLst/>
          </a:prstGeom>
          <a:solidFill>
            <a:schemeClr val="tx1">
              <a:lumMod val="65000"/>
              <a:lumOff val="35000"/>
            </a:schemeClr>
          </a:solidFil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Create a project proposal, approval, and implementation process</a:t>
            </a:r>
          </a:p>
        </p:txBody>
      </p:sp>
      <p:sp>
        <p:nvSpPr>
          <p:cNvPr id="6" name="Rectangle 5">
            <a:extLst>
              <a:ext uri="{FF2B5EF4-FFF2-40B4-BE49-F238E27FC236}">
                <a16:creationId xmlns:a16="http://schemas.microsoft.com/office/drawing/2014/main" id="{C1CF21E8-6C5A-F740-B931-E865F9E0F35B}"/>
              </a:ext>
            </a:extLst>
          </p:cNvPr>
          <p:cNvSpPr/>
          <p:nvPr/>
        </p:nvSpPr>
        <p:spPr>
          <a:xfrm>
            <a:off x="7805978" y="313841"/>
            <a:ext cx="3921073" cy="2041901"/>
          </a:xfrm>
          <a:prstGeom prst="rect">
            <a:avLst/>
          </a:prstGeom>
          <a:solidFill>
            <a:schemeClr val="tx1">
              <a:lumMod val="65000"/>
              <a:lumOff val="35000"/>
            </a:schemeClr>
          </a:solidFil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Document everything in writing!</a:t>
            </a:r>
          </a:p>
        </p:txBody>
      </p:sp>
    </p:spTree>
    <p:extLst>
      <p:ext uri="{BB962C8B-B14F-4D97-AF65-F5344CB8AC3E}">
        <p14:creationId xmlns:p14="http://schemas.microsoft.com/office/powerpoint/2010/main" val="4255353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a:extLst>
              <a:ext uri="{FF2B5EF4-FFF2-40B4-BE49-F238E27FC236}">
                <a16:creationId xmlns:a16="http://schemas.microsoft.com/office/drawing/2014/main" id="{85BB662E-48BF-B54F-847E-F64552002004}"/>
              </a:ext>
            </a:extLst>
          </p:cNvPr>
          <p:cNvSpPr/>
          <p:nvPr/>
        </p:nvSpPr>
        <p:spPr>
          <a:xfrm>
            <a:off x="5985354" y="4246279"/>
            <a:ext cx="1006260" cy="1258866"/>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a:extLst>
              <a:ext uri="{FF2B5EF4-FFF2-40B4-BE49-F238E27FC236}">
                <a16:creationId xmlns:a16="http://schemas.microsoft.com/office/drawing/2014/main" id="{DADB2ED9-E91A-A14A-8D2D-DCEE8C74A24C}"/>
              </a:ext>
            </a:extLst>
          </p:cNvPr>
          <p:cNvSpPr/>
          <p:nvPr/>
        </p:nvSpPr>
        <p:spPr>
          <a:xfrm>
            <a:off x="5985354" y="5545869"/>
            <a:ext cx="1006260" cy="1258866"/>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a:extLst>
              <a:ext uri="{FF2B5EF4-FFF2-40B4-BE49-F238E27FC236}">
                <a16:creationId xmlns:a16="http://schemas.microsoft.com/office/drawing/2014/main" id="{0A6D4C26-475D-BE4A-90D3-8EA15750B854}"/>
              </a:ext>
            </a:extLst>
          </p:cNvPr>
          <p:cNvSpPr/>
          <p:nvPr/>
        </p:nvSpPr>
        <p:spPr>
          <a:xfrm>
            <a:off x="5985354" y="2961180"/>
            <a:ext cx="1006260" cy="1258866"/>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a:extLst>
              <a:ext uri="{FF2B5EF4-FFF2-40B4-BE49-F238E27FC236}">
                <a16:creationId xmlns:a16="http://schemas.microsoft.com/office/drawing/2014/main" id="{328BA7C9-CCAC-6847-86ED-A48285C1166F}"/>
              </a:ext>
            </a:extLst>
          </p:cNvPr>
          <p:cNvSpPr/>
          <p:nvPr/>
        </p:nvSpPr>
        <p:spPr>
          <a:xfrm>
            <a:off x="5993703" y="1679285"/>
            <a:ext cx="1006260" cy="1258866"/>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71DAC83E-36F4-634A-8FFC-1E8D1BBDF44D}"/>
              </a:ext>
            </a:extLst>
          </p:cNvPr>
          <p:cNvSpPr/>
          <p:nvPr/>
        </p:nvSpPr>
        <p:spPr>
          <a:xfrm>
            <a:off x="0" y="0"/>
            <a:ext cx="12192000" cy="157121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     </a:t>
            </a:r>
            <a:r>
              <a:rPr lang="en-US" sz="5400" dirty="0">
                <a:solidFill>
                  <a:schemeClr val="bg1"/>
                </a:solidFill>
              </a:rPr>
              <a:t>Cost Allowability</a:t>
            </a:r>
          </a:p>
        </p:txBody>
      </p:sp>
      <p:sp>
        <p:nvSpPr>
          <p:cNvPr id="25" name="Rectangle 24">
            <a:extLst>
              <a:ext uri="{FF2B5EF4-FFF2-40B4-BE49-F238E27FC236}">
                <a16:creationId xmlns:a16="http://schemas.microsoft.com/office/drawing/2014/main" id="{82E79145-306A-4D4E-A280-1A8507500A40}"/>
              </a:ext>
            </a:extLst>
          </p:cNvPr>
          <p:cNvSpPr/>
          <p:nvPr/>
        </p:nvSpPr>
        <p:spPr>
          <a:xfrm>
            <a:off x="400831" y="1679285"/>
            <a:ext cx="5436296" cy="5022140"/>
          </a:xfrm>
          <a:prstGeom prst="rect">
            <a:avLst/>
          </a:prstGeom>
          <a:solidFill>
            <a:schemeClr val="bg1"/>
          </a:solidFil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lumMod val="65000"/>
                    <a:lumOff val="35000"/>
                  </a:schemeClr>
                </a:solidFill>
              </a:rPr>
              <a:t>“Recipients must implement robust internal controls and effective monitoring to ensure compliance with the Cost Principles, which are important for building trust and accountability”</a:t>
            </a:r>
          </a:p>
          <a:p>
            <a:r>
              <a:rPr lang="en-US" dirty="0"/>
              <a:t>. </a:t>
            </a:r>
            <a:endParaRPr lang="en-US" sz="2400" dirty="0"/>
          </a:p>
          <a:p>
            <a:pPr marL="285750" indent="-285750">
              <a:buFont typeface="Arial" panose="020B0604020202020204" pitchFamily="34" charset="0"/>
              <a:buChar char="•"/>
            </a:pPr>
            <a:r>
              <a:rPr lang="en-US" sz="2200" dirty="0">
                <a:solidFill>
                  <a:schemeClr val="tx1">
                    <a:lumMod val="65000"/>
                    <a:lumOff val="35000"/>
                  </a:schemeClr>
                </a:solidFill>
              </a:rPr>
              <a:t>Who makes cost allowability determinations?</a:t>
            </a:r>
          </a:p>
          <a:p>
            <a:pPr marL="285750" indent="-285750">
              <a:buFont typeface="Arial" panose="020B0604020202020204" pitchFamily="34" charset="0"/>
              <a:buChar char="•"/>
            </a:pPr>
            <a:r>
              <a:rPr lang="en-US" sz="2200" dirty="0">
                <a:solidFill>
                  <a:schemeClr val="tx1">
                    <a:lumMod val="65000"/>
                    <a:lumOff val="35000"/>
                  </a:schemeClr>
                </a:solidFill>
              </a:rPr>
              <a:t>What guides determinations?</a:t>
            </a:r>
          </a:p>
          <a:p>
            <a:pPr marL="285750" indent="-285750">
              <a:buFont typeface="Arial" panose="020B0604020202020204" pitchFamily="34" charset="0"/>
              <a:buChar char="•"/>
            </a:pPr>
            <a:r>
              <a:rPr lang="en-US" sz="2200" dirty="0">
                <a:solidFill>
                  <a:schemeClr val="tx1">
                    <a:lumMod val="65000"/>
                    <a:lumOff val="35000"/>
                  </a:schemeClr>
                </a:solidFill>
              </a:rPr>
              <a:t>What happens if an unallowable cost is inadvertently charged to the grant award?</a:t>
            </a:r>
          </a:p>
          <a:p>
            <a:pPr marL="285750" indent="-285750">
              <a:buFont typeface="Arial" panose="020B0604020202020204" pitchFamily="34" charset="0"/>
              <a:buChar char="•"/>
            </a:pPr>
            <a:r>
              <a:rPr lang="en-US" sz="2200" dirty="0">
                <a:solidFill>
                  <a:schemeClr val="tx1">
                    <a:lumMod val="65000"/>
                    <a:lumOff val="35000"/>
                  </a:schemeClr>
                </a:solidFill>
              </a:rPr>
              <a:t>How to set up project processes to incorporate cost allowability checks?</a:t>
            </a:r>
          </a:p>
        </p:txBody>
      </p:sp>
      <p:sp>
        <p:nvSpPr>
          <p:cNvPr id="2" name="Rectangle 1">
            <a:extLst>
              <a:ext uri="{FF2B5EF4-FFF2-40B4-BE49-F238E27FC236}">
                <a16:creationId xmlns:a16="http://schemas.microsoft.com/office/drawing/2014/main" id="{7EF83F75-A5F6-6D4B-8A18-C02D1FACB3EA}"/>
              </a:ext>
            </a:extLst>
          </p:cNvPr>
          <p:cNvSpPr/>
          <p:nvPr/>
        </p:nvSpPr>
        <p:spPr>
          <a:xfrm>
            <a:off x="7152362" y="1679285"/>
            <a:ext cx="4835047" cy="5022140"/>
          </a:xfrm>
          <a:prstGeom prst="rect">
            <a:avLst/>
          </a:prstGeom>
          <a:solidFill>
            <a:schemeClr val="accent5"/>
          </a:solidFil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1200"/>
              </a:spcBef>
            </a:pPr>
            <a:r>
              <a:rPr lang="en-US" sz="4400" dirty="0">
                <a:solidFill>
                  <a:schemeClr val="tx2"/>
                </a:solidFill>
              </a:rPr>
              <a:t>Reasonable</a:t>
            </a:r>
          </a:p>
          <a:p>
            <a:pPr algn="ctr">
              <a:spcBef>
                <a:spcPts val="1200"/>
              </a:spcBef>
            </a:pPr>
            <a:r>
              <a:rPr lang="en-US" sz="4400" dirty="0">
                <a:solidFill>
                  <a:schemeClr val="tx2"/>
                </a:solidFill>
              </a:rPr>
              <a:t>Allocable</a:t>
            </a:r>
          </a:p>
          <a:p>
            <a:pPr algn="ctr">
              <a:spcBef>
                <a:spcPts val="1200"/>
              </a:spcBef>
            </a:pPr>
            <a:r>
              <a:rPr lang="en-US" sz="4400" dirty="0">
                <a:solidFill>
                  <a:schemeClr val="tx2"/>
                </a:solidFill>
              </a:rPr>
              <a:t>Consistently Treated</a:t>
            </a:r>
          </a:p>
          <a:p>
            <a:pPr algn="ctr">
              <a:spcBef>
                <a:spcPts val="1200"/>
              </a:spcBef>
            </a:pPr>
            <a:r>
              <a:rPr lang="en-US" sz="4400" dirty="0">
                <a:solidFill>
                  <a:schemeClr val="tx2"/>
                </a:solidFill>
              </a:rPr>
              <a:t>Direct vs. Indirect</a:t>
            </a:r>
          </a:p>
        </p:txBody>
      </p:sp>
      <p:pic>
        <p:nvPicPr>
          <p:cNvPr id="4" name="Graphic 3" descr="Group of people with solid fill">
            <a:extLst>
              <a:ext uri="{FF2B5EF4-FFF2-40B4-BE49-F238E27FC236}">
                <a16:creationId xmlns:a16="http://schemas.microsoft.com/office/drawing/2014/main" id="{A3726B12-F739-CF4D-A5D7-F895A9C5008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43807" y="1881238"/>
            <a:ext cx="914400" cy="914400"/>
          </a:xfrm>
          <a:prstGeom prst="rect">
            <a:avLst/>
          </a:prstGeom>
        </p:spPr>
      </p:pic>
      <p:pic>
        <p:nvPicPr>
          <p:cNvPr id="6" name="Graphic 5" descr="Box trolley with solid fill">
            <a:extLst>
              <a:ext uri="{FF2B5EF4-FFF2-40B4-BE49-F238E27FC236}">
                <a16:creationId xmlns:a16="http://schemas.microsoft.com/office/drawing/2014/main" id="{91261312-DDD6-EF47-AEFA-F86BE803841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043807" y="3150666"/>
            <a:ext cx="914400" cy="914400"/>
          </a:xfrm>
          <a:prstGeom prst="rect">
            <a:avLst/>
          </a:prstGeom>
        </p:spPr>
      </p:pic>
      <p:pic>
        <p:nvPicPr>
          <p:cNvPr id="8" name="Graphic 7" descr="Crane with solid fill">
            <a:extLst>
              <a:ext uri="{FF2B5EF4-FFF2-40B4-BE49-F238E27FC236}">
                <a16:creationId xmlns:a16="http://schemas.microsoft.com/office/drawing/2014/main" id="{D088F7CF-CEC1-AE47-AF40-AFEED1FE625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075124" y="4328112"/>
            <a:ext cx="914400" cy="914400"/>
          </a:xfrm>
          <a:prstGeom prst="rect">
            <a:avLst/>
          </a:prstGeom>
        </p:spPr>
      </p:pic>
      <p:pic>
        <p:nvPicPr>
          <p:cNvPr id="10" name="Graphic 9" descr="Management with solid fill">
            <a:extLst>
              <a:ext uri="{FF2B5EF4-FFF2-40B4-BE49-F238E27FC236}">
                <a16:creationId xmlns:a16="http://schemas.microsoft.com/office/drawing/2014/main" id="{24295B37-B2B4-2C4A-B159-D17A12C2A54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031284" y="5627318"/>
            <a:ext cx="914400" cy="914400"/>
          </a:xfrm>
          <a:prstGeom prst="rect">
            <a:avLst/>
          </a:prstGeom>
        </p:spPr>
      </p:pic>
    </p:spTree>
    <p:extLst>
      <p:ext uri="{BB962C8B-B14F-4D97-AF65-F5344CB8AC3E}">
        <p14:creationId xmlns:p14="http://schemas.microsoft.com/office/powerpoint/2010/main" val="1569419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6" grpId="0" animBg="1"/>
      <p:bldP spid="11" grpId="0" animBg="1"/>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0E3596DD-156A-473E-9BB3-C6A29F7574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2C46C4D6-C474-4E92-B52E-944C1118F7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C208E3EE-12A5-384B-94A5-0F617EB6A0E3}"/>
              </a:ext>
            </a:extLst>
          </p:cNvPr>
          <p:cNvSpPr>
            <a:spLocks noGrp="1"/>
          </p:cNvSpPr>
          <p:nvPr>
            <p:ph type="title"/>
          </p:nvPr>
        </p:nvSpPr>
        <p:spPr>
          <a:xfrm>
            <a:off x="1119993" y="125107"/>
            <a:ext cx="9685584" cy="806192"/>
          </a:xfrm>
        </p:spPr>
        <p:txBody>
          <a:bodyPr>
            <a:noAutofit/>
          </a:bodyPr>
          <a:lstStyle/>
          <a:p>
            <a:pPr algn="ctr"/>
            <a:r>
              <a:rPr lang="en-US" sz="5400" dirty="0"/>
              <a:t>Cost Allowability</a:t>
            </a:r>
          </a:p>
        </p:txBody>
      </p:sp>
      <p:pic>
        <p:nvPicPr>
          <p:cNvPr id="8" name="Picture 7" descr="A picture containing text&#10;&#10;Description automatically generated">
            <a:hlinkClick r:id="rId2"/>
            <a:extLst>
              <a:ext uri="{FF2B5EF4-FFF2-40B4-BE49-F238E27FC236}">
                <a16:creationId xmlns:a16="http://schemas.microsoft.com/office/drawing/2014/main" id="{DB14AF2A-7414-204A-B1DC-1A4903667F05}"/>
              </a:ext>
            </a:extLst>
          </p:cNvPr>
          <p:cNvPicPr>
            <a:picLocks noChangeAspect="1"/>
          </p:cNvPicPr>
          <p:nvPr/>
        </p:nvPicPr>
        <p:blipFill>
          <a:blip r:embed="rId3"/>
          <a:stretch>
            <a:fillRect/>
          </a:stretch>
        </p:blipFill>
        <p:spPr>
          <a:xfrm>
            <a:off x="197935" y="3462774"/>
            <a:ext cx="2733429" cy="3106170"/>
          </a:xfrm>
          <a:prstGeom prst="rect">
            <a:avLst/>
          </a:prstGeom>
          <a:effectLst>
            <a:outerShdw blurRad="50800" dist="38100" dir="2700000" algn="tl" rotWithShape="0">
              <a:prstClr val="black">
                <a:alpha val="40000"/>
              </a:prstClr>
            </a:outerShdw>
          </a:effectLst>
        </p:spPr>
      </p:pic>
      <p:sp>
        <p:nvSpPr>
          <p:cNvPr id="9" name="Rectangle 8">
            <a:extLst>
              <a:ext uri="{FF2B5EF4-FFF2-40B4-BE49-F238E27FC236}">
                <a16:creationId xmlns:a16="http://schemas.microsoft.com/office/drawing/2014/main" id="{35D37F69-F901-AD4B-98C2-2CCE670E0F1E}"/>
              </a:ext>
            </a:extLst>
          </p:cNvPr>
          <p:cNvSpPr/>
          <p:nvPr/>
        </p:nvSpPr>
        <p:spPr>
          <a:xfrm>
            <a:off x="197935" y="971727"/>
            <a:ext cx="11745021" cy="2324570"/>
          </a:xfrm>
          <a:prstGeom prst="rect">
            <a:avLst/>
          </a:prstGeom>
          <a:solidFill>
            <a:schemeClr val="accent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33363">
              <a:spcBef>
                <a:spcPts val="1800"/>
              </a:spcBef>
            </a:pPr>
            <a:r>
              <a:rPr lang="en-US" sz="2400" dirty="0"/>
              <a:t>Must track expenditures by cost type</a:t>
            </a:r>
          </a:p>
          <a:p>
            <a:pPr marL="233363">
              <a:spcBef>
                <a:spcPts val="1800"/>
              </a:spcBef>
            </a:pPr>
            <a:r>
              <a:rPr lang="en-US" sz="2400" dirty="0"/>
              <a:t>Create checklist on allowable costs as part of project request/approval process to aid in back-end compliance determinations</a:t>
            </a:r>
          </a:p>
          <a:p>
            <a:pPr marL="233363">
              <a:spcBef>
                <a:spcPts val="1800"/>
              </a:spcBef>
            </a:pPr>
            <a:r>
              <a:rPr lang="en-US" sz="2400" dirty="0"/>
              <a:t>Finance officer must double-check for allowable costs before disbursing payments.</a:t>
            </a:r>
          </a:p>
        </p:txBody>
      </p:sp>
      <p:sp>
        <p:nvSpPr>
          <p:cNvPr id="12" name="Rectangle 11">
            <a:extLst>
              <a:ext uri="{FF2B5EF4-FFF2-40B4-BE49-F238E27FC236}">
                <a16:creationId xmlns:a16="http://schemas.microsoft.com/office/drawing/2014/main" id="{E0079E5F-B788-1C4A-87B9-01845A83BA32}"/>
              </a:ext>
            </a:extLst>
          </p:cNvPr>
          <p:cNvSpPr/>
          <p:nvPr/>
        </p:nvSpPr>
        <p:spPr>
          <a:xfrm>
            <a:off x="5107258" y="3377153"/>
            <a:ext cx="6835697" cy="3290721"/>
          </a:xfrm>
          <a:prstGeom prst="rect">
            <a:avLst/>
          </a:prstGeom>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695325" indent="-285750">
              <a:spcBef>
                <a:spcPts val="600"/>
              </a:spcBef>
              <a:buFont typeface="Arial" panose="020B0604020202020204" pitchFamily="34" charset="0"/>
              <a:buChar char="•"/>
            </a:pPr>
            <a:r>
              <a:rPr lang="en-US" dirty="0"/>
              <a:t>Personnel costs (direct or indirect) (200.430 &amp; 200.431)</a:t>
            </a:r>
          </a:p>
          <a:p>
            <a:pPr marL="695325" indent="-285750">
              <a:spcBef>
                <a:spcPts val="600"/>
              </a:spcBef>
              <a:buFont typeface="Arial" panose="020B0604020202020204" pitchFamily="34" charset="0"/>
              <a:buChar char="•"/>
            </a:pPr>
            <a:r>
              <a:rPr lang="en-US" dirty="0"/>
              <a:t>Materials &amp; Supplies (200.453)</a:t>
            </a:r>
          </a:p>
          <a:p>
            <a:pPr marL="695325" indent="-285750">
              <a:spcBef>
                <a:spcPts val="600"/>
              </a:spcBef>
              <a:buFont typeface="Arial" panose="020B0604020202020204" pitchFamily="34" charset="0"/>
              <a:buChar char="•"/>
            </a:pPr>
            <a:r>
              <a:rPr lang="en-US" dirty="0"/>
              <a:t>Equipment &amp; Other Capital (prior written approval?) (200.439)</a:t>
            </a:r>
          </a:p>
          <a:p>
            <a:pPr marL="695325" indent="-285750">
              <a:spcBef>
                <a:spcPts val="600"/>
              </a:spcBef>
              <a:buFont typeface="Arial" panose="020B0604020202020204" pitchFamily="34" charset="0"/>
              <a:buChar char="•"/>
            </a:pPr>
            <a:r>
              <a:rPr lang="en-US" dirty="0"/>
              <a:t>Consultants/Professional Services (200.459)</a:t>
            </a:r>
          </a:p>
          <a:p>
            <a:pPr marL="695325" indent="-285750">
              <a:spcBef>
                <a:spcPts val="600"/>
              </a:spcBef>
              <a:buFont typeface="Arial" panose="020B0604020202020204" pitchFamily="34" charset="0"/>
              <a:buChar char="•"/>
            </a:pPr>
            <a:r>
              <a:rPr lang="en-US" dirty="0"/>
              <a:t>Audits (200.425)</a:t>
            </a:r>
          </a:p>
          <a:p>
            <a:pPr marL="695325" indent="-285750">
              <a:spcBef>
                <a:spcPts val="600"/>
              </a:spcBef>
              <a:buFont typeface="Arial" panose="020B0604020202020204" pitchFamily="34" charset="0"/>
              <a:buChar char="•"/>
            </a:pPr>
            <a:r>
              <a:rPr lang="en-US" dirty="0"/>
              <a:t>Communications (200.421)</a:t>
            </a:r>
          </a:p>
          <a:p>
            <a:pPr marL="695325" indent="-285750">
              <a:spcBef>
                <a:spcPts val="600"/>
              </a:spcBef>
              <a:buFont typeface="Arial" panose="020B0604020202020204" pitchFamily="34" charset="0"/>
              <a:buChar char="•"/>
            </a:pPr>
            <a:r>
              <a:rPr lang="en-US" dirty="0"/>
              <a:t>Insurance (200.447)</a:t>
            </a:r>
          </a:p>
          <a:p>
            <a:pPr marL="695325" indent="-285750">
              <a:spcBef>
                <a:spcPts val="600"/>
              </a:spcBef>
              <a:buFont typeface="Arial" panose="020B0604020202020204" pitchFamily="34" charset="0"/>
              <a:buChar char="•"/>
            </a:pPr>
            <a:r>
              <a:rPr lang="en-US" dirty="0"/>
              <a:t>Maintenance &amp; repair (200.452)</a:t>
            </a:r>
          </a:p>
          <a:p>
            <a:pPr marL="695325" indent="-285750">
              <a:spcBef>
                <a:spcPts val="600"/>
              </a:spcBef>
              <a:buFont typeface="Arial" panose="020B0604020202020204" pitchFamily="34" charset="0"/>
              <a:buChar char="•"/>
            </a:pPr>
            <a:r>
              <a:rPr lang="en-US" dirty="0"/>
              <a:t>Rental costs (200.465)</a:t>
            </a:r>
          </a:p>
        </p:txBody>
      </p:sp>
      <p:pic>
        <p:nvPicPr>
          <p:cNvPr id="17" name="Picture 16" descr="Table&#10;&#10;Description automatically generated">
            <a:hlinkClick r:id="rId4"/>
            <a:extLst>
              <a:ext uri="{FF2B5EF4-FFF2-40B4-BE49-F238E27FC236}">
                <a16:creationId xmlns:a16="http://schemas.microsoft.com/office/drawing/2014/main" id="{3FD8108D-3014-FF44-AA03-59EF18E49241}"/>
              </a:ext>
            </a:extLst>
          </p:cNvPr>
          <p:cNvPicPr>
            <a:picLocks noChangeAspect="1"/>
          </p:cNvPicPr>
          <p:nvPr/>
        </p:nvPicPr>
        <p:blipFill>
          <a:blip r:embed="rId5"/>
          <a:stretch>
            <a:fillRect/>
          </a:stretch>
        </p:blipFill>
        <p:spPr>
          <a:xfrm>
            <a:off x="3078551" y="3462774"/>
            <a:ext cx="1939499" cy="1455149"/>
          </a:xfrm>
          <a:prstGeom prst="rect">
            <a:avLst/>
          </a:prstGeom>
          <a:effectLst>
            <a:outerShdw blurRad="50800" dist="38100" dir="8100000" algn="tr" rotWithShape="0">
              <a:prstClr val="black">
                <a:alpha val="40000"/>
              </a:prstClr>
            </a:outerShdw>
          </a:effectLst>
        </p:spPr>
      </p:pic>
      <p:pic>
        <p:nvPicPr>
          <p:cNvPr id="19" name="Picture 18" descr="Text&#10;&#10;Description automatically generated with medium confidence">
            <a:hlinkClick r:id="rId6"/>
            <a:extLst>
              <a:ext uri="{FF2B5EF4-FFF2-40B4-BE49-F238E27FC236}">
                <a16:creationId xmlns:a16="http://schemas.microsoft.com/office/drawing/2014/main" id="{8D6A3E85-63B5-B54E-8340-026970A5E70B}"/>
              </a:ext>
            </a:extLst>
          </p:cNvPr>
          <p:cNvPicPr>
            <a:picLocks noChangeAspect="1"/>
          </p:cNvPicPr>
          <p:nvPr/>
        </p:nvPicPr>
        <p:blipFill>
          <a:blip r:embed="rId7"/>
          <a:stretch>
            <a:fillRect/>
          </a:stretch>
        </p:blipFill>
        <p:spPr>
          <a:xfrm>
            <a:off x="3078551" y="5022513"/>
            <a:ext cx="1867189" cy="1583473"/>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1232813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diagram&#10;&#10;Description automatically generated">
            <a:extLst>
              <a:ext uri="{FF2B5EF4-FFF2-40B4-BE49-F238E27FC236}">
                <a16:creationId xmlns:a16="http://schemas.microsoft.com/office/drawing/2014/main" id="{F30A2C8F-AFB2-BD4D-9C30-F6EEF2697266}"/>
              </a:ext>
            </a:extLst>
          </p:cNvPr>
          <p:cNvPicPr>
            <a:picLocks noGrp="1" noChangeAspect="1"/>
          </p:cNvPicPr>
          <p:nvPr>
            <p:ph idx="1"/>
          </p:nvPr>
        </p:nvPicPr>
        <p:blipFill>
          <a:blip r:embed="rId2"/>
          <a:stretch>
            <a:fillRect/>
          </a:stretch>
        </p:blipFill>
        <p:spPr>
          <a:xfrm>
            <a:off x="4626921" y="201901"/>
            <a:ext cx="7330646" cy="4570821"/>
          </a:xfrm>
        </p:spPr>
      </p:pic>
      <p:sp>
        <p:nvSpPr>
          <p:cNvPr id="6" name="Rectangle 5">
            <a:extLst>
              <a:ext uri="{FF2B5EF4-FFF2-40B4-BE49-F238E27FC236}">
                <a16:creationId xmlns:a16="http://schemas.microsoft.com/office/drawing/2014/main" id="{B328ADD8-DFDC-C24A-8A2D-899E33210BA7}"/>
              </a:ext>
            </a:extLst>
          </p:cNvPr>
          <p:cNvSpPr/>
          <p:nvPr/>
        </p:nvSpPr>
        <p:spPr>
          <a:xfrm>
            <a:off x="289932" y="201902"/>
            <a:ext cx="4137102" cy="4661210"/>
          </a:xfrm>
          <a:prstGeom prst="rect">
            <a:avLst/>
          </a:prstGeom>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2238"/>
            <a:endParaRPr lang="en-US" sz="2000" b="1" dirty="0"/>
          </a:p>
          <a:p>
            <a:pPr marL="122238"/>
            <a:r>
              <a:rPr lang="en-US" sz="2000" b="1" dirty="0"/>
              <a:t>DIRECT COSTS </a:t>
            </a:r>
            <a:r>
              <a:rPr lang="en-US" sz="2000" dirty="0"/>
              <a:t>are those that are identified specifically as costs of implementing the ARP/CLFRF program objectives, such as contract support, materials, and supplies for a project. </a:t>
            </a:r>
          </a:p>
          <a:p>
            <a:pPr marL="122238"/>
            <a:endParaRPr lang="en-US" sz="2000" dirty="0"/>
          </a:p>
          <a:p>
            <a:pPr marL="122238"/>
            <a:r>
              <a:rPr lang="en-US" sz="2000" b="1" dirty="0"/>
              <a:t>INDIRECT COSTS </a:t>
            </a:r>
            <a:r>
              <a:rPr lang="en-US" sz="2000" dirty="0"/>
              <a:t>are general overhead costs of an organization where a portion of such costs are allocable to the SLFRF award such as the cost of facilities or administrative, clerical, or finance staff. </a:t>
            </a:r>
          </a:p>
          <a:p>
            <a:endParaRPr lang="en-US" sz="1200" dirty="0"/>
          </a:p>
          <a:p>
            <a:endParaRPr lang="en-US" sz="1200" dirty="0"/>
          </a:p>
        </p:txBody>
      </p:sp>
      <p:sp>
        <p:nvSpPr>
          <p:cNvPr id="7" name="Rectangle 6">
            <a:extLst>
              <a:ext uri="{FF2B5EF4-FFF2-40B4-BE49-F238E27FC236}">
                <a16:creationId xmlns:a16="http://schemas.microsoft.com/office/drawing/2014/main" id="{18F7100F-3B97-1C4F-AD71-70F487C285B1}"/>
              </a:ext>
            </a:extLst>
          </p:cNvPr>
          <p:cNvSpPr/>
          <p:nvPr/>
        </p:nvSpPr>
        <p:spPr>
          <a:xfrm>
            <a:off x="289932" y="4962293"/>
            <a:ext cx="11667635" cy="1773044"/>
          </a:xfrm>
          <a:prstGeom prst="rect">
            <a:avLst/>
          </a:prstGeom>
          <a:solidFill>
            <a:schemeClr val="bg1"/>
          </a:solidFil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2238"/>
            <a:r>
              <a:rPr lang="en-US" sz="2200" dirty="0">
                <a:solidFill>
                  <a:schemeClr val="tx1">
                    <a:lumMod val="65000"/>
                    <a:lumOff val="35000"/>
                  </a:schemeClr>
                </a:solidFill>
              </a:rPr>
              <a:t>LG may charge a 10% de minimis rate of </a:t>
            </a:r>
            <a:r>
              <a:rPr lang="en-US" sz="2200" i="1" dirty="0">
                <a:solidFill>
                  <a:schemeClr val="tx1">
                    <a:lumMod val="65000"/>
                    <a:lumOff val="35000"/>
                  </a:schemeClr>
                </a:solidFill>
              </a:rPr>
              <a:t>modified total direct costs </a:t>
            </a:r>
            <a:r>
              <a:rPr lang="en-US" sz="2200" dirty="0">
                <a:solidFill>
                  <a:schemeClr val="tx1">
                    <a:lumMod val="65000"/>
                    <a:lumOff val="35000"/>
                  </a:schemeClr>
                </a:solidFill>
              </a:rPr>
              <a:t>(unless have an existing negotiated indirect cost rate). </a:t>
            </a:r>
          </a:p>
          <a:p>
            <a:pPr marL="122238"/>
            <a:endParaRPr lang="en-US" sz="1200" dirty="0">
              <a:solidFill>
                <a:schemeClr val="tx1">
                  <a:lumMod val="65000"/>
                  <a:lumOff val="35000"/>
                </a:schemeClr>
              </a:solidFill>
            </a:endParaRPr>
          </a:p>
          <a:p>
            <a:pPr marL="122238"/>
            <a:r>
              <a:rPr lang="en-US" sz="2200" i="1" dirty="0">
                <a:solidFill>
                  <a:schemeClr val="tx1">
                    <a:lumMod val="65000"/>
                    <a:lumOff val="35000"/>
                  </a:schemeClr>
                </a:solidFill>
              </a:rPr>
              <a:t>Modified total direct costs </a:t>
            </a:r>
            <a:r>
              <a:rPr lang="en-US" sz="2200" dirty="0">
                <a:solidFill>
                  <a:schemeClr val="tx1">
                    <a:lumMod val="65000"/>
                    <a:lumOff val="35000"/>
                  </a:schemeClr>
                </a:solidFill>
              </a:rPr>
              <a:t>includes all direct salaries and wages, applicable fringe benefits, materials and supplies, services, travel, and up to the first $25,000 of each subaward.</a:t>
            </a:r>
          </a:p>
        </p:txBody>
      </p:sp>
    </p:spTree>
    <p:extLst>
      <p:ext uri="{BB962C8B-B14F-4D97-AF65-F5344CB8AC3E}">
        <p14:creationId xmlns:p14="http://schemas.microsoft.com/office/powerpoint/2010/main" val="30888770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C91A6CE2-84D3-2C49-8882-E52ABED87DED}"/>
              </a:ext>
            </a:extLst>
          </p:cNvPr>
          <p:cNvGraphicFramePr>
            <a:graphicFrameLocks noGrp="1"/>
          </p:cNvGraphicFramePr>
          <p:nvPr>
            <p:ph idx="1"/>
            <p:extLst>
              <p:ext uri="{D42A27DB-BD31-4B8C-83A1-F6EECF244321}">
                <p14:modId xmlns:p14="http://schemas.microsoft.com/office/powerpoint/2010/main" val="1259288921"/>
              </p:ext>
            </p:extLst>
          </p:nvPr>
        </p:nvGraphicFramePr>
        <p:xfrm>
          <a:off x="838200" y="182750"/>
          <a:ext cx="10723535" cy="6477000"/>
        </p:xfrm>
        <a:graphic>
          <a:graphicData uri="http://schemas.openxmlformats.org/drawingml/2006/table">
            <a:tbl>
              <a:tblPr firstRow="1" bandRow="1">
                <a:tableStyleId>{5C22544A-7EE6-4342-B048-85BDC9FD1C3A}</a:tableStyleId>
              </a:tblPr>
              <a:tblGrid>
                <a:gridCol w="2144707">
                  <a:extLst>
                    <a:ext uri="{9D8B030D-6E8A-4147-A177-3AD203B41FA5}">
                      <a16:colId xmlns:a16="http://schemas.microsoft.com/office/drawing/2014/main" val="1767879970"/>
                    </a:ext>
                  </a:extLst>
                </a:gridCol>
                <a:gridCol w="2144707">
                  <a:extLst>
                    <a:ext uri="{9D8B030D-6E8A-4147-A177-3AD203B41FA5}">
                      <a16:colId xmlns:a16="http://schemas.microsoft.com/office/drawing/2014/main" val="1206180137"/>
                    </a:ext>
                  </a:extLst>
                </a:gridCol>
                <a:gridCol w="2144707">
                  <a:extLst>
                    <a:ext uri="{9D8B030D-6E8A-4147-A177-3AD203B41FA5}">
                      <a16:colId xmlns:a16="http://schemas.microsoft.com/office/drawing/2014/main" val="1928993960"/>
                    </a:ext>
                  </a:extLst>
                </a:gridCol>
                <a:gridCol w="2144707">
                  <a:extLst>
                    <a:ext uri="{9D8B030D-6E8A-4147-A177-3AD203B41FA5}">
                      <a16:colId xmlns:a16="http://schemas.microsoft.com/office/drawing/2014/main" val="1485665598"/>
                    </a:ext>
                  </a:extLst>
                </a:gridCol>
                <a:gridCol w="2144707">
                  <a:extLst>
                    <a:ext uri="{9D8B030D-6E8A-4147-A177-3AD203B41FA5}">
                      <a16:colId xmlns:a16="http://schemas.microsoft.com/office/drawing/2014/main" val="2630380706"/>
                    </a:ext>
                  </a:extLst>
                </a:gridCol>
              </a:tblGrid>
              <a:tr h="370840">
                <a:tc>
                  <a:txBody>
                    <a:bodyPr/>
                    <a:lstStyle/>
                    <a:p>
                      <a:pPr algn="ctr"/>
                      <a:r>
                        <a:rPr lang="en-US" dirty="0"/>
                        <a:t>Cost Object Class</a:t>
                      </a:r>
                    </a:p>
                  </a:txBody>
                  <a:tcPr/>
                </a:tc>
                <a:tc gridSpan="3">
                  <a:txBody>
                    <a:bodyPr/>
                    <a:lstStyle/>
                    <a:p>
                      <a:pPr algn="ctr"/>
                      <a:r>
                        <a:rPr lang="en-US" dirty="0"/>
                        <a:t>Grant Project</a:t>
                      </a:r>
                    </a:p>
                  </a:txBody>
                  <a:tcPr/>
                </a:tc>
                <a:tc hMerge="1">
                  <a:txBody>
                    <a:bodyPr/>
                    <a:lstStyle/>
                    <a:p>
                      <a:endParaRPr lang="en-US" dirty="0"/>
                    </a:p>
                  </a:txBody>
                  <a:tcPr/>
                </a:tc>
                <a:tc hMerge="1">
                  <a:txBody>
                    <a:bodyPr/>
                    <a:lstStyle/>
                    <a:p>
                      <a:endParaRPr lang="en-US" dirty="0"/>
                    </a:p>
                  </a:txBody>
                  <a:tcPr/>
                </a:tc>
                <a:tc>
                  <a:txBody>
                    <a:bodyPr/>
                    <a:lstStyle/>
                    <a:p>
                      <a:pPr algn="ctr"/>
                      <a:r>
                        <a:rPr lang="en-US" dirty="0"/>
                        <a:t>Total</a:t>
                      </a:r>
                    </a:p>
                  </a:txBody>
                  <a:tcPr/>
                </a:tc>
                <a:extLst>
                  <a:ext uri="{0D108BD9-81ED-4DB2-BD59-A6C34878D82A}">
                    <a16:rowId xmlns:a16="http://schemas.microsoft.com/office/drawing/2014/main" val="163918817"/>
                  </a:ext>
                </a:extLst>
              </a:tr>
              <a:tr h="0">
                <a:tc>
                  <a:txBody>
                    <a:bodyPr/>
                    <a:lstStyle/>
                    <a:p>
                      <a:pPr algn="r"/>
                      <a:endParaRPr lang="en-US" dirty="0"/>
                    </a:p>
                  </a:txBody>
                  <a:tcPr/>
                </a:tc>
                <a:tc>
                  <a:txBody>
                    <a:bodyPr/>
                    <a:lstStyle/>
                    <a:p>
                      <a:r>
                        <a:rPr lang="en-US" b="1" dirty="0"/>
                        <a:t>A.</a:t>
                      </a:r>
                    </a:p>
                    <a:p>
                      <a:r>
                        <a:rPr lang="en-US" b="1" dirty="0"/>
                        <a:t>Utility Subsidy Program</a:t>
                      </a:r>
                    </a:p>
                  </a:txBody>
                  <a:tcPr/>
                </a:tc>
                <a:tc>
                  <a:txBody>
                    <a:bodyPr/>
                    <a:lstStyle/>
                    <a:p>
                      <a:r>
                        <a:rPr lang="en-US" b="1" dirty="0"/>
                        <a:t>B.</a:t>
                      </a:r>
                    </a:p>
                    <a:p>
                      <a:r>
                        <a:rPr lang="en-US" b="1" dirty="0"/>
                        <a:t>Water line Replacement </a:t>
                      </a:r>
                    </a:p>
                  </a:txBody>
                  <a:tcPr/>
                </a:tc>
                <a:tc>
                  <a:txBody>
                    <a:bodyPr/>
                    <a:lstStyle/>
                    <a:p>
                      <a:r>
                        <a:rPr lang="en-US" b="1" dirty="0"/>
                        <a:t>C.</a:t>
                      </a:r>
                    </a:p>
                    <a:p>
                      <a:r>
                        <a:rPr lang="en-US" b="1" dirty="0"/>
                        <a:t>Premium Pay for LG Employees</a:t>
                      </a:r>
                    </a:p>
                  </a:txBody>
                  <a:tcPr/>
                </a:tc>
                <a:tc>
                  <a:txBody>
                    <a:bodyPr/>
                    <a:lstStyle/>
                    <a:p>
                      <a:endParaRPr lang="en-US" dirty="0"/>
                    </a:p>
                  </a:txBody>
                  <a:tcPr/>
                </a:tc>
                <a:extLst>
                  <a:ext uri="{0D108BD9-81ED-4DB2-BD59-A6C34878D82A}">
                    <a16:rowId xmlns:a16="http://schemas.microsoft.com/office/drawing/2014/main" val="1948928584"/>
                  </a:ext>
                </a:extLst>
              </a:tr>
              <a:tr h="370840">
                <a:tc>
                  <a:txBody>
                    <a:bodyPr/>
                    <a:lstStyle/>
                    <a:p>
                      <a:pPr algn="r"/>
                      <a:r>
                        <a:rPr lang="en-US" dirty="0"/>
                        <a:t>Personnel</a:t>
                      </a:r>
                    </a:p>
                  </a:txBody>
                  <a:tcPr/>
                </a:tc>
                <a:tc>
                  <a:txBody>
                    <a:bodyPr/>
                    <a:lstStyle/>
                    <a:p>
                      <a:pPr algn="r"/>
                      <a:r>
                        <a:rPr lang="en-US" dirty="0"/>
                        <a:t>$22,000</a:t>
                      </a:r>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381177285"/>
                  </a:ext>
                </a:extLst>
              </a:tr>
              <a:tr h="370840">
                <a:tc>
                  <a:txBody>
                    <a:bodyPr/>
                    <a:lstStyle/>
                    <a:p>
                      <a:pPr algn="r"/>
                      <a:r>
                        <a:rPr lang="en-US" dirty="0"/>
                        <a:t>Fringe Benefits</a:t>
                      </a:r>
                    </a:p>
                  </a:txBody>
                  <a:tcPr/>
                </a:tc>
                <a:tc>
                  <a:txBody>
                    <a:bodyPr/>
                    <a:lstStyle/>
                    <a:p>
                      <a:pPr algn="r"/>
                      <a:r>
                        <a:rPr lang="en-US" dirty="0"/>
                        <a:t>$4,659</a:t>
                      </a:r>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039277014"/>
                  </a:ext>
                </a:extLst>
              </a:tr>
              <a:tr h="370840">
                <a:tc>
                  <a:txBody>
                    <a:bodyPr/>
                    <a:lstStyle/>
                    <a:p>
                      <a:pPr algn="r"/>
                      <a:r>
                        <a:rPr lang="en-US" dirty="0"/>
                        <a:t>Travel</a:t>
                      </a:r>
                    </a:p>
                  </a:txBody>
                  <a:tcPr/>
                </a:tc>
                <a:tc>
                  <a:txBody>
                    <a:bodyPr/>
                    <a:lstStyle/>
                    <a:p>
                      <a:pPr algn="r"/>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105653825"/>
                  </a:ext>
                </a:extLst>
              </a:tr>
              <a:tr h="370840">
                <a:tc>
                  <a:txBody>
                    <a:bodyPr/>
                    <a:lstStyle/>
                    <a:p>
                      <a:pPr algn="r"/>
                      <a:r>
                        <a:rPr lang="en-US" dirty="0"/>
                        <a:t>Equipment</a:t>
                      </a:r>
                    </a:p>
                  </a:txBody>
                  <a:tcPr/>
                </a:tc>
                <a:tc>
                  <a:txBody>
                    <a:bodyPr/>
                    <a:lstStyle/>
                    <a:p>
                      <a:pPr algn="r"/>
                      <a:endParaRPr lang="en-US" dirty="0"/>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590391961"/>
                  </a:ext>
                </a:extLst>
              </a:tr>
              <a:tr h="370840">
                <a:tc>
                  <a:txBody>
                    <a:bodyPr/>
                    <a:lstStyle/>
                    <a:p>
                      <a:pPr algn="r"/>
                      <a:r>
                        <a:rPr lang="en-US" dirty="0"/>
                        <a:t>Supplies</a:t>
                      </a:r>
                    </a:p>
                  </a:txBody>
                  <a:tcPr/>
                </a:tc>
                <a:tc>
                  <a:txBody>
                    <a:bodyPr/>
                    <a:lstStyle/>
                    <a:p>
                      <a:pPr algn="r"/>
                      <a:r>
                        <a:rPr lang="en-US" dirty="0"/>
                        <a:t>$562</a:t>
                      </a:r>
                    </a:p>
                  </a:txBody>
                  <a:tcPr/>
                </a:tc>
                <a:tc>
                  <a:txBody>
                    <a:bodyPr/>
                    <a:lstStyle/>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809868427"/>
                  </a:ext>
                </a:extLst>
              </a:tr>
              <a:tr h="370840">
                <a:tc>
                  <a:txBody>
                    <a:bodyPr/>
                    <a:lstStyle/>
                    <a:p>
                      <a:pPr algn="r"/>
                      <a:r>
                        <a:rPr lang="en-US" dirty="0"/>
                        <a:t>Contractual</a:t>
                      </a:r>
                    </a:p>
                  </a:txBody>
                  <a:tcPr/>
                </a:tc>
                <a:tc>
                  <a:txBody>
                    <a:bodyPr/>
                    <a:lstStyle/>
                    <a:p>
                      <a:pPr algn="r"/>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783745924"/>
                  </a:ext>
                </a:extLst>
              </a:tr>
              <a:tr h="370840">
                <a:tc>
                  <a:txBody>
                    <a:bodyPr/>
                    <a:lstStyle/>
                    <a:p>
                      <a:pPr algn="r"/>
                      <a:r>
                        <a:rPr lang="en-US" dirty="0"/>
                        <a:t>Construction</a:t>
                      </a:r>
                    </a:p>
                  </a:txBody>
                  <a:tcPr/>
                </a:tc>
                <a:tc>
                  <a:txBody>
                    <a:bodyPr/>
                    <a:lstStyle/>
                    <a:p>
                      <a:pPr algn="r"/>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576083481"/>
                  </a:ext>
                </a:extLst>
              </a:tr>
              <a:tr h="370840">
                <a:tc>
                  <a:txBody>
                    <a:bodyPr/>
                    <a:lstStyle/>
                    <a:p>
                      <a:pPr algn="r"/>
                      <a:r>
                        <a:rPr lang="en-US" dirty="0"/>
                        <a:t>Leases</a:t>
                      </a:r>
                    </a:p>
                  </a:txBody>
                  <a:tcPr/>
                </a:tc>
                <a:tc>
                  <a:txBody>
                    <a:bodyPr/>
                    <a:lstStyle/>
                    <a:p>
                      <a:pPr algn="r"/>
                      <a:endParaRPr lang="en-US" dirty="0"/>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170108453"/>
                  </a:ext>
                </a:extLst>
              </a:tr>
              <a:tr h="370840">
                <a:tc>
                  <a:txBody>
                    <a:bodyPr/>
                    <a:lstStyle/>
                    <a:p>
                      <a:pPr algn="r"/>
                      <a:r>
                        <a:rPr lang="en-US" dirty="0"/>
                        <a:t>Communication</a:t>
                      </a:r>
                    </a:p>
                  </a:txBody>
                  <a:tcPr/>
                </a:tc>
                <a:tc>
                  <a:txBody>
                    <a:bodyPr/>
                    <a:lstStyle/>
                    <a:p>
                      <a:pPr algn="r"/>
                      <a:r>
                        <a:rPr lang="en-US" dirty="0"/>
                        <a:t>$3,000</a:t>
                      </a:r>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2975733961"/>
                  </a:ext>
                </a:extLst>
              </a:tr>
              <a:tr h="370840">
                <a:tc>
                  <a:txBody>
                    <a:bodyPr/>
                    <a:lstStyle/>
                    <a:p>
                      <a:pPr algn="r"/>
                      <a:r>
                        <a:rPr lang="en-US" b="0" dirty="0"/>
                        <a:t>Cash Payments</a:t>
                      </a:r>
                    </a:p>
                  </a:txBody>
                  <a:tcPr/>
                </a:tc>
                <a:tc>
                  <a:txBody>
                    <a:bodyPr/>
                    <a:lstStyle/>
                    <a:p>
                      <a:pPr algn="r"/>
                      <a:r>
                        <a:rPr lang="en-US" b="0" dirty="0"/>
                        <a:t>$50,000</a:t>
                      </a:r>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887475851"/>
                  </a:ext>
                </a:extLst>
              </a:tr>
              <a:tr h="370840">
                <a:tc>
                  <a:txBody>
                    <a:bodyPr/>
                    <a:lstStyle/>
                    <a:p>
                      <a:pPr algn="r"/>
                      <a:r>
                        <a:rPr lang="en-US" b="1" dirty="0"/>
                        <a:t>…</a:t>
                      </a:r>
                    </a:p>
                  </a:txBody>
                  <a:tcPr/>
                </a:tc>
                <a:tc>
                  <a:txBody>
                    <a:bodyPr/>
                    <a:lstStyle/>
                    <a:p>
                      <a:pPr algn="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057703217"/>
                  </a:ext>
                </a:extLst>
              </a:tr>
              <a:tr h="370840">
                <a:tc>
                  <a:txBody>
                    <a:bodyPr/>
                    <a:lstStyle/>
                    <a:p>
                      <a:pPr algn="r"/>
                      <a:r>
                        <a:rPr lang="en-US" b="1" dirty="0"/>
                        <a:t>Total Direct Charges</a:t>
                      </a:r>
                    </a:p>
                  </a:txBody>
                  <a:tcPr/>
                </a:tc>
                <a:tc>
                  <a:txBody>
                    <a:bodyPr/>
                    <a:lstStyle/>
                    <a:p>
                      <a:pPr algn="r"/>
                      <a:r>
                        <a:rPr lang="en-US" b="1" dirty="0"/>
                        <a:t>$80,221</a:t>
                      </a:r>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954238345"/>
                  </a:ext>
                </a:extLst>
              </a:tr>
              <a:tr h="370840">
                <a:tc>
                  <a:txBody>
                    <a:bodyPr/>
                    <a:lstStyle/>
                    <a:p>
                      <a:pPr algn="r"/>
                      <a:r>
                        <a:rPr lang="en-US" dirty="0"/>
                        <a:t>Indirect Charges</a:t>
                      </a:r>
                    </a:p>
                  </a:txBody>
                  <a:tcPr/>
                </a:tc>
                <a:tc>
                  <a:txBody>
                    <a:bodyPr/>
                    <a:lstStyle/>
                    <a:p>
                      <a:pPr algn="r"/>
                      <a:r>
                        <a:rPr lang="en-US" dirty="0"/>
                        <a:t>$8,022</a:t>
                      </a:r>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017482577"/>
                  </a:ext>
                </a:extLst>
              </a:tr>
              <a:tr h="370840">
                <a:tc>
                  <a:txBody>
                    <a:bodyPr/>
                    <a:lstStyle/>
                    <a:p>
                      <a:pPr algn="r"/>
                      <a:r>
                        <a:rPr lang="en-US" b="1" dirty="0"/>
                        <a:t>Total</a:t>
                      </a:r>
                    </a:p>
                  </a:txBody>
                  <a:tcPr/>
                </a:tc>
                <a:tc>
                  <a:txBody>
                    <a:bodyPr/>
                    <a:lstStyle/>
                    <a:p>
                      <a:pPr algn="r"/>
                      <a:r>
                        <a:rPr lang="en-US" b="1" dirty="0"/>
                        <a:t>$88,243</a:t>
                      </a:r>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859096392"/>
                  </a:ext>
                </a:extLst>
              </a:tr>
            </a:tbl>
          </a:graphicData>
        </a:graphic>
      </p:graphicFrame>
    </p:spTree>
    <p:extLst>
      <p:ext uri="{BB962C8B-B14F-4D97-AF65-F5344CB8AC3E}">
        <p14:creationId xmlns:p14="http://schemas.microsoft.com/office/powerpoint/2010/main" val="21592332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31010" y="1700032"/>
            <a:ext cx="1176710" cy="1226096"/>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597068" y="4921336"/>
            <a:ext cx="1176710" cy="1226096"/>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6210057" y="1706663"/>
            <a:ext cx="1176710" cy="1226096"/>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2063318" y="1762315"/>
            <a:ext cx="4015584" cy="1200329"/>
          </a:xfrm>
          <a:prstGeom prst="rect">
            <a:avLst/>
          </a:prstGeom>
        </p:spPr>
        <p:txBody>
          <a:bodyPr wrap="square">
            <a:spAutoFit/>
          </a:bodyPr>
          <a:lstStyle/>
          <a:p>
            <a:pPr lvl="0"/>
            <a:r>
              <a:rPr lang="en-US" kern="0" dirty="0">
                <a:solidFill>
                  <a:schemeClr val="tx1">
                    <a:lumMod val="50000"/>
                    <a:lumOff val="50000"/>
                  </a:schemeClr>
                </a:solidFill>
                <a:cs typeface="Arial" pitchFamily="34" charset="0"/>
              </a:rPr>
              <a:t>Replenish LG workforce to pre-pandemic levels. Compensation during award term, plus training and other employment incentives.</a:t>
            </a:r>
            <a:endParaRPr lang="en-US" dirty="0">
              <a:solidFill>
                <a:schemeClr val="tx1">
                  <a:lumMod val="50000"/>
                  <a:lumOff val="50000"/>
                </a:schemeClr>
              </a:solidFill>
              <a:cs typeface="Arial" pitchFamily="34" charset="0"/>
            </a:endParaRPr>
          </a:p>
        </p:txBody>
      </p:sp>
      <p:sp>
        <p:nvSpPr>
          <p:cNvPr id="40" name="Rectangle 39"/>
          <p:cNvSpPr/>
          <p:nvPr/>
        </p:nvSpPr>
        <p:spPr>
          <a:xfrm>
            <a:off x="1900971" y="4947103"/>
            <a:ext cx="4147389" cy="1200329"/>
          </a:xfrm>
          <a:prstGeom prst="rect">
            <a:avLst/>
          </a:prstGeom>
        </p:spPr>
        <p:txBody>
          <a:bodyPr wrap="square">
            <a:spAutoFit/>
          </a:bodyPr>
          <a:lstStyle/>
          <a:p>
            <a:pPr lvl="0"/>
            <a:r>
              <a:rPr lang="en-US" kern="0" dirty="0">
                <a:solidFill>
                  <a:schemeClr val="tx1">
                    <a:lumMod val="50000"/>
                    <a:lumOff val="50000"/>
                  </a:schemeClr>
                </a:solidFill>
                <a:cs typeface="Arial" pitchFamily="34" charset="0"/>
              </a:rPr>
              <a:t>Salaries and benefits of public health, public safety, and social services employees to the extent they are Dedicated to COVID-19 response. </a:t>
            </a:r>
            <a:endParaRPr lang="en-US" dirty="0">
              <a:solidFill>
                <a:schemeClr val="tx1">
                  <a:lumMod val="50000"/>
                  <a:lumOff val="50000"/>
                </a:schemeClr>
              </a:solidFill>
              <a:cs typeface="Arial" pitchFamily="34" charset="0"/>
            </a:endParaRPr>
          </a:p>
        </p:txBody>
      </p:sp>
      <p:sp>
        <p:nvSpPr>
          <p:cNvPr id="41" name="Rectangle 40"/>
          <p:cNvSpPr/>
          <p:nvPr/>
        </p:nvSpPr>
        <p:spPr>
          <a:xfrm>
            <a:off x="7565207" y="1706663"/>
            <a:ext cx="4487064" cy="1477328"/>
          </a:xfrm>
          <a:prstGeom prst="rect">
            <a:avLst/>
          </a:prstGeom>
        </p:spPr>
        <p:txBody>
          <a:bodyPr wrap="square">
            <a:spAutoFit/>
          </a:bodyPr>
          <a:lstStyle/>
          <a:p>
            <a:pPr lvl="0"/>
            <a:r>
              <a:rPr lang="en-US" dirty="0">
                <a:solidFill>
                  <a:schemeClr val="tx1">
                    <a:lumMod val="50000"/>
                    <a:lumOff val="50000"/>
                  </a:schemeClr>
                </a:solidFill>
              </a:rPr>
              <a:t>Allowable costs for each project include LG staff time dedicated to that project. (Also allowable as indirect costs are general administration, clerical support, and finance personnel.)</a:t>
            </a:r>
            <a:endParaRPr lang="en-US" dirty="0">
              <a:solidFill>
                <a:schemeClr val="tx1">
                  <a:lumMod val="50000"/>
                  <a:lumOff val="50000"/>
                </a:schemeClr>
              </a:solidFill>
              <a:latin typeface="Arial" pitchFamily="34" charset="0"/>
              <a:cs typeface="Arial" pitchFamily="34" charset="0"/>
            </a:endParaRPr>
          </a:p>
        </p:txBody>
      </p:sp>
      <p:sp>
        <p:nvSpPr>
          <p:cNvPr id="43" name="Rectangle 42"/>
          <p:cNvSpPr/>
          <p:nvPr/>
        </p:nvSpPr>
        <p:spPr>
          <a:xfrm>
            <a:off x="0" y="0"/>
            <a:ext cx="12192000" cy="157121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44" name="Rectangle 43"/>
          <p:cNvSpPr/>
          <p:nvPr/>
        </p:nvSpPr>
        <p:spPr>
          <a:xfrm>
            <a:off x="691677" y="453906"/>
            <a:ext cx="10808646" cy="66340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6000" dirty="0">
              <a:solidFill>
                <a:schemeClr val="bg1"/>
              </a:solidFill>
              <a:latin typeface="Arial" panose="020B0604020202020204" pitchFamily="34" charset="0"/>
              <a:cs typeface="Arial" panose="020B0604020202020204" pitchFamily="34" charset="0"/>
            </a:endParaRPr>
          </a:p>
        </p:txBody>
      </p:sp>
      <p:sp>
        <p:nvSpPr>
          <p:cNvPr id="20" name="Rectangle 19">
            <a:extLst>
              <a:ext uri="{FF2B5EF4-FFF2-40B4-BE49-F238E27FC236}">
                <a16:creationId xmlns:a16="http://schemas.microsoft.com/office/drawing/2014/main" id="{C2D98E56-A71F-FE49-BBE1-932A5E17CB5F}"/>
              </a:ext>
            </a:extLst>
          </p:cNvPr>
          <p:cNvSpPr/>
          <p:nvPr/>
        </p:nvSpPr>
        <p:spPr>
          <a:xfrm>
            <a:off x="7548464" y="5081384"/>
            <a:ext cx="4487064" cy="923330"/>
          </a:xfrm>
          <a:prstGeom prst="rect">
            <a:avLst/>
          </a:prstGeom>
        </p:spPr>
        <p:txBody>
          <a:bodyPr wrap="square">
            <a:spAutoFit/>
          </a:bodyPr>
          <a:lstStyle/>
          <a:p>
            <a:pPr lvl="0"/>
            <a:r>
              <a:rPr lang="en-US" kern="0" dirty="0">
                <a:solidFill>
                  <a:schemeClr val="tx1">
                    <a:lumMod val="50000"/>
                    <a:lumOff val="50000"/>
                  </a:schemeClr>
                </a:solidFill>
                <a:cs typeface="Arial" pitchFamily="34" charset="0"/>
              </a:rPr>
              <a:t>Premium Pay for LG employees performing essential work (this is a separate ARP/CLFRF category)</a:t>
            </a:r>
            <a:endParaRPr lang="en-US" dirty="0">
              <a:solidFill>
                <a:schemeClr val="tx1">
                  <a:lumMod val="50000"/>
                  <a:lumOff val="50000"/>
                </a:schemeClr>
              </a:solidFill>
              <a:cs typeface="Arial" pitchFamily="34" charset="0"/>
            </a:endParaRPr>
          </a:p>
        </p:txBody>
      </p:sp>
      <p:sp>
        <p:nvSpPr>
          <p:cNvPr id="22" name="Oval 21">
            <a:extLst>
              <a:ext uri="{FF2B5EF4-FFF2-40B4-BE49-F238E27FC236}">
                <a16:creationId xmlns:a16="http://schemas.microsoft.com/office/drawing/2014/main" id="{563EC534-663E-B74D-9808-3FD2E3BD35C3}"/>
              </a:ext>
            </a:extLst>
          </p:cNvPr>
          <p:cNvSpPr/>
          <p:nvPr/>
        </p:nvSpPr>
        <p:spPr>
          <a:xfrm>
            <a:off x="6210057" y="4870506"/>
            <a:ext cx="1176710" cy="1226096"/>
          </a:xfrm>
          <a:prstGeom prst="ellipse">
            <a:avLst/>
          </a:prstGeom>
          <a:solidFill>
            <a:schemeClr val="accent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BB9BA487-716E-CF4D-A518-FE4C253E96AE}"/>
              </a:ext>
            </a:extLst>
          </p:cNvPr>
          <p:cNvSpPr/>
          <p:nvPr/>
        </p:nvSpPr>
        <p:spPr>
          <a:xfrm>
            <a:off x="838197" y="389500"/>
            <a:ext cx="10662126" cy="7922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cs typeface="Arial" panose="020B0604020202020204" pitchFamily="34" charset="0"/>
              </a:rPr>
              <a:t>LG Personnel Costs</a:t>
            </a:r>
          </a:p>
        </p:txBody>
      </p:sp>
      <p:pic>
        <p:nvPicPr>
          <p:cNvPr id="3" name="Graphic 2" descr="Group with solid fill">
            <a:extLst>
              <a:ext uri="{FF2B5EF4-FFF2-40B4-BE49-F238E27FC236}">
                <a16:creationId xmlns:a16="http://schemas.microsoft.com/office/drawing/2014/main" id="{CA870A3C-ABB8-1C49-987F-1F8DD20BD20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62165" y="1819279"/>
            <a:ext cx="914400" cy="914400"/>
          </a:xfrm>
          <a:prstGeom prst="rect">
            <a:avLst/>
          </a:prstGeom>
        </p:spPr>
      </p:pic>
      <p:pic>
        <p:nvPicPr>
          <p:cNvPr id="11" name="Graphic 10" descr="Doctor male with solid fill">
            <a:extLst>
              <a:ext uri="{FF2B5EF4-FFF2-40B4-BE49-F238E27FC236}">
                <a16:creationId xmlns:a16="http://schemas.microsoft.com/office/drawing/2014/main" id="{FA7FEBFB-119D-F441-B520-D47E0E63429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41338" y="5035741"/>
            <a:ext cx="914400" cy="914400"/>
          </a:xfrm>
          <a:prstGeom prst="rect">
            <a:avLst/>
          </a:prstGeom>
        </p:spPr>
      </p:pic>
      <p:pic>
        <p:nvPicPr>
          <p:cNvPr id="13" name="Graphic 12" descr="Money with solid fill">
            <a:extLst>
              <a:ext uri="{FF2B5EF4-FFF2-40B4-BE49-F238E27FC236}">
                <a16:creationId xmlns:a16="http://schemas.microsoft.com/office/drawing/2014/main" id="{1077DFC4-D261-124D-B684-9FEAB9C4054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349809" y="5003703"/>
            <a:ext cx="837024" cy="837024"/>
          </a:xfrm>
          <a:prstGeom prst="rect">
            <a:avLst/>
          </a:prstGeom>
        </p:spPr>
      </p:pic>
      <p:pic>
        <p:nvPicPr>
          <p:cNvPr id="4" name="Graphic 3" descr="Meeting with solid fill">
            <a:extLst>
              <a:ext uri="{FF2B5EF4-FFF2-40B4-BE49-F238E27FC236}">
                <a16:creationId xmlns:a16="http://schemas.microsoft.com/office/drawing/2014/main" id="{D24C72D7-BAA1-944B-8E20-7D6FBD1BC3A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341212" y="1800469"/>
            <a:ext cx="914400" cy="914400"/>
          </a:xfrm>
          <a:prstGeom prst="rect">
            <a:avLst/>
          </a:prstGeom>
        </p:spPr>
      </p:pic>
      <p:sp>
        <p:nvSpPr>
          <p:cNvPr id="2" name="TextBox 1">
            <a:extLst>
              <a:ext uri="{FF2B5EF4-FFF2-40B4-BE49-F238E27FC236}">
                <a16:creationId xmlns:a16="http://schemas.microsoft.com/office/drawing/2014/main" id="{5789E9D6-D2CD-8941-8636-596BF050B1CD}"/>
              </a:ext>
            </a:extLst>
          </p:cNvPr>
          <p:cNvSpPr txBox="1"/>
          <p:nvPr/>
        </p:nvSpPr>
        <p:spPr>
          <a:xfrm>
            <a:off x="1995580" y="3315080"/>
            <a:ext cx="3164440" cy="1477328"/>
          </a:xfrm>
          <a:prstGeom prst="rect">
            <a:avLst/>
          </a:prstGeom>
          <a:noFill/>
        </p:spPr>
        <p:txBody>
          <a:bodyPr wrap="square" rtlCol="0">
            <a:spAutoFit/>
          </a:bodyPr>
          <a:lstStyle/>
          <a:p>
            <a:pPr marL="9525" lvl="1"/>
            <a:r>
              <a:rPr lang="en-US" dirty="0">
                <a:solidFill>
                  <a:schemeClr val="tx1">
                    <a:lumMod val="50000"/>
                    <a:lumOff val="50000"/>
                  </a:schemeClr>
                </a:solidFill>
              </a:rPr>
              <a:t>Expenses of providing paid sick and paid family and medical leave to public employees to enable compliance with COVID-19 public health precautions</a:t>
            </a:r>
          </a:p>
        </p:txBody>
      </p:sp>
      <p:sp>
        <p:nvSpPr>
          <p:cNvPr id="24" name="Rectangle 23">
            <a:extLst>
              <a:ext uri="{FF2B5EF4-FFF2-40B4-BE49-F238E27FC236}">
                <a16:creationId xmlns:a16="http://schemas.microsoft.com/office/drawing/2014/main" id="{1954FF12-BD09-EE4B-98BB-F67B7E6C31EE}"/>
              </a:ext>
            </a:extLst>
          </p:cNvPr>
          <p:cNvSpPr/>
          <p:nvPr/>
        </p:nvSpPr>
        <p:spPr>
          <a:xfrm>
            <a:off x="7565207" y="3484989"/>
            <a:ext cx="4487064" cy="923330"/>
          </a:xfrm>
          <a:prstGeom prst="rect">
            <a:avLst/>
          </a:prstGeom>
        </p:spPr>
        <p:txBody>
          <a:bodyPr wrap="square">
            <a:spAutoFit/>
          </a:bodyPr>
          <a:lstStyle/>
          <a:p>
            <a:pPr marL="9525" lvl="1"/>
            <a:r>
              <a:rPr lang="en-US" dirty="0">
                <a:solidFill>
                  <a:schemeClr val="tx1">
                    <a:lumMod val="50000"/>
                    <a:lumOff val="50000"/>
                  </a:schemeClr>
                </a:solidFill>
              </a:rPr>
              <a:t>Self-insured LG expenses for employee COVID-19 treatment, including the long-term symptoms or effects of COVID-19</a:t>
            </a:r>
          </a:p>
        </p:txBody>
      </p:sp>
      <p:sp>
        <p:nvSpPr>
          <p:cNvPr id="25" name="Oval 24">
            <a:extLst>
              <a:ext uri="{FF2B5EF4-FFF2-40B4-BE49-F238E27FC236}">
                <a16:creationId xmlns:a16="http://schemas.microsoft.com/office/drawing/2014/main" id="{66F195F5-BD0F-404F-BC11-A678C1AE524F}"/>
              </a:ext>
            </a:extLst>
          </p:cNvPr>
          <p:cNvSpPr/>
          <p:nvPr/>
        </p:nvSpPr>
        <p:spPr>
          <a:xfrm>
            <a:off x="691677" y="3347962"/>
            <a:ext cx="1176710" cy="1226096"/>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descr="Cough with solid fill">
            <a:extLst>
              <a:ext uri="{FF2B5EF4-FFF2-40B4-BE49-F238E27FC236}">
                <a16:creationId xmlns:a16="http://schemas.microsoft.com/office/drawing/2014/main" id="{52CDC45E-740A-B249-B6C1-FFB84196003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22832" y="3426990"/>
            <a:ext cx="914400" cy="914400"/>
          </a:xfrm>
          <a:prstGeom prst="rect">
            <a:avLst/>
          </a:prstGeom>
        </p:spPr>
      </p:pic>
      <p:sp>
        <p:nvSpPr>
          <p:cNvPr id="26" name="Oval 25">
            <a:extLst>
              <a:ext uri="{FF2B5EF4-FFF2-40B4-BE49-F238E27FC236}">
                <a16:creationId xmlns:a16="http://schemas.microsoft.com/office/drawing/2014/main" id="{7F26977C-D841-2E45-9F04-E6E2676B6163}"/>
              </a:ext>
            </a:extLst>
          </p:cNvPr>
          <p:cNvSpPr/>
          <p:nvPr/>
        </p:nvSpPr>
        <p:spPr>
          <a:xfrm>
            <a:off x="6179966" y="3346490"/>
            <a:ext cx="1176710" cy="1200329"/>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descr="Contract with solid fill">
            <a:extLst>
              <a:ext uri="{FF2B5EF4-FFF2-40B4-BE49-F238E27FC236}">
                <a16:creationId xmlns:a16="http://schemas.microsoft.com/office/drawing/2014/main" id="{666F719D-1608-F643-87FF-DCA74A193C99}"/>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311121" y="3477650"/>
            <a:ext cx="914400" cy="895183"/>
          </a:xfrm>
          <a:prstGeom prst="rect">
            <a:avLst/>
          </a:prstGeom>
        </p:spPr>
      </p:pic>
    </p:spTree>
    <p:extLst>
      <p:ext uri="{BB962C8B-B14F-4D97-AF65-F5344CB8AC3E}">
        <p14:creationId xmlns:p14="http://schemas.microsoft.com/office/powerpoint/2010/main" val="39579405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p:cNvSpPr/>
          <p:nvPr/>
        </p:nvSpPr>
        <p:spPr>
          <a:xfrm>
            <a:off x="2063318" y="1762315"/>
            <a:ext cx="3609062" cy="1200329"/>
          </a:xfrm>
          <a:prstGeom prst="rect">
            <a:avLst/>
          </a:prstGeom>
        </p:spPr>
        <p:txBody>
          <a:bodyPr wrap="square">
            <a:spAutoFit/>
          </a:bodyPr>
          <a:lstStyle/>
          <a:p>
            <a:pPr lvl="0"/>
            <a:r>
              <a:rPr lang="en-US" kern="0" dirty="0">
                <a:solidFill>
                  <a:schemeClr val="tx1">
                    <a:lumMod val="50000"/>
                    <a:lumOff val="50000"/>
                  </a:schemeClr>
                </a:solidFill>
                <a:cs typeface="Arial" pitchFamily="34" charset="0"/>
              </a:rPr>
              <a:t>Replenish LG workforce to pre-pandemic levels. Compensation during award term, plus training and other employment incentives.</a:t>
            </a:r>
            <a:endParaRPr lang="en-US" dirty="0">
              <a:solidFill>
                <a:schemeClr val="tx1">
                  <a:lumMod val="50000"/>
                  <a:lumOff val="50000"/>
                </a:schemeClr>
              </a:solidFill>
              <a:cs typeface="Arial" pitchFamily="34" charset="0"/>
            </a:endParaRPr>
          </a:p>
        </p:txBody>
      </p:sp>
      <p:sp>
        <p:nvSpPr>
          <p:cNvPr id="40" name="Rectangle 39"/>
          <p:cNvSpPr/>
          <p:nvPr/>
        </p:nvSpPr>
        <p:spPr>
          <a:xfrm>
            <a:off x="1900971" y="4947103"/>
            <a:ext cx="4147389" cy="1200329"/>
          </a:xfrm>
          <a:prstGeom prst="rect">
            <a:avLst/>
          </a:prstGeom>
        </p:spPr>
        <p:txBody>
          <a:bodyPr wrap="square">
            <a:spAutoFit/>
          </a:bodyPr>
          <a:lstStyle/>
          <a:p>
            <a:pPr lvl="0"/>
            <a:r>
              <a:rPr lang="en-US" kern="0" dirty="0">
                <a:solidFill>
                  <a:schemeClr val="tx1">
                    <a:lumMod val="50000"/>
                    <a:lumOff val="50000"/>
                  </a:schemeClr>
                </a:solidFill>
                <a:cs typeface="Arial" pitchFamily="34" charset="0"/>
              </a:rPr>
              <a:t>Salaries and benefits of public health, public safety, and social services employees to the extent they are Dedicated to COVID-19 response. </a:t>
            </a:r>
            <a:endParaRPr lang="en-US" dirty="0">
              <a:solidFill>
                <a:schemeClr val="tx1">
                  <a:lumMod val="50000"/>
                  <a:lumOff val="50000"/>
                </a:schemeClr>
              </a:solidFill>
              <a:cs typeface="Arial" pitchFamily="34" charset="0"/>
            </a:endParaRPr>
          </a:p>
        </p:txBody>
      </p:sp>
      <p:sp>
        <p:nvSpPr>
          <p:cNvPr id="41" name="Rectangle 40"/>
          <p:cNvSpPr/>
          <p:nvPr/>
        </p:nvSpPr>
        <p:spPr>
          <a:xfrm>
            <a:off x="7565207" y="1706663"/>
            <a:ext cx="4487064" cy="1477328"/>
          </a:xfrm>
          <a:prstGeom prst="rect">
            <a:avLst/>
          </a:prstGeom>
        </p:spPr>
        <p:txBody>
          <a:bodyPr wrap="square">
            <a:spAutoFit/>
          </a:bodyPr>
          <a:lstStyle/>
          <a:p>
            <a:pPr lvl="0"/>
            <a:r>
              <a:rPr lang="en-US" dirty="0">
                <a:solidFill>
                  <a:schemeClr val="tx1">
                    <a:lumMod val="50000"/>
                    <a:lumOff val="50000"/>
                  </a:schemeClr>
                </a:solidFill>
              </a:rPr>
              <a:t>Allowable costs for each project include LG staff time dedicated to that project. (Also allowable as indirect costs are general administration, clerical support, and finance personnel.)</a:t>
            </a:r>
            <a:endParaRPr lang="en-US" dirty="0">
              <a:solidFill>
                <a:schemeClr val="tx1">
                  <a:lumMod val="50000"/>
                  <a:lumOff val="50000"/>
                </a:schemeClr>
              </a:solidFill>
              <a:latin typeface="Arial" pitchFamily="34" charset="0"/>
              <a:cs typeface="Arial" pitchFamily="34" charset="0"/>
            </a:endParaRPr>
          </a:p>
        </p:txBody>
      </p:sp>
      <p:sp>
        <p:nvSpPr>
          <p:cNvPr id="43" name="Rectangle 42"/>
          <p:cNvSpPr/>
          <p:nvPr/>
        </p:nvSpPr>
        <p:spPr>
          <a:xfrm>
            <a:off x="0" y="0"/>
            <a:ext cx="12192000" cy="157121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44" name="Rectangle 43"/>
          <p:cNvSpPr/>
          <p:nvPr/>
        </p:nvSpPr>
        <p:spPr>
          <a:xfrm>
            <a:off x="691677" y="453906"/>
            <a:ext cx="10808646" cy="66340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6000" dirty="0">
              <a:solidFill>
                <a:schemeClr val="bg1"/>
              </a:solidFill>
              <a:latin typeface="Arial" panose="020B0604020202020204" pitchFamily="34" charset="0"/>
              <a:cs typeface="Arial" panose="020B0604020202020204" pitchFamily="34" charset="0"/>
            </a:endParaRPr>
          </a:p>
        </p:txBody>
      </p:sp>
      <p:sp>
        <p:nvSpPr>
          <p:cNvPr id="20" name="Rectangle 19">
            <a:extLst>
              <a:ext uri="{FF2B5EF4-FFF2-40B4-BE49-F238E27FC236}">
                <a16:creationId xmlns:a16="http://schemas.microsoft.com/office/drawing/2014/main" id="{C2D98E56-A71F-FE49-BBE1-932A5E17CB5F}"/>
              </a:ext>
            </a:extLst>
          </p:cNvPr>
          <p:cNvSpPr/>
          <p:nvPr/>
        </p:nvSpPr>
        <p:spPr>
          <a:xfrm>
            <a:off x="7548464" y="5081384"/>
            <a:ext cx="4487064" cy="923330"/>
          </a:xfrm>
          <a:prstGeom prst="rect">
            <a:avLst/>
          </a:prstGeom>
        </p:spPr>
        <p:txBody>
          <a:bodyPr wrap="square">
            <a:spAutoFit/>
          </a:bodyPr>
          <a:lstStyle/>
          <a:p>
            <a:pPr lvl="0"/>
            <a:r>
              <a:rPr lang="en-US" kern="0" dirty="0">
                <a:solidFill>
                  <a:schemeClr val="tx1">
                    <a:lumMod val="50000"/>
                    <a:lumOff val="50000"/>
                  </a:schemeClr>
                </a:solidFill>
                <a:cs typeface="Arial" pitchFamily="34" charset="0"/>
              </a:rPr>
              <a:t>Premium Pay for LG employees performing essential work (this is a separate ARP/CLFRF category)</a:t>
            </a:r>
            <a:endParaRPr lang="en-US" dirty="0">
              <a:solidFill>
                <a:schemeClr val="tx1">
                  <a:lumMod val="50000"/>
                  <a:lumOff val="50000"/>
                </a:schemeClr>
              </a:solidFill>
              <a:cs typeface="Arial" pitchFamily="34" charset="0"/>
            </a:endParaRPr>
          </a:p>
        </p:txBody>
      </p:sp>
      <p:sp>
        <p:nvSpPr>
          <p:cNvPr id="23" name="Rectangle 22">
            <a:extLst>
              <a:ext uri="{FF2B5EF4-FFF2-40B4-BE49-F238E27FC236}">
                <a16:creationId xmlns:a16="http://schemas.microsoft.com/office/drawing/2014/main" id="{BB9BA487-716E-CF4D-A518-FE4C253E96AE}"/>
              </a:ext>
            </a:extLst>
          </p:cNvPr>
          <p:cNvSpPr/>
          <p:nvPr/>
        </p:nvSpPr>
        <p:spPr>
          <a:xfrm>
            <a:off x="838197" y="389500"/>
            <a:ext cx="10662126" cy="7922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cs typeface="Arial" panose="020B0604020202020204" pitchFamily="34" charset="0"/>
              </a:rPr>
              <a:t>Effort Tracking</a:t>
            </a:r>
          </a:p>
        </p:txBody>
      </p:sp>
      <p:sp>
        <p:nvSpPr>
          <p:cNvPr id="5" name="Rounded Rectangle 4">
            <a:extLst>
              <a:ext uri="{FF2B5EF4-FFF2-40B4-BE49-F238E27FC236}">
                <a16:creationId xmlns:a16="http://schemas.microsoft.com/office/drawing/2014/main" id="{F1B97720-9650-714A-A0FD-1329516DB44B}"/>
              </a:ext>
            </a:extLst>
          </p:cNvPr>
          <p:cNvSpPr/>
          <p:nvPr/>
        </p:nvSpPr>
        <p:spPr>
          <a:xfrm>
            <a:off x="139729" y="1651123"/>
            <a:ext cx="1818082" cy="2426983"/>
          </a:xfrm>
          <a:prstGeom prst="roundRect">
            <a:avLst/>
          </a:prstGeom>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t>Track FTEs</a:t>
            </a:r>
          </a:p>
          <a:p>
            <a:endParaRPr lang="en-US" sz="2000" dirty="0"/>
          </a:p>
          <a:p>
            <a:endParaRPr lang="en-US" sz="2000" dirty="0"/>
          </a:p>
          <a:p>
            <a:endParaRPr lang="en-US" sz="2000" dirty="0"/>
          </a:p>
          <a:p>
            <a:endParaRPr lang="en-US" sz="2000" dirty="0"/>
          </a:p>
          <a:p>
            <a:endParaRPr lang="en-US" sz="2000" dirty="0"/>
          </a:p>
        </p:txBody>
      </p:sp>
      <p:sp>
        <p:nvSpPr>
          <p:cNvPr id="7" name="Rounded Rectangle 6">
            <a:extLst>
              <a:ext uri="{FF2B5EF4-FFF2-40B4-BE49-F238E27FC236}">
                <a16:creationId xmlns:a16="http://schemas.microsoft.com/office/drawing/2014/main" id="{24DD0925-757E-D44D-97BB-9294791EA718}"/>
              </a:ext>
            </a:extLst>
          </p:cNvPr>
          <p:cNvSpPr/>
          <p:nvPr/>
        </p:nvSpPr>
        <p:spPr>
          <a:xfrm>
            <a:off x="56673" y="4246658"/>
            <a:ext cx="1899580" cy="2592780"/>
          </a:xfrm>
          <a:prstGeom prst="roundRect">
            <a:avLst/>
          </a:prstGeom>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t>Track FTEs</a:t>
            </a:r>
          </a:p>
          <a:p>
            <a:endParaRPr lang="en-US" sz="800" dirty="0"/>
          </a:p>
          <a:p>
            <a:r>
              <a:rPr lang="en-US" sz="2000" dirty="0"/>
              <a:t>Effort Certification</a:t>
            </a:r>
          </a:p>
        </p:txBody>
      </p:sp>
      <p:sp>
        <p:nvSpPr>
          <p:cNvPr id="27" name="Rounded Rectangle 26">
            <a:extLst>
              <a:ext uri="{FF2B5EF4-FFF2-40B4-BE49-F238E27FC236}">
                <a16:creationId xmlns:a16="http://schemas.microsoft.com/office/drawing/2014/main" id="{77400ACD-4DF0-054C-BB84-8003CA2272E6}"/>
              </a:ext>
            </a:extLst>
          </p:cNvPr>
          <p:cNvSpPr/>
          <p:nvPr/>
        </p:nvSpPr>
        <p:spPr>
          <a:xfrm>
            <a:off x="5827974" y="1651123"/>
            <a:ext cx="1737233" cy="2426983"/>
          </a:xfrm>
          <a:prstGeom prst="roundRect">
            <a:avLst/>
          </a:prstGeom>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t>Effort Certification for Direct Allocations</a:t>
            </a:r>
          </a:p>
          <a:p>
            <a:endParaRPr lang="en-US" sz="2000" dirty="0"/>
          </a:p>
          <a:p>
            <a:endParaRPr lang="en-US" sz="2000" dirty="0"/>
          </a:p>
        </p:txBody>
      </p:sp>
      <p:sp>
        <p:nvSpPr>
          <p:cNvPr id="28" name="Rounded Rectangle 27">
            <a:extLst>
              <a:ext uri="{FF2B5EF4-FFF2-40B4-BE49-F238E27FC236}">
                <a16:creationId xmlns:a16="http://schemas.microsoft.com/office/drawing/2014/main" id="{7CB9B998-CE0A-AB46-A29E-B466DDB0132C}"/>
              </a:ext>
            </a:extLst>
          </p:cNvPr>
          <p:cNvSpPr/>
          <p:nvPr/>
        </p:nvSpPr>
        <p:spPr>
          <a:xfrm>
            <a:off x="5827973" y="4265219"/>
            <a:ext cx="1737233" cy="2592781"/>
          </a:xfrm>
          <a:prstGeom prst="roundRect">
            <a:avLst/>
          </a:prstGeom>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Eligibility Determination</a:t>
            </a:r>
          </a:p>
          <a:p>
            <a:endParaRPr lang="en-US" sz="400" dirty="0"/>
          </a:p>
          <a:p>
            <a:r>
              <a:rPr lang="en-US" dirty="0"/>
              <a:t>PP Calculation</a:t>
            </a:r>
          </a:p>
          <a:p>
            <a:endParaRPr lang="en-US" sz="400" dirty="0"/>
          </a:p>
          <a:p>
            <a:r>
              <a:rPr lang="en-US" dirty="0"/>
              <a:t>Time Period</a:t>
            </a:r>
          </a:p>
          <a:p>
            <a:endParaRPr lang="en-US" sz="400" dirty="0"/>
          </a:p>
          <a:p>
            <a:r>
              <a:rPr lang="en-US" dirty="0"/>
              <a:t>150% Threshold</a:t>
            </a:r>
          </a:p>
          <a:p>
            <a:endParaRPr lang="en-US" sz="400" dirty="0"/>
          </a:p>
          <a:p>
            <a:r>
              <a:rPr lang="en-US" dirty="0"/>
              <a:t>Track FTEs</a:t>
            </a:r>
          </a:p>
          <a:p>
            <a:endParaRPr lang="en-US" sz="2000" dirty="0"/>
          </a:p>
        </p:txBody>
      </p:sp>
    </p:spTree>
    <p:extLst>
      <p:ext uri="{BB962C8B-B14F-4D97-AF65-F5344CB8AC3E}">
        <p14:creationId xmlns:p14="http://schemas.microsoft.com/office/powerpoint/2010/main" val="29124180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6F4A9AC-5CA3-C042-8232-4A8B165A36C5}"/>
              </a:ext>
            </a:extLst>
          </p:cNvPr>
          <p:cNvSpPr/>
          <p:nvPr/>
        </p:nvSpPr>
        <p:spPr>
          <a:xfrm>
            <a:off x="0" y="0"/>
            <a:ext cx="12192000" cy="157121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2" name="Title 1">
            <a:extLst>
              <a:ext uri="{FF2B5EF4-FFF2-40B4-BE49-F238E27FC236}">
                <a16:creationId xmlns:a16="http://schemas.microsoft.com/office/drawing/2014/main" id="{CF5B1A9C-177B-5B48-B815-E11CABBBA97F}"/>
              </a:ext>
            </a:extLst>
          </p:cNvPr>
          <p:cNvSpPr>
            <a:spLocks noGrp="1"/>
          </p:cNvSpPr>
          <p:nvPr>
            <p:ph type="title"/>
          </p:nvPr>
        </p:nvSpPr>
        <p:spPr>
          <a:xfrm>
            <a:off x="643467" y="335565"/>
            <a:ext cx="10905066" cy="1135737"/>
          </a:xfrm>
        </p:spPr>
        <p:txBody>
          <a:bodyPr>
            <a:normAutofit/>
          </a:bodyPr>
          <a:lstStyle/>
          <a:p>
            <a:pPr algn="ctr"/>
            <a:r>
              <a:rPr lang="en-US" sz="4800" dirty="0">
                <a:solidFill>
                  <a:schemeClr val="bg1"/>
                </a:solidFill>
              </a:rPr>
              <a:t>ARP/CLFRF Allowable Expenditures</a:t>
            </a:r>
          </a:p>
        </p:txBody>
      </p:sp>
      <p:graphicFrame>
        <p:nvGraphicFramePr>
          <p:cNvPr id="21" name="Content Placeholder 2">
            <a:extLst>
              <a:ext uri="{FF2B5EF4-FFF2-40B4-BE49-F238E27FC236}">
                <a16:creationId xmlns:a16="http://schemas.microsoft.com/office/drawing/2014/main" id="{1615C586-DE88-4E1D-8482-D2A41C1C7D60}"/>
              </a:ext>
            </a:extLst>
          </p:cNvPr>
          <p:cNvGraphicFramePr>
            <a:graphicFrameLocks noGrp="1"/>
          </p:cNvGraphicFramePr>
          <p:nvPr>
            <p:ph idx="1"/>
          </p:nvPr>
        </p:nvGraphicFramePr>
        <p:xfrm>
          <a:off x="0" y="1366897"/>
          <a:ext cx="12192000" cy="39925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Pentagon 6">
            <a:extLst>
              <a:ext uri="{FF2B5EF4-FFF2-40B4-BE49-F238E27FC236}">
                <a16:creationId xmlns:a16="http://schemas.microsoft.com/office/drawing/2014/main" id="{9D75B698-F0B5-3746-8DD3-C5E2B6D498F5}"/>
              </a:ext>
            </a:extLst>
          </p:cNvPr>
          <p:cNvSpPr/>
          <p:nvPr/>
        </p:nvSpPr>
        <p:spPr>
          <a:xfrm rot="16200000">
            <a:off x="1174719" y="3524218"/>
            <a:ext cx="2342450" cy="4020312"/>
          </a:xfrm>
          <a:prstGeom prst="homePlate">
            <a:avLst/>
          </a:prstGeom>
          <a:solidFill>
            <a:srgbClr val="7030A0"/>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BEFCF4F-6FFC-9349-9CC3-47BB3299E124}"/>
              </a:ext>
            </a:extLst>
          </p:cNvPr>
          <p:cNvSpPr/>
          <p:nvPr/>
        </p:nvSpPr>
        <p:spPr>
          <a:xfrm>
            <a:off x="199643" y="5534374"/>
            <a:ext cx="4292600" cy="7265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Disproportionately Negatively Impacted by Pandemic</a:t>
            </a:r>
          </a:p>
        </p:txBody>
      </p:sp>
    </p:spTree>
    <p:extLst>
      <p:ext uri="{BB962C8B-B14F-4D97-AF65-F5344CB8AC3E}">
        <p14:creationId xmlns:p14="http://schemas.microsoft.com/office/powerpoint/2010/main" val="982969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927B1F8E-1DA6-F941-A01E-1F9FBF41B663}"/>
              </a:ext>
            </a:extLst>
          </p:cNvPr>
          <p:cNvSpPr/>
          <p:nvPr/>
        </p:nvSpPr>
        <p:spPr>
          <a:xfrm>
            <a:off x="0" y="1575459"/>
            <a:ext cx="12192000" cy="5282541"/>
          </a:xfrm>
          <a:prstGeom prst="rect">
            <a:avLst/>
          </a:prstGeom>
          <a:solidFill>
            <a:schemeClr val="tx1">
              <a:lumMod val="65000"/>
              <a:lumOff val="35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05AB729-9232-8941-BD95-E2ADA06F7DA3}"/>
              </a:ext>
            </a:extLst>
          </p:cNvPr>
          <p:cNvSpPr>
            <a:spLocks noGrp="1"/>
          </p:cNvSpPr>
          <p:nvPr>
            <p:ph type="title"/>
          </p:nvPr>
        </p:nvSpPr>
        <p:spPr>
          <a:xfrm>
            <a:off x="1371597" y="348865"/>
            <a:ext cx="10044023" cy="877729"/>
          </a:xfrm>
        </p:spPr>
        <p:txBody>
          <a:bodyPr anchor="ctr">
            <a:normAutofit/>
          </a:bodyPr>
          <a:lstStyle/>
          <a:p>
            <a:pPr algn="ctr"/>
            <a:r>
              <a:rPr lang="en-US" sz="5400" dirty="0">
                <a:solidFill>
                  <a:srgbClr val="FFFFFF"/>
                </a:solidFill>
                <a:latin typeface="+mn-lt"/>
              </a:rPr>
              <a:t>Cash Management</a:t>
            </a:r>
          </a:p>
        </p:txBody>
      </p:sp>
      <p:graphicFrame>
        <p:nvGraphicFramePr>
          <p:cNvPr id="5" name="Content Placeholder 2">
            <a:extLst>
              <a:ext uri="{FF2B5EF4-FFF2-40B4-BE49-F238E27FC236}">
                <a16:creationId xmlns:a16="http://schemas.microsoft.com/office/drawing/2014/main" id="{FAC30D4C-0B95-4020-944C-411E666226BE}"/>
              </a:ext>
            </a:extLst>
          </p:cNvPr>
          <p:cNvGraphicFramePr>
            <a:graphicFrameLocks noGrp="1"/>
          </p:cNvGraphicFramePr>
          <p:nvPr>
            <p:ph idx="1"/>
            <p:extLst>
              <p:ext uri="{D42A27DB-BD31-4B8C-83A1-F6EECF244321}">
                <p14:modId xmlns:p14="http://schemas.microsoft.com/office/powerpoint/2010/main" val="2785752332"/>
              </p:ext>
            </p:extLst>
          </p:nvPr>
        </p:nvGraphicFramePr>
        <p:xfrm>
          <a:off x="903249" y="1578843"/>
          <a:ext cx="10612880" cy="15764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a:extLst>
              <a:ext uri="{FF2B5EF4-FFF2-40B4-BE49-F238E27FC236}">
                <a16:creationId xmlns:a16="http://schemas.microsoft.com/office/drawing/2014/main" id="{C947EEA0-3CBB-C845-A7F3-1E0CB1DDE9C5}"/>
              </a:ext>
            </a:extLst>
          </p:cNvPr>
          <p:cNvSpPr/>
          <p:nvPr/>
        </p:nvSpPr>
        <p:spPr>
          <a:xfrm>
            <a:off x="593283" y="3475634"/>
            <a:ext cx="5192751" cy="2913682"/>
          </a:xfrm>
          <a:prstGeom prst="rect">
            <a:avLst/>
          </a:prstGeom>
          <a:solidFill>
            <a:schemeClr val="accent2"/>
          </a:solidFil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2200"/>
              </a:spcBef>
            </a:pPr>
            <a:r>
              <a:rPr lang="en-US" sz="2400" dirty="0"/>
              <a:t>MUST deposit in Official Depository</a:t>
            </a:r>
          </a:p>
          <a:p>
            <a:pPr>
              <a:spcBef>
                <a:spcPts val="2200"/>
              </a:spcBef>
            </a:pPr>
            <a:r>
              <a:rPr lang="en-US" sz="2400" dirty="0"/>
              <a:t>MAY co-mingle with other local government monies</a:t>
            </a:r>
          </a:p>
          <a:p>
            <a:pPr>
              <a:spcBef>
                <a:spcPts val="2200"/>
              </a:spcBef>
            </a:pPr>
            <a:r>
              <a:rPr lang="en-US" sz="2400" dirty="0"/>
              <a:t>DO NOT NEED separate bank account</a:t>
            </a:r>
          </a:p>
          <a:p>
            <a:pPr>
              <a:spcBef>
                <a:spcPts val="2200"/>
              </a:spcBef>
            </a:pPr>
            <a:r>
              <a:rPr lang="en-US" sz="2400" dirty="0"/>
              <a:t>INVEST according to G.S. 159-30</a:t>
            </a:r>
          </a:p>
        </p:txBody>
      </p:sp>
      <p:sp>
        <p:nvSpPr>
          <p:cNvPr id="10" name="Rectangle 9">
            <a:extLst>
              <a:ext uri="{FF2B5EF4-FFF2-40B4-BE49-F238E27FC236}">
                <a16:creationId xmlns:a16="http://schemas.microsoft.com/office/drawing/2014/main" id="{2EC0DD3F-D444-114A-9FA0-E2F724E3C0A2}"/>
              </a:ext>
            </a:extLst>
          </p:cNvPr>
          <p:cNvSpPr/>
          <p:nvPr/>
        </p:nvSpPr>
        <p:spPr>
          <a:xfrm>
            <a:off x="6323378" y="3429000"/>
            <a:ext cx="5192751" cy="2913682"/>
          </a:xfrm>
          <a:prstGeom prst="rect">
            <a:avLst/>
          </a:prstGeom>
          <a:solidFill>
            <a:schemeClr val="accent2"/>
          </a:solidFil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t>Investment earnings are considered </a:t>
            </a:r>
            <a:r>
              <a:rPr lang="en-US" sz="2400" b="1" dirty="0"/>
              <a:t>unrestricted</a:t>
            </a:r>
            <a:r>
              <a:rPr lang="en-US" sz="2400" dirty="0"/>
              <a:t> when earned</a:t>
            </a:r>
          </a:p>
          <a:p>
            <a:endParaRPr lang="en-US" sz="2400" dirty="0"/>
          </a:p>
          <a:p>
            <a:r>
              <a:rPr lang="en-US" sz="2400" dirty="0"/>
              <a:t>Investment earnings must be initially allocated proportionally to the accounting funds that earned them (by state law)</a:t>
            </a:r>
          </a:p>
        </p:txBody>
      </p:sp>
    </p:spTree>
    <p:extLst>
      <p:ext uri="{BB962C8B-B14F-4D97-AF65-F5344CB8AC3E}">
        <p14:creationId xmlns:p14="http://schemas.microsoft.com/office/powerpoint/2010/main" val="4094818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B7D8A-7DBD-3348-9E4D-412588C4B409}"/>
              </a:ext>
            </a:extLst>
          </p:cNvPr>
          <p:cNvSpPr>
            <a:spLocks noGrp="1"/>
          </p:cNvSpPr>
          <p:nvPr>
            <p:ph type="title"/>
          </p:nvPr>
        </p:nvSpPr>
        <p:spPr/>
        <p:txBody>
          <a:bodyPr/>
          <a:lstStyle/>
          <a:p>
            <a:endParaRPr lang="en-US"/>
          </a:p>
        </p:txBody>
      </p:sp>
      <p:pic>
        <p:nvPicPr>
          <p:cNvPr id="12" name="Content Placeholder 11" descr="A picture containing text, newspaper&#10;&#10;Description automatically generated">
            <a:extLst>
              <a:ext uri="{FF2B5EF4-FFF2-40B4-BE49-F238E27FC236}">
                <a16:creationId xmlns:a16="http://schemas.microsoft.com/office/drawing/2014/main" id="{C67B3341-1BD0-4E40-AB80-945E61A9C9CF}"/>
              </a:ext>
            </a:extLst>
          </p:cNvPr>
          <p:cNvPicPr>
            <a:picLocks noGrp="1" noChangeAspect="1"/>
          </p:cNvPicPr>
          <p:nvPr>
            <p:ph idx="1"/>
          </p:nvPr>
        </p:nvPicPr>
        <p:blipFill>
          <a:blip r:embed="rId2"/>
          <a:stretch>
            <a:fillRect/>
          </a:stretch>
        </p:blipFill>
        <p:spPr>
          <a:xfrm>
            <a:off x="1048424" y="120352"/>
            <a:ext cx="10515600" cy="6617295"/>
          </a:xfrm>
        </p:spPr>
      </p:pic>
    </p:spTree>
    <p:extLst>
      <p:ext uri="{BB962C8B-B14F-4D97-AF65-F5344CB8AC3E}">
        <p14:creationId xmlns:p14="http://schemas.microsoft.com/office/powerpoint/2010/main" val="41883390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4E524EDA-D47C-6F4E-B6C5-511CE710721C}"/>
              </a:ext>
            </a:extLst>
          </p:cNvPr>
          <p:cNvSpPr>
            <a:spLocks noGrp="1"/>
          </p:cNvSpPr>
          <p:nvPr>
            <p:ph type="title"/>
          </p:nvPr>
        </p:nvSpPr>
        <p:spPr>
          <a:xfrm>
            <a:off x="841248" y="256032"/>
            <a:ext cx="10506456" cy="1014984"/>
          </a:xfrm>
        </p:spPr>
        <p:txBody>
          <a:bodyPr anchor="b">
            <a:normAutofit/>
          </a:bodyPr>
          <a:lstStyle/>
          <a:p>
            <a:r>
              <a:rPr lang="en-US" dirty="0"/>
              <a:t>Definitions</a:t>
            </a:r>
          </a:p>
        </p:txBody>
      </p:sp>
      <p:sp>
        <p:nvSpPr>
          <p:cNvPr id="12" name="Rectangle 11">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4" name="Rectangle 13">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6" name="Content Placeholder 2">
            <a:extLst>
              <a:ext uri="{FF2B5EF4-FFF2-40B4-BE49-F238E27FC236}">
                <a16:creationId xmlns:a16="http://schemas.microsoft.com/office/drawing/2014/main" id="{11B13324-DACD-4356-A66D-E6009C796C59}"/>
              </a:ext>
            </a:extLst>
          </p:cNvPr>
          <p:cNvGraphicFramePr>
            <a:graphicFrameLocks noGrp="1"/>
          </p:cNvGraphicFramePr>
          <p:nvPr>
            <p:ph idx="1"/>
            <p:extLst>
              <p:ext uri="{D42A27DB-BD31-4B8C-83A1-F6EECF244321}">
                <p14:modId xmlns:p14="http://schemas.microsoft.com/office/powerpoint/2010/main" val="580866082"/>
              </p:ext>
            </p:extLst>
          </p:nvPr>
        </p:nvGraphicFramePr>
        <p:xfrm>
          <a:off x="591742" y="1196727"/>
          <a:ext cx="11000014" cy="58430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096548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9ECB4-BA89-7345-AC56-A37FDFF84FF3}"/>
              </a:ext>
            </a:extLst>
          </p:cNvPr>
          <p:cNvSpPr>
            <a:spLocks noGrp="1"/>
          </p:cNvSpPr>
          <p:nvPr>
            <p:ph type="title"/>
          </p:nvPr>
        </p:nvSpPr>
        <p:spPr/>
        <p:txBody>
          <a:bodyPr/>
          <a:lstStyle/>
          <a:p>
            <a:r>
              <a:rPr lang="en-US" dirty="0"/>
              <a:t>ARP/CLFRF Broadband</a:t>
            </a:r>
          </a:p>
        </p:txBody>
      </p:sp>
      <p:sp>
        <p:nvSpPr>
          <p:cNvPr id="3" name="Content Placeholder 2">
            <a:extLst>
              <a:ext uri="{FF2B5EF4-FFF2-40B4-BE49-F238E27FC236}">
                <a16:creationId xmlns:a16="http://schemas.microsoft.com/office/drawing/2014/main" id="{B5E25051-B302-7E4B-A17D-BF6748E07865}"/>
              </a:ext>
            </a:extLst>
          </p:cNvPr>
          <p:cNvSpPr>
            <a:spLocks noGrp="1"/>
          </p:cNvSpPr>
          <p:nvPr>
            <p:ph idx="1"/>
          </p:nvPr>
        </p:nvSpPr>
        <p:spPr>
          <a:xfrm>
            <a:off x="838200" y="1825624"/>
            <a:ext cx="10515600" cy="4575175"/>
          </a:xfrm>
        </p:spPr>
        <p:txBody>
          <a:bodyPr>
            <a:normAutofit/>
          </a:bodyPr>
          <a:lstStyle/>
          <a:p>
            <a:pPr marL="0" indent="0">
              <a:buNone/>
            </a:pPr>
            <a:r>
              <a:rPr lang="en-US" dirty="0"/>
              <a:t>Broadband infrastructure that is designed to provide service to unserved or underserved households and businesses and that is designed to, upon completion: </a:t>
            </a:r>
          </a:p>
          <a:p>
            <a:pPr marL="457200" lvl="1" indent="0">
              <a:buNone/>
            </a:pPr>
            <a:r>
              <a:rPr lang="en-US" dirty="0"/>
              <a:t>(</a:t>
            </a:r>
            <a:r>
              <a:rPr lang="en-US" dirty="0" err="1"/>
              <a:t>i</a:t>
            </a:r>
            <a:r>
              <a:rPr lang="en-US" dirty="0"/>
              <a:t>) Reliably meet or exceed symmetrical 100 Mbps download speed and upload speeds; or </a:t>
            </a:r>
          </a:p>
          <a:p>
            <a:pPr marL="457200" lvl="1" indent="0">
              <a:buNone/>
            </a:pPr>
            <a:r>
              <a:rPr lang="en-US" dirty="0"/>
              <a:t>(ii) In cases where it is not practicable, because of the excessive cost of the project or geography or topography of the area to be served by the project, to provide service meeting the standards set forth in paragraph (e)(2)(</a:t>
            </a:r>
            <a:r>
              <a:rPr lang="en-US" dirty="0" err="1"/>
              <a:t>i</a:t>
            </a:r>
            <a:r>
              <a:rPr lang="en-US" dirty="0"/>
              <a:t>) of this section: </a:t>
            </a:r>
          </a:p>
          <a:p>
            <a:pPr marL="914400" lvl="2" indent="0">
              <a:buNone/>
            </a:pPr>
            <a:r>
              <a:rPr lang="en-US" dirty="0"/>
              <a:t>(A) Reliably meet or exceed 100 Mbps download speed and between at least 20 Mbps and 100 Mbps upload speed; and </a:t>
            </a:r>
          </a:p>
          <a:p>
            <a:pPr marL="914400" lvl="2" indent="0">
              <a:buNone/>
            </a:pPr>
            <a:r>
              <a:rPr lang="en-US" dirty="0"/>
              <a:t>(B) Be scalable to a minimum of 100 Mbps download speed and 100 Mbps upload speed. </a:t>
            </a:r>
          </a:p>
          <a:p>
            <a:endParaRPr lang="en-US" dirty="0"/>
          </a:p>
        </p:txBody>
      </p:sp>
      <p:sp>
        <p:nvSpPr>
          <p:cNvPr id="4" name="Pentagon 3">
            <a:extLst>
              <a:ext uri="{FF2B5EF4-FFF2-40B4-BE49-F238E27FC236}">
                <a16:creationId xmlns:a16="http://schemas.microsoft.com/office/drawing/2014/main" id="{F9759CA3-E1E5-7B4F-B0AC-4230E2B208EF}"/>
              </a:ext>
            </a:extLst>
          </p:cNvPr>
          <p:cNvSpPr/>
          <p:nvPr/>
        </p:nvSpPr>
        <p:spPr>
          <a:xfrm rot="21018646" flipH="1">
            <a:off x="6741062" y="420536"/>
            <a:ext cx="5120500" cy="1453243"/>
          </a:xfrm>
          <a:prstGeom prst="homePlate">
            <a:avLst/>
          </a:prstGeom>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defined as those that are not currently served by a wireline connection that reliably delivers at least 25 Mbps download speed and 3 Mbps of upload speed. </a:t>
            </a:r>
            <a:endParaRPr lang="en-US" dirty="0">
              <a:effectLst/>
            </a:endParaRPr>
          </a:p>
        </p:txBody>
      </p:sp>
      <p:sp>
        <p:nvSpPr>
          <p:cNvPr id="5" name="Oval 4">
            <a:extLst>
              <a:ext uri="{FF2B5EF4-FFF2-40B4-BE49-F238E27FC236}">
                <a16:creationId xmlns:a16="http://schemas.microsoft.com/office/drawing/2014/main" id="{B1A8C51E-DB38-2A40-A9B9-7E815279B9D5}"/>
              </a:ext>
            </a:extLst>
          </p:cNvPr>
          <p:cNvSpPr/>
          <p:nvPr/>
        </p:nvSpPr>
        <p:spPr>
          <a:xfrm>
            <a:off x="604158" y="2171701"/>
            <a:ext cx="4098472" cy="522514"/>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4744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C9104-874C-8B45-97C1-8DE62ADE4452}"/>
              </a:ext>
            </a:extLst>
          </p:cNvPr>
          <p:cNvSpPr>
            <a:spLocks noGrp="1"/>
          </p:cNvSpPr>
          <p:nvPr>
            <p:ph type="title"/>
          </p:nvPr>
        </p:nvSpPr>
        <p:spPr/>
        <p:txBody>
          <a:bodyPr/>
          <a:lstStyle/>
          <a:p>
            <a:r>
              <a:rPr lang="en-US" dirty="0"/>
              <a:t>Unserved</a:t>
            </a:r>
          </a:p>
        </p:txBody>
      </p:sp>
      <p:graphicFrame>
        <p:nvGraphicFramePr>
          <p:cNvPr id="4" name="Table 4">
            <a:extLst>
              <a:ext uri="{FF2B5EF4-FFF2-40B4-BE49-F238E27FC236}">
                <a16:creationId xmlns:a16="http://schemas.microsoft.com/office/drawing/2014/main" id="{CB25B500-2C57-6E4D-A5FC-12F1B0A5BCAE}"/>
              </a:ext>
            </a:extLst>
          </p:cNvPr>
          <p:cNvGraphicFramePr>
            <a:graphicFrameLocks noGrp="1"/>
          </p:cNvGraphicFramePr>
          <p:nvPr>
            <p:ph idx="1"/>
            <p:extLst>
              <p:ext uri="{D42A27DB-BD31-4B8C-83A1-F6EECF244321}">
                <p14:modId xmlns:p14="http://schemas.microsoft.com/office/powerpoint/2010/main" val="633885994"/>
              </p:ext>
            </p:extLst>
          </p:nvPr>
        </p:nvGraphicFramePr>
        <p:xfrm>
          <a:off x="838200" y="1559407"/>
          <a:ext cx="10515600" cy="485140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03089671"/>
                    </a:ext>
                  </a:extLst>
                </a:gridCol>
                <a:gridCol w="5257800">
                  <a:extLst>
                    <a:ext uri="{9D8B030D-6E8A-4147-A177-3AD203B41FA5}">
                      <a16:colId xmlns:a16="http://schemas.microsoft.com/office/drawing/2014/main" val="3409730624"/>
                    </a:ext>
                  </a:extLst>
                </a:gridCol>
              </a:tblGrid>
              <a:tr h="370840">
                <a:tc>
                  <a:txBody>
                    <a:bodyPr/>
                    <a:lstStyle/>
                    <a:p>
                      <a:r>
                        <a:rPr lang="en-US" dirty="0"/>
                        <a:t>State Law</a:t>
                      </a:r>
                    </a:p>
                  </a:txBody>
                  <a:tcPr/>
                </a:tc>
                <a:tc>
                  <a:txBody>
                    <a:bodyPr/>
                    <a:lstStyle/>
                    <a:p>
                      <a:r>
                        <a:rPr lang="en-US" dirty="0"/>
                        <a:t>ARP/CLFRF</a:t>
                      </a:r>
                    </a:p>
                  </a:txBody>
                  <a:tcPr/>
                </a:tc>
                <a:extLst>
                  <a:ext uri="{0D108BD9-81ED-4DB2-BD59-A6C34878D82A}">
                    <a16:rowId xmlns:a16="http://schemas.microsoft.com/office/drawing/2014/main" val="744014990"/>
                  </a:ext>
                </a:extLst>
              </a:tr>
              <a:tr h="370840">
                <a:tc>
                  <a:txBody>
                    <a:bodyPr/>
                    <a:lstStyle/>
                    <a:p>
                      <a:pPr lvl="0"/>
                      <a:endParaRPr lang="en-US" sz="1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Terrestrially deployed Internet access service with transmission speeds of at least 10 megabits per second (Mbps) download and at least one megabit per second upload (10:1). </a:t>
                      </a:r>
                      <a:endParaRPr lang="en-US" dirty="0"/>
                    </a:p>
                    <a:p>
                      <a:pPr lvl="0"/>
                      <a:endParaRPr lang="en-US" sz="1800" dirty="0"/>
                    </a:p>
                    <a:p>
                      <a:pPr lvl="0"/>
                      <a:endParaRPr lang="en-US" sz="1800" dirty="0"/>
                    </a:p>
                    <a:p>
                      <a:pPr lvl="0"/>
                      <a:r>
                        <a:rPr lang="en-US" sz="1800" dirty="0"/>
                        <a:t>A designated geographic area that is presently without access to broadband service, as defined in this section, offered by a wireline or fixed wireless provider. Areas where a private provider has been designated to receive funds through other State or federally funded programs designed specifically for broadband deployment shall be considered served if such funding is intended to result in construction of broadband in the area within 18 months.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Those that are not currently served by a wireline connection that reliably delivers at least 25 Mbps download speed and 3 Mbps of upload speed. </a:t>
                      </a:r>
                      <a:endParaRPr lang="en-US" dirty="0">
                        <a:effectLst/>
                      </a:endParaRPr>
                    </a:p>
                    <a:p>
                      <a:endParaRPr lang="en-US" dirty="0"/>
                    </a:p>
                  </a:txBody>
                  <a:tcPr/>
                </a:tc>
                <a:extLst>
                  <a:ext uri="{0D108BD9-81ED-4DB2-BD59-A6C34878D82A}">
                    <a16:rowId xmlns:a16="http://schemas.microsoft.com/office/drawing/2014/main" val="771811324"/>
                  </a:ext>
                </a:extLst>
              </a:tr>
            </a:tbl>
          </a:graphicData>
        </a:graphic>
      </p:graphicFrame>
    </p:spTree>
    <p:extLst>
      <p:ext uri="{BB962C8B-B14F-4D97-AF65-F5344CB8AC3E}">
        <p14:creationId xmlns:p14="http://schemas.microsoft.com/office/powerpoint/2010/main" val="10188335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9ECB4-BA89-7345-AC56-A37FDFF84FF3}"/>
              </a:ext>
            </a:extLst>
          </p:cNvPr>
          <p:cNvSpPr>
            <a:spLocks noGrp="1"/>
          </p:cNvSpPr>
          <p:nvPr>
            <p:ph type="title"/>
          </p:nvPr>
        </p:nvSpPr>
        <p:spPr/>
        <p:txBody>
          <a:bodyPr/>
          <a:lstStyle/>
          <a:p>
            <a:r>
              <a:rPr lang="en-US" dirty="0"/>
              <a:t>ARP/CLFRF Broadband</a:t>
            </a:r>
          </a:p>
        </p:txBody>
      </p:sp>
      <p:sp>
        <p:nvSpPr>
          <p:cNvPr id="3" name="Content Placeholder 2">
            <a:extLst>
              <a:ext uri="{FF2B5EF4-FFF2-40B4-BE49-F238E27FC236}">
                <a16:creationId xmlns:a16="http://schemas.microsoft.com/office/drawing/2014/main" id="{B5E25051-B302-7E4B-A17D-BF6748E07865}"/>
              </a:ext>
            </a:extLst>
          </p:cNvPr>
          <p:cNvSpPr>
            <a:spLocks noGrp="1"/>
          </p:cNvSpPr>
          <p:nvPr>
            <p:ph idx="1"/>
          </p:nvPr>
        </p:nvSpPr>
        <p:spPr>
          <a:xfrm>
            <a:off x="838200" y="1825624"/>
            <a:ext cx="10515600" cy="4575175"/>
          </a:xfrm>
        </p:spPr>
        <p:txBody>
          <a:bodyPr>
            <a:normAutofit/>
          </a:bodyPr>
          <a:lstStyle/>
          <a:p>
            <a:pPr marL="0" indent="0">
              <a:buNone/>
            </a:pPr>
            <a:r>
              <a:rPr lang="en-US" dirty="0"/>
              <a:t>Broadband infrastructure that is designed to provide service to unserved or underserved households and businesses and that is designed to, upon completion: </a:t>
            </a:r>
          </a:p>
          <a:p>
            <a:pPr marL="457200" lvl="1" indent="0">
              <a:buNone/>
            </a:pPr>
            <a:r>
              <a:rPr lang="en-US" dirty="0"/>
              <a:t>(</a:t>
            </a:r>
            <a:r>
              <a:rPr lang="en-US" dirty="0" err="1"/>
              <a:t>i</a:t>
            </a:r>
            <a:r>
              <a:rPr lang="en-US" dirty="0"/>
              <a:t>) Reliably meet or exceed symmetrical 100 Mbps download speed and upload speeds; or </a:t>
            </a:r>
          </a:p>
          <a:p>
            <a:pPr marL="457200" lvl="1" indent="0">
              <a:buNone/>
            </a:pPr>
            <a:r>
              <a:rPr lang="en-US" dirty="0"/>
              <a:t>(ii) In cases where it is not practicable, because of the excessive cost of the project or geography or topography of the area to be served by the project, to provide service meeting the standards set forth in paragraph (e)(2)(</a:t>
            </a:r>
            <a:r>
              <a:rPr lang="en-US" dirty="0" err="1"/>
              <a:t>i</a:t>
            </a:r>
            <a:r>
              <a:rPr lang="en-US" dirty="0"/>
              <a:t>) of this section: </a:t>
            </a:r>
          </a:p>
          <a:p>
            <a:pPr marL="914400" lvl="2" indent="0">
              <a:buNone/>
            </a:pPr>
            <a:r>
              <a:rPr lang="en-US" dirty="0"/>
              <a:t>(A) Reliably meet or exceed 100 Mbps download speed and between at least 20 Mbps and 100 Mbps upload speed; and </a:t>
            </a:r>
          </a:p>
          <a:p>
            <a:pPr marL="914400" lvl="2" indent="0">
              <a:buNone/>
            </a:pPr>
            <a:r>
              <a:rPr lang="en-US" dirty="0"/>
              <a:t>(B) Be scalable to a minimum of 100 Mbps download speed and 100 Mbps upload speed. </a:t>
            </a:r>
          </a:p>
          <a:p>
            <a:endParaRPr lang="en-US" dirty="0"/>
          </a:p>
        </p:txBody>
      </p:sp>
      <p:sp>
        <p:nvSpPr>
          <p:cNvPr id="5" name="Oval 4">
            <a:extLst>
              <a:ext uri="{FF2B5EF4-FFF2-40B4-BE49-F238E27FC236}">
                <a16:creationId xmlns:a16="http://schemas.microsoft.com/office/drawing/2014/main" id="{B1A8C51E-DB38-2A40-A9B9-7E815279B9D5}"/>
              </a:ext>
            </a:extLst>
          </p:cNvPr>
          <p:cNvSpPr/>
          <p:nvPr/>
        </p:nvSpPr>
        <p:spPr>
          <a:xfrm>
            <a:off x="838200" y="2906486"/>
            <a:ext cx="2100943" cy="522514"/>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BD2E1E5-685E-D64E-AC98-6B8E6223A67A}"/>
              </a:ext>
            </a:extLst>
          </p:cNvPr>
          <p:cNvSpPr/>
          <p:nvPr/>
        </p:nvSpPr>
        <p:spPr>
          <a:xfrm>
            <a:off x="511628" y="365125"/>
            <a:ext cx="11168743" cy="6035674"/>
          </a:xfrm>
          <a:prstGeom prst="rect">
            <a:avLst/>
          </a:prstGeom>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t>The use of “reliably” in the IFR provides recipients with significant discretion to assess whether the households and businesses in the area to be served by a project have access to wireline broadband service that can actually and consistently meet the specified thresholds of at least 25Mbps/3Mbps—i.e., to consider the actual experience of current wireline broadband customers that subscribe to services at or above the 25 Mbps/3 Mbps threshold. Whether there is a provider serving the area that advertises or otherwise claims to offer speeds that meet the 25 Mbps download and 3 Mbps upload speed thresholds is not dispositive. </a:t>
            </a:r>
          </a:p>
          <a:p>
            <a:endParaRPr lang="en-US" sz="2000" dirty="0"/>
          </a:p>
          <a:p>
            <a:r>
              <a:rPr lang="en-US" sz="2000" dirty="0"/>
              <a:t>When making these assessments, recipients may choose to consider any available data, including but not limited to documentation of existing service performance, federal and/or state-collected broadband data, user speed test results, interviews with residents and business owners, and any other information they deem relevant. In evaluating such data, recipients may take into account a variety of factors, including whether users actually receive service at or above the speed thresholds at all hours of the day, whether factors other than speed such as latency or jitter, or deterioration of the existing connections make the user experience unreliable, and whether the existing service is being delivered by legacy technologies, such as copper telephone lines (typically using Digital Subscriber Line technology) or early versions of cable system technology (DOCSIS 2.0 or earlier). </a:t>
            </a:r>
          </a:p>
        </p:txBody>
      </p:sp>
    </p:spTree>
    <p:extLst>
      <p:ext uri="{BB962C8B-B14F-4D97-AF65-F5344CB8AC3E}">
        <p14:creationId xmlns:p14="http://schemas.microsoft.com/office/powerpoint/2010/main" val="3982289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9ECB4-BA89-7345-AC56-A37FDFF84FF3}"/>
              </a:ext>
            </a:extLst>
          </p:cNvPr>
          <p:cNvSpPr>
            <a:spLocks noGrp="1"/>
          </p:cNvSpPr>
          <p:nvPr>
            <p:ph type="title"/>
          </p:nvPr>
        </p:nvSpPr>
        <p:spPr/>
        <p:txBody>
          <a:bodyPr/>
          <a:lstStyle/>
          <a:p>
            <a:r>
              <a:rPr lang="en-US" dirty="0"/>
              <a:t>ARP/CLFRF Broadband</a:t>
            </a:r>
          </a:p>
        </p:txBody>
      </p:sp>
      <p:sp>
        <p:nvSpPr>
          <p:cNvPr id="3" name="Content Placeholder 2">
            <a:extLst>
              <a:ext uri="{FF2B5EF4-FFF2-40B4-BE49-F238E27FC236}">
                <a16:creationId xmlns:a16="http://schemas.microsoft.com/office/drawing/2014/main" id="{B5E25051-B302-7E4B-A17D-BF6748E07865}"/>
              </a:ext>
            </a:extLst>
          </p:cNvPr>
          <p:cNvSpPr>
            <a:spLocks noGrp="1"/>
          </p:cNvSpPr>
          <p:nvPr>
            <p:ph idx="1"/>
          </p:nvPr>
        </p:nvSpPr>
        <p:spPr>
          <a:xfrm>
            <a:off x="838200" y="1825624"/>
            <a:ext cx="10515600" cy="4575175"/>
          </a:xfrm>
        </p:spPr>
        <p:txBody>
          <a:bodyPr>
            <a:normAutofit/>
          </a:bodyPr>
          <a:lstStyle/>
          <a:p>
            <a:pPr marL="0" indent="0">
              <a:buNone/>
            </a:pPr>
            <a:r>
              <a:rPr lang="en-US" dirty="0"/>
              <a:t>Broadband infrastructure that is designed to provide service to unserved or underserved households and businesses and that is designed to, upon completion: </a:t>
            </a:r>
          </a:p>
          <a:p>
            <a:pPr marL="457200" lvl="1" indent="0">
              <a:buNone/>
            </a:pPr>
            <a:r>
              <a:rPr lang="en-US" dirty="0"/>
              <a:t>(</a:t>
            </a:r>
            <a:r>
              <a:rPr lang="en-US" dirty="0" err="1"/>
              <a:t>i</a:t>
            </a:r>
            <a:r>
              <a:rPr lang="en-US" dirty="0"/>
              <a:t>) Reliably meet or exceed symmetrical 100 Mbps download speed and upload speeds; or </a:t>
            </a:r>
          </a:p>
          <a:p>
            <a:pPr marL="457200" lvl="1" indent="0">
              <a:buNone/>
            </a:pPr>
            <a:r>
              <a:rPr lang="en-US" dirty="0"/>
              <a:t>(ii) In cases where it is not practicable, because of the excessive cost of the project or geography or topography of the area to be served by the project, to provide service meeting the standards set forth in paragraph (e)(2)(</a:t>
            </a:r>
            <a:r>
              <a:rPr lang="en-US" dirty="0" err="1"/>
              <a:t>i</a:t>
            </a:r>
            <a:r>
              <a:rPr lang="en-US" dirty="0"/>
              <a:t>) of this section: </a:t>
            </a:r>
          </a:p>
          <a:p>
            <a:pPr marL="914400" lvl="2" indent="0">
              <a:buNone/>
            </a:pPr>
            <a:r>
              <a:rPr lang="en-US" dirty="0"/>
              <a:t>(A) Reliably meet or exceed 100 Mbps download speed and between at least 20 Mbps and 100 Mbps upload speed; and </a:t>
            </a:r>
          </a:p>
          <a:p>
            <a:pPr marL="914400" lvl="2" indent="0">
              <a:buNone/>
            </a:pPr>
            <a:r>
              <a:rPr lang="en-US" dirty="0"/>
              <a:t>(B) Be scalable to a minimum of 100 Mbps download speed and 100 Mbps upload speed. </a:t>
            </a:r>
          </a:p>
          <a:p>
            <a:endParaRPr lang="en-US" dirty="0"/>
          </a:p>
        </p:txBody>
      </p:sp>
      <p:sp>
        <p:nvSpPr>
          <p:cNvPr id="5" name="Oval 4">
            <a:extLst>
              <a:ext uri="{FF2B5EF4-FFF2-40B4-BE49-F238E27FC236}">
                <a16:creationId xmlns:a16="http://schemas.microsoft.com/office/drawing/2014/main" id="{B1A8C51E-DB38-2A40-A9B9-7E815279B9D5}"/>
              </a:ext>
            </a:extLst>
          </p:cNvPr>
          <p:cNvSpPr/>
          <p:nvPr/>
        </p:nvSpPr>
        <p:spPr>
          <a:xfrm>
            <a:off x="6655290" y="2136926"/>
            <a:ext cx="2194796" cy="522514"/>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entagon 6">
            <a:extLst>
              <a:ext uri="{FF2B5EF4-FFF2-40B4-BE49-F238E27FC236}">
                <a16:creationId xmlns:a16="http://schemas.microsoft.com/office/drawing/2014/main" id="{CD4C1DD2-88D8-9C49-BD78-C2654BB9A3F2}"/>
              </a:ext>
            </a:extLst>
          </p:cNvPr>
          <p:cNvSpPr/>
          <p:nvPr/>
        </p:nvSpPr>
        <p:spPr>
          <a:xfrm rot="20406174">
            <a:off x="831631" y="2025029"/>
            <a:ext cx="5830229" cy="2807942"/>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t>Treasury interprets “businesses” in this context broadly to include non-residential users of broadband, including private businesses and institutions that serve the public, such as schools, libraries, healthcare facilities, and public safety organizations. </a:t>
            </a:r>
          </a:p>
        </p:txBody>
      </p:sp>
    </p:spTree>
    <p:extLst>
      <p:ext uri="{BB962C8B-B14F-4D97-AF65-F5344CB8AC3E}">
        <p14:creationId xmlns:p14="http://schemas.microsoft.com/office/powerpoint/2010/main" val="3248187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B4106A-196D-F540-AE32-B90184F33747}"/>
              </a:ext>
            </a:extLst>
          </p:cNvPr>
          <p:cNvSpPr>
            <a:spLocks noGrp="1"/>
          </p:cNvSpPr>
          <p:nvPr>
            <p:ph idx="1"/>
          </p:nvPr>
        </p:nvSpPr>
        <p:spPr>
          <a:xfrm>
            <a:off x="838200" y="800100"/>
            <a:ext cx="10515600" cy="5376863"/>
          </a:xfrm>
        </p:spPr>
        <p:txBody>
          <a:bodyPr>
            <a:normAutofit/>
          </a:bodyPr>
          <a:lstStyle/>
          <a:p>
            <a:pPr marL="0" indent="0">
              <a:buNone/>
            </a:pPr>
            <a:r>
              <a:rPr lang="en-US" b="1" dirty="0"/>
              <a:t>For broadband infrastructure investments, what does the requirement that infrastructure “be designed to” provide service to unserved or underserved households and businesses mean? [6/17] </a:t>
            </a:r>
            <a:endParaRPr lang="en-US" dirty="0"/>
          </a:p>
          <a:p>
            <a:pPr marL="0" indent="0">
              <a:buNone/>
            </a:pPr>
            <a:r>
              <a:rPr lang="en-US" dirty="0"/>
              <a:t>Designing infrastructure investments to provide service to unserved or underserved households or businesses means prioritizing deployment of infrastructure that will bring service to households or businesses that are not currently serviced by a wireline connection that reliably delivers at least 25 Mbps download speed and 3 Mbps of upload speed. To meet this requirement, states and localities should use funds to deploy broadband infrastructure projects whose objective is to provide service to unserved or underserved households or businesses. </a:t>
            </a:r>
            <a:r>
              <a:rPr lang="en-US" b="1" dirty="0">
                <a:highlight>
                  <a:srgbClr val="FFFF00"/>
                </a:highlight>
              </a:rPr>
              <a:t>These unserved or underserved households or businesses do not need to be the only ones in the service area funded by the project. </a:t>
            </a:r>
          </a:p>
          <a:p>
            <a:endParaRPr lang="en-US" dirty="0"/>
          </a:p>
        </p:txBody>
      </p:sp>
    </p:spTree>
    <p:extLst>
      <p:ext uri="{BB962C8B-B14F-4D97-AF65-F5344CB8AC3E}">
        <p14:creationId xmlns:p14="http://schemas.microsoft.com/office/powerpoint/2010/main" val="688403939"/>
      </p:ext>
    </p:extLst>
  </p:cSld>
  <p:clrMapOvr>
    <a:masterClrMapping/>
  </p:clrMapOvr>
</p:sld>
</file>

<file path=ppt/theme/theme1.xml><?xml version="1.0" encoding="utf-8"?>
<a:theme xmlns:a="http://schemas.openxmlformats.org/drawingml/2006/main" name="Office Theme">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3580</TotalTime>
  <Words>2741</Words>
  <Application>Microsoft Macintosh PowerPoint</Application>
  <PresentationFormat>Widescreen</PresentationFormat>
  <Paragraphs>211</Paragraphs>
  <Slides>20</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Calibri Light</vt:lpstr>
      <vt:lpstr>Office Theme</vt:lpstr>
      <vt:lpstr>Zoom Office Hours</vt:lpstr>
      <vt:lpstr>ARP/CLFRF Allowable Expenditures</vt:lpstr>
      <vt:lpstr>PowerPoint Presentation</vt:lpstr>
      <vt:lpstr>Definitions</vt:lpstr>
      <vt:lpstr>ARP/CLFRF Broadband</vt:lpstr>
      <vt:lpstr>Unserved</vt:lpstr>
      <vt:lpstr>ARP/CLFRF Broadband</vt:lpstr>
      <vt:lpstr>ARP/CLFRF Broadband</vt:lpstr>
      <vt:lpstr>PowerPoint Presentation</vt:lpstr>
      <vt:lpstr>PowerPoint Presentation</vt:lpstr>
      <vt:lpstr>PowerPoint Presentation</vt:lpstr>
      <vt:lpstr>Project Tracking</vt:lpstr>
      <vt:lpstr>PowerPoint Presentation</vt:lpstr>
      <vt:lpstr>PowerPoint Presentation</vt:lpstr>
      <vt:lpstr>Cost Allowability</vt:lpstr>
      <vt:lpstr>PowerPoint Presentation</vt:lpstr>
      <vt:lpstr>PowerPoint Presentation</vt:lpstr>
      <vt:lpstr>PowerPoint Presentation</vt:lpstr>
      <vt:lpstr>PowerPoint Presentation</vt:lpstr>
      <vt:lpstr>Cash Management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American Rescue Plan Act of 2021: Coronavirus State and Local Fiscal Recovery Funds</dc:title>
  <dc:creator>Millonzi, Kara Anne</dc:creator>
  <cp:lastModifiedBy>Millonzi, Kara Anne</cp:lastModifiedBy>
  <cp:revision>1</cp:revision>
  <dcterms:created xsi:type="dcterms:W3CDTF">2021-11-05T11:28:31Z</dcterms:created>
  <dcterms:modified xsi:type="dcterms:W3CDTF">2021-11-22T16:57:02Z</dcterms:modified>
</cp:coreProperties>
</file>