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88" r:id="rId2"/>
    <p:sldId id="566" r:id="rId3"/>
    <p:sldId id="559" r:id="rId4"/>
    <p:sldId id="454" r:id="rId5"/>
    <p:sldId id="570" r:id="rId6"/>
    <p:sldId id="557" r:id="rId7"/>
    <p:sldId id="552" r:id="rId8"/>
    <p:sldId id="571" r:id="rId9"/>
    <p:sldId id="572" r:id="rId10"/>
    <p:sldId id="569" r:id="rId11"/>
    <p:sldId id="555" r:id="rId12"/>
    <p:sldId id="546"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D2B4"/>
    <a:srgbClr val="3CBCA0"/>
    <a:srgbClr val="00867B"/>
    <a:srgbClr val="009193"/>
    <a:srgbClr val="AF6055"/>
    <a:srgbClr val="C58C85"/>
    <a:srgbClr val="A1665E"/>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2B91C-6B95-174F-824C-B498FA131C25}" v="458" dt="2022-01-31T15:56:44.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67" autoAdjust="0"/>
    <p:restoredTop sz="94640"/>
  </p:normalViewPr>
  <p:slideViewPr>
    <p:cSldViewPr>
      <p:cViewPr varScale="1">
        <p:scale>
          <a:sx n="122" d="100"/>
          <a:sy n="122" d="100"/>
        </p:scale>
        <p:origin x="208" y="280"/>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custT="1"/>
      <dgm:spPr>
        <a:solidFill>
          <a:schemeClr val="accent3"/>
        </a:solidFill>
        <a:ln>
          <a:noFill/>
        </a:ln>
        <a:effectLst>
          <a:outerShdw blurRad="50800" dist="38100" dir="8100000" algn="tr" rotWithShape="0">
            <a:prstClr val="black">
              <a:alpha val="40000"/>
            </a:prstClr>
          </a:outerShdw>
        </a:effectLst>
      </dgm:spPr>
      <dgm:t>
        <a:bodyPr/>
        <a:lstStyle/>
        <a:p>
          <a:r>
            <a:rPr lang="en-US" sz="1400" dirty="0"/>
            <a:t>Address COVID Public Health &amp; Negative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dgm:spPr>
        <a:solidFill>
          <a:schemeClr val="accent3">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Support public health expenditures, by funding COVID-19 mitigation efforts, medical expenses, behavioral healthcare, and certain public health and safety staff;</a:t>
          </a:r>
        </a:p>
        <a:p>
          <a:r>
            <a:rPr lang="en-US" dirty="0"/>
            <a:t>Address negative economic impacts caused by the public health emergency, including economic harms to workers, households, small businesses, impacted industries, and the public sector;</a:t>
          </a:r>
        </a:p>
        <a:p>
          <a:r>
            <a:rPr lang="en-US" dirty="0"/>
            <a:t>Support disproportionately impacted communities</a:t>
          </a:r>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a:ln>
          <a:noFill/>
        </a:ln>
        <a:effectLst>
          <a:outerShdw blurRad="50800" dist="38100" dir="8100000" algn="tr" rotWithShape="0">
            <a:prstClr val="black">
              <a:alpha val="40000"/>
            </a:prstClr>
          </a:outerShdw>
        </a:effectLs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provide government services to the extent of the reduction in revenue experienced due to the pandemic;</a:t>
          </a:r>
        </a:p>
        <a:p>
          <a:endParaRPr lang="en-US" dirty="0"/>
        </a:p>
        <a:p>
          <a:r>
            <a:rPr lang="en-US" dirty="0"/>
            <a:t>Standard allowance up to $10 million </a:t>
          </a:r>
        </a:p>
        <a:p>
          <a:r>
            <a:rPr lang="en-US" dirty="0"/>
            <a:t>OR</a:t>
          </a:r>
        </a:p>
        <a:p>
          <a:r>
            <a:rPr lang="en-US" dirty="0"/>
            <a:t>Formula approach</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a:ln>
          <a:noFill/>
        </a:ln>
        <a:effectLst>
          <a:outerShdw blurRad="50800" dist="38100" dir="8100000" algn="tr" rotWithShape="0">
            <a:prstClr val="black">
              <a:alpha val="40000"/>
            </a:prstClr>
          </a:outerShdw>
        </a:effectLs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a:ln>
          <a:noFill/>
        </a:ln>
        <a:effectLst>
          <a:outerShdw blurRad="50800" dist="38100" dir="8100000" algn="tr" rotWithShape="0">
            <a:prstClr val="black">
              <a:alpha val="40000"/>
            </a:prstClr>
          </a:outerShdw>
        </a:effectLs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a:ln>
          <a:noFill/>
        </a:ln>
        <a:effectLst>
          <a:outerShdw blurRad="50800" dist="38100" dir="8100000" algn="tr" rotWithShape="0">
            <a:prstClr val="black">
              <a:alpha val="40000"/>
            </a:prstClr>
          </a:outerShdw>
        </a:effectLst>
      </dgm:spPr>
      <dgm:t>
        <a:bodyPr/>
        <a:lstStyle/>
        <a:p>
          <a:r>
            <a:rPr lang="en-US" dirty="0"/>
            <a:t>Invest in water, sewer, and broadband infrastructure, making necessary investments to improve access to clean drinking water, support vital wastewater and stormwater infrastructure, and to expand access to broadband internet.</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5190CF68-C99A-47B0-8BD2-A62733FDC3A4}">
      <dgm:prSet/>
      <dgm:spPr>
        <a:solidFill>
          <a:schemeClr val="accent2"/>
        </a:solidFill>
        <a:ln>
          <a:noFill/>
        </a:ln>
        <a:effectLst>
          <a:outerShdw blurRad="50800" dist="38100" dir="8100000" algn="tr" rotWithShape="0">
            <a:prstClr val="black">
              <a:alpha val="40000"/>
            </a:prstClr>
          </a:outerShdw>
        </a:effectLst>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Replace lost public sector revenue, using this funding to provide government services to the extent of the reduction in revenue experienced due to the pandemic;</a:t>
          </a:r>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a:solidFill>
          <a:schemeClr val="accent4"/>
        </a:solidFill>
        <a:ln>
          <a:noFill/>
        </a:ln>
        <a:effectLst>
          <a:outerShdw blurRad="50800" dist="38100" dir="8100000" algn="tr" rotWithShape="0">
            <a:prstClr val="black">
              <a:alpha val="40000"/>
            </a:prstClr>
          </a:outerShdw>
        </a:effectLs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a:solidFill>
          <a:schemeClr val="accent4">
            <a:lumMod val="40000"/>
            <a:lumOff val="60000"/>
            <a:alpha val="90000"/>
          </a:schemeClr>
        </a:solidFill>
        <a:ln>
          <a:noFill/>
        </a:ln>
        <a:effectLst>
          <a:outerShdw blurRad="50800" dist="38100" dir="8100000" algn="tr" rotWithShape="0">
            <a:prstClr val="black">
              <a:alpha val="40000"/>
            </a:prstClr>
          </a:outerShdw>
        </a:effectLst>
      </dgm:spPr>
      <dgm:t>
        <a:bodyPr/>
        <a:lstStyle/>
        <a:p>
          <a:r>
            <a:rPr lang="en-US" dirty="0"/>
            <a:t>Provide premium pay for essential workers, offering additional support to those who have borne and will bear the greatest health risks because of their service in critical infrastructure sectors; and,</a:t>
          </a:r>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0" presStyleCnt="2">
        <dgm:presLayoutVars>
          <dgm:chMax val="0"/>
          <dgm:chPref val="0"/>
        </dgm:presLayoutVars>
      </dgm:prSet>
      <dgm:spPr/>
    </dgm:pt>
    <dgm:pt modelId="{97C05D14-0E22-0440-B9AD-FBE6B25C3072}" type="pres">
      <dgm:prSet presAssocID="{5190CF68-C99A-47B0-8BD2-A62733FDC3A4}" presName="desTx" presStyleLbl="alignAccFollowNode1" presStyleIdx="0" presStyleCnt="2">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1" presStyleCnt="2">
        <dgm:presLayoutVars>
          <dgm:chMax val="0"/>
          <dgm:chPref val="0"/>
        </dgm:presLayoutVars>
      </dgm:prSet>
      <dgm:spPr/>
    </dgm:pt>
    <dgm:pt modelId="{1351B30D-8E7D-8F44-87FA-983075A79468}" type="pres">
      <dgm:prSet presAssocID="{80B743FD-DAC1-452E-963F-2A44621436EB}" presName="desTx" presStyleLbl="alignAccFollowNode1" presStyleIdx="1" presStyleCnt="2">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1"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7CF5E787-DC18-4EF0-AC33-7B925D6FDF86}" srcId="{80B743FD-DAC1-452E-963F-2A44621436EB}" destId="{121BCF8A-FEA0-46FF-B3D4-EC9CC393A6BF}" srcOrd="0" destOrd="0" parTransId="{4823108B-8FF0-40EF-B192-A9D98DE79E8E}" sibTransId="{E2FC2231-6878-49E2-A4CC-8354BA517553}"/>
    <dgm:cxn modelId="{F03C01AC-9EE7-471F-9B20-51308B281981}" srcId="{B9F2B6A0-B3B3-48F7-82CE-14209EFE2073}" destId="{5190CF68-C99A-47B0-8BD2-A62733FDC3A4}" srcOrd="0" destOrd="0" parTransId="{87627752-9114-4E67-8C96-733AC165FA54}" sibTransId="{502861A1-E4F2-4231-B73F-B598CDE934E8}"/>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368D660C-2133-4B41-85B1-8453F3D66E22}" type="presParOf" srcId="{23B23AAB-F93F-EE49-9936-861AB41A4227}" destId="{003C9DAB-C709-0A48-BE92-75FDF48C9EA2}" srcOrd="0"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1" destOrd="0" presId="urn:microsoft.com/office/officeart/2016/7/layout/ChevronBlockProcess"/>
    <dgm:cxn modelId="{659088D2-95BC-3A41-97AA-CFE939617EAC}" type="presParOf" srcId="{23B23AAB-F93F-EE49-9936-861AB41A4227}" destId="{E480DC74-7F38-6B4B-B0FE-81397EA36F9D}" srcOrd="2"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1FD81F-FCA9-1C45-91D4-4986B66F2D1A}" type="doc">
      <dgm:prSet loTypeId="urn:microsoft.com/office/officeart/2005/8/layout/arrow2" loCatId="" qsTypeId="urn:microsoft.com/office/officeart/2005/8/quickstyle/simple1" qsCatId="simple" csTypeId="urn:microsoft.com/office/officeart/2005/8/colors/accent1_2" csCatId="accent1" phldr="1"/>
      <dgm:spPr/>
    </dgm:pt>
    <dgm:pt modelId="{895CB7A7-B994-E84E-A092-D722F9ADEA8B}" type="pres">
      <dgm:prSet presAssocID="{131FD81F-FCA9-1C45-91D4-4986B66F2D1A}" presName="arrowDiagram" presStyleCnt="0">
        <dgm:presLayoutVars>
          <dgm:chMax val="5"/>
          <dgm:dir/>
          <dgm:resizeHandles val="exact"/>
        </dgm:presLayoutVars>
      </dgm:prSet>
      <dgm:spPr/>
    </dgm:pt>
  </dgm:ptLst>
  <dgm:cxnLst>
    <dgm:cxn modelId="{C0E6D8C2-57E0-E044-A3DF-D6B8E4E0E504}" type="presOf" srcId="{131FD81F-FCA9-1C45-91D4-4986B66F2D1A}" destId="{895CB7A7-B994-E84E-A092-D722F9ADEA8B}" srcOrd="0"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r>
            <a:rPr lang="en-US" dirty="0"/>
            <a:t>Grant Administration</a:t>
          </a:r>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1AFEBFCB-1E28-E64A-B29B-E7FDFA7E9BDC}">
      <dgm:prSet/>
      <dgm:spPr/>
      <dgm:t>
        <a:bodyPr/>
        <a:lstStyle/>
        <a:p>
          <a:endParaRPr lang="en-US" dirty="0"/>
        </a:p>
      </dgm:t>
    </dgm:pt>
    <dgm:pt modelId="{AD2D7D43-8A9E-7045-A0FA-16F01B2BD421}" type="parTrans" cxnId="{FAE066A3-5DFB-7942-B5CA-B6B388CA8E84}">
      <dgm:prSet/>
      <dgm:spPr/>
      <dgm:t>
        <a:bodyPr/>
        <a:lstStyle/>
        <a:p>
          <a:endParaRPr lang="en-US"/>
        </a:p>
      </dgm:t>
    </dgm:pt>
    <dgm:pt modelId="{6B3FC22D-165F-C545-A5B1-E852EF29991C}" type="sibTrans" cxnId="{FAE066A3-5DFB-7942-B5CA-B6B388CA8E84}">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5">
        <dgm:presLayoutVars>
          <dgm:chMax val="0"/>
          <dgm:chPref val="0"/>
        </dgm:presLayoutVars>
      </dgm:prSet>
      <dgm:spPr/>
    </dgm:pt>
    <dgm:pt modelId="{8C5BDF70-FA6F-4745-BDFA-25DFEF01B332}" type="pres">
      <dgm:prSet presAssocID="{C306291E-71A2-4B4C-BBB4-F598471C92A6}" presName="desTx" presStyleLbl="alignAccFollowNode1" presStyleIdx="0" presStyleCnt="5">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5">
        <dgm:presLayoutVars>
          <dgm:chMax val="0"/>
          <dgm:chPref val="0"/>
        </dgm:presLayoutVars>
      </dgm:prSet>
      <dgm:spPr/>
    </dgm:pt>
    <dgm:pt modelId="{97C05D14-0E22-0440-B9AD-FBE6B25C3072}" type="pres">
      <dgm:prSet presAssocID="{5190CF68-C99A-47B0-8BD2-A62733FDC3A4}" presName="desTx" presStyleLbl="alignAccFollowNode1" presStyleIdx="1" presStyleCnt="5">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5">
        <dgm:presLayoutVars>
          <dgm:chMax val="0"/>
          <dgm:chPref val="0"/>
        </dgm:presLayoutVars>
      </dgm:prSet>
      <dgm:spPr/>
    </dgm:pt>
    <dgm:pt modelId="{1351B30D-8E7D-8F44-87FA-983075A79468}" type="pres">
      <dgm:prSet presAssocID="{80B743FD-DAC1-452E-963F-2A44621436EB}" presName="desTx" presStyleLbl="alignAccFollowNode1" presStyleIdx="2" presStyleCnt="5">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5">
        <dgm:presLayoutVars>
          <dgm:chMax val="0"/>
          <dgm:chPref val="0"/>
        </dgm:presLayoutVars>
      </dgm:prSet>
      <dgm:spPr/>
    </dgm:pt>
    <dgm:pt modelId="{FAD8B59C-FA04-B745-A415-4EAEEF5CFB65}" type="pres">
      <dgm:prSet presAssocID="{75E48C5C-D110-498D-81F0-08810ACF36C2}" presName="desTx" presStyleLbl="alignAccFollowNode1" presStyleIdx="3" presStyleCnt="5">
        <dgm:presLayoutVars/>
      </dgm:prSet>
      <dgm:spPr/>
    </dgm:pt>
    <dgm:pt modelId="{E0E89495-59EC-4942-A469-4F64CA563F2A}" type="pres">
      <dgm:prSet presAssocID="{F1F18BCF-E765-4CAC-9D9F-1C10B1D89AC2}" presName="space" presStyleCnt="0"/>
      <dgm:spPr/>
    </dgm:pt>
    <dgm:pt modelId="{0548868A-77EC-6444-A513-A93054DBF33A}" type="pres">
      <dgm:prSet presAssocID="{A477AE83-EFB2-43F8-84F7-B49327322B3F}" presName="composite" presStyleCnt="0"/>
      <dgm:spPr/>
    </dgm:pt>
    <dgm:pt modelId="{5EBAAAFD-0196-1F43-8DB2-6B7C96BBA7CE}" type="pres">
      <dgm:prSet presAssocID="{A477AE83-EFB2-43F8-84F7-B49327322B3F}" presName="parTx" presStyleLbl="alignNode1" presStyleIdx="4" presStyleCnt="5">
        <dgm:presLayoutVars>
          <dgm:chMax val="0"/>
          <dgm:chPref val="0"/>
        </dgm:presLayoutVars>
      </dgm:prSet>
      <dgm:spPr/>
    </dgm:pt>
    <dgm:pt modelId="{33BA1AA1-B1B5-9549-B730-AD27D4FEA28B}" type="pres">
      <dgm:prSet presAssocID="{A477AE83-EFB2-43F8-84F7-B49327322B3F}" presName="desTx" presStyleLbl="alignAccFollowNode1" presStyleIdx="4" presStyleCnt="5">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16A7EA50-980A-6741-AB24-7C3062ABE2D9}" type="presOf" srcId="{A477AE83-EFB2-43F8-84F7-B49327322B3F}" destId="{5EBAAAFD-0196-1F43-8DB2-6B7C96BBA7CE}"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B9F2B6A0-B3B3-48F7-82CE-14209EFE2073}" destId="{A477AE83-EFB2-43F8-84F7-B49327322B3F}" srcOrd="4"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FAE066A3-5DFB-7942-B5CA-B6B388CA8E84}" srcId="{75E48C5C-D110-498D-81F0-08810ACF36C2}" destId="{1AFEBFCB-1E28-E64A-B29B-E7FDFA7E9BDC}" srcOrd="0" destOrd="0" parTransId="{AD2D7D43-8A9E-7045-A0FA-16F01B2BD421}" sibTransId="{6B3FC22D-165F-C545-A5B1-E852EF29991C}"/>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AB5490FF-EAB5-FF4D-B088-429D96BD195C}" type="presOf" srcId="{1AFEBFCB-1E28-E64A-B29B-E7FDFA7E9BDC}" destId="{FAD8B59C-FA04-B745-A415-4EAEEF5CFB65}"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 modelId="{1D5D3D01-454C-DB45-86B3-F865DF90C25F}" type="presParOf" srcId="{23B23AAB-F93F-EE49-9936-861AB41A4227}" destId="{E0E89495-59EC-4942-A469-4F64CA563F2A}" srcOrd="7" destOrd="0" presId="urn:microsoft.com/office/officeart/2016/7/layout/ChevronBlockProcess"/>
    <dgm:cxn modelId="{CAC49A80-6E6E-4C4E-851E-7C6E4B61528E}" type="presParOf" srcId="{23B23AAB-F93F-EE49-9936-861AB41A4227}" destId="{0548868A-77EC-6444-A513-A93054DBF33A}" srcOrd="8" destOrd="0" presId="urn:microsoft.com/office/officeart/2016/7/layout/ChevronBlockProcess"/>
    <dgm:cxn modelId="{66FD7C60-BA0D-5041-ACEF-4F4AE996B521}" type="presParOf" srcId="{0548868A-77EC-6444-A513-A93054DBF33A}" destId="{5EBAAAFD-0196-1F43-8DB2-6B7C96BBA7CE}" srcOrd="0" destOrd="0" presId="urn:microsoft.com/office/officeart/2016/7/layout/ChevronBlockProcess"/>
    <dgm:cxn modelId="{C09C5EE3-7737-A849-80C0-B027E5D8340B}" type="presParOf" srcId="{0548868A-77EC-6444-A513-A93054DBF33A}" destId="{33BA1AA1-B1B5-9549-B730-AD27D4FEA28B}" srcOrd="1" destOrd="0" presId="urn:microsoft.com/office/officeart/2016/7/layout/ChevronBlock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a:ln>
          <a:noFill/>
        </a:ln>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34BBDB-EB11-4A48-9CF9-F635D6C4F8FD}" type="doc">
      <dgm:prSet loTypeId="urn:microsoft.com/office/officeart/2016/7/layout/VerticalDownArrowProcess" loCatId="process" qsTypeId="urn:microsoft.com/office/officeart/2005/8/quickstyle/simple1" qsCatId="simple" csTypeId="urn:microsoft.com/office/officeart/2005/8/colors/colorful1" csCatId="colorful" phldr="1"/>
      <dgm:spPr/>
      <dgm:t>
        <a:bodyPr/>
        <a:lstStyle/>
        <a:p>
          <a:endParaRPr lang="en-US"/>
        </a:p>
      </dgm:t>
    </dgm:pt>
    <dgm:pt modelId="{C6A283B1-0BCF-C440-B1B4-1610CDB827B7}">
      <dgm:prSet phldrT="[Text]"/>
      <dgm:spPr>
        <a:effectLst>
          <a:outerShdw blurRad="50800" dist="38100" dir="8100000" algn="tr" rotWithShape="0">
            <a:prstClr val="black">
              <a:alpha val="40000"/>
            </a:prstClr>
          </a:outerShdw>
        </a:effectLst>
      </dgm:spPr>
      <dgm:t>
        <a:bodyPr/>
        <a:lstStyle/>
        <a:p>
          <a:r>
            <a:rPr lang="en-US" dirty="0"/>
            <a:t>2</a:t>
          </a:r>
        </a:p>
      </dgm:t>
    </dgm:pt>
    <dgm:pt modelId="{95382387-E879-9448-9C82-62AA041FADE4}" type="parTrans" cxnId="{132F5FCA-744D-3B4D-B010-0E770366D89B}">
      <dgm:prSet/>
      <dgm:spPr/>
      <dgm:t>
        <a:bodyPr/>
        <a:lstStyle/>
        <a:p>
          <a:endParaRPr lang="en-US"/>
        </a:p>
      </dgm:t>
    </dgm:pt>
    <dgm:pt modelId="{C5048F84-8C74-084D-B031-6B6333306D17}" type="sibTrans" cxnId="{132F5FCA-744D-3B4D-B010-0E770366D89B}">
      <dgm:prSet/>
      <dgm:spPr/>
      <dgm:t>
        <a:bodyPr/>
        <a:lstStyle/>
        <a:p>
          <a:endParaRPr lang="en-US"/>
        </a:p>
      </dgm:t>
    </dgm:pt>
    <dgm:pt modelId="{04102590-A14D-1548-A904-6A9FBF552A8E}">
      <dgm:prSet phldrT="[Text]"/>
      <dgm:spPr>
        <a:effectLst>
          <a:outerShdw blurRad="50800" dist="38100" dir="8100000" algn="tr" rotWithShape="0">
            <a:prstClr val="black">
              <a:alpha val="40000"/>
            </a:prstClr>
          </a:outerShdw>
        </a:effectLst>
      </dgm:spPr>
      <dgm:t>
        <a:bodyPr/>
        <a:lstStyle/>
        <a:p>
          <a:r>
            <a:rPr lang="en-US" dirty="0"/>
            <a:t>Engage in strategic process to identify best use of funds</a:t>
          </a:r>
        </a:p>
      </dgm:t>
    </dgm:pt>
    <dgm:pt modelId="{F23263AC-5018-0143-833F-360C675B6A9B}" type="parTrans" cxnId="{5B1EC0B2-C3B2-5E4B-99E2-B5744BF84403}">
      <dgm:prSet/>
      <dgm:spPr/>
      <dgm:t>
        <a:bodyPr/>
        <a:lstStyle/>
        <a:p>
          <a:endParaRPr lang="en-US"/>
        </a:p>
      </dgm:t>
    </dgm:pt>
    <dgm:pt modelId="{E13A202A-1940-6946-A3CA-FA25247A0B5A}" type="sibTrans" cxnId="{5B1EC0B2-C3B2-5E4B-99E2-B5744BF84403}">
      <dgm:prSet/>
      <dgm:spPr/>
      <dgm:t>
        <a:bodyPr/>
        <a:lstStyle/>
        <a:p>
          <a:endParaRPr lang="en-US"/>
        </a:p>
      </dgm:t>
    </dgm:pt>
    <dgm:pt modelId="{577A7606-07F9-4744-897B-E71C00C82CD5}">
      <dgm:prSet phldrT="[Text]"/>
      <dgm:spPr>
        <a:effectLst>
          <a:outerShdw blurRad="50800" dist="38100" dir="8100000" algn="tr" rotWithShape="0">
            <a:prstClr val="black">
              <a:alpha val="40000"/>
            </a:prstClr>
          </a:outerShdw>
        </a:effectLst>
      </dgm:spPr>
      <dgm:t>
        <a:bodyPr/>
        <a:lstStyle/>
        <a:p>
          <a:r>
            <a:rPr lang="en-US" dirty="0"/>
            <a:t>1</a:t>
          </a:r>
        </a:p>
      </dgm:t>
    </dgm:pt>
    <dgm:pt modelId="{3C859DEF-ACCD-3149-A2FF-929CEB01D6A8}" type="parTrans" cxnId="{148ACE45-083C-5E4B-9925-CD470D6BE509}">
      <dgm:prSet/>
      <dgm:spPr/>
      <dgm:t>
        <a:bodyPr/>
        <a:lstStyle/>
        <a:p>
          <a:endParaRPr lang="en-US"/>
        </a:p>
      </dgm:t>
    </dgm:pt>
    <dgm:pt modelId="{9F26FAB2-A209-F947-ABE1-0A2FB7800CE1}" type="sibTrans" cxnId="{148ACE45-083C-5E4B-9925-CD470D6BE509}">
      <dgm:prSet/>
      <dgm:spPr/>
      <dgm:t>
        <a:bodyPr/>
        <a:lstStyle/>
        <a:p>
          <a:endParaRPr lang="en-US"/>
        </a:p>
      </dgm:t>
    </dgm:pt>
    <dgm:pt modelId="{D72743F7-44D2-8442-B5EE-8771F11D3266}">
      <dgm:prSet phldrT="[Text]" custT="1"/>
      <dgm:spPr>
        <a:effectLst>
          <a:outerShdw blurRad="50800" dist="38100" dir="8100000" algn="tr" rotWithShape="0">
            <a:prstClr val="black">
              <a:alpha val="40000"/>
            </a:prstClr>
          </a:outerShdw>
        </a:effectLst>
      </dgm:spPr>
      <dgm:t>
        <a:bodyPr/>
        <a:lstStyle/>
        <a:p>
          <a:r>
            <a:rPr lang="en-US" sz="2000" dirty="0"/>
            <a:t>You must spend all your ARP/CSLFRF funds! (No reserves)</a:t>
          </a:r>
        </a:p>
      </dgm:t>
    </dgm:pt>
    <dgm:pt modelId="{3E3477B2-C09F-6F4A-B9D8-6EA335AECA7F}" type="parTrans" cxnId="{1C86C39B-A8A0-6A46-B7D3-29ECF4E71CD3}">
      <dgm:prSet/>
      <dgm:spPr/>
      <dgm:t>
        <a:bodyPr/>
        <a:lstStyle/>
        <a:p>
          <a:endParaRPr lang="en-US"/>
        </a:p>
      </dgm:t>
    </dgm:pt>
    <dgm:pt modelId="{61E1DBB5-46EB-B346-861A-3302C22BF2A0}" type="sibTrans" cxnId="{1C86C39B-A8A0-6A46-B7D3-29ECF4E71CD3}">
      <dgm:prSet/>
      <dgm:spPr/>
      <dgm:t>
        <a:bodyPr/>
        <a:lstStyle/>
        <a:p>
          <a:endParaRPr lang="en-US"/>
        </a:p>
      </dgm:t>
    </dgm:pt>
    <dgm:pt modelId="{030F7435-5EE0-A641-A593-7FA6A2AC2B4B}">
      <dgm:prSet phldrT="[Text]" custT="1"/>
      <dgm:spPr>
        <a:effectLst>
          <a:outerShdw blurRad="50800" dist="38100" dir="8100000" algn="tr" rotWithShape="0">
            <a:prstClr val="black">
              <a:alpha val="40000"/>
            </a:prstClr>
          </a:outerShdw>
        </a:effectLst>
      </dgm:spPr>
      <dgm:t>
        <a:bodyPr/>
        <a:lstStyle/>
        <a:p>
          <a:r>
            <a:rPr lang="en-US" sz="2000" dirty="0"/>
            <a:t>Fully obligated by December 31, 2024 &amp; fully expended by December 31, 2026 </a:t>
          </a:r>
        </a:p>
      </dgm:t>
    </dgm:pt>
    <dgm:pt modelId="{448F9ECF-29AC-8441-B371-7058C73A87FA}" type="parTrans" cxnId="{EE7FD8CC-397D-2E46-B0A9-52E3BBD58BBC}">
      <dgm:prSet/>
      <dgm:spPr/>
      <dgm:t>
        <a:bodyPr/>
        <a:lstStyle/>
        <a:p>
          <a:endParaRPr lang="en-US"/>
        </a:p>
      </dgm:t>
    </dgm:pt>
    <dgm:pt modelId="{DFAB13FF-B9D4-414C-A72F-64E8CF49ADA9}" type="sibTrans" cxnId="{EE7FD8CC-397D-2E46-B0A9-52E3BBD58BBC}">
      <dgm:prSet/>
      <dgm:spPr/>
      <dgm:t>
        <a:bodyPr/>
        <a:lstStyle/>
        <a:p>
          <a:endParaRPr lang="en-US"/>
        </a:p>
      </dgm:t>
    </dgm:pt>
    <dgm:pt modelId="{871256D3-5061-9D47-B2D7-E26CA31105C3}">
      <dgm:prSet phldrT="[Text]"/>
      <dgm:spPr>
        <a:effectLst>
          <a:outerShdw blurRad="50800" dist="38100" dir="8100000" algn="tr" rotWithShape="0">
            <a:prstClr val="black">
              <a:alpha val="40000"/>
            </a:prstClr>
          </a:outerShdw>
        </a:effectLst>
      </dgm:spPr>
      <dgm:t>
        <a:bodyPr/>
        <a:lstStyle/>
        <a:p>
          <a:r>
            <a:rPr lang="en-US" dirty="0"/>
            <a:t>3</a:t>
          </a:r>
        </a:p>
      </dgm:t>
    </dgm:pt>
    <dgm:pt modelId="{E7DB4E20-BBFA-3249-B275-C38ACF60B35F}" type="parTrans" cxnId="{DE9F1D0E-0D54-4F47-8488-DED1CD823032}">
      <dgm:prSet/>
      <dgm:spPr/>
      <dgm:t>
        <a:bodyPr/>
        <a:lstStyle/>
        <a:p>
          <a:endParaRPr lang="en-US"/>
        </a:p>
      </dgm:t>
    </dgm:pt>
    <dgm:pt modelId="{D5041CCC-87FC-DA4A-A031-686D58FB49CA}" type="sibTrans" cxnId="{DE9F1D0E-0D54-4F47-8488-DED1CD823032}">
      <dgm:prSet/>
      <dgm:spPr/>
      <dgm:t>
        <a:bodyPr/>
        <a:lstStyle/>
        <a:p>
          <a:endParaRPr lang="en-US"/>
        </a:p>
      </dgm:t>
    </dgm:pt>
    <dgm:pt modelId="{0F5AFC2A-3F91-9845-934F-EF9CE4EF73AB}">
      <dgm:prSet phldrT="[Text]"/>
      <dgm:spPr>
        <a:effectLst>
          <a:outerShdw blurRad="50800" dist="38100" dir="8100000" algn="tr" rotWithShape="0">
            <a:prstClr val="black">
              <a:alpha val="40000"/>
            </a:prstClr>
          </a:outerShdw>
        </a:effectLst>
      </dgm:spPr>
      <dgm:t>
        <a:bodyPr/>
        <a:lstStyle/>
        <a:p>
          <a:r>
            <a:rPr lang="en-US" dirty="0"/>
            <a:t>Supplant to the extent possible to minimize administrative/reporting burden</a:t>
          </a:r>
        </a:p>
      </dgm:t>
    </dgm:pt>
    <dgm:pt modelId="{E82674C5-11A6-7C40-815A-AA2DA29B01E8}" type="parTrans" cxnId="{782D6E9C-782E-784B-A17C-8DABA575E890}">
      <dgm:prSet/>
      <dgm:spPr/>
      <dgm:t>
        <a:bodyPr/>
        <a:lstStyle/>
        <a:p>
          <a:endParaRPr lang="en-US"/>
        </a:p>
      </dgm:t>
    </dgm:pt>
    <dgm:pt modelId="{16DADBBA-587B-404D-BF81-6E12155B2A3E}" type="sibTrans" cxnId="{782D6E9C-782E-784B-A17C-8DABA575E890}">
      <dgm:prSet/>
      <dgm:spPr/>
      <dgm:t>
        <a:bodyPr/>
        <a:lstStyle/>
        <a:p>
          <a:endParaRPr lang="en-US"/>
        </a:p>
      </dgm:t>
    </dgm:pt>
    <dgm:pt modelId="{72199459-62F2-F643-8C24-F1ED5158E576}" type="pres">
      <dgm:prSet presAssocID="{5834BBDB-EB11-4A48-9CF9-F635D6C4F8FD}" presName="Name0" presStyleCnt="0">
        <dgm:presLayoutVars>
          <dgm:dir/>
          <dgm:animLvl val="lvl"/>
          <dgm:resizeHandles val="exact"/>
        </dgm:presLayoutVars>
      </dgm:prSet>
      <dgm:spPr/>
    </dgm:pt>
    <dgm:pt modelId="{2356533A-9A5B-FD46-BF85-963495943047}" type="pres">
      <dgm:prSet presAssocID="{871256D3-5061-9D47-B2D7-E26CA31105C3}" presName="boxAndChildren" presStyleCnt="0"/>
      <dgm:spPr/>
    </dgm:pt>
    <dgm:pt modelId="{77C523D3-5C11-F941-B69D-0509DE8C5590}" type="pres">
      <dgm:prSet presAssocID="{871256D3-5061-9D47-B2D7-E26CA31105C3}" presName="parentTextBox" presStyleLbl="alignNode1" presStyleIdx="0" presStyleCnt="3"/>
      <dgm:spPr/>
    </dgm:pt>
    <dgm:pt modelId="{63C82CAE-3745-B948-B6BE-FD889E35196A}" type="pres">
      <dgm:prSet presAssocID="{871256D3-5061-9D47-B2D7-E26CA31105C3}" presName="descendantBox" presStyleLbl="bgAccFollowNode1" presStyleIdx="0" presStyleCnt="3"/>
      <dgm:spPr/>
    </dgm:pt>
    <dgm:pt modelId="{63046AA8-3B96-E642-82B6-327A869AA650}" type="pres">
      <dgm:prSet presAssocID="{C5048F84-8C74-084D-B031-6B6333306D17}" presName="sp" presStyleCnt="0"/>
      <dgm:spPr/>
    </dgm:pt>
    <dgm:pt modelId="{F9A6ACA2-FA60-CD41-9784-CFDAA35367AC}" type="pres">
      <dgm:prSet presAssocID="{C6A283B1-0BCF-C440-B1B4-1610CDB827B7}" presName="arrowAndChildren" presStyleCnt="0"/>
      <dgm:spPr/>
    </dgm:pt>
    <dgm:pt modelId="{4D75AAFE-075F-A148-9DA6-602DAC3C4B41}" type="pres">
      <dgm:prSet presAssocID="{C6A283B1-0BCF-C440-B1B4-1610CDB827B7}" presName="parentTextArrow" presStyleLbl="node1" presStyleIdx="0" presStyleCnt="0"/>
      <dgm:spPr/>
    </dgm:pt>
    <dgm:pt modelId="{EDCBB80B-0894-B94D-BF21-E8ECAD836474}" type="pres">
      <dgm:prSet presAssocID="{C6A283B1-0BCF-C440-B1B4-1610CDB827B7}" presName="arrow" presStyleLbl="alignNode1" presStyleIdx="1" presStyleCnt="3"/>
      <dgm:spPr/>
    </dgm:pt>
    <dgm:pt modelId="{10D9890D-7F5B-1E48-968E-8789719ED4E5}" type="pres">
      <dgm:prSet presAssocID="{C6A283B1-0BCF-C440-B1B4-1610CDB827B7}" presName="descendantArrow" presStyleLbl="bgAccFollowNode1" presStyleIdx="1" presStyleCnt="3"/>
      <dgm:spPr/>
    </dgm:pt>
    <dgm:pt modelId="{CB4AC707-FCEA-7246-BADA-EBDCB26F3222}" type="pres">
      <dgm:prSet presAssocID="{9F26FAB2-A209-F947-ABE1-0A2FB7800CE1}" presName="sp" presStyleCnt="0"/>
      <dgm:spPr/>
    </dgm:pt>
    <dgm:pt modelId="{B2613459-98B0-8744-82C3-78356E3FDAF9}" type="pres">
      <dgm:prSet presAssocID="{577A7606-07F9-4744-897B-E71C00C82CD5}" presName="arrowAndChildren" presStyleCnt="0"/>
      <dgm:spPr/>
    </dgm:pt>
    <dgm:pt modelId="{5C927E03-FBCE-E344-9B17-2D45BF45D422}" type="pres">
      <dgm:prSet presAssocID="{577A7606-07F9-4744-897B-E71C00C82CD5}" presName="parentTextArrow" presStyleLbl="node1" presStyleIdx="0" presStyleCnt="0"/>
      <dgm:spPr/>
    </dgm:pt>
    <dgm:pt modelId="{176BE726-AD2F-3643-9D26-077276A813CB}" type="pres">
      <dgm:prSet presAssocID="{577A7606-07F9-4744-897B-E71C00C82CD5}" presName="arrow" presStyleLbl="alignNode1" presStyleIdx="2" presStyleCnt="3"/>
      <dgm:spPr/>
    </dgm:pt>
    <dgm:pt modelId="{2819696C-9F85-2542-B318-5ADBD486A31C}" type="pres">
      <dgm:prSet presAssocID="{577A7606-07F9-4744-897B-E71C00C82CD5}" presName="descendantArrow" presStyleLbl="bgAccFollowNode1" presStyleIdx="2" presStyleCnt="3"/>
      <dgm:spPr/>
    </dgm:pt>
  </dgm:ptLst>
  <dgm:cxnLst>
    <dgm:cxn modelId="{D4E5DD03-F26C-EF4D-8512-012F927F784E}" type="presOf" srcId="{5834BBDB-EB11-4A48-9CF9-F635D6C4F8FD}" destId="{72199459-62F2-F643-8C24-F1ED5158E576}" srcOrd="0" destOrd="0" presId="urn:microsoft.com/office/officeart/2016/7/layout/VerticalDownArrowProcess"/>
    <dgm:cxn modelId="{DE9F1D0E-0D54-4F47-8488-DED1CD823032}" srcId="{5834BBDB-EB11-4A48-9CF9-F635D6C4F8FD}" destId="{871256D3-5061-9D47-B2D7-E26CA31105C3}" srcOrd="2" destOrd="0" parTransId="{E7DB4E20-BBFA-3249-B275-C38ACF60B35F}" sibTransId="{D5041CCC-87FC-DA4A-A031-686D58FB49CA}"/>
    <dgm:cxn modelId="{148ACE45-083C-5E4B-9925-CD470D6BE509}" srcId="{5834BBDB-EB11-4A48-9CF9-F635D6C4F8FD}" destId="{577A7606-07F9-4744-897B-E71C00C82CD5}" srcOrd="0" destOrd="0" parTransId="{3C859DEF-ACCD-3149-A2FF-929CEB01D6A8}" sibTransId="{9F26FAB2-A209-F947-ABE1-0A2FB7800CE1}"/>
    <dgm:cxn modelId="{C9EF7048-2B4C-2849-8DB7-80730013476C}" type="presOf" srcId="{0F5AFC2A-3F91-9845-934F-EF9CE4EF73AB}" destId="{63C82CAE-3745-B948-B6BE-FD889E35196A}" srcOrd="0" destOrd="0" presId="urn:microsoft.com/office/officeart/2016/7/layout/VerticalDownArrowProcess"/>
    <dgm:cxn modelId="{384B074F-AAAB-E745-A83A-1A5555A7289F}" type="presOf" srcId="{030F7435-5EE0-A641-A593-7FA6A2AC2B4B}" destId="{2819696C-9F85-2542-B318-5ADBD486A31C}" srcOrd="0" destOrd="1" presId="urn:microsoft.com/office/officeart/2016/7/layout/VerticalDownArrowProcess"/>
    <dgm:cxn modelId="{B5403E5F-E439-4548-8153-D995844838E5}" type="presOf" srcId="{D72743F7-44D2-8442-B5EE-8771F11D3266}" destId="{2819696C-9F85-2542-B318-5ADBD486A31C}" srcOrd="0" destOrd="0" presId="urn:microsoft.com/office/officeart/2016/7/layout/VerticalDownArrowProcess"/>
    <dgm:cxn modelId="{2459E06E-044D-8E42-B6D5-79B23C3CA3D9}" type="presOf" srcId="{871256D3-5061-9D47-B2D7-E26CA31105C3}" destId="{77C523D3-5C11-F941-B69D-0509DE8C5590}" srcOrd="0" destOrd="0" presId="urn:microsoft.com/office/officeart/2016/7/layout/VerticalDownArrowProcess"/>
    <dgm:cxn modelId="{88678987-53C3-0B43-A12A-F352B5C5E832}" type="presOf" srcId="{577A7606-07F9-4744-897B-E71C00C82CD5}" destId="{176BE726-AD2F-3643-9D26-077276A813CB}" srcOrd="1" destOrd="0" presId="urn:microsoft.com/office/officeart/2016/7/layout/VerticalDownArrowProcess"/>
    <dgm:cxn modelId="{A25BD19A-0643-0946-91A4-12B8D6DEC269}" type="presOf" srcId="{04102590-A14D-1548-A904-6A9FBF552A8E}" destId="{10D9890D-7F5B-1E48-968E-8789719ED4E5}" srcOrd="0" destOrd="0" presId="urn:microsoft.com/office/officeart/2016/7/layout/VerticalDownArrowProcess"/>
    <dgm:cxn modelId="{1C86C39B-A8A0-6A46-B7D3-29ECF4E71CD3}" srcId="{577A7606-07F9-4744-897B-E71C00C82CD5}" destId="{D72743F7-44D2-8442-B5EE-8771F11D3266}" srcOrd="0" destOrd="0" parTransId="{3E3477B2-C09F-6F4A-B9D8-6EA335AECA7F}" sibTransId="{61E1DBB5-46EB-B346-861A-3302C22BF2A0}"/>
    <dgm:cxn modelId="{85DE5D9C-EBC3-5F4B-A5A2-577E4ABBE7E2}" type="presOf" srcId="{577A7606-07F9-4744-897B-E71C00C82CD5}" destId="{5C927E03-FBCE-E344-9B17-2D45BF45D422}" srcOrd="0" destOrd="0" presId="urn:microsoft.com/office/officeart/2016/7/layout/VerticalDownArrowProcess"/>
    <dgm:cxn modelId="{782D6E9C-782E-784B-A17C-8DABA575E890}" srcId="{871256D3-5061-9D47-B2D7-E26CA31105C3}" destId="{0F5AFC2A-3F91-9845-934F-EF9CE4EF73AB}" srcOrd="0" destOrd="0" parTransId="{E82674C5-11A6-7C40-815A-AA2DA29B01E8}" sibTransId="{16DADBBA-587B-404D-BF81-6E12155B2A3E}"/>
    <dgm:cxn modelId="{5B1EC0B2-C3B2-5E4B-99E2-B5744BF84403}" srcId="{C6A283B1-0BCF-C440-B1B4-1610CDB827B7}" destId="{04102590-A14D-1548-A904-6A9FBF552A8E}" srcOrd="0" destOrd="0" parTransId="{F23263AC-5018-0143-833F-360C675B6A9B}" sibTransId="{E13A202A-1940-6946-A3CA-FA25247A0B5A}"/>
    <dgm:cxn modelId="{132F5FCA-744D-3B4D-B010-0E770366D89B}" srcId="{5834BBDB-EB11-4A48-9CF9-F635D6C4F8FD}" destId="{C6A283B1-0BCF-C440-B1B4-1610CDB827B7}" srcOrd="1" destOrd="0" parTransId="{95382387-E879-9448-9C82-62AA041FADE4}" sibTransId="{C5048F84-8C74-084D-B031-6B6333306D17}"/>
    <dgm:cxn modelId="{EE7FD8CC-397D-2E46-B0A9-52E3BBD58BBC}" srcId="{577A7606-07F9-4744-897B-E71C00C82CD5}" destId="{030F7435-5EE0-A641-A593-7FA6A2AC2B4B}" srcOrd="1" destOrd="0" parTransId="{448F9ECF-29AC-8441-B371-7058C73A87FA}" sibTransId="{DFAB13FF-B9D4-414C-A72F-64E8CF49ADA9}"/>
    <dgm:cxn modelId="{C4A124E4-8065-BC4F-B6E1-7CF538A780B8}" type="presOf" srcId="{C6A283B1-0BCF-C440-B1B4-1610CDB827B7}" destId="{4D75AAFE-075F-A148-9DA6-602DAC3C4B41}" srcOrd="0" destOrd="0" presId="urn:microsoft.com/office/officeart/2016/7/layout/VerticalDownArrowProcess"/>
    <dgm:cxn modelId="{C31E40FC-F53E-8746-8DAF-ACA64333F1F9}" type="presOf" srcId="{C6A283B1-0BCF-C440-B1B4-1610CDB827B7}" destId="{EDCBB80B-0894-B94D-BF21-E8ECAD836474}" srcOrd="1" destOrd="0" presId="urn:microsoft.com/office/officeart/2016/7/layout/VerticalDownArrowProcess"/>
    <dgm:cxn modelId="{C7775D89-7607-A54A-B9A7-968E565C4780}" type="presParOf" srcId="{72199459-62F2-F643-8C24-F1ED5158E576}" destId="{2356533A-9A5B-FD46-BF85-963495943047}" srcOrd="0" destOrd="0" presId="urn:microsoft.com/office/officeart/2016/7/layout/VerticalDownArrowProcess"/>
    <dgm:cxn modelId="{29D54BF2-ACE4-DC4B-9477-9ECE5CEDD4CB}" type="presParOf" srcId="{2356533A-9A5B-FD46-BF85-963495943047}" destId="{77C523D3-5C11-F941-B69D-0509DE8C5590}" srcOrd="0" destOrd="0" presId="urn:microsoft.com/office/officeart/2016/7/layout/VerticalDownArrowProcess"/>
    <dgm:cxn modelId="{FC89C26A-CC4C-D84F-AFB5-0D5F6EA37EC7}" type="presParOf" srcId="{2356533A-9A5B-FD46-BF85-963495943047}" destId="{63C82CAE-3745-B948-B6BE-FD889E35196A}" srcOrd="1" destOrd="0" presId="urn:microsoft.com/office/officeart/2016/7/layout/VerticalDownArrowProcess"/>
    <dgm:cxn modelId="{CAB9024A-2AF0-E847-9FFF-13E4F5A965D3}" type="presParOf" srcId="{72199459-62F2-F643-8C24-F1ED5158E576}" destId="{63046AA8-3B96-E642-82B6-327A869AA650}" srcOrd="1" destOrd="0" presId="urn:microsoft.com/office/officeart/2016/7/layout/VerticalDownArrowProcess"/>
    <dgm:cxn modelId="{36DDF159-B5BE-0C41-A127-7BACF48F1285}" type="presParOf" srcId="{72199459-62F2-F643-8C24-F1ED5158E576}" destId="{F9A6ACA2-FA60-CD41-9784-CFDAA35367AC}" srcOrd="2" destOrd="0" presId="urn:microsoft.com/office/officeart/2016/7/layout/VerticalDownArrowProcess"/>
    <dgm:cxn modelId="{ACC012EF-DB8B-CC4F-B3F0-35816726EA3E}" type="presParOf" srcId="{F9A6ACA2-FA60-CD41-9784-CFDAA35367AC}" destId="{4D75AAFE-075F-A148-9DA6-602DAC3C4B41}" srcOrd="0" destOrd="0" presId="urn:microsoft.com/office/officeart/2016/7/layout/VerticalDownArrowProcess"/>
    <dgm:cxn modelId="{2E3B8E96-72C8-1846-B098-72846AC4A631}" type="presParOf" srcId="{F9A6ACA2-FA60-CD41-9784-CFDAA35367AC}" destId="{EDCBB80B-0894-B94D-BF21-E8ECAD836474}" srcOrd="1" destOrd="0" presId="urn:microsoft.com/office/officeart/2016/7/layout/VerticalDownArrowProcess"/>
    <dgm:cxn modelId="{D6BE15C5-36D8-B046-B97F-240188060E77}" type="presParOf" srcId="{F9A6ACA2-FA60-CD41-9784-CFDAA35367AC}" destId="{10D9890D-7F5B-1E48-968E-8789719ED4E5}" srcOrd="2" destOrd="0" presId="urn:microsoft.com/office/officeart/2016/7/layout/VerticalDownArrowProcess"/>
    <dgm:cxn modelId="{8E7EE6EB-7373-CA4A-A18F-04AFF2DABEA2}" type="presParOf" srcId="{72199459-62F2-F643-8C24-F1ED5158E576}" destId="{CB4AC707-FCEA-7246-BADA-EBDCB26F3222}" srcOrd="3" destOrd="0" presId="urn:microsoft.com/office/officeart/2016/7/layout/VerticalDownArrowProcess"/>
    <dgm:cxn modelId="{DEAA88C4-D06A-E948-8E2F-54CF670CEE3F}" type="presParOf" srcId="{72199459-62F2-F643-8C24-F1ED5158E576}" destId="{B2613459-98B0-8744-82C3-78356E3FDAF9}" srcOrd="4" destOrd="0" presId="urn:microsoft.com/office/officeart/2016/7/layout/VerticalDownArrowProcess"/>
    <dgm:cxn modelId="{772F1A1C-FE51-FC48-81DC-BF3061A10FB7}" type="presParOf" srcId="{B2613459-98B0-8744-82C3-78356E3FDAF9}" destId="{5C927E03-FBCE-E344-9B17-2D45BF45D422}" srcOrd="0" destOrd="0" presId="urn:microsoft.com/office/officeart/2016/7/layout/VerticalDownArrowProcess"/>
    <dgm:cxn modelId="{EA9078E3-7A37-3041-B203-5148E3782BF4}" type="presParOf" srcId="{B2613459-98B0-8744-82C3-78356E3FDAF9}" destId="{176BE726-AD2F-3643-9D26-077276A813CB}" srcOrd="1" destOrd="0" presId="urn:microsoft.com/office/officeart/2016/7/layout/VerticalDownArrowProcess"/>
    <dgm:cxn modelId="{6FCEA95E-65AD-A948-A31A-1557BBD0C69B}" type="presParOf" srcId="{B2613459-98B0-8744-82C3-78356E3FDAF9}" destId="{2819696C-9F85-2542-B318-5ADBD486A31C}" srcOrd="2" destOrd="0" presId="urn:microsoft.com/office/officeart/2016/7/layout/VerticalDownArrowProcess"/>
  </dgm:cxnLst>
  <dgm:bg>
    <a:effectLst>
      <a:outerShdw blurRad="50800" dist="38100" dir="8100000" algn="tr"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F2B6A0-B3B3-48F7-82CE-14209EFE2073}" type="doc">
      <dgm:prSet loTypeId="urn:microsoft.com/office/officeart/2016/7/layout/ChevronBlockProcess" loCatId="process" qsTypeId="urn:microsoft.com/office/officeart/2005/8/quickstyle/simple1" qsCatId="simple" csTypeId="urn:microsoft.com/office/officeart/2005/8/colors/colorful1" csCatId="colorful" phldr="1"/>
      <dgm:spPr/>
      <dgm:t>
        <a:bodyPr/>
        <a:lstStyle/>
        <a:p>
          <a:endParaRPr lang="en-US"/>
        </a:p>
      </dgm:t>
    </dgm:pt>
    <dgm:pt modelId="{C306291E-71A2-4B4C-BBB4-F598471C92A6}">
      <dgm:prSet/>
      <dgm:spPr>
        <a:solidFill>
          <a:schemeClr val="accent3"/>
        </a:solidFill>
        <a:ln>
          <a:solidFill>
            <a:schemeClr val="accent3"/>
          </a:solidFill>
        </a:ln>
      </dgm:spPr>
      <dgm:t>
        <a:bodyPr/>
        <a:lstStyle/>
        <a:p>
          <a:r>
            <a:rPr lang="en-US" dirty="0"/>
            <a:t>Address COVID Public Health &amp; Economic Impact</a:t>
          </a:r>
        </a:p>
      </dgm:t>
    </dgm:pt>
    <dgm:pt modelId="{5CA835AD-3105-4645-BEF9-CA19C464D394}" type="parTrans" cxnId="{61E7F9FF-88D6-440C-AD36-D692798322A4}">
      <dgm:prSet/>
      <dgm:spPr/>
      <dgm:t>
        <a:bodyPr/>
        <a:lstStyle/>
        <a:p>
          <a:endParaRPr lang="en-US"/>
        </a:p>
      </dgm:t>
    </dgm:pt>
    <dgm:pt modelId="{469B1202-E77C-49C4-8520-1042A0AB48EC}" type="sibTrans" cxnId="{61E7F9FF-88D6-440C-AD36-D692798322A4}">
      <dgm:prSet/>
      <dgm:spPr/>
      <dgm:t>
        <a:bodyPr/>
        <a:lstStyle/>
        <a:p>
          <a:endParaRPr lang="en-US"/>
        </a:p>
      </dgm:t>
    </dgm:pt>
    <dgm:pt modelId="{DEBEED55-D659-4075-976E-278CB2D976CF}">
      <dgm:prSet custT="1"/>
      <dgm:spPr>
        <a:solidFill>
          <a:schemeClr val="accent3">
            <a:lumMod val="40000"/>
            <a:lumOff val="60000"/>
            <a:alpha val="90000"/>
          </a:schemeClr>
        </a:solidFill>
      </dgm:spPr>
      <dgm:t>
        <a:bodyPr/>
        <a:lstStyle/>
        <a:p>
          <a:endParaRPr lang="en-US" sz="1000" dirty="0"/>
        </a:p>
      </dgm:t>
    </dgm:pt>
    <dgm:pt modelId="{8A46C02A-C502-463D-9AB7-2783AA60F35B}" type="parTrans" cxnId="{8494FC29-505A-4298-9B15-103674366B4B}">
      <dgm:prSet/>
      <dgm:spPr/>
      <dgm:t>
        <a:bodyPr/>
        <a:lstStyle/>
        <a:p>
          <a:endParaRPr lang="en-US"/>
        </a:p>
      </dgm:t>
    </dgm:pt>
    <dgm:pt modelId="{9BBC1EAC-F4F8-4863-A103-1ABCADC15FA1}" type="sibTrans" cxnId="{8494FC29-505A-4298-9B15-103674366B4B}">
      <dgm:prSet/>
      <dgm:spPr/>
      <dgm:t>
        <a:bodyPr/>
        <a:lstStyle/>
        <a:p>
          <a:endParaRPr lang="en-US"/>
        </a:p>
      </dgm:t>
    </dgm:pt>
    <dgm:pt modelId="{5190CF68-C99A-47B0-8BD2-A62733FDC3A4}">
      <dgm:prSet/>
      <dgm:spPr>
        <a:solidFill>
          <a:schemeClr val="accent2"/>
        </a:solidFill>
      </dgm:spPr>
      <dgm:t>
        <a:bodyPr/>
        <a:lstStyle/>
        <a:p>
          <a:r>
            <a:rPr lang="en-US" dirty="0"/>
            <a:t>Replace Lost Revenue</a:t>
          </a:r>
        </a:p>
      </dgm:t>
    </dgm:pt>
    <dgm:pt modelId="{87627752-9114-4E67-8C96-733AC165FA54}" type="parTrans" cxnId="{F03C01AC-9EE7-471F-9B20-51308B281981}">
      <dgm:prSet/>
      <dgm:spPr/>
      <dgm:t>
        <a:bodyPr/>
        <a:lstStyle/>
        <a:p>
          <a:endParaRPr lang="en-US"/>
        </a:p>
      </dgm:t>
    </dgm:pt>
    <dgm:pt modelId="{502861A1-E4F2-4231-B73F-B598CDE934E8}" type="sibTrans" cxnId="{F03C01AC-9EE7-471F-9B20-51308B281981}">
      <dgm:prSet/>
      <dgm:spPr/>
      <dgm:t>
        <a:bodyPr/>
        <a:lstStyle/>
        <a:p>
          <a:endParaRPr lang="en-US"/>
        </a:p>
      </dgm:t>
    </dgm:pt>
    <dgm:pt modelId="{EF3C040F-F4FC-49A9-85A2-00C41D23987A}">
      <dgm:prSet/>
      <dgm:spPr>
        <a:solidFill>
          <a:schemeClr val="accent2">
            <a:lumMod val="40000"/>
            <a:lumOff val="60000"/>
            <a:alpha val="90000"/>
          </a:schemeClr>
        </a:solidFill>
      </dgm:spPr>
      <dgm:t>
        <a:bodyPr/>
        <a:lstStyle/>
        <a:p>
          <a:endParaRPr lang="en-US" dirty="0"/>
        </a:p>
      </dgm:t>
    </dgm:pt>
    <dgm:pt modelId="{23E42291-CBC3-4394-8859-B4F2C80213BA}" type="parTrans" cxnId="{83CEFB6A-8B19-4CAD-A2D1-18D9446654BB}">
      <dgm:prSet/>
      <dgm:spPr/>
      <dgm:t>
        <a:bodyPr/>
        <a:lstStyle/>
        <a:p>
          <a:endParaRPr lang="en-US"/>
        </a:p>
      </dgm:t>
    </dgm:pt>
    <dgm:pt modelId="{A75D334B-E1DE-4E30-81C9-E94F99AF7B4F}" type="sibTrans" cxnId="{83CEFB6A-8B19-4CAD-A2D1-18D9446654BB}">
      <dgm:prSet/>
      <dgm:spPr/>
      <dgm:t>
        <a:bodyPr/>
        <a:lstStyle/>
        <a:p>
          <a:endParaRPr lang="en-US"/>
        </a:p>
      </dgm:t>
    </dgm:pt>
    <dgm:pt modelId="{80B743FD-DAC1-452E-963F-2A44621436EB}">
      <dgm:prSet/>
      <dgm:spPr/>
      <dgm:t>
        <a:bodyPr/>
        <a:lstStyle/>
        <a:p>
          <a:r>
            <a:rPr lang="en-US" dirty="0"/>
            <a:t>Premium Pay</a:t>
          </a:r>
        </a:p>
      </dgm:t>
    </dgm:pt>
    <dgm:pt modelId="{C95EA138-7D3D-4398-90E4-ED8EA99520D1}" type="parTrans" cxnId="{06E6CE12-292A-4495-8E89-F6BA76EFBCF5}">
      <dgm:prSet/>
      <dgm:spPr/>
      <dgm:t>
        <a:bodyPr/>
        <a:lstStyle/>
        <a:p>
          <a:endParaRPr lang="en-US"/>
        </a:p>
      </dgm:t>
    </dgm:pt>
    <dgm:pt modelId="{5368303A-7426-4F4B-B353-3C94FCACD0F0}" type="sibTrans" cxnId="{06E6CE12-292A-4495-8E89-F6BA76EFBCF5}">
      <dgm:prSet/>
      <dgm:spPr/>
      <dgm:t>
        <a:bodyPr/>
        <a:lstStyle/>
        <a:p>
          <a:endParaRPr lang="en-US"/>
        </a:p>
      </dgm:t>
    </dgm:pt>
    <dgm:pt modelId="{121BCF8A-FEA0-46FF-B3D4-EC9CC393A6BF}">
      <dgm:prSet/>
      <dgm:spPr/>
      <dgm:t>
        <a:bodyPr/>
        <a:lstStyle/>
        <a:p>
          <a:endParaRPr lang="en-US" dirty="0"/>
        </a:p>
      </dgm:t>
    </dgm:pt>
    <dgm:pt modelId="{4823108B-8FF0-40EF-B192-A9D98DE79E8E}" type="parTrans" cxnId="{7CF5E787-DC18-4EF0-AC33-7B925D6FDF86}">
      <dgm:prSet/>
      <dgm:spPr/>
      <dgm:t>
        <a:bodyPr/>
        <a:lstStyle/>
        <a:p>
          <a:endParaRPr lang="en-US"/>
        </a:p>
      </dgm:t>
    </dgm:pt>
    <dgm:pt modelId="{E2FC2231-6878-49E2-A4CC-8354BA517553}" type="sibTrans" cxnId="{7CF5E787-DC18-4EF0-AC33-7B925D6FDF86}">
      <dgm:prSet/>
      <dgm:spPr/>
      <dgm:t>
        <a:bodyPr/>
        <a:lstStyle/>
        <a:p>
          <a:endParaRPr lang="en-US"/>
        </a:p>
      </dgm:t>
    </dgm:pt>
    <dgm:pt modelId="{75E48C5C-D110-498D-81F0-08810ACF36C2}">
      <dgm:prSet/>
      <dgm:spPr/>
      <dgm:t>
        <a:bodyPr/>
        <a:lstStyle/>
        <a:p>
          <a:r>
            <a:rPr lang="en-US" dirty="0"/>
            <a:t>Infrastructure Investments</a:t>
          </a:r>
        </a:p>
      </dgm:t>
    </dgm:pt>
    <dgm:pt modelId="{EF799CDC-34BA-4957-946F-E468A8127E69}" type="parTrans" cxnId="{1A1A68A3-9A13-4D6C-9407-D750B592BE08}">
      <dgm:prSet/>
      <dgm:spPr/>
      <dgm:t>
        <a:bodyPr/>
        <a:lstStyle/>
        <a:p>
          <a:endParaRPr lang="en-US"/>
        </a:p>
      </dgm:t>
    </dgm:pt>
    <dgm:pt modelId="{F1F18BCF-E765-4CAC-9D9F-1C10B1D89AC2}" type="sibTrans" cxnId="{1A1A68A3-9A13-4D6C-9407-D750B592BE08}">
      <dgm:prSet/>
      <dgm:spPr/>
      <dgm:t>
        <a:bodyPr/>
        <a:lstStyle/>
        <a:p>
          <a:endParaRPr lang="en-US"/>
        </a:p>
      </dgm:t>
    </dgm:pt>
    <dgm:pt modelId="{A477AE83-EFB2-43F8-84F7-B49327322B3F}">
      <dgm:prSet/>
      <dgm:spPr/>
      <dgm:t>
        <a:bodyPr/>
        <a:lstStyle/>
        <a:p>
          <a:endParaRPr lang="en-US" dirty="0"/>
        </a:p>
      </dgm:t>
    </dgm:pt>
    <dgm:pt modelId="{2D7F5BD0-809F-430B-BD36-4DF19A83EA5F}" type="parTrans" cxnId="{2D030579-1721-4E04-8223-C31234917585}">
      <dgm:prSet/>
      <dgm:spPr/>
      <dgm:t>
        <a:bodyPr/>
        <a:lstStyle/>
        <a:p>
          <a:endParaRPr lang="en-US"/>
        </a:p>
      </dgm:t>
    </dgm:pt>
    <dgm:pt modelId="{B39B8BBB-35B1-4646-BB44-5D54BE7A1444}" type="sibTrans" cxnId="{2D030579-1721-4E04-8223-C31234917585}">
      <dgm:prSet/>
      <dgm:spPr/>
      <dgm:t>
        <a:bodyPr/>
        <a:lstStyle/>
        <a:p>
          <a:endParaRPr lang="en-US"/>
        </a:p>
      </dgm:t>
    </dgm:pt>
    <dgm:pt modelId="{23B23AAB-F93F-EE49-9936-861AB41A4227}" type="pres">
      <dgm:prSet presAssocID="{B9F2B6A0-B3B3-48F7-82CE-14209EFE2073}" presName="Name0" presStyleCnt="0">
        <dgm:presLayoutVars>
          <dgm:dir/>
          <dgm:animLvl val="lvl"/>
          <dgm:resizeHandles val="exact"/>
        </dgm:presLayoutVars>
      </dgm:prSet>
      <dgm:spPr/>
    </dgm:pt>
    <dgm:pt modelId="{796C0EC0-334C-BD44-B039-ADD196596E21}" type="pres">
      <dgm:prSet presAssocID="{C306291E-71A2-4B4C-BBB4-F598471C92A6}" presName="composite" presStyleCnt="0"/>
      <dgm:spPr/>
    </dgm:pt>
    <dgm:pt modelId="{941D9EE3-138A-2C49-95B5-A0BDEF2BE1FD}" type="pres">
      <dgm:prSet presAssocID="{C306291E-71A2-4B4C-BBB4-F598471C92A6}" presName="parTx" presStyleLbl="alignNode1" presStyleIdx="0" presStyleCnt="4">
        <dgm:presLayoutVars>
          <dgm:chMax val="0"/>
          <dgm:chPref val="0"/>
        </dgm:presLayoutVars>
      </dgm:prSet>
      <dgm:spPr/>
    </dgm:pt>
    <dgm:pt modelId="{8C5BDF70-FA6F-4745-BDFA-25DFEF01B332}" type="pres">
      <dgm:prSet presAssocID="{C306291E-71A2-4B4C-BBB4-F598471C92A6}" presName="desTx" presStyleLbl="alignAccFollowNode1" presStyleIdx="0" presStyleCnt="4">
        <dgm:presLayoutVars/>
      </dgm:prSet>
      <dgm:spPr/>
    </dgm:pt>
    <dgm:pt modelId="{AA8C779D-955B-8E44-BF67-322E92B31E9B}" type="pres">
      <dgm:prSet presAssocID="{469B1202-E77C-49C4-8520-1042A0AB48EC}" presName="space" presStyleCnt="0"/>
      <dgm:spPr/>
    </dgm:pt>
    <dgm:pt modelId="{003C9DAB-C709-0A48-BE92-75FDF48C9EA2}" type="pres">
      <dgm:prSet presAssocID="{5190CF68-C99A-47B0-8BD2-A62733FDC3A4}" presName="composite" presStyleCnt="0"/>
      <dgm:spPr/>
    </dgm:pt>
    <dgm:pt modelId="{7FBE1A6E-8C8F-0148-A6EC-927622A592C7}" type="pres">
      <dgm:prSet presAssocID="{5190CF68-C99A-47B0-8BD2-A62733FDC3A4}" presName="parTx" presStyleLbl="alignNode1" presStyleIdx="1" presStyleCnt="4">
        <dgm:presLayoutVars>
          <dgm:chMax val="0"/>
          <dgm:chPref val="0"/>
        </dgm:presLayoutVars>
      </dgm:prSet>
      <dgm:spPr/>
    </dgm:pt>
    <dgm:pt modelId="{97C05D14-0E22-0440-B9AD-FBE6B25C3072}" type="pres">
      <dgm:prSet presAssocID="{5190CF68-C99A-47B0-8BD2-A62733FDC3A4}" presName="desTx" presStyleLbl="alignAccFollowNode1" presStyleIdx="1" presStyleCnt="4">
        <dgm:presLayoutVars/>
      </dgm:prSet>
      <dgm:spPr/>
    </dgm:pt>
    <dgm:pt modelId="{DF7F4BE8-16C7-3847-A1AE-333DB705C6BA}" type="pres">
      <dgm:prSet presAssocID="{502861A1-E4F2-4231-B73F-B598CDE934E8}" presName="space" presStyleCnt="0"/>
      <dgm:spPr/>
    </dgm:pt>
    <dgm:pt modelId="{E480DC74-7F38-6B4B-B0FE-81397EA36F9D}" type="pres">
      <dgm:prSet presAssocID="{80B743FD-DAC1-452E-963F-2A44621436EB}" presName="composite" presStyleCnt="0"/>
      <dgm:spPr/>
    </dgm:pt>
    <dgm:pt modelId="{4E2C8E90-058E-8745-9F2B-DE195FE7DC24}" type="pres">
      <dgm:prSet presAssocID="{80B743FD-DAC1-452E-963F-2A44621436EB}" presName="parTx" presStyleLbl="alignNode1" presStyleIdx="2" presStyleCnt="4">
        <dgm:presLayoutVars>
          <dgm:chMax val="0"/>
          <dgm:chPref val="0"/>
        </dgm:presLayoutVars>
      </dgm:prSet>
      <dgm:spPr/>
    </dgm:pt>
    <dgm:pt modelId="{1351B30D-8E7D-8F44-87FA-983075A79468}" type="pres">
      <dgm:prSet presAssocID="{80B743FD-DAC1-452E-963F-2A44621436EB}" presName="desTx" presStyleLbl="alignAccFollowNode1" presStyleIdx="2" presStyleCnt="4">
        <dgm:presLayoutVars/>
      </dgm:prSet>
      <dgm:spPr/>
    </dgm:pt>
    <dgm:pt modelId="{A503A5CF-D1B5-EA4A-8241-8753B1A21CDD}" type="pres">
      <dgm:prSet presAssocID="{5368303A-7426-4F4B-B353-3C94FCACD0F0}" presName="space" presStyleCnt="0"/>
      <dgm:spPr/>
    </dgm:pt>
    <dgm:pt modelId="{1FEC3A4D-ECEE-0949-A02A-5148F04D21E9}" type="pres">
      <dgm:prSet presAssocID="{75E48C5C-D110-498D-81F0-08810ACF36C2}" presName="composite" presStyleCnt="0"/>
      <dgm:spPr/>
    </dgm:pt>
    <dgm:pt modelId="{4DB62EFE-D79C-E54D-A106-2E0B9E8D327F}" type="pres">
      <dgm:prSet presAssocID="{75E48C5C-D110-498D-81F0-08810ACF36C2}" presName="parTx" presStyleLbl="alignNode1" presStyleIdx="3" presStyleCnt="4">
        <dgm:presLayoutVars>
          <dgm:chMax val="0"/>
          <dgm:chPref val="0"/>
        </dgm:presLayoutVars>
      </dgm:prSet>
      <dgm:spPr/>
    </dgm:pt>
    <dgm:pt modelId="{FAD8B59C-FA04-B745-A415-4EAEEF5CFB65}" type="pres">
      <dgm:prSet presAssocID="{75E48C5C-D110-498D-81F0-08810ACF36C2}" presName="desTx" presStyleLbl="alignAccFollowNode1" presStyleIdx="3" presStyleCnt="4">
        <dgm:presLayoutVars/>
      </dgm:prSet>
      <dgm:spPr/>
    </dgm:pt>
  </dgm:ptLst>
  <dgm:cxnLst>
    <dgm:cxn modelId="{53DC4512-C8B1-5B4F-B905-2BD81CB63DCC}" type="presOf" srcId="{5190CF68-C99A-47B0-8BD2-A62733FDC3A4}" destId="{7FBE1A6E-8C8F-0148-A6EC-927622A592C7}" srcOrd="0" destOrd="0" presId="urn:microsoft.com/office/officeart/2016/7/layout/ChevronBlockProcess"/>
    <dgm:cxn modelId="{06E6CE12-292A-4495-8E89-F6BA76EFBCF5}" srcId="{B9F2B6A0-B3B3-48F7-82CE-14209EFE2073}" destId="{80B743FD-DAC1-452E-963F-2A44621436EB}" srcOrd="2" destOrd="0" parTransId="{C95EA138-7D3D-4398-90E4-ED8EA99520D1}" sibTransId="{5368303A-7426-4F4B-B353-3C94FCACD0F0}"/>
    <dgm:cxn modelId="{EF898A1D-72FB-D748-9641-E93038346551}" type="presOf" srcId="{EF3C040F-F4FC-49A9-85A2-00C41D23987A}" destId="{97C05D14-0E22-0440-B9AD-FBE6B25C3072}" srcOrd="0" destOrd="0" presId="urn:microsoft.com/office/officeart/2016/7/layout/ChevronBlockProcess"/>
    <dgm:cxn modelId="{5E6BD527-804D-6C4F-9FEA-361E4C4982F1}" type="presOf" srcId="{A477AE83-EFB2-43F8-84F7-B49327322B3F}" destId="{FAD8B59C-FA04-B745-A415-4EAEEF5CFB65}" srcOrd="0" destOrd="0" presId="urn:microsoft.com/office/officeart/2016/7/layout/ChevronBlockProcess"/>
    <dgm:cxn modelId="{8494FC29-505A-4298-9B15-103674366B4B}" srcId="{C306291E-71A2-4B4C-BBB4-F598471C92A6}" destId="{DEBEED55-D659-4075-976E-278CB2D976CF}" srcOrd="0" destOrd="0" parTransId="{8A46C02A-C502-463D-9AB7-2783AA60F35B}" sibTransId="{9BBC1EAC-F4F8-4863-A103-1ABCADC15FA1}"/>
    <dgm:cxn modelId="{B1247C44-C6D1-BF49-957B-9F8748E54E74}" type="presOf" srcId="{121BCF8A-FEA0-46FF-B3D4-EC9CC393A6BF}" destId="{1351B30D-8E7D-8F44-87FA-983075A79468}" srcOrd="0" destOrd="0" presId="urn:microsoft.com/office/officeart/2016/7/layout/ChevronBlockProcess"/>
    <dgm:cxn modelId="{83CEFB6A-8B19-4CAD-A2D1-18D9446654BB}" srcId="{5190CF68-C99A-47B0-8BD2-A62733FDC3A4}" destId="{EF3C040F-F4FC-49A9-85A2-00C41D23987A}" srcOrd="0" destOrd="0" parTransId="{23E42291-CBC3-4394-8859-B4F2C80213BA}" sibTransId="{A75D334B-E1DE-4E30-81C9-E94F99AF7B4F}"/>
    <dgm:cxn modelId="{2D030579-1721-4E04-8223-C31234917585}" srcId="{75E48C5C-D110-498D-81F0-08810ACF36C2}" destId="{A477AE83-EFB2-43F8-84F7-B49327322B3F}" srcOrd="0" destOrd="0" parTransId="{2D7F5BD0-809F-430B-BD36-4DF19A83EA5F}" sibTransId="{B39B8BBB-35B1-4646-BB44-5D54BE7A1444}"/>
    <dgm:cxn modelId="{7CF5E787-DC18-4EF0-AC33-7B925D6FDF86}" srcId="{80B743FD-DAC1-452E-963F-2A44621436EB}" destId="{121BCF8A-FEA0-46FF-B3D4-EC9CC393A6BF}" srcOrd="0" destOrd="0" parTransId="{4823108B-8FF0-40EF-B192-A9D98DE79E8E}" sibTransId="{E2FC2231-6878-49E2-A4CC-8354BA517553}"/>
    <dgm:cxn modelId="{1A1A68A3-9A13-4D6C-9407-D750B592BE08}" srcId="{B9F2B6A0-B3B3-48F7-82CE-14209EFE2073}" destId="{75E48C5C-D110-498D-81F0-08810ACF36C2}" srcOrd="3" destOrd="0" parTransId="{EF799CDC-34BA-4957-946F-E468A8127E69}" sibTransId="{F1F18BCF-E765-4CAC-9D9F-1C10B1D89AC2}"/>
    <dgm:cxn modelId="{447B44A6-3A6F-484B-BBFD-08C4BA8F1ADE}" type="presOf" srcId="{DEBEED55-D659-4075-976E-278CB2D976CF}" destId="{8C5BDF70-FA6F-4745-BDFA-25DFEF01B332}" srcOrd="0" destOrd="0" presId="urn:microsoft.com/office/officeart/2016/7/layout/ChevronBlockProcess"/>
    <dgm:cxn modelId="{F03C01AC-9EE7-471F-9B20-51308B281981}" srcId="{B9F2B6A0-B3B3-48F7-82CE-14209EFE2073}" destId="{5190CF68-C99A-47B0-8BD2-A62733FDC3A4}" srcOrd="1" destOrd="0" parTransId="{87627752-9114-4E67-8C96-733AC165FA54}" sibTransId="{502861A1-E4F2-4231-B73F-B598CDE934E8}"/>
    <dgm:cxn modelId="{3058F9B6-EB14-3043-96E7-D6364509812B}" type="presOf" srcId="{C306291E-71A2-4B4C-BBB4-F598471C92A6}" destId="{941D9EE3-138A-2C49-95B5-A0BDEF2BE1FD}" srcOrd="0" destOrd="0" presId="urn:microsoft.com/office/officeart/2016/7/layout/ChevronBlockProcess"/>
    <dgm:cxn modelId="{5E22CAC8-4E26-8745-AFC0-B9486739FAC3}" type="presOf" srcId="{75E48C5C-D110-498D-81F0-08810ACF36C2}" destId="{4DB62EFE-D79C-E54D-A106-2E0B9E8D327F}" srcOrd="0" destOrd="0" presId="urn:microsoft.com/office/officeart/2016/7/layout/ChevronBlockProcess"/>
    <dgm:cxn modelId="{612843F3-CE40-5E4F-9EC0-47396B510592}" type="presOf" srcId="{80B743FD-DAC1-452E-963F-2A44621436EB}" destId="{4E2C8E90-058E-8745-9F2B-DE195FE7DC24}" srcOrd="0" destOrd="0" presId="urn:microsoft.com/office/officeart/2016/7/layout/ChevronBlockProcess"/>
    <dgm:cxn modelId="{55E436F6-36A7-7747-818C-BB49D149BA08}" type="presOf" srcId="{B9F2B6A0-B3B3-48F7-82CE-14209EFE2073}" destId="{23B23AAB-F93F-EE49-9936-861AB41A4227}" srcOrd="0" destOrd="0" presId="urn:microsoft.com/office/officeart/2016/7/layout/ChevronBlockProcess"/>
    <dgm:cxn modelId="{61E7F9FF-88D6-440C-AD36-D692798322A4}" srcId="{B9F2B6A0-B3B3-48F7-82CE-14209EFE2073}" destId="{C306291E-71A2-4B4C-BBB4-F598471C92A6}" srcOrd="0" destOrd="0" parTransId="{5CA835AD-3105-4645-BEF9-CA19C464D394}" sibTransId="{469B1202-E77C-49C4-8520-1042A0AB48EC}"/>
    <dgm:cxn modelId="{6AA89AA1-17AA-5748-94A2-0EADD18E7D9F}" type="presParOf" srcId="{23B23AAB-F93F-EE49-9936-861AB41A4227}" destId="{796C0EC0-334C-BD44-B039-ADD196596E21}" srcOrd="0" destOrd="0" presId="urn:microsoft.com/office/officeart/2016/7/layout/ChevronBlockProcess"/>
    <dgm:cxn modelId="{B7CE7BD4-EED8-7146-8965-1106DAE9C19B}" type="presParOf" srcId="{796C0EC0-334C-BD44-B039-ADD196596E21}" destId="{941D9EE3-138A-2C49-95B5-A0BDEF2BE1FD}" srcOrd="0" destOrd="0" presId="urn:microsoft.com/office/officeart/2016/7/layout/ChevronBlockProcess"/>
    <dgm:cxn modelId="{89C98652-FE73-5542-AF43-463B0E31067A}" type="presParOf" srcId="{796C0EC0-334C-BD44-B039-ADD196596E21}" destId="{8C5BDF70-FA6F-4745-BDFA-25DFEF01B332}" srcOrd="1" destOrd="0" presId="urn:microsoft.com/office/officeart/2016/7/layout/ChevronBlockProcess"/>
    <dgm:cxn modelId="{2FB89FA0-3D66-3B49-AE1F-6D152C5E56C7}" type="presParOf" srcId="{23B23AAB-F93F-EE49-9936-861AB41A4227}" destId="{AA8C779D-955B-8E44-BF67-322E92B31E9B}" srcOrd="1" destOrd="0" presId="urn:microsoft.com/office/officeart/2016/7/layout/ChevronBlockProcess"/>
    <dgm:cxn modelId="{368D660C-2133-4B41-85B1-8453F3D66E22}" type="presParOf" srcId="{23B23AAB-F93F-EE49-9936-861AB41A4227}" destId="{003C9DAB-C709-0A48-BE92-75FDF48C9EA2}" srcOrd="2" destOrd="0" presId="urn:microsoft.com/office/officeart/2016/7/layout/ChevronBlockProcess"/>
    <dgm:cxn modelId="{4D6AC2DA-C9B5-A346-BFEB-B9BA828936C5}" type="presParOf" srcId="{003C9DAB-C709-0A48-BE92-75FDF48C9EA2}" destId="{7FBE1A6E-8C8F-0148-A6EC-927622A592C7}" srcOrd="0" destOrd="0" presId="urn:microsoft.com/office/officeart/2016/7/layout/ChevronBlockProcess"/>
    <dgm:cxn modelId="{74A20B3A-39B4-FD4C-A715-154D45D79B09}" type="presParOf" srcId="{003C9DAB-C709-0A48-BE92-75FDF48C9EA2}" destId="{97C05D14-0E22-0440-B9AD-FBE6B25C3072}" srcOrd="1" destOrd="0" presId="urn:microsoft.com/office/officeart/2016/7/layout/ChevronBlockProcess"/>
    <dgm:cxn modelId="{86E5FDA3-44CE-874F-84DD-188BECDAF4BE}" type="presParOf" srcId="{23B23AAB-F93F-EE49-9936-861AB41A4227}" destId="{DF7F4BE8-16C7-3847-A1AE-333DB705C6BA}" srcOrd="3" destOrd="0" presId="urn:microsoft.com/office/officeart/2016/7/layout/ChevronBlockProcess"/>
    <dgm:cxn modelId="{659088D2-95BC-3A41-97AA-CFE939617EAC}" type="presParOf" srcId="{23B23AAB-F93F-EE49-9936-861AB41A4227}" destId="{E480DC74-7F38-6B4B-B0FE-81397EA36F9D}" srcOrd="4" destOrd="0" presId="urn:microsoft.com/office/officeart/2016/7/layout/ChevronBlockProcess"/>
    <dgm:cxn modelId="{EE90BBE8-C7E9-244D-925E-4BABC9978C6D}" type="presParOf" srcId="{E480DC74-7F38-6B4B-B0FE-81397EA36F9D}" destId="{4E2C8E90-058E-8745-9F2B-DE195FE7DC24}" srcOrd="0" destOrd="0" presId="urn:microsoft.com/office/officeart/2016/7/layout/ChevronBlockProcess"/>
    <dgm:cxn modelId="{7512FCDC-D476-1D4C-B61F-CDF6B2C0BE24}" type="presParOf" srcId="{E480DC74-7F38-6B4B-B0FE-81397EA36F9D}" destId="{1351B30D-8E7D-8F44-87FA-983075A79468}" srcOrd="1" destOrd="0" presId="urn:microsoft.com/office/officeart/2016/7/layout/ChevronBlockProcess"/>
    <dgm:cxn modelId="{0ED79531-FCB8-B24B-B660-81F0A23D6D57}" type="presParOf" srcId="{23B23AAB-F93F-EE49-9936-861AB41A4227}" destId="{A503A5CF-D1B5-EA4A-8241-8753B1A21CDD}" srcOrd="5" destOrd="0" presId="urn:microsoft.com/office/officeart/2016/7/layout/ChevronBlockProcess"/>
    <dgm:cxn modelId="{F36390F9-5666-2443-BDDF-B36A98255137}" type="presParOf" srcId="{23B23AAB-F93F-EE49-9936-861AB41A4227}" destId="{1FEC3A4D-ECEE-0949-A02A-5148F04D21E9}" srcOrd="6" destOrd="0" presId="urn:microsoft.com/office/officeart/2016/7/layout/ChevronBlockProcess"/>
    <dgm:cxn modelId="{A4084584-B214-2341-93A4-F8A135700DC5}" type="presParOf" srcId="{1FEC3A4D-ECEE-0949-A02A-5148F04D21E9}" destId="{4DB62EFE-D79C-E54D-A106-2E0B9E8D327F}" srcOrd="0" destOrd="0" presId="urn:microsoft.com/office/officeart/2016/7/layout/ChevronBlockProcess"/>
    <dgm:cxn modelId="{A48975CC-9B2F-0E45-9702-A93C75EA1C25}" type="presParOf" srcId="{1FEC3A4D-ECEE-0949-A02A-5148F04D21E9}" destId="{FAD8B59C-FA04-B745-A415-4EAEEF5CFB65}" srcOrd="1" destOrd="0" presId="urn:microsoft.com/office/officeart/2016/7/layout/Chevron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360581"/>
          <a:ext cx="3085850" cy="925755"/>
        </a:xfrm>
        <a:prstGeom prst="chevron">
          <a:avLst>
            <a:gd name="adj" fmla="val 30000"/>
          </a:avLst>
        </a:prstGeom>
        <a:solidFill>
          <a:schemeClr val="accent3"/>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22300">
            <a:lnSpc>
              <a:spcPct val="90000"/>
            </a:lnSpc>
            <a:spcBef>
              <a:spcPct val="0"/>
            </a:spcBef>
            <a:spcAft>
              <a:spcPct val="35000"/>
            </a:spcAft>
            <a:buNone/>
          </a:pPr>
          <a:r>
            <a:rPr lang="en-US" sz="1400" kern="1200" dirty="0"/>
            <a:t>Address COVID Public Health &amp; Negative Economic Impact</a:t>
          </a:r>
        </a:p>
      </dsp:txBody>
      <dsp:txXfrm>
        <a:off x="291764" y="360581"/>
        <a:ext cx="2530397" cy="925755"/>
      </dsp:txXfrm>
    </dsp:sp>
    <dsp:sp modelId="{8C5BDF70-FA6F-4745-BDFA-25DFEF01B332}">
      <dsp:nvSpPr>
        <dsp:cNvPr id="0" name=""/>
        <dsp:cNvSpPr/>
      </dsp:nvSpPr>
      <dsp:spPr>
        <a:xfrm>
          <a:off x="14037" y="1286336"/>
          <a:ext cx="2808124" cy="4055711"/>
        </a:xfrm>
        <a:prstGeom prst="rect">
          <a:avLst/>
        </a:prstGeom>
        <a:solidFill>
          <a:schemeClr val="accent3">
            <a:lumMod val="40000"/>
            <a:lumOff val="60000"/>
            <a:alpha val="9000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Support public health expenditures, by funding COVID-19 mitigation efforts, medical expenses, behavioral healthcare, and certain public health and safety staff;</a:t>
          </a:r>
        </a:p>
        <a:p>
          <a:pPr marL="0" lvl="0" indent="0" algn="l" defTabSz="622300">
            <a:lnSpc>
              <a:spcPct val="90000"/>
            </a:lnSpc>
            <a:spcBef>
              <a:spcPct val="0"/>
            </a:spcBef>
            <a:spcAft>
              <a:spcPct val="35000"/>
            </a:spcAft>
            <a:buNone/>
          </a:pPr>
          <a:r>
            <a:rPr lang="en-US" sz="1400" kern="1200" dirty="0"/>
            <a:t>Address negative economic impacts caused by the public health emergency, including economic harms to workers, households, small businesses, impacted industries, and the public sector;</a:t>
          </a:r>
        </a:p>
        <a:p>
          <a:pPr marL="0" lvl="0" indent="0" algn="l" defTabSz="622300">
            <a:lnSpc>
              <a:spcPct val="90000"/>
            </a:lnSpc>
            <a:spcBef>
              <a:spcPct val="0"/>
            </a:spcBef>
            <a:spcAft>
              <a:spcPct val="35000"/>
            </a:spcAft>
            <a:buNone/>
          </a:pPr>
          <a:r>
            <a:rPr lang="en-US" sz="1400" kern="1200" dirty="0"/>
            <a:t>Support disproportionately impacted communities</a:t>
          </a:r>
        </a:p>
      </dsp:txBody>
      <dsp:txXfrm>
        <a:off x="14037" y="1286336"/>
        <a:ext cx="2808124" cy="4055711"/>
      </dsp:txXfrm>
    </dsp:sp>
    <dsp:sp modelId="{7FBE1A6E-8C8F-0148-A6EC-927622A592C7}">
      <dsp:nvSpPr>
        <dsp:cNvPr id="0" name=""/>
        <dsp:cNvSpPr/>
      </dsp:nvSpPr>
      <dsp:spPr>
        <a:xfrm>
          <a:off x="3039004" y="360581"/>
          <a:ext cx="3085850" cy="925755"/>
        </a:xfrm>
        <a:prstGeom prst="chevron">
          <a:avLst>
            <a:gd name="adj" fmla="val 30000"/>
          </a:avLst>
        </a:prstGeom>
        <a:solidFill>
          <a:schemeClr val="accent2"/>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844550">
            <a:lnSpc>
              <a:spcPct val="90000"/>
            </a:lnSpc>
            <a:spcBef>
              <a:spcPct val="0"/>
            </a:spcBef>
            <a:spcAft>
              <a:spcPct val="35000"/>
            </a:spcAft>
            <a:buNone/>
          </a:pPr>
          <a:r>
            <a:rPr lang="en-US" sz="1900" kern="1200" dirty="0"/>
            <a:t>Replace Lost Revenue</a:t>
          </a:r>
        </a:p>
      </dsp:txBody>
      <dsp:txXfrm>
        <a:off x="3316731" y="360581"/>
        <a:ext cx="2530397" cy="925755"/>
      </dsp:txXfrm>
    </dsp:sp>
    <dsp:sp modelId="{97C05D14-0E22-0440-B9AD-FBE6B25C3072}">
      <dsp:nvSpPr>
        <dsp:cNvPr id="0" name=""/>
        <dsp:cNvSpPr/>
      </dsp:nvSpPr>
      <dsp:spPr>
        <a:xfrm>
          <a:off x="3039004" y="1286336"/>
          <a:ext cx="2808124" cy="4055711"/>
        </a:xfrm>
        <a:prstGeom prst="rect">
          <a:avLst/>
        </a:prstGeom>
        <a:solidFill>
          <a:schemeClr val="accent2">
            <a:lumMod val="40000"/>
            <a:lumOff val="60000"/>
            <a:alpha val="9000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Replace lost public sector revenue, using this funding to provide government services to the extent of the reduction in revenue experienced due to the pandemic;</a:t>
          </a:r>
        </a:p>
        <a:p>
          <a:pPr marL="0" lvl="0" indent="0" algn="l" defTabSz="622300">
            <a:lnSpc>
              <a:spcPct val="90000"/>
            </a:lnSpc>
            <a:spcBef>
              <a:spcPct val="0"/>
            </a:spcBef>
            <a:spcAft>
              <a:spcPct val="35000"/>
            </a:spcAft>
            <a:buNone/>
          </a:pPr>
          <a:endParaRPr lang="en-US" sz="1400" kern="1200" dirty="0"/>
        </a:p>
        <a:p>
          <a:pPr marL="0" lvl="0" indent="0" algn="l" defTabSz="622300">
            <a:lnSpc>
              <a:spcPct val="90000"/>
            </a:lnSpc>
            <a:spcBef>
              <a:spcPct val="0"/>
            </a:spcBef>
            <a:spcAft>
              <a:spcPct val="35000"/>
            </a:spcAft>
            <a:buNone/>
          </a:pPr>
          <a:r>
            <a:rPr lang="en-US" sz="1400" kern="1200" dirty="0"/>
            <a:t>Standard allowance up to $10 million </a:t>
          </a:r>
        </a:p>
        <a:p>
          <a:pPr marL="0" lvl="0" indent="0" algn="l" defTabSz="622300">
            <a:lnSpc>
              <a:spcPct val="90000"/>
            </a:lnSpc>
            <a:spcBef>
              <a:spcPct val="0"/>
            </a:spcBef>
            <a:spcAft>
              <a:spcPct val="35000"/>
            </a:spcAft>
            <a:buNone/>
          </a:pPr>
          <a:r>
            <a:rPr lang="en-US" sz="1400" kern="1200" dirty="0"/>
            <a:t>OR</a:t>
          </a:r>
        </a:p>
        <a:p>
          <a:pPr marL="0" lvl="0" indent="0" algn="l" defTabSz="622300">
            <a:lnSpc>
              <a:spcPct val="90000"/>
            </a:lnSpc>
            <a:spcBef>
              <a:spcPct val="0"/>
            </a:spcBef>
            <a:spcAft>
              <a:spcPct val="35000"/>
            </a:spcAft>
            <a:buNone/>
          </a:pPr>
          <a:r>
            <a:rPr lang="en-US" sz="1400" kern="1200" dirty="0"/>
            <a:t>Formula approach</a:t>
          </a:r>
        </a:p>
      </dsp:txBody>
      <dsp:txXfrm>
        <a:off x="3039004" y="1286336"/>
        <a:ext cx="2808124" cy="4055711"/>
      </dsp:txXfrm>
    </dsp:sp>
    <dsp:sp modelId="{4E2C8E90-058E-8745-9F2B-DE195FE7DC24}">
      <dsp:nvSpPr>
        <dsp:cNvPr id="0" name=""/>
        <dsp:cNvSpPr/>
      </dsp:nvSpPr>
      <dsp:spPr>
        <a:xfrm>
          <a:off x="6063970" y="360581"/>
          <a:ext cx="3085850" cy="925755"/>
        </a:xfrm>
        <a:prstGeom prst="chevron">
          <a:avLst>
            <a:gd name="adj" fmla="val 30000"/>
          </a:avLst>
        </a:prstGeom>
        <a:solidFill>
          <a:schemeClr val="accent4">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844550">
            <a:lnSpc>
              <a:spcPct val="90000"/>
            </a:lnSpc>
            <a:spcBef>
              <a:spcPct val="0"/>
            </a:spcBef>
            <a:spcAft>
              <a:spcPct val="35000"/>
            </a:spcAft>
            <a:buNone/>
          </a:pPr>
          <a:r>
            <a:rPr lang="en-US" sz="1900" kern="1200" dirty="0"/>
            <a:t>Premium Pay</a:t>
          </a:r>
        </a:p>
      </dsp:txBody>
      <dsp:txXfrm>
        <a:off x="6341697" y="360581"/>
        <a:ext cx="2530397" cy="925755"/>
      </dsp:txXfrm>
    </dsp:sp>
    <dsp:sp modelId="{1351B30D-8E7D-8F44-87FA-983075A79468}">
      <dsp:nvSpPr>
        <dsp:cNvPr id="0" name=""/>
        <dsp:cNvSpPr/>
      </dsp:nvSpPr>
      <dsp:spPr>
        <a:xfrm>
          <a:off x="6063970" y="1286336"/>
          <a:ext cx="2808124" cy="4055711"/>
        </a:xfrm>
        <a:prstGeom prst="rect">
          <a:avLst/>
        </a:prstGeom>
        <a:solidFill>
          <a:schemeClr val="accent4">
            <a:tint val="40000"/>
            <a:alpha val="90000"/>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Provide premium pay for essential workers, offering additional support to those who have borne and will bear the greatest health risks because of their service in critical infrastructure sectors; and,</a:t>
          </a:r>
        </a:p>
      </dsp:txBody>
      <dsp:txXfrm>
        <a:off x="6063970" y="1286336"/>
        <a:ext cx="2808124" cy="4055711"/>
      </dsp:txXfrm>
    </dsp:sp>
    <dsp:sp modelId="{4DB62EFE-D79C-E54D-A106-2E0B9E8D327F}">
      <dsp:nvSpPr>
        <dsp:cNvPr id="0" name=""/>
        <dsp:cNvSpPr/>
      </dsp:nvSpPr>
      <dsp:spPr>
        <a:xfrm>
          <a:off x="9088936" y="360581"/>
          <a:ext cx="3085850" cy="925755"/>
        </a:xfrm>
        <a:prstGeom prst="chevron">
          <a:avLst>
            <a:gd name="adj" fmla="val 30000"/>
          </a:avLst>
        </a:prstGeom>
        <a:solidFill>
          <a:schemeClr val="accent5">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844550">
            <a:lnSpc>
              <a:spcPct val="90000"/>
            </a:lnSpc>
            <a:spcBef>
              <a:spcPct val="0"/>
            </a:spcBef>
            <a:spcAft>
              <a:spcPct val="35000"/>
            </a:spcAft>
            <a:buNone/>
          </a:pPr>
          <a:r>
            <a:rPr lang="en-US" sz="1900" kern="1200" dirty="0"/>
            <a:t>Infrastructure Investments</a:t>
          </a:r>
        </a:p>
      </dsp:txBody>
      <dsp:txXfrm>
        <a:off x="9366663" y="360581"/>
        <a:ext cx="2530397" cy="925755"/>
      </dsp:txXfrm>
    </dsp:sp>
    <dsp:sp modelId="{FAD8B59C-FA04-B745-A415-4EAEEF5CFB65}">
      <dsp:nvSpPr>
        <dsp:cNvPr id="0" name=""/>
        <dsp:cNvSpPr/>
      </dsp:nvSpPr>
      <dsp:spPr>
        <a:xfrm>
          <a:off x="9088936" y="1286336"/>
          <a:ext cx="2808124" cy="4055711"/>
        </a:xfrm>
        <a:prstGeom prst="rect">
          <a:avLst/>
        </a:prstGeom>
        <a:solidFill>
          <a:schemeClr val="accent5">
            <a:tint val="40000"/>
            <a:alpha val="90000"/>
            <a:hueOff val="0"/>
            <a:satOff val="0"/>
            <a:lumOff val="0"/>
            <a:alphaOff val="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622300">
            <a:lnSpc>
              <a:spcPct val="90000"/>
            </a:lnSpc>
            <a:spcBef>
              <a:spcPct val="0"/>
            </a:spcBef>
            <a:spcAft>
              <a:spcPct val="35000"/>
            </a:spcAft>
            <a:buNone/>
          </a:pPr>
          <a:r>
            <a:rPr lang="en-US" sz="1400" kern="1200" dirty="0"/>
            <a:t>Invest in water, sewer, and broadband infrastructure, making necessary investments to improve access to clean drinking water, support vital wastewater and stormwater infrastructure, and to expand access to broadband internet.</a:t>
          </a:r>
        </a:p>
      </dsp:txBody>
      <dsp:txXfrm>
        <a:off x="9088936" y="1286336"/>
        <a:ext cx="2808124" cy="4055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E1A6E-8C8F-0148-A6EC-927622A592C7}">
      <dsp:nvSpPr>
        <dsp:cNvPr id="0" name=""/>
        <dsp:cNvSpPr/>
      </dsp:nvSpPr>
      <dsp:spPr>
        <a:xfrm>
          <a:off x="12610" y="356097"/>
          <a:ext cx="6112243" cy="1833673"/>
        </a:xfrm>
        <a:prstGeom prst="chevron">
          <a:avLst>
            <a:gd name="adj" fmla="val 30000"/>
          </a:avLst>
        </a:prstGeom>
        <a:solidFill>
          <a:schemeClr val="accent2"/>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08" tIns="226408" rIns="226408" bIns="226408" numCol="1" spcCol="1270" anchor="ctr" anchorCtr="0">
          <a:noAutofit/>
        </a:bodyPr>
        <a:lstStyle/>
        <a:p>
          <a:pPr marL="0" lvl="0" indent="0" algn="ctr" defTabSz="1244600">
            <a:lnSpc>
              <a:spcPct val="90000"/>
            </a:lnSpc>
            <a:spcBef>
              <a:spcPct val="0"/>
            </a:spcBef>
            <a:spcAft>
              <a:spcPct val="35000"/>
            </a:spcAft>
            <a:buNone/>
          </a:pPr>
          <a:r>
            <a:rPr lang="en-US" sz="2800" kern="1200" dirty="0"/>
            <a:t>Replace Lost Revenue</a:t>
          </a:r>
        </a:p>
      </dsp:txBody>
      <dsp:txXfrm>
        <a:off x="562712" y="356097"/>
        <a:ext cx="5012039" cy="1833673"/>
      </dsp:txXfrm>
    </dsp:sp>
    <dsp:sp modelId="{97C05D14-0E22-0440-B9AD-FBE6B25C3072}">
      <dsp:nvSpPr>
        <dsp:cNvPr id="0" name=""/>
        <dsp:cNvSpPr/>
      </dsp:nvSpPr>
      <dsp:spPr>
        <a:xfrm>
          <a:off x="12610" y="2189770"/>
          <a:ext cx="5562142" cy="3156761"/>
        </a:xfrm>
        <a:prstGeom prst="rect">
          <a:avLst/>
        </a:prstGeom>
        <a:solidFill>
          <a:schemeClr val="accent2">
            <a:lumMod val="40000"/>
            <a:lumOff val="60000"/>
            <a:alpha val="9000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39533" tIns="439533" rIns="439533" bIns="879066" numCol="1" spcCol="1270" anchor="t" anchorCtr="0">
          <a:noAutofit/>
        </a:bodyPr>
        <a:lstStyle/>
        <a:p>
          <a:pPr marL="0" lvl="0" indent="0" algn="l" defTabSz="889000">
            <a:lnSpc>
              <a:spcPct val="90000"/>
            </a:lnSpc>
            <a:spcBef>
              <a:spcPct val="0"/>
            </a:spcBef>
            <a:spcAft>
              <a:spcPct val="35000"/>
            </a:spcAft>
            <a:buNone/>
          </a:pPr>
          <a:r>
            <a:rPr lang="en-US" sz="2000" kern="1200" dirty="0"/>
            <a:t>Replace lost public sector revenue, using this funding to provide government services to the extent of the reduction in revenue experienced due to the pandemic;</a:t>
          </a:r>
        </a:p>
      </dsp:txBody>
      <dsp:txXfrm>
        <a:off x="12610" y="2189770"/>
        <a:ext cx="5562142" cy="3156761"/>
      </dsp:txXfrm>
    </dsp:sp>
    <dsp:sp modelId="{4E2C8E90-058E-8745-9F2B-DE195FE7DC24}">
      <dsp:nvSpPr>
        <dsp:cNvPr id="0" name=""/>
        <dsp:cNvSpPr/>
      </dsp:nvSpPr>
      <dsp:spPr>
        <a:xfrm>
          <a:off x="6063970" y="356097"/>
          <a:ext cx="6112243" cy="1833673"/>
        </a:xfrm>
        <a:prstGeom prst="chevron">
          <a:avLst>
            <a:gd name="adj" fmla="val 30000"/>
          </a:avLst>
        </a:prstGeom>
        <a:solidFill>
          <a:schemeClr val="accent4"/>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26408" tIns="226408" rIns="226408" bIns="226408" numCol="1" spcCol="1270" anchor="ctr" anchorCtr="0">
          <a:noAutofit/>
        </a:bodyPr>
        <a:lstStyle/>
        <a:p>
          <a:pPr marL="0" lvl="0" indent="0" algn="ctr" defTabSz="1244600">
            <a:lnSpc>
              <a:spcPct val="90000"/>
            </a:lnSpc>
            <a:spcBef>
              <a:spcPct val="0"/>
            </a:spcBef>
            <a:spcAft>
              <a:spcPct val="35000"/>
            </a:spcAft>
            <a:buNone/>
          </a:pPr>
          <a:r>
            <a:rPr lang="en-US" sz="2800" kern="1200" dirty="0"/>
            <a:t>Premium Pay</a:t>
          </a:r>
        </a:p>
      </dsp:txBody>
      <dsp:txXfrm>
        <a:off x="6614072" y="356097"/>
        <a:ext cx="5012039" cy="1833673"/>
      </dsp:txXfrm>
    </dsp:sp>
    <dsp:sp modelId="{1351B30D-8E7D-8F44-87FA-983075A79468}">
      <dsp:nvSpPr>
        <dsp:cNvPr id="0" name=""/>
        <dsp:cNvSpPr/>
      </dsp:nvSpPr>
      <dsp:spPr>
        <a:xfrm>
          <a:off x="6063970" y="2189770"/>
          <a:ext cx="5562142" cy="3156761"/>
        </a:xfrm>
        <a:prstGeom prst="rect">
          <a:avLst/>
        </a:prstGeom>
        <a:solidFill>
          <a:schemeClr val="accent4">
            <a:lumMod val="40000"/>
            <a:lumOff val="60000"/>
            <a:alpha val="90000"/>
          </a:schemeClr>
        </a:solidFill>
        <a:ln w="25400" cap="flat" cmpd="sng" algn="ctr">
          <a:no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439533" tIns="439533" rIns="439533" bIns="879066" numCol="1" spcCol="1270" anchor="t" anchorCtr="0">
          <a:noAutofit/>
        </a:bodyPr>
        <a:lstStyle/>
        <a:p>
          <a:pPr marL="0" lvl="0" indent="0" algn="l" defTabSz="889000">
            <a:lnSpc>
              <a:spcPct val="90000"/>
            </a:lnSpc>
            <a:spcBef>
              <a:spcPct val="0"/>
            </a:spcBef>
            <a:spcAft>
              <a:spcPct val="35000"/>
            </a:spcAft>
            <a:buNone/>
          </a:pPr>
          <a:r>
            <a:rPr lang="en-US" sz="2000" kern="1200" dirty="0"/>
            <a:t>Provide premium pay for essential workers, offering additional support to those who have borne and will bear the greatest health risks because of their service in critical infrastructure sectors; and,</a:t>
          </a:r>
        </a:p>
      </dsp:txBody>
      <dsp:txXfrm>
        <a:off x="6063970" y="2189770"/>
        <a:ext cx="5562142" cy="31567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4336" y="424432"/>
          <a:ext cx="2479931" cy="743979"/>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1" tIns="91861" rIns="91861" bIns="91861" numCol="1" spcCol="1270" anchor="ctr" anchorCtr="0">
          <a:noAutofit/>
        </a:bodyPr>
        <a:lstStyle/>
        <a:p>
          <a:pPr marL="0" lvl="0" indent="0" algn="ctr" defTabSz="622300">
            <a:lnSpc>
              <a:spcPct val="90000"/>
            </a:lnSpc>
            <a:spcBef>
              <a:spcPct val="0"/>
            </a:spcBef>
            <a:spcAft>
              <a:spcPct val="35000"/>
            </a:spcAft>
            <a:buNone/>
          </a:pPr>
          <a:r>
            <a:rPr lang="en-US" sz="1400" kern="1200" dirty="0"/>
            <a:t>Address COVID Public Health &amp; Economic Impact</a:t>
          </a:r>
        </a:p>
      </dsp:txBody>
      <dsp:txXfrm>
        <a:off x="227530" y="424432"/>
        <a:ext cx="2033543" cy="743979"/>
      </dsp:txXfrm>
    </dsp:sp>
    <dsp:sp modelId="{8C5BDF70-FA6F-4745-BDFA-25DFEF01B332}">
      <dsp:nvSpPr>
        <dsp:cNvPr id="0" name=""/>
        <dsp:cNvSpPr/>
      </dsp:nvSpPr>
      <dsp:spPr>
        <a:xfrm>
          <a:off x="4336" y="1168411"/>
          <a:ext cx="2256737" cy="529317"/>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332" tIns="178332" rIns="178332" bIns="356665"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4336" y="1168411"/>
        <a:ext cx="2256737" cy="529317"/>
      </dsp:txXfrm>
    </dsp:sp>
    <dsp:sp modelId="{7FBE1A6E-8C8F-0148-A6EC-927622A592C7}">
      <dsp:nvSpPr>
        <dsp:cNvPr id="0" name=""/>
        <dsp:cNvSpPr/>
      </dsp:nvSpPr>
      <dsp:spPr>
        <a:xfrm>
          <a:off x="2423442" y="424432"/>
          <a:ext cx="2479931" cy="743979"/>
        </a:xfrm>
        <a:prstGeom prst="chevron">
          <a:avLst>
            <a:gd name="adj" fmla="val 30000"/>
          </a:avLst>
        </a:prstGeom>
        <a:solidFill>
          <a:schemeClr val="accent2"/>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1" tIns="91861" rIns="91861" bIns="91861" numCol="1" spcCol="1270" anchor="ctr" anchorCtr="0">
          <a:noAutofit/>
        </a:bodyPr>
        <a:lstStyle/>
        <a:p>
          <a:pPr marL="0" lvl="0" indent="0" algn="ctr" defTabSz="622300">
            <a:lnSpc>
              <a:spcPct val="90000"/>
            </a:lnSpc>
            <a:spcBef>
              <a:spcPct val="0"/>
            </a:spcBef>
            <a:spcAft>
              <a:spcPct val="35000"/>
            </a:spcAft>
            <a:buNone/>
          </a:pPr>
          <a:r>
            <a:rPr lang="en-US" sz="1400" kern="1200" dirty="0"/>
            <a:t>Replace Lost Revenue</a:t>
          </a:r>
        </a:p>
      </dsp:txBody>
      <dsp:txXfrm>
        <a:off x="2646636" y="424432"/>
        <a:ext cx="2033543" cy="743979"/>
      </dsp:txXfrm>
    </dsp:sp>
    <dsp:sp modelId="{97C05D14-0E22-0440-B9AD-FBE6B25C3072}">
      <dsp:nvSpPr>
        <dsp:cNvPr id="0" name=""/>
        <dsp:cNvSpPr/>
      </dsp:nvSpPr>
      <dsp:spPr>
        <a:xfrm>
          <a:off x="2423442" y="1168411"/>
          <a:ext cx="2256737" cy="529317"/>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332" tIns="178332" rIns="178332" bIns="356665"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2423442" y="1168411"/>
        <a:ext cx="2256737" cy="529317"/>
      </dsp:txXfrm>
    </dsp:sp>
    <dsp:sp modelId="{4E2C8E90-058E-8745-9F2B-DE195FE7DC24}">
      <dsp:nvSpPr>
        <dsp:cNvPr id="0" name=""/>
        <dsp:cNvSpPr/>
      </dsp:nvSpPr>
      <dsp:spPr>
        <a:xfrm>
          <a:off x="4842549" y="424432"/>
          <a:ext cx="2479931" cy="743979"/>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1" tIns="91861" rIns="91861" bIns="91861" numCol="1" spcCol="1270" anchor="ctr" anchorCtr="0">
          <a:noAutofit/>
        </a:bodyPr>
        <a:lstStyle/>
        <a:p>
          <a:pPr marL="0" lvl="0" indent="0" algn="ctr" defTabSz="622300">
            <a:lnSpc>
              <a:spcPct val="90000"/>
            </a:lnSpc>
            <a:spcBef>
              <a:spcPct val="0"/>
            </a:spcBef>
            <a:spcAft>
              <a:spcPct val="35000"/>
            </a:spcAft>
            <a:buNone/>
          </a:pPr>
          <a:r>
            <a:rPr lang="en-US" sz="1400" kern="1200" dirty="0"/>
            <a:t>Premium Pay</a:t>
          </a:r>
        </a:p>
      </dsp:txBody>
      <dsp:txXfrm>
        <a:off x="5065743" y="424432"/>
        <a:ext cx="2033543" cy="743979"/>
      </dsp:txXfrm>
    </dsp:sp>
    <dsp:sp modelId="{1351B30D-8E7D-8F44-87FA-983075A79468}">
      <dsp:nvSpPr>
        <dsp:cNvPr id="0" name=""/>
        <dsp:cNvSpPr/>
      </dsp:nvSpPr>
      <dsp:spPr>
        <a:xfrm>
          <a:off x="4842549" y="1168411"/>
          <a:ext cx="2256737" cy="52931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332" tIns="178332" rIns="178332" bIns="356665"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4842549" y="1168411"/>
        <a:ext cx="2256737" cy="529317"/>
      </dsp:txXfrm>
    </dsp:sp>
    <dsp:sp modelId="{4DB62EFE-D79C-E54D-A106-2E0B9E8D327F}">
      <dsp:nvSpPr>
        <dsp:cNvPr id="0" name=""/>
        <dsp:cNvSpPr/>
      </dsp:nvSpPr>
      <dsp:spPr>
        <a:xfrm>
          <a:off x="7261655" y="424432"/>
          <a:ext cx="2479931" cy="743979"/>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1" tIns="91861" rIns="91861" bIns="91861" numCol="1" spcCol="1270" anchor="ctr" anchorCtr="0">
          <a:noAutofit/>
        </a:bodyPr>
        <a:lstStyle/>
        <a:p>
          <a:pPr marL="0" lvl="0" indent="0" algn="ctr" defTabSz="622300">
            <a:lnSpc>
              <a:spcPct val="90000"/>
            </a:lnSpc>
            <a:spcBef>
              <a:spcPct val="0"/>
            </a:spcBef>
            <a:spcAft>
              <a:spcPct val="35000"/>
            </a:spcAft>
            <a:buNone/>
          </a:pPr>
          <a:r>
            <a:rPr lang="en-US" sz="1400" kern="1200" dirty="0"/>
            <a:t>Infrastructure Investments</a:t>
          </a:r>
        </a:p>
      </dsp:txBody>
      <dsp:txXfrm>
        <a:off x="7484849" y="424432"/>
        <a:ext cx="2033543" cy="743979"/>
      </dsp:txXfrm>
    </dsp:sp>
    <dsp:sp modelId="{FAD8B59C-FA04-B745-A415-4EAEEF5CFB65}">
      <dsp:nvSpPr>
        <dsp:cNvPr id="0" name=""/>
        <dsp:cNvSpPr/>
      </dsp:nvSpPr>
      <dsp:spPr>
        <a:xfrm>
          <a:off x="7261655" y="1168411"/>
          <a:ext cx="2256737" cy="529317"/>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8332" tIns="178332" rIns="178332" bIns="356665"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7261655" y="1168411"/>
        <a:ext cx="2256737" cy="529317"/>
      </dsp:txXfrm>
    </dsp:sp>
    <dsp:sp modelId="{5EBAAAFD-0196-1F43-8DB2-6B7C96BBA7CE}">
      <dsp:nvSpPr>
        <dsp:cNvPr id="0" name=""/>
        <dsp:cNvSpPr/>
      </dsp:nvSpPr>
      <dsp:spPr>
        <a:xfrm>
          <a:off x="9680762" y="424432"/>
          <a:ext cx="2479931" cy="743979"/>
        </a:xfrm>
        <a:prstGeom prst="chevron">
          <a:avLst>
            <a:gd name="adj" fmla="val 3000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861" tIns="91861" rIns="91861" bIns="91861" numCol="1" spcCol="1270" anchor="ctr" anchorCtr="0">
          <a:noAutofit/>
        </a:bodyPr>
        <a:lstStyle/>
        <a:p>
          <a:pPr marL="0" lvl="0" indent="0" algn="ctr" defTabSz="622300">
            <a:lnSpc>
              <a:spcPct val="90000"/>
            </a:lnSpc>
            <a:spcBef>
              <a:spcPct val="0"/>
            </a:spcBef>
            <a:spcAft>
              <a:spcPct val="35000"/>
            </a:spcAft>
            <a:buNone/>
          </a:pPr>
          <a:r>
            <a:rPr lang="en-US" sz="1400" kern="1200" dirty="0"/>
            <a:t>Grant Administration</a:t>
          </a:r>
        </a:p>
      </dsp:txBody>
      <dsp:txXfrm>
        <a:off x="9903956" y="424432"/>
        <a:ext cx="2033543" cy="743979"/>
      </dsp:txXfrm>
    </dsp:sp>
    <dsp:sp modelId="{33BA1AA1-B1B5-9549-B730-AD27D4FEA28B}">
      <dsp:nvSpPr>
        <dsp:cNvPr id="0" name=""/>
        <dsp:cNvSpPr/>
      </dsp:nvSpPr>
      <dsp:spPr>
        <a:xfrm>
          <a:off x="9680762" y="1168411"/>
          <a:ext cx="2256737" cy="529317"/>
        </a:xfrm>
        <a:prstGeom prst="rect">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424432"/>
          <a:ext cx="3085850" cy="925755"/>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Address COVID Public Health &amp; Economic Impact</a:t>
          </a:r>
        </a:p>
      </dsp:txBody>
      <dsp:txXfrm>
        <a:off x="291764" y="424432"/>
        <a:ext cx="2530397" cy="925755"/>
      </dsp:txXfrm>
    </dsp:sp>
    <dsp:sp modelId="{8C5BDF70-FA6F-4745-BDFA-25DFEF01B332}">
      <dsp:nvSpPr>
        <dsp:cNvPr id="0" name=""/>
        <dsp:cNvSpPr/>
      </dsp:nvSpPr>
      <dsp:spPr>
        <a:xfrm>
          <a:off x="14037" y="1350187"/>
          <a:ext cx="2808124" cy="347541"/>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14037" y="1350187"/>
        <a:ext cx="2808124" cy="347541"/>
      </dsp:txXfrm>
    </dsp:sp>
    <dsp:sp modelId="{7FBE1A6E-8C8F-0148-A6EC-927622A592C7}">
      <dsp:nvSpPr>
        <dsp:cNvPr id="0" name=""/>
        <dsp:cNvSpPr/>
      </dsp:nvSpPr>
      <dsp:spPr>
        <a:xfrm>
          <a:off x="3039004" y="424432"/>
          <a:ext cx="3085850" cy="925755"/>
        </a:xfrm>
        <a:prstGeom prst="chevron">
          <a:avLst>
            <a:gd name="adj" fmla="val 30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Replace Lost Revenue</a:t>
          </a:r>
        </a:p>
      </dsp:txBody>
      <dsp:txXfrm>
        <a:off x="3316731" y="424432"/>
        <a:ext cx="2530397" cy="925755"/>
      </dsp:txXfrm>
    </dsp:sp>
    <dsp:sp modelId="{97C05D14-0E22-0440-B9AD-FBE6B25C3072}">
      <dsp:nvSpPr>
        <dsp:cNvPr id="0" name=""/>
        <dsp:cNvSpPr/>
      </dsp:nvSpPr>
      <dsp:spPr>
        <a:xfrm>
          <a:off x="3039004" y="1350187"/>
          <a:ext cx="2808124" cy="347541"/>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039004" y="1350187"/>
        <a:ext cx="2808124" cy="347541"/>
      </dsp:txXfrm>
    </dsp:sp>
    <dsp:sp modelId="{4E2C8E90-058E-8745-9F2B-DE195FE7DC24}">
      <dsp:nvSpPr>
        <dsp:cNvPr id="0" name=""/>
        <dsp:cNvSpPr/>
      </dsp:nvSpPr>
      <dsp:spPr>
        <a:xfrm>
          <a:off x="6063970" y="424432"/>
          <a:ext cx="3085850" cy="925755"/>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Premium Pay</a:t>
          </a:r>
        </a:p>
      </dsp:txBody>
      <dsp:txXfrm>
        <a:off x="6341697" y="424432"/>
        <a:ext cx="2530397" cy="925755"/>
      </dsp:txXfrm>
    </dsp:sp>
    <dsp:sp modelId="{1351B30D-8E7D-8F44-87FA-983075A79468}">
      <dsp:nvSpPr>
        <dsp:cNvPr id="0" name=""/>
        <dsp:cNvSpPr/>
      </dsp:nvSpPr>
      <dsp:spPr>
        <a:xfrm>
          <a:off x="6063970" y="1350187"/>
          <a:ext cx="2808124" cy="34754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063970" y="1350187"/>
        <a:ext cx="2808124" cy="347541"/>
      </dsp:txXfrm>
    </dsp:sp>
    <dsp:sp modelId="{4DB62EFE-D79C-E54D-A106-2E0B9E8D327F}">
      <dsp:nvSpPr>
        <dsp:cNvPr id="0" name=""/>
        <dsp:cNvSpPr/>
      </dsp:nvSpPr>
      <dsp:spPr>
        <a:xfrm>
          <a:off x="9088936" y="424432"/>
          <a:ext cx="3085850" cy="925755"/>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Investments</a:t>
          </a:r>
        </a:p>
      </dsp:txBody>
      <dsp:txXfrm>
        <a:off x="9366663" y="424432"/>
        <a:ext cx="2530397" cy="925755"/>
      </dsp:txXfrm>
    </dsp:sp>
    <dsp:sp modelId="{FAD8B59C-FA04-B745-A415-4EAEEF5CFB65}">
      <dsp:nvSpPr>
        <dsp:cNvPr id="0" name=""/>
        <dsp:cNvSpPr/>
      </dsp:nvSpPr>
      <dsp:spPr>
        <a:xfrm>
          <a:off x="9088936" y="1350187"/>
          <a:ext cx="2808124" cy="34754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088936" y="1350187"/>
        <a:ext cx="2808124" cy="347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523D3-5C11-F941-B69D-0509DE8C5590}">
      <dsp:nvSpPr>
        <dsp:cNvPr id="0" name=""/>
        <dsp:cNvSpPr/>
      </dsp:nvSpPr>
      <dsp:spPr>
        <a:xfrm>
          <a:off x="0" y="4821843"/>
          <a:ext cx="1591563" cy="1582636"/>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192" tIns="256032" rIns="11319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3</a:t>
          </a:r>
        </a:p>
      </dsp:txBody>
      <dsp:txXfrm>
        <a:off x="0" y="4821843"/>
        <a:ext cx="1591563" cy="1582636"/>
      </dsp:txXfrm>
    </dsp:sp>
    <dsp:sp modelId="{63C82CAE-3745-B948-B6BE-FD889E35196A}">
      <dsp:nvSpPr>
        <dsp:cNvPr id="0" name=""/>
        <dsp:cNvSpPr/>
      </dsp:nvSpPr>
      <dsp:spPr>
        <a:xfrm>
          <a:off x="1591563" y="4821843"/>
          <a:ext cx="4774691" cy="1582636"/>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853" tIns="279400" rIns="96853" bIns="279400" numCol="1" spcCol="1270" anchor="ctr" anchorCtr="0">
          <a:noAutofit/>
        </a:bodyPr>
        <a:lstStyle/>
        <a:p>
          <a:pPr marL="0" lvl="0" indent="0" algn="l" defTabSz="977900">
            <a:lnSpc>
              <a:spcPct val="90000"/>
            </a:lnSpc>
            <a:spcBef>
              <a:spcPct val="0"/>
            </a:spcBef>
            <a:spcAft>
              <a:spcPct val="35000"/>
            </a:spcAft>
            <a:buNone/>
          </a:pPr>
          <a:r>
            <a:rPr lang="en-US" sz="2200" kern="1200" dirty="0"/>
            <a:t>Supplant to the extent possible to minimize administrative/reporting burden</a:t>
          </a:r>
        </a:p>
      </dsp:txBody>
      <dsp:txXfrm>
        <a:off x="1591563" y="4821843"/>
        <a:ext cx="4774691" cy="1582636"/>
      </dsp:txXfrm>
    </dsp:sp>
    <dsp:sp modelId="{EDCBB80B-0894-B94D-BF21-E8ECAD836474}">
      <dsp:nvSpPr>
        <dsp:cNvPr id="0" name=""/>
        <dsp:cNvSpPr/>
      </dsp:nvSpPr>
      <dsp:spPr>
        <a:xfrm rot="10800000">
          <a:off x="0" y="2411488"/>
          <a:ext cx="1591563" cy="2434095"/>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192" tIns="256032" rIns="11319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2</a:t>
          </a:r>
        </a:p>
      </dsp:txBody>
      <dsp:txXfrm rot="-10800000">
        <a:off x="0" y="2411488"/>
        <a:ext cx="1591563" cy="1582162"/>
      </dsp:txXfrm>
    </dsp:sp>
    <dsp:sp modelId="{10D9890D-7F5B-1E48-968E-8789719ED4E5}">
      <dsp:nvSpPr>
        <dsp:cNvPr id="0" name=""/>
        <dsp:cNvSpPr/>
      </dsp:nvSpPr>
      <dsp:spPr>
        <a:xfrm>
          <a:off x="1591563" y="2411488"/>
          <a:ext cx="4774691" cy="1582162"/>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853" tIns="279400" rIns="96853" bIns="279400" numCol="1" spcCol="1270" anchor="ctr" anchorCtr="0">
          <a:noAutofit/>
        </a:bodyPr>
        <a:lstStyle/>
        <a:p>
          <a:pPr marL="0" lvl="0" indent="0" algn="l" defTabSz="977900">
            <a:lnSpc>
              <a:spcPct val="90000"/>
            </a:lnSpc>
            <a:spcBef>
              <a:spcPct val="0"/>
            </a:spcBef>
            <a:spcAft>
              <a:spcPct val="35000"/>
            </a:spcAft>
            <a:buNone/>
          </a:pPr>
          <a:r>
            <a:rPr lang="en-US" sz="2200" kern="1200" dirty="0"/>
            <a:t>Engage in strategic process to identify best use of funds</a:t>
          </a:r>
        </a:p>
      </dsp:txBody>
      <dsp:txXfrm>
        <a:off x="1591563" y="2411488"/>
        <a:ext cx="4774691" cy="1582162"/>
      </dsp:txXfrm>
    </dsp:sp>
    <dsp:sp modelId="{176BE726-AD2F-3643-9D26-077276A813CB}">
      <dsp:nvSpPr>
        <dsp:cNvPr id="0" name=""/>
        <dsp:cNvSpPr/>
      </dsp:nvSpPr>
      <dsp:spPr>
        <a:xfrm rot="10800000">
          <a:off x="0" y="1132"/>
          <a:ext cx="1591563" cy="2434095"/>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3192" tIns="256032" rIns="11319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1</a:t>
          </a:r>
        </a:p>
      </dsp:txBody>
      <dsp:txXfrm rot="-10800000">
        <a:off x="0" y="1132"/>
        <a:ext cx="1591563" cy="1582162"/>
      </dsp:txXfrm>
    </dsp:sp>
    <dsp:sp modelId="{2819696C-9F85-2542-B318-5ADBD486A31C}">
      <dsp:nvSpPr>
        <dsp:cNvPr id="0" name=""/>
        <dsp:cNvSpPr/>
      </dsp:nvSpPr>
      <dsp:spPr>
        <a:xfrm>
          <a:off x="1591563" y="1132"/>
          <a:ext cx="4774691" cy="158216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a:outerShdw blurRad="50800" dist="38100" dir="8100000" algn="tr"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96853" tIns="254000" rIns="96853" bIns="254000" numCol="1" spcCol="1270" anchor="ctr" anchorCtr="0">
          <a:noAutofit/>
        </a:bodyPr>
        <a:lstStyle/>
        <a:p>
          <a:pPr marL="0" lvl="0" indent="0" algn="l" defTabSz="889000">
            <a:lnSpc>
              <a:spcPct val="90000"/>
            </a:lnSpc>
            <a:spcBef>
              <a:spcPct val="0"/>
            </a:spcBef>
            <a:spcAft>
              <a:spcPct val="35000"/>
            </a:spcAft>
            <a:buNone/>
          </a:pPr>
          <a:r>
            <a:rPr lang="en-US" sz="2000" kern="1200" dirty="0"/>
            <a:t>You must spend all your ARP/CSLFRF funds! (No reserves)</a:t>
          </a:r>
        </a:p>
        <a:p>
          <a:pPr marL="0" lvl="0" indent="0" algn="l" defTabSz="889000">
            <a:lnSpc>
              <a:spcPct val="90000"/>
            </a:lnSpc>
            <a:spcBef>
              <a:spcPct val="0"/>
            </a:spcBef>
            <a:spcAft>
              <a:spcPct val="35000"/>
            </a:spcAft>
            <a:buNone/>
          </a:pPr>
          <a:r>
            <a:rPr lang="en-US" sz="2000" kern="1200" dirty="0"/>
            <a:t>Fully obligated by December 31, 2024 &amp; fully expended by December 31, 2026 </a:t>
          </a:r>
        </a:p>
      </dsp:txBody>
      <dsp:txXfrm>
        <a:off x="1591563" y="1132"/>
        <a:ext cx="4774691" cy="15821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1D9EE3-138A-2C49-95B5-A0BDEF2BE1FD}">
      <dsp:nvSpPr>
        <dsp:cNvPr id="0" name=""/>
        <dsp:cNvSpPr/>
      </dsp:nvSpPr>
      <dsp:spPr>
        <a:xfrm>
          <a:off x="14037" y="424432"/>
          <a:ext cx="3085850" cy="925755"/>
        </a:xfrm>
        <a:prstGeom prst="chevron">
          <a:avLst>
            <a:gd name="adj" fmla="val 30000"/>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Address COVID Public Health &amp; Economic Impact</a:t>
          </a:r>
        </a:p>
      </dsp:txBody>
      <dsp:txXfrm>
        <a:off x="291764" y="424432"/>
        <a:ext cx="2530397" cy="925755"/>
      </dsp:txXfrm>
    </dsp:sp>
    <dsp:sp modelId="{8C5BDF70-FA6F-4745-BDFA-25DFEF01B332}">
      <dsp:nvSpPr>
        <dsp:cNvPr id="0" name=""/>
        <dsp:cNvSpPr/>
      </dsp:nvSpPr>
      <dsp:spPr>
        <a:xfrm>
          <a:off x="14037" y="1350187"/>
          <a:ext cx="2808124" cy="347541"/>
        </a:xfrm>
        <a:prstGeom prst="rect">
          <a:avLst/>
        </a:prstGeom>
        <a:solidFill>
          <a:schemeClr val="accent3">
            <a:lumMod val="40000"/>
            <a:lumOff val="60000"/>
            <a:alpha val="9000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44500">
            <a:lnSpc>
              <a:spcPct val="90000"/>
            </a:lnSpc>
            <a:spcBef>
              <a:spcPct val="0"/>
            </a:spcBef>
            <a:spcAft>
              <a:spcPct val="35000"/>
            </a:spcAft>
            <a:buNone/>
          </a:pPr>
          <a:endParaRPr lang="en-US" sz="1000" kern="1200" dirty="0"/>
        </a:p>
      </dsp:txBody>
      <dsp:txXfrm>
        <a:off x="14037" y="1350187"/>
        <a:ext cx="2808124" cy="347541"/>
      </dsp:txXfrm>
    </dsp:sp>
    <dsp:sp modelId="{7FBE1A6E-8C8F-0148-A6EC-927622A592C7}">
      <dsp:nvSpPr>
        <dsp:cNvPr id="0" name=""/>
        <dsp:cNvSpPr/>
      </dsp:nvSpPr>
      <dsp:spPr>
        <a:xfrm>
          <a:off x="3039004" y="424432"/>
          <a:ext cx="3085850" cy="925755"/>
        </a:xfrm>
        <a:prstGeom prst="chevron">
          <a:avLst>
            <a:gd name="adj" fmla="val 30000"/>
          </a:avLst>
        </a:prstGeom>
        <a:solidFill>
          <a:schemeClr val="accent2"/>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Replace Lost Revenue</a:t>
          </a:r>
        </a:p>
      </dsp:txBody>
      <dsp:txXfrm>
        <a:off x="3316731" y="424432"/>
        <a:ext cx="2530397" cy="925755"/>
      </dsp:txXfrm>
    </dsp:sp>
    <dsp:sp modelId="{97C05D14-0E22-0440-B9AD-FBE6B25C3072}">
      <dsp:nvSpPr>
        <dsp:cNvPr id="0" name=""/>
        <dsp:cNvSpPr/>
      </dsp:nvSpPr>
      <dsp:spPr>
        <a:xfrm>
          <a:off x="3039004" y="1350187"/>
          <a:ext cx="2808124" cy="347541"/>
        </a:xfrm>
        <a:prstGeom prst="rect">
          <a:avLst/>
        </a:prstGeom>
        <a:solidFill>
          <a:schemeClr val="accent2">
            <a:lumMod val="40000"/>
            <a:lumOff val="60000"/>
            <a:alpha val="9000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3039004" y="1350187"/>
        <a:ext cx="2808124" cy="347541"/>
      </dsp:txXfrm>
    </dsp:sp>
    <dsp:sp modelId="{4E2C8E90-058E-8745-9F2B-DE195FE7DC24}">
      <dsp:nvSpPr>
        <dsp:cNvPr id="0" name=""/>
        <dsp:cNvSpPr/>
      </dsp:nvSpPr>
      <dsp:spPr>
        <a:xfrm>
          <a:off x="6063970" y="424432"/>
          <a:ext cx="3085850" cy="925755"/>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Premium Pay</a:t>
          </a:r>
        </a:p>
      </dsp:txBody>
      <dsp:txXfrm>
        <a:off x="6341697" y="424432"/>
        <a:ext cx="2530397" cy="925755"/>
      </dsp:txXfrm>
    </dsp:sp>
    <dsp:sp modelId="{1351B30D-8E7D-8F44-87FA-983075A79468}">
      <dsp:nvSpPr>
        <dsp:cNvPr id="0" name=""/>
        <dsp:cNvSpPr/>
      </dsp:nvSpPr>
      <dsp:spPr>
        <a:xfrm>
          <a:off x="6063970" y="1350187"/>
          <a:ext cx="2808124" cy="347541"/>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6063970" y="1350187"/>
        <a:ext cx="2808124" cy="347541"/>
      </dsp:txXfrm>
    </dsp:sp>
    <dsp:sp modelId="{4DB62EFE-D79C-E54D-A106-2E0B9E8D327F}">
      <dsp:nvSpPr>
        <dsp:cNvPr id="0" name=""/>
        <dsp:cNvSpPr/>
      </dsp:nvSpPr>
      <dsp:spPr>
        <a:xfrm>
          <a:off x="9088936" y="424432"/>
          <a:ext cx="3085850" cy="925755"/>
        </a:xfrm>
        <a:prstGeom prst="chevron">
          <a:avLst>
            <a:gd name="adj" fmla="val 3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5" tIns="114305" rIns="114305" bIns="114305" numCol="1" spcCol="1270" anchor="ctr" anchorCtr="0">
          <a:noAutofit/>
        </a:bodyPr>
        <a:lstStyle/>
        <a:p>
          <a:pPr marL="0" lvl="0" indent="0" algn="ctr" defTabSz="666750">
            <a:lnSpc>
              <a:spcPct val="90000"/>
            </a:lnSpc>
            <a:spcBef>
              <a:spcPct val="0"/>
            </a:spcBef>
            <a:spcAft>
              <a:spcPct val="35000"/>
            </a:spcAft>
            <a:buNone/>
          </a:pPr>
          <a:r>
            <a:rPr lang="en-US" sz="1500" kern="1200" dirty="0"/>
            <a:t>Infrastructure Investments</a:t>
          </a:r>
        </a:p>
      </dsp:txBody>
      <dsp:txXfrm>
        <a:off x="9366663" y="424432"/>
        <a:ext cx="2530397" cy="925755"/>
      </dsp:txXfrm>
    </dsp:sp>
    <dsp:sp modelId="{FAD8B59C-FA04-B745-A415-4EAEEF5CFB65}">
      <dsp:nvSpPr>
        <dsp:cNvPr id="0" name=""/>
        <dsp:cNvSpPr/>
      </dsp:nvSpPr>
      <dsp:spPr>
        <a:xfrm>
          <a:off x="9088936" y="1350187"/>
          <a:ext cx="2808124" cy="347541"/>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1904" tIns="221904" rIns="221904" bIns="443808" numCol="1" spcCol="1270" anchor="t" anchorCtr="0">
          <a:noAutofit/>
        </a:bodyPr>
        <a:lstStyle/>
        <a:p>
          <a:pPr marL="0" lvl="0" indent="0" algn="l" defTabSz="488950">
            <a:lnSpc>
              <a:spcPct val="90000"/>
            </a:lnSpc>
            <a:spcBef>
              <a:spcPct val="0"/>
            </a:spcBef>
            <a:spcAft>
              <a:spcPct val="35000"/>
            </a:spcAft>
            <a:buNone/>
          </a:pPr>
          <a:endParaRPr lang="en-US" sz="1100" kern="1200" dirty="0"/>
        </a:p>
      </dsp:txBody>
      <dsp:txXfrm>
        <a:off x="9088936" y="1350187"/>
        <a:ext cx="2808124" cy="347541"/>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1/31/22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97495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3887117"/>
            <a:ext cx="10360501"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324" y="4399020"/>
            <a:ext cx="8532178"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17415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75381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84158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3502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95771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5192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1/31/22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11817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1/31/22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305318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1/31/22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9589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1/31/22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4298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1/31/22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68124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1/31/22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2908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0" tIns="60949" rIns="0" bIns="60949" rtlCol="0" anchor="ctr"/>
          <a:lstStyle>
            <a:lvl1pPr algn="l">
              <a:defRPr sz="1600">
                <a:solidFill>
                  <a:schemeClr val="tx1">
                    <a:tint val="75000"/>
                  </a:schemeClr>
                </a:solidFill>
              </a:defRPr>
            </a:lvl1pPr>
          </a:lstStyle>
          <a:p>
            <a:fld id="{425404F2-BE9A-4460-8815-8F645183555F}" type="datetimeFigureOut">
              <a:rPr lang="en-US" smtClean="0"/>
              <a:pPr/>
              <a:t>1/31/22</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0" tIns="60949" rIns="0"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0" tIns="60949" rIns="0"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974508044"/>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1218987" rtl="0" eaLnBrk="1" latinLnBrk="0" hangingPunct="1">
        <a:spcBef>
          <a:spcPct val="0"/>
        </a:spcBef>
        <a:buNone/>
        <a:defRPr sz="3600" kern="1200">
          <a:solidFill>
            <a:schemeClr val="tx1"/>
          </a:solidFill>
          <a:latin typeface="+mn-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www.ecfr.gov/current/title-2/subtitle-A/chapter-II/part-200/subpart-E" TargetMode="External"/><Relationship Id="rId13" Type="http://schemas.openxmlformats.org/officeDocument/2006/relationships/image" Target="../media/image3.jpg"/><Relationship Id="rId3" Type="http://schemas.openxmlformats.org/officeDocument/2006/relationships/hyperlink" Target="https://home.treasury.gov/system/files/136/SLFRF-Compliance-and-Reporting-Guidance.pdf" TargetMode="External"/><Relationship Id="rId7" Type="http://schemas.openxmlformats.org/officeDocument/2006/relationships/hyperlink" Target="https://www.ecfr.gov/current/title-2/subtitle-A/chapter-II/part-200/subpart-D" TargetMode="External"/><Relationship Id="rId12" Type="http://schemas.openxmlformats.org/officeDocument/2006/relationships/hyperlink" Target="https://www.ecfr.gov/current/title-2/subtitle-A/chapter-I/part-180" TargetMode="External"/><Relationship Id="rId2" Type="http://schemas.openxmlformats.org/officeDocument/2006/relationships/hyperlink" Target="https://sam.gov/fal/7cecfdef62dc42729a3fdcd449bd62b8/view" TargetMode="External"/><Relationship Id="rId1" Type="http://schemas.openxmlformats.org/officeDocument/2006/relationships/slideLayout" Target="../slideLayouts/slideLayout3.xml"/><Relationship Id="rId6" Type="http://schemas.openxmlformats.org/officeDocument/2006/relationships/hyperlink" Target="https://www.law.cornell.edu/cfr/text/2/part-200/subpart-C" TargetMode="External"/><Relationship Id="rId11" Type="http://schemas.openxmlformats.org/officeDocument/2006/relationships/hyperlink" Target="https://www.ecfr.gov/current/title-2/subtitle-A/chapter-I/part-170" TargetMode="External"/><Relationship Id="rId5" Type="http://schemas.openxmlformats.org/officeDocument/2006/relationships/hyperlink" Target="https://www.ecfr.gov/current/title-2/subtitle-A/chapter-II/part-200/subpart-B" TargetMode="External"/><Relationship Id="rId10" Type="http://schemas.openxmlformats.org/officeDocument/2006/relationships/hyperlink" Target="https://www.ecfr.gov/current/title-2/subtitle-A/chapter-I/part-25" TargetMode="External"/><Relationship Id="rId4" Type="http://schemas.openxmlformats.org/officeDocument/2006/relationships/hyperlink" Target="https://www.ecfr.gov/current/title-2/subtitle-A/chapter-II/part-200/subpart-A?toc=1" TargetMode="External"/><Relationship Id="rId9" Type="http://schemas.openxmlformats.org/officeDocument/2006/relationships/hyperlink" Target="https://www.ecfr.gov/current/title-2/subtitle-A/chapter-II/part-200/subpart-F"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unc.zoom.us/j/94011361206?pwd=MjIzWnlzOWxtNGtoUlNjaEV3ZWNPdz09"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6YTsxrEMS1o"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canons.sog.unc.edu/2022/01/american-rescue-plan-act-of-2021-coronavirus-state-local-fiscal-recovery-funds-final-rule-spending-funds-for-general-government-purposes-2/" TargetMode="Externa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hyperlink" Target="https://canons.sog.unc.edu/2021/12/american-rescue-plan-act-of-2021-allowable-costs-and-cost-principles-including-sample-policy-and-implementation-tools/"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420CC9-A837-0441-AED4-F54CDF9FD8EA}"/>
              </a:ext>
            </a:extLst>
          </p:cNvPr>
          <p:cNvSpPr>
            <a:spLocks noGrp="1"/>
          </p:cNvSpPr>
          <p:nvPr>
            <p:ph type="ctrTitle"/>
          </p:nvPr>
        </p:nvSpPr>
        <p:spPr>
          <a:xfrm>
            <a:off x="890106" y="640080"/>
            <a:ext cx="3733041" cy="3566160"/>
          </a:xfrm>
        </p:spPr>
        <p:txBody>
          <a:bodyPr anchor="b">
            <a:normAutofit/>
          </a:bodyPr>
          <a:lstStyle/>
          <a:p>
            <a:r>
              <a:rPr lang="en-US" sz="5300"/>
              <a:t>ARP/CSLFRF Office Hours</a:t>
            </a:r>
            <a:br>
              <a:rPr lang="en-US" sz="5300"/>
            </a:br>
            <a:r>
              <a:rPr lang="en-US" sz="5300"/>
              <a:t>$0 - $10 million</a:t>
            </a:r>
          </a:p>
        </p:txBody>
      </p:sp>
      <p:sp>
        <p:nvSpPr>
          <p:cNvPr id="3" name="Subtitle 2">
            <a:extLst>
              <a:ext uri="{FF2B5EF4-FFF2-40B4-BE49-F238E27FC236}">
                <a16:creationId xmlns:a16="http://schemas.microsoft.com/office/drawing/2014/main" id="{126730EA-A3F8-2F40-B811-BC816BA5D8FA}"/>
              </a:ext>
            </a:extLst>
          </p:cNvPr>
          <p:cNvSpPr>
            <a:spLocks noGrp="1"/>
          </p:cNvSpPr>
          <p:nvPr>
            <p:ph type="subTitle" idx="1"/>
          </p:nvPr>
        </p:nvSpPr>
        <p:spPr>
          <a:xfrm>
            <a:off x="890107" y="4636008"/>
            <a:ext cx="3733041" cy="1572768"/>
          </a:xfrm>
        </p:spPr>
        <p:txBody>
          <a:bodyPr>
            <a:normAutofit/>
          </a:bodyPr>
          <a:lstStyle/>
          <a:p>
            <a:pPr algn="l"/>
            <a:r>
              <a:rPr lang="en-US"/>
              <a:t>January 31, 2022</a:t>
            </a:r>
          </a:p>
          <a:p>
            <a:pPr algn="l"/>
            <a:r>
              <a:rPr lang="en-US"/>
              <a:t>The FINAL RULE</a:t>
            </a:r>
          </a:p>
        </p:txBody>
      </p:sp>
      <p:sp>
        <p:nvSpPr>
          <p:cNvPr id="7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106" y="4409267"/>
            <a:ext cx="3473815" cy="18288"/>
          </a:xfrm>
          <a:custGeom>
            <a:avLst/>
            <a:gdLst>
              <a:gd name="connsiteX0" fmla="*/ 0 w 3473815"/>
              <a:gd name="connsiteY0" fmla="*/ 0 h 18288"/>
              <a:gd name="connsiteX1" fmla="*/ 694763 w 3473815"/>
              <a:gd name="connsiteY1" fmla="*/ 0 h 18288"/>
              <a:gd name="connsiteX2" fmla="*/ 1354788 w 3473815"/>
              <a:gd name="connsiteY2" fmla="*/ 0 h 18288"/>
              <a:gd name="connsiteX3" fmla="*/ 2014813 w 3473815"/>
              <a:gd name="connsiteY3" fmla="*/ 0 h 18288"/>
              <a:gd name="connsiteX4" fmla="*/ 2779052 w 3473815"/>
              <a:gd name="connsiteY4" fmla="*/ 0 h 18288"/>
              <a:gd name="connsiteX5" fmla="*/ 3473815 w 3473815"/>
              <a:gd name="connsiteY5" fmla="*/ 0 h 18288"/>
              <a:gd name="connsiteX6" fmla="*/ 3473815 w 3473815"/>
              <a:gd name="connsiteY6" fmla="*/ 18288 h 18288"/>
              <a:gd name="connsiteX7" fmla="*/ 2779052 w 3473815"/>
              <a:gd name="connsiteY7" fmla="*/ 18288 h 18288"/>
              <a:gd name="connsiteX8" fmla="*/ 2188503 w 3473815"/>
              <a:gd name="connsiteY8" fmla="*/ 18288 h 18288"/>
              <a:gd name="connsiteX9" fmla="*/ 1528479 w 3473815"/>
              <a:gd name="connsiteY9" fmla="*/ 18288 h 18288"/>
              <a:gd name="connsiteX10" fmla="*/ 868454 w 3473815"/>
              <a:gd name="connsiteY10" fmla="*/ 18288 h 18288"/>
              <a:gd name="connsiteX11" fmla="*/ 0 w 3473815"/>
              <a:gd name="connsiteY11" fmla="*/ 18288 h 18288"/>
              <a:gd name="connsiteX12" fmla="*/ 0 w 3473815"/>
              <a:gd name="connsiteY12" fmla="*/ 0 h 18288"/>
              <a:gd name="connsiteX0" fmla="*/ 0 w 3473815"/>
              <a:gd name="connsiteY0" fmla="*/ 0 h 18288"/>
              <a:gd name="connsiteX1" fmla="*/ 625287 w 3473815"/>
              <a:gd name="connsiteY1" fmla="*/ 0 h 18288"/>
              <a:gd name="connsiteX2" fmla="*/ 1389526 w 3473815"/>
              <a:gd name="connsiteY2" fmla="*/ 0 h 18288"/>
              <a:gd name="connsiteX3" fmla="*/ 1980075 w 3473815"/>
              <a:gd name="connsiteY3" fmla="*/ 0 h 18288"/>
              <a:gd name="connsiteX4" fmla="*/ 2570623 w 3473815"/>
              <a:gd name="connsiteY4" fmla="*/ 0 h 18288"/>
              <a:gd name="connsiteX5" fmla="*/ 3473815 w 3473815"/>
              <a:gd name="connsiteY5" fmla="*/ 0 h 18288"/>
              <a:gd name="connsiteX6" fmla="*/ 3473815 w 3473815"/>
              <a:gd name="connsiteY6" fmla="*/ 18288 h 18288"/>
              <a:gd name="connsiteX7" fmla="*/ 2813790 w 3473815"/>
              <a:gd name="connsiteY7" fmla="*/ 18288 h 18288"/>
              <a:gd name="connsiteX8" fmla="*/ 2153765 w 3473815"/>
              <a:gd name="connsiteY8" fmla="*/ 18288 h 18288"/>
              <a:gd name="connsiteX9" fmla="*/ 1493740 w 3473815"/>
              <a:gd name="connsiteY9" fmla="*/ 18288 h 18288"/>
              <a:gd name="connsiteX10" fmla="*/ 729501 w 3473815"/>
              <a:gd name="connsiteY10" fmla="*/ 18288 h 18288"/>
              <a:gd name="connsiteX11" fmla="*/ 0 w 3473815"/>
              <a:gd name="connsiteY11" fmla="*/ 18288 h 18288"/>
              <a:gd name="connsiteX12" fmla="*/ 0 w 3473815"/>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3815" h="18288" fill="none" extrusionOk="0">
                <a:moveTo>
                  <a:pt x="0" y="0"/>
                </a:moveTo>
                <a:cubicBezTo>
                  <a:pt x="202021" y="29785"/>
                  <a:pt x="522283" y="11827"/>
                  <a:pt x="694763" y="0"/>
                </a:cubicBezTo>
                <a:cubicBezTo>
                  <a:pt x="830910" y="-59844"/>
                  <a:pt x="1096834" y="-31321"/>
                  <a:pt x="1354788" y="0"/>
                </a:cubicBezTo>
                <a:cubicBezTo>
                  <a:pt x="1601873" y="30960"/>
                  <a:pt x="1849490" y="-2688"/>
                  <a:pt x="2014813" y="0"/>
                </a:cubicBezTo>
                <a:cubicBezTo>
                  <a:pt x="2216478" y="48549"/>
                  <a:pt x="2601345" y="5848"/>
                  <a:pt x="2779052" y="0"/>
                </a:cubicBezTo>
                <a:cubicBezTo>
                  <a:pt x="3000797" y="7965"/>
                  <a:pt x="3264798" y="-11977"/>
                  <a:pt x="3473815" y="0"/>
                </a:cubicBezTo>
                <a:cubicBezTo>
                  <a:pt x="3473373" y="7184"/>
                  <a:pt x="3473242" y="9771"/>
                  <a:pt x="3473815" y="18288"/>
                </a:cubicBezTo>
                <a:cubicBezTo>
                  <a:pt x="3194795" y="22981"/>
                  <a:pt x="2973557" y="61087"/>
                  <a:pt x="2779052" y="18288"/>
                </a:cubicBezTo>
                <a:cubicBezTo>
                  <a:pt x="2571728" y="10873"/>
                  <a:pt x="2354325" y="9232"/>
                  <a:pt x="2188503" y="18288"/>
                </a:cubicBezTo>
                <a:cubicBezTo>
                  <a:pt x="2060457" y="54783"/>
                  <a:pt x="1773279" y="17135"/>
                  <a:pt x="1528479" y="18288"/>
                </a:cubicBezTo>
                <a:cubicBezTo>
                  <a:pt x="1252467" y="4613"/>
                  <a:pt x="1156127" y="11514"/>
                  <a:pt x="868454" y="18288"/>
                </a:cubicBezTo>
                <a:cubicBezTo>
                  <a:pt x="559402" y="50868"/>
                  <a:pt x="264671" y="-18932"/>
                  <a:pt x="0" y="18288"/>
                </a:cubicBezTo>
                <a:cubicBezTo>
                  <a:pt x="-449" y="11682"/>
                  <a:pt x="228" y="3653"/>
                  <a:pt x="0" y="0"/>
                </a:cubicBezTo>
                <a:close/>
              </a:path>
              <a:path w="3473815" h="18288" stroke="0" extrusionOk="0">
                <a:moveTo>
                  <a:pt x="0" y="0"/>
                </a:moveTo>
                <a:cubicBezTo>
                  <a:pt x="240109" y="-43318"/>
                  <a:pt x="396106" y="-27302"/>
                  <a:pt x="625287" y="0"/>
                </a:cubicBezTo>
                <a:cubicBezTo>
                  <a:pt x="871690" y="36325"/>
                  <a:pt x="1037275" y="20709"/>
                  <a:pt x="1389526" y="0"/>
                </a:cubicBezTo>
                <a:cubicBezTo>
                  <a:pt x="1711211" y="-25625"/>
                  <a:pt x="1759680" y="8130"/>
                  <a:pt x="1980075" y="0"/>
                </a:cubicBezTo>
                <a:cubicBezTo>
                  <a:pt x="2224432" y="664"/>
                  <a:pt x="2450357" y="-42597"/>
                  <a:pt x="2570623" y="0"/>
                </a:cubicBezTo>
                <a:cubicBezTo>
                  <a:pt x="2694293" y="24170"/>
                  <a:pt x="3161001" y="-100700"/>
                  <a:pt x="3473815" y="0"/>
                </a:cubicBezTo>
                <a:cubicBezTo>
                  <a:pt x="3473788" y="3601"/>
                  <a:pt x="3474456" y="10012"/>
                  <a:pt x="3473815" y="18288"/>
                </a:cubicBezTo>
                <a:cubicBezTo>
                  <a:pt x="3181952" y="43491"/>
                  <a:pt x="3012112" y="-12947"/>
                  <a:pt x="2813790" y="18288"/>
                </a:cubicBezTo>
                <a:cubicBezTo>
                  <a:pt x="2632940" y="20849"/>
                  <a:pt x="2397635" y="15760"/>
                  <a:pt x="2153765" y="18288"/>
                </a:cubicBezTo>
                <a:cubicBezTo>
                  <a:pt x="1891878" y="6934"/>
                  <a:pt x="1703855" y="52978"/>
                  <a:pt x="1493740" y="18288"/>
                </a:cubicBezTo>
                <a:cubicBezTo>
                  <a:pt x="1330429" y="-31833"/>
                  <a:pt x="892176" y="-4993"/>
                  <a:pt x="729501" y="18288"/>
                </a:cubicBezTo>
                <a:cubicBezTo>
                  <a:pt x="525707" y="21214"/>
                  <a:pt x="219591" y="37385"/>
                  <a:pt x="0" y="18288"/>
                </a:cubicBezTo>
                <a:cubicBezTo>
                  <a:pt x="-58" y="15072"/>
                  <a:pt x="-1055" y="3930"/>
                  <a:pt x="0" y="0"/>
                </a:cubicBezTo>
                <a:close/>
              </a:path>
              <a:path w="3473815" h="18288" fill="none" stroke="0" extrusionOk="0">
                <a:moveTo>
                  <a:pt x="0" y="0"/>
                </a:moveTo>
                <a:cubicBezTo>
                  <a:pt x="189757" y="-4949"/>
                  <a:pt x="523431" y="23136"/>
                  <a:pt x="694763" y="0"/>
                </a:cubicBezTo>
                <a:cubicBezTo>
                  <a:pt x="886918" y="-48304"/>
                  <a:pt x="1059782" y="-28043"/>
                  <a:pt x="1354788" y="0"/>
                </a:cubicBezTo>
                <a:cubicBezTo>
                  <a:pt x="1606019" y="-15312"/>
                  <a:pt x="1808891" y="38557"/>
                  <a:pt x="2014813" y="0"/>
                </a:cubicBezTo>
                <a:cubicBezTo>
                  <a:pt x="2204415" y="36135"/>
                  <a:pt x="2515643" y="33614"/>
                  <a:pt x="2779052" y="0"/>
                </a:cubicBezTo>
                <a:cubicBezTo>
                  <a:pt x="2958087" y="-19529"/>
                  <a:pt x="3240241" y="31621"/>
                  <a:pt x="3473815" y="0"/>
                </a:cubicBezTo>
                <a:cubicBezTo>
                  <a:pt x="3473789" y="7514"/>
                  <a:pt x="3473284" y="9795"/>
                  <a:pt x="3473815" y="18288"/>
                </a:cubicBezTo>
                <a:cubicBezTo>
                  <a:pt x="3201177" y="56083"/>
                  <a:pt x="2970515" y="49905"/>
                  <a:pt x="2779052" y="18288"/>
                </a:cubicBezTo>
                <a:cubicBezTo>
                  <a:pt x="2593514" y="9981"/>
                  <a:pt x="2375224" y="5521"/>
                  <a:pt x="2188503" y="18288"/>
                </a:cubicBezTo>
                <a:cubicBezTo>
                  <a:pt x="2061088" y="12390"/>
                  <a:pt x="1802805" y="18023"/>
                  <a:pt x="1528479" y="18288"/>
                </a:cubicBezTo>
                <a:cubicBezTo>
                  <a:pt x="1253491" y="31977"/>
                  <a:pt x="1147546" y="14232"/>
                  <a:pt x="868454" y="18288"/>
                </a:cubicBezTo>
                <a:cubicBezTo>
                  <a:pt x="583453" y="19052"/>
                  <a:pt x="208139" y="-20061"/>
                  <a:pt x="0" y="18288"/>
                </a:cubicBezTo>
                <a:cubicBezTo>
                  <a:pt x="-35" y="11391"/>
                  <a:pt x="-28" y="369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3473815"/>
                      <a:gd name="connsiteY0" fmla="*/ 0 h 18288"/>
                      <a:gd name="connsiteX1" fmla="*/ 694763 w 3473815"/>
                      <a:gd name="connsiteY1" fmla="*/ 0 h 18288"/>
                      <a:gd name="connsiteX2" fmla="*/ 1354788 w 3473815"/>
                      <a:gd name="connsiteY2" fmla="*/ 0 h 18288"/>
                      <a:gd name="connsiteX3" fmla="*/ 2014813 w 3473815"/>
                      <a:gd name="connsiteY3" fmla="*/ 0 h 18288"/>
                      <a:gd name="connsiteX4" fmla="*/ 2779052 w 3473815"/>
                      <a:gd name="connsiteY4" fmla="*/ 0 h 18288"/>
                      <a:gd name="connsiteX5" fmla="*/ 3473815 w 3473815"/>
                      <a:gd name="connsiteY5" fmla="*/ 0 h 18288"/>
                      <a:gd name="connsiteX6" fmla="*/ 3473815 w 3473815"/>
                      <a:gd name="connsiteY6" fmla="*/ 18288 h 18288"/>
                      <a:gd name="connsiteX7" fmla="*/ 2779052 w 3473815"/>
                      <a:gd name="connsiteY7" fmla="*/ 18288 h 18288"/>
                      <a:gd name="connsiteX8" fmla="*/ 2188503 w 3473815"/>
                      <a:gd name="connsiteY8" fmla="*/ 18288 h 18288"/>
                      <a:gd name="connsiteX9" fmla="*/ 1528479 w 3473815"/>
                      <a:gd name="connsiteY9" fmla="*/ 18288 h 18288"/>
                      <a:gd name="connsiteX10" fmla="*/ 868454 w 3473815"/>
                      <a:gd name="connsiteY10" fmla="*/ 18288 h 18288"/>
                      <a:gd name="connsiteX11" fmla="*/ 0 w 3473815"/>
                      <a:gd name="connsiteY11" fmla="*/ 18288 h 18288"/>
                      <a:gd name="connsiteX12" fmla="*/ 0 w 3473815"/>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3815" h="18288" fill="none" extrusionOk="0">
                        <a:moveTo>
                          <a:pt x="0" y="0"/>
                        </a:moveTo>
                        <a:cubicBezTo>
                          <a:pt x="182906" y="5222"/>
                          <a:pt x="525212" y="15044"/>
                          <a:pt x="694763" y="0"/>
                        </a:cubicBezTo>
                        <a:cubicBezTo>
                          <a:pt x="864314" y="-15044"/>
                          <a:pt x="1095979" y="-25460"/>
                          <a:pt x="1354788" y="0"/>
                        </a:cubicBezTo>
                        <a:cubicBezTo>
                          <a:pt x="1613597" y="25460"/>
                          <a:pt x="1827465" y="3076"/>
                          <a:pt x="2014813" y="0"/>
                        </a:cubicBezTo>
                        <a:cubicBezTo>
                          <a:pt x="2202162" y="-3076"/>
                          <a:pt x="2561462" y="29782"/>
                          <a:pt x="2779052" y="0"/>
                        </a:cubicBezTo>
                        <a:cubicBezTo>
                          <a:pt x="2996642" y="-29782"/>
                          <a:pt x="3260877" y="-7505"/>
                          <a:pt x="3473815" y="0"/>
                        </a:cubicBezTo>
                        <a:cubicBezTo>
                          <a:pt x="3473381" y="7551"/>
                          <a:pt x="3473348" y="9822"/>
                          <a:pt x="3473815" y="18288"/>
                        </a:cubicBezTo>
                        <a:cubicBezTo>
                          <a:pt x="3221493" y="35914"/>
                          <a:pt x="2987895" y="39816"/>
                          <a:pt x="2779052" y="18288"/>
                        </a:cubicBezTo>
                        <a:cubicBezTo>
                          <a:pt x="2570209" y="-3240"/>
                          <a:pt x="2343602" y="7168"/>
                          <a:pt x="2188503" y="18288"/>
                        </a:cubicBezTo>
                        <a:cubicBezTo>
                          <a:pt x="2033404" y="29408"/>
                          <a:pt x="1812100" y="18034"/>
                          <a:pt x="1528479" y="18288"/>
                        </a:cubicBezTo>
                        <a:cubicBezTo>
                          <a:pt x="1244858" y="18542"/>
                          <a:pt x="1155493" y="-1402"/>
                          <a:pt x="868454" y="18288"/>
                        </a:cubicBezTo>
                        <a:cubicBezTo>
                          <a:pt x="581415" y="37978"/>
                          <a:pt x="215843" y="-23060"/>
                          <a:pt x="0" y="18288"/>
                        </a:cubicBezTo>
                        <a:cubicBezTo>
                          <a:pt x="60" y="11696"/>
                          <a:pt x="66" y="3758"/>
                          <a:pt x="0" y="0"/>
                        </a:cubicBezTo>
                        <a:close/>
                      </a:path>
                      <a:path w="3473815" h="18288" stroke="0" extrusionOk="0">
                        <a:moveTo>
                          <a:pt x="0" y="0"/>
                        </a:moveTo>
                        <a:cubicBezTo>
                          <a:pt x="242785" y="-29423"/>
                          <a:pt x="378998" y="-19420"/>
                          <a:pt x="625287" y="0"/>
                        </a:cubicBezTo>
                        <a:cubicBezTo>
                          <a:pt x="871576" y="19420"/>
                          <a:pt x="1067984" y="20453"/>
                          <a:pt x="1389526" y="0"/>
                        </a:cubicBezTo>
                        <a:cubicBezTo>
                          <a:pt x="1711068" y="-20453"/>
                          <a:pt x="1750898" y="12571"/>
                          <a:pt x="1980075" y="0"/>
                        </a:cubicBezTo>
                        <a:cubicBezTo>
                          <a:pt x="2209252" y="-12571"/>
                          <a:pt x="2443074" y="-14077"/>
                          <a:pt x="2570623" y="0"/>
                        </a:cubicBezTo>
                        <a:cubicBezTo>
                          <a:pt x="2698172" y="14077"/>
                          <a:pt x="3135362" y="-35726"/>
                          <a:pt x="3473815" y="0"/>
                        </a:cubicBezTo>
                        <a:cubicBezTo>
                          <a:pt x="3473733" y="4406"/>
                          <a:pt x="3473726" y="9982"/>
                          <a:pt x="3473815" y="18288"/>
                        </a:cubicBezTo>
                        <a:cubicBezTo>
                          <a:pt x="3180355" y="10141"/>
                          <a:pt x="2981436" y="-5889"/>
                          <a:pt x="2813790" y="18288"/>
                        </a:cubicBezTo>
                        <a:cubicBezTo>
                          <a:pt x="2646145" y="42465"/>
                          <a:pt x="2412345" y="4786"/>
                          <a:pt x="2153765" y="18288"/>
                        </a:cubicBezTo>
                        <a:cubicBezTo>
                          <a:pt x="1895186" y="31790"/>
                          <a:pt x="1663932" y="40265"/>
                          <a:pt x="1493740" y="18288"/>
                        </a:cubicBezTo>
                        <a:cubicBezTo>
                          <a:pt x="1323549" y="-3689"/>
                          <a:pt x="925140" y="-7542"/>
                          <a:pt x="729501" y="18288"/>
                        </a:cubicBezTo>
                        <a:cubicBezTo>
                          <a:pt x="533862" y="44118"/>
                          <a:pt x="281408" y="34924"/>
                          <a:pt x="0" y="18288"/>
                        </a:cubicBezTo>
                        <a:cubicBezTo>
                          <a:pt x="189" y="14288"/>
                          <a:pt x="-703" y="374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B1C21A95-27B2-E544-B84E-0E61728BA1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744" r="22320" b="-1"/>
          <a:stretch/>
        </p:blipFill>
        <p:spPr bwMode="auto">
          <a:xfrm>
            <a:off x="5310318" y="10"/>
            <a:ext cx="6876984"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218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C75D8-766B-0248-9044-3B1C79DE2BCA}"/>
              </a:ext>
            </a:extLst>
          </p:cNvPr>
          <p:cNvSpPr>
            <a:spLocks noGrp="1"/>
          </p:cNvSpPr>
          <p:nvPr>
            <p:ph type="title"/>
          </p:nvPr>
        </p:nvSpPr>
        <p:spPr/>
        <p:txBody>
          <a:bodyPr/>
          <a:lstStyle/>
          <a:p>
            <a:pPr algn="ctr"/>
            <a:r>
              <a:rPr lang="en-US" dirty="0"/>
              <a:t>Local Government Internal Expenses</a:t>
            </a:r>
          </a:p>
        </p:txBody>
      </p:sp>
      <p:sp>
        <p:nvSpPr>
          <p:cNvPr id="4" name="Rectangle 3">
            <a:extLst>
              <a:ext uri="{FF2B5EF4-FFF2-40B4-BE49-F238E27FC236}">
                <a16:creationId xmlns:a16="http://schemas.microsoft.com/office/drawing/2014/main" id="{D3F9BFEC-8702-5F4C-971D-FFF2049893C1}"/>
              </a:ext>
            </a:extLst>
          </p:cNvPr>
          <p:cNvSpPr/>
          <p:nvPr/>
        </p:nvSpPr>
        <p:spPr>
          <a:xfrm>
            <a:off x="261764" y="1138425"/>
            <a:ext cx="3456384" cy="5170895"/>
          </a:xfrm>
          <a:prstGeom prst="rect">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Revenue Replacement</a:t>
            </a:r>
          </a:p>
          <a:p>
            <a:pPr algn="ctr"/>
            <a:endParaRPr lang="en-US" sz="2800" b="1" dirty="0"/>
          </a:p>
          <a:p>
            <a:pPr algn="ctr"/>
            <a:endParaRPr lang="en-US" sz="800" dirty="0"/>
          </a:p>
          <a:p>
            <a:r>
              <a:rPr lang="en-US" sz="2000" dirty="0"/>
              <a:t>General government services, including LG salaries/benefits</a:t>
            </a:r>
          </a:p>
          <a:p>
            <a:endParaRPr lang="en-US" sz="2000" dirty="0"/>
          </a:p>
          <a:p>
            <a:endParaRPr lang="en-US" sz="2000" dirty="0"/>
          </a:p>
          <a:p>
            <a:endParaRPr lang="en-US" sz="2000" dirty="0"/>
          </a:p>
          <a:p>
            <a:endParaRPr lang="en-US" sz="2800" dirty="0"/>
          </a:p>
          <a:p>
            <a:endParaRPr lang="en-US" sz="2800" dirty="0"/>
          </a:p>
          <a:p>
            <a:endParaRPr lang="en-US" sz="2800" dirty="0"/>
          </a:p>
          <a:p>
            <a:endParaRPr lang="en-US" sz="2800" dirty="0"/>
          </a:p>
        </p:txBody>
      </p:sp>
      <p:sp>
        <p:nvSpPr>
          <p:cNvPr id="5" name="Content Placeholder 4">
            <a:extLst>
              <a:ext uri="{FF2B5EF4-FFF2-40B4-BE49-F238E27FC236}">
                <a16:creationId xmlns:a16="http://schemas.microsoft.com/office/drawing/2014/main" id="{67CC91A5-A998-D344-AA02-9D8D9216CBA8}"/>
              </a:ext>
            </a:extLst>
          </p:cNvPr>
          <p:cNvSpPr>
            <a:spLocks noGrp="1"/>
          </p:cNvSpPr>
          <p:nvPr>
            <p:ph idx="1"/>
          </p:nvPr>
        </p:nvSpPr>
        <p:spPr>
          <a:xfrm>
            <a:off x="3934172" y="1138425"/>
            <a:ext cx="3672408" cy="5170895"/>
          </a:xfrm>
          <a:prstGeom prst="rect">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2800" b="1" dirty="0"/>
              <a:t>Premium Pay</a:t>
            </a:r>
          </a:p>
          <a:p>
            <a:pPr marL="0" indent="0" algn="ctr">
              <a:buNone/>
            </a:pPr>
            <a:endParaRPr lang="en-US" sz="2800" b="1" dirty="0"/>
          </a:p>
          <a:p>
            <a:pPr marL="119063" indent="0">
              <a:buNone/>
            </a:pPr>
            <a:r>
              <a:rPr lang="en-US" sz="2000" dirty="0"/>
              <a:t>LG employees who performed essential work during pandemic</a:t>
            </a:r>
          </a:p>
          <a:p>
            <a:pPr marL="119063" indent="0">
              <a:buNone/>
            </a:pPr>
            <a:endParaRPr lang="en-US" sz="2000" dirty="0"/>
          </a:p>
          <a:p>
            <a:pPr marL="119063" indent="0">
              <a:buNone/>
            </a:pPr>
            <a:r>
              <a:rPr lang="en-US" sz="2000" dirty="0"/>
              <a:t>Strong emphasis on low- and moderate-income employees</a:t>
            </a:r>
          </a:p>
          <a:p>
            <a:pPr marL="0" indent="0">
              <a:buNone/>
            </a:pPr>
            <a:endParaRPr lang="en-US" dirty="0"/>
          </a:p>
          <a:p>
            <a:pPr marL="0" indent="0">
              <a:buNone/>
            </a:pPr>
            <a:endParaRPr lang="en-US" dirty="0"/>
          </a:p>
          <a:p>
            <a:pPr marL="0" indent="0">
              <a:buNone/>
            </a:pPr>
            <a:endParaRPr lang="en-US" dirty="0"/>
          </a:p>
        </p:txBody>
      </p:sp>
      <p:sp>
        <p:nvSpPr>
          <p:cNvPr id="6" name="Rectangle 5">
            <a:extLst>
              <a:ext uri="{FF2B5EF4-FFF2-40B4-BE49-F238E27FC236}">
                <a16:creationId xmlns:a16="http://schemas.microsoft.com/office/drawing/2014/main" id="{CADD4A79-07DA-9C40-ADC1-CF8A1CCD3BBD}"/>
              </a:ext>
            </a:extLst>
          </p:cNvPr>
          <p:cNvSpPr/>
          <p:nvPr/>
        </p:nvSpPr>
        <p:spPr>
          <a:xfrm>
            <a:off x="7822604" y="1138424"/>
            <a:ext cx="3456384" cy="5170895"/>
          </a:xfrm>
          <a:prstGeom prst="rect">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Addressing COVID &amp; Negative Impacts</a:t>
            </a:r>
          </a:p>
          <a:p>
            <a:pPr algn="ctr"/>
            <a:endParaRPr lang="en-US" b="1" dirty="0"/>
          </a:p>
          <a:p>
            <a:pPr algn="ctr"/>
            <a:endParaRPr lang="en-US" sz="800" dirty="0"/>
          </a:p>
          <a:p>
            <a:r>
              <a:rPr lang="en-US" sz="2000" dirty="0"/>
              <a:t>Salaries/benefits for public health, public safety, human services employees to extent working on COVID</a:t>
            </a:r>
          </a:p>
          <a:p>
            <a:endParaRPr lang="en-US" sz="2000" dirty="0"/>
          </a:p>
          <a:p>
            <a:r>
              <a:rPr lang="en-US" sz="2000" dirty="0"/>
              <a:t>Backfilling LG positions</a:t>
            </a:r>
          </a:p>
          <a:p>
            <a:endParaRPr lang="en-US" sz="2000" dirty="0"/>
          </a:p>
          <a:p>
            <a:r>
              <a:rPr lang="en-US" sz="2000" dirty="0"/>
              <a:t>Addressing increased maintenance or deferred maintenance costs</a:t>
            </a:r>
          </a:p>
          <a:p>
            <a:endParaRPr lang="en-US" sz="2000" dirty="0"/>
          </a:p>
          <a:p>
            <a:endParaRPr lang="en-US" sz="2000" dirty="0"/>
          </a:p>
        </p:txBody>
      </p:sp>
    </p:spTree>
    <p:extLst>
      <p:ext uri="{BB962C8B-B14F-4D97-AF65-F5344CB8AC3E}">
        <p14:creationId xmlns:p14="http://schemas.microsoft.com/office/powerpoint/2010/main" val="3748188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8" y="188639"/>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1" y="786298"/>
          <a:ext cx="12188825" cy="2122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6A8171CC-5960-A844-8D0B-9810435B5F09}"/>
              </a:ext>
            </a:extLst>
          </p:cNvPr>
          <p:cNvSpPr/>
          <p:nvPr/>
        </p:nvSpPr>
        <p:spPr>
          <a:xfrm>
            <a:off x="108827" y="2355083"/>
            <a:ext cx="5876755" cy="4104457"/>
          </a:xfrm>
          <a:prstGeom prst="rect">
            <a:avLst/>
          </a:prstGeom>
          <a:solidFill>
            <a:srgbClr val="3FD2B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99" dirty="0">
              <a:solidFill>
                <a:schemeClr val="bg1"/>
              </a:solidFill>
            </a:endParaRPr>
          </a:p>
          <a:p>
            <a:pPr>
              <a:spcBef>
                <a:spcPts val="1200"/>
              </a:spcBef>
            </a:pPr>
            <a:endParaRPr lang="en-US" sz="1600" dirty="0">
              <a:solidFill>
                <a:schemeClr val="tx1">
                  <a:lumMod val="65000"/>
                  <a:lumOff val="35000"/>
                </a:schemeClr>
              </a:solidFill>
            </a:endParaRP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May award premium pay to any local government employee who performed essential work during the pandemic</a:t>
            </a: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Essential work is work that is performed in person with regular interactions with others (including co-workers) OR regularly handling items handled by others</a:t>
            </a: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May pay retroactively back to January 27, 2020 or prospectively until December 31, 2026, but must be for work actually performed</a:t>
            </a:r>
          </a:p>
          <a:p>
            <a:pPr marL="285664" indent="-285664">
              <a:spcBef>
                <a:spcPts val="1200"/>
              </a:spcBef>
              <a:buFont typeface="Arial" panose="020B0604020202020204" pitchFamily="34" charset="0"/>
              <a:buChar char="•"/>
            </a:pPr>
            <a:r>
              <a:rPr lang="en-US" sz="1600" dirty="0">
                <a:solidFill>
                  <a:schemeClr val="tx1">
                    <a:lumMod val="65000"/>
                    <a:lumOff val="35000"/>
                  </a:schemeClr>
                </a:solidFill>
              </a:rPr>
              <a:t>Must treat as regular salary for ALL withholding purposes (taxes, retirement, health ins., etc.)</a:t>
            </a:r>
          </a:p>
          <a:p>
            <a:pPr>
              <a:spcBef>
                <a:spcPts val="1200"/>
              </a:spcBef>
            </a:pPr>
            <a:endParaRPr lang="en-US" sz="1800" dirty="0">
              <a:solidFill>
                <a:schemeClr val="tx1">
                  <a:lumMod val="65000"/>
                  <a:lumOff val="35000"/>
                </a:schemeClr>
              </a:solidFill>
            </a:endParaRPr>
          </a:p>
          <a:p>
            <a:pPr marL="285664" indent="-285664">
              <a:spcBef>
                <a:spcPts val="1200"/>
              </a:spcBef>
              <a:buFont typeface="Arial" panose="020B0604020202020204" pitchFamily="34" charset="0"/>
              <a:buChar char="•"/>
            </a:pPr>
            <a:endParaRPr lang="en-US" sz="2000" dirty="0">
              <a:solidFill>
                <a:schemeClr val="tx1">
                  <a:lumMod val="65000"/>
                  <a:lumOff val="35000"/>
                </a:schemeClr>
              </a:solidFill>
            </a:endParaRPr>
          </a:p>
          <a:p>
            <a:pPr marL="285664" indent="-285664">
              <a:spcBef>
                <a:spcPts val="1200"/>
              </a:spcBef>
              <a:buFont typeface="Arial" panose="020B0604020202020204" pitchFamily="34" charset="0"/>
              <a:buChar char="•"/>
            </a:pPr>
            <a:endParaRPr lang="en-US" sz="2399" dirty="0">
              <a:solidFill>
                <a:schemeClr val="tx1">
                  <a:lumMod val="65000"/>
                  <a:lumOff val="35000"/>
                </a:schemeClr>
              </a:solidFill>
            </a:endParaRPr>
          </a:p>
        </p:txBody>
      </p:sp>
      <p:sp>
        <p:nvSpPr>
          <p:cNvPr id="7" name="Rectangle 6">
            <a:extLst>
              <a:ext uri="{FF2B5EF4-FFF2-40B4-BE49-F238E27FC236}">
                <a16:creationId xmlns:a16="http://schemas.microsoft.com/office/drawing/2014/main" id="{D75D52CE-E72B-964D-AA5E-98AD5AA1EDA2}"/>
              </a:ext>
            </a:extLst>
          </p:cNvPr>
          <p:cNvSpPr/>
          <p:nvPr/>
        </p:nvSpPr>
        <p:spPr>
          <a:xfrm>
            <a:off x="6148827" y="2366850"/>
            <a:ext cx="5876752" cy="4104456"/>
          </a:xfrm>
          <a:prstGeom prst="rect">
            <a:avLst/>
          </a:prstGeom>
          <a:solidFill>
            <a:srgbClr val="3FD2B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endParaRPr lang="en-US" sz="1800" dirty="0">
              <a:solidFill>
                <a:schemeClr val="tx1">
                  <a:lumMod val="65000"/>
                  <a:lumOff val="35000"/>
                </a:schemeClr>
              </a:solidFill>
            </a:endParaRPr>
          </a:p>
          <a:p>
            <a:pPr algn="ctr">
              <a:spcBef>
                <a:spcPts val="600"/>
              </a:spcBef>
            </a:pPr>
            <a:endParaRPr lang="en-US" sz="1800" dirty="0">
              <a:solidFill>
                <a:schemeClr val="tx1">
                  <a:lumMod val="65000"/>
                  <a:lumOff val="35000"/>
                </a:schemeClr>
              </a:solidFill>
            </a:endParaRPr>
          </a:p>
          <a:p>
            <a:pPr marL="342900" indent="-342900">
              <a:spcBef>
                <a:spcPts val="1200"/>
              </a:spcBef>
              <a:buFont typeface="Arial" panose="020B0604020202020204" pitchFamily="34" charset="0"/>
              <a:buChar char="•"/>
            </a:pPr>
            <a:r>
              <a:rPr lang="en-US" sz="1600" dirty="0">
                <a:solidFill>
                  <a:schemeClr val="tx1">
                    <a:lumMod val="65000"/>
                    <a:lumOff val="35000"/>
                  </a:schemeClr>
                </a:solidFill>
              </a:rPr>
              <a:t>Must target low- or moderate-income employees OR be able to provide justification for including higher income employees based on their special risks due to COVID</a:t>
            </a:r>
          </a:p>
          <a:p>
            <a:pPr marL="952393" lvl="1" indent="-342900">
              <a:spcBef>
                <a:spcPts val="1200"/>
              </a:spcBef>
              <a:buFont typeface="Arial" panose="020B0604020202020204" pitchFamily="34" charset="0"/>
              <a:buChar char="•"/>
            </a:pPr>
            <a:r>
              <a:rPr lang="en-US" sz="1600" dirty="0">
                <a:solidFill>
                  <a:schemeClr val="tx1">
                    <a:lumMod val="65000"/>
                    <a:lumOff val="35000"/>
                  </a:schemeClr>
                </a:solidFill>
              </a:rPr>
              <a:t>Employee NOT EXEMPT from FLSA overtime provisions OR</a:t>
            </a:r>
          </a:p>
          <a:p>
            <a:pPr marL="952393" lvl="1" indent="-342900">
              <a:spcBef>
                <a:spcPts val="1200"/>
              </a:spcBef>
              <a:buFont typeface="Arial" panose="020B0604020202020204" pitchFamily="34" charset="0"/>
              <a:buChar char="•"/>
            </a:pPr>
            <a:r>
              <a:rPr lang="en-US" sz="1600" dirty="0">
                <a:solidFill>
                  <a:schemeClr val="tx1">
                    <a:lumMod val="65000"/>
                    <a:lumOff val="35000"/>
                  </a:schemeClr>
                </a:solidFill>
              </a:rPr>
              <a:t>Employee’s total wages and remuneration does not exceed 150% of the state or county average for all occupations, whichever is higher</a:t>
            </a:r>
          </a:p>
          <a:p>
            <a:pPr marL="342900" indent="-342900">
              <a:spcBef>
                <a:spcPts val="1200"/>
              </a:spcBef>
              <a:buFont typeface="Arial" panose="020B0604020202020204" pitchFamily="34" charset="0"/>
              <a:buChar char="•"/>
            </a:pPr>
            <a:r>
              <a:rPr lang="en-US" sz="1600" dirty="0">
                <a:solidFill>
                  <a:schemeClr val="tx1">
                    <a:lumMod val="65000"/>
                    <a:lumOff val="35000"/>
                  </a:schemeClr>
                </a:solidFill>
              </a:rPr>
              <a:t>May provide subaward to nonprofit fire departments or similar entities to provide premium pay to their employees –must be for work that LG has state statutory authority to perform itself and that is also eligible under ARP/CSLFRF </a:t>
            </a:r>
          </a:p>
          <a:p>
            <a:pPr marL="342900" indent="-342900">
              <a:buFont typeface="Arial" panose="020B0604020202020204" pitchFamily="34" charset="0"/>
              <a:buChar char="•"/>
            </a:pPr>
            <a:endParaRPr lang="en-US" sz="2000" dirty="0">
              <a:solidFill>
                <a:schemeClr val="tx1">
                  <a:lumMod val="65000"/>
                  <a:lumOff val="35000"/>
                </a:schemeClr>
              </a:solidFill>
            </a:endParaRPr>
          </a:p>
          <a:p>
            <a:pPr algn="ctr"/>
            <a:endParaRPr lang="en-US" sz="2000" dirty="0">
              <a:solidFill>
                <a:schemeClr val="tx1">
                  <a:lumMod val="65000"/>
                  <a:lumOff val="35000"/>
                </a:schemeClr>
              </a:solidFill>
            </a:endParaRPr>
          </a:p>
          <a:p>
            <a:pPr algn="ctr"/>
            <a:endParaRPr lang="en-US" sz="2399" dirty="0">
              <a:solidFill>
                <a:schemeClr val="tx1">
                  <a:lumMod val="65000"/>
                  <a:lumOff val="35000"/>
                </a:schemeClr>
              </a:solidFill>
            </a:endParaRPr>
          </a:p>
        </p:txBody>
      </p:sp>
      <p:sp>
        <p:nvSpPr>
          <p:cNvPr id="3" name="Rectangle 2">
            <a:extLst>
              <a:ext uri="{FF2B5EF4-FFF2-40B4-BE49-F238E27FC236}">
                <a16:creationId xmlns:a16="http://schemas.microsoft.com/office/drawing/2014/main" id="{99AF178D-8162-CE45-84B3-07169906A0DE}"/>
              </a:ext>
            </a:extLst>
          </p:cNvPr>
          <p:cNvSpPr/>
          <p:nvPr/>
        </p:nvSpPr>
        <p:spPr>
          <a:xfrm>
            <a:off x="1341884" y="6193582"/>
            <a:ext cx="8856984" cy="475779"/>
          </a:xfrm>
          <a:prstGeom prst="rect">
            <a:avLst/>
          </a:prstGeom>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Updated Blog Post: https://</a:t>
            </a:r>
            <a:r>
              <a:rPr lang="en-US" sz="1400" dirty="0" err="1"/>
              <a:t>canons.sog.unc.edu</a:t>
            </a:r>
            <a:r>
              <a:rPr lang="en-US" sz="1400" dirty="0"/>
              <a:t>/2022/01/american-rescue-plan-act-coronavirus-state-and-local-fiscal-recovery-funds-final-rule-premium-pay-for-local-government-employees/</a:t>
            </a:r>
          </a:p>
        </p:txBody>
      </p:sp>
    </p:spTree>
    <p:extLst>
      <p:ext uri="{BB962C8B-B14F-4D97-AF65-F5344CB8AC3E}">
        <p14:creationId xmlns:p14="http://schemas.microsoft.com/office/powerpoint/2010/main" val="250358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3195-DB7B-9749-8EAC-FB0FC98498F6}"/>
              </a:ext>
            </a:extLst>
          </p:cNvPr>
          <p:cNvSpPr>
            <a:spLocks noGrp="1"/>
          </p:cNvSpPr>
          <p:nvPr>
            <p:ph type="title"/>
          </p:nvPr>
        </p:nvSpPr>
        <p:spPr>
          <a:xfrm>
            <a:off x="4964137" y="116632"/>
            <a:ext cx="7224667" cy="1285825"/>
          </a:xfrm>
        </p:spPr>
        <p:txBody>
          <a:bodyPr anchor="b">
            <a:normAutofit fontScale="90000"/>
          </a:bodyPr>
          <a:lstStyle/>
          <a:p>
            <a:pPr algn="ctr"/>
            <a:r>
              <a:rPr lang="en-US" sz="4099" b="1" dirty="0"/>
              <a:t>Uniform Guidance Compliance</a:t>
            </a:r>
            <a:endParaRPr lang="en-US" sz="4099" dirty="0"/>
          </a:p>
        </p:txBody>
      </p:sp>
      <p:sp>
        <p:nvSpPr>
          <p:cNvPr id="3" name="Content Placeholder 2">
            <a:extLst>
              <a:ext uri="{FF2B5EF4-FFF2-40B4-BE49-F238E27FC236}">
                <a16:creationId xmlns:a16="http://schemas.microsoft.com/office/drawing/2014/main" id="{A95F08A8-0737-9142-952B-FD436E605CAA}"/>
              </a:ext>
            </a:extLst>
          </p:cNvPr>
          <p:cNvSpPr>
            <a:spLocks noGrp="1"/>
          </p:cNvSpPr>
          <p:nvPr>
            <p:ph idx="1"/>
          </p:nvPr>
        </p:nvSpPr>
        <p:spPr>
          <a:xfrm>
            <a:off x="4964137" y="1535039"/>
            <a:ext cx="7224667" cy="5358875"/>
          </a:xfrm>
        </p:spPr>
        <p:txBody>
          <a:bodyPr>
            <a:normAutofit/>
          </a:bodyPr>
          <a:lstStyle/>
          <a:p>
            <a:pPr marL="0" indent="0">
              <a:buNone/>
            </a:pPr>
            <a:r>
              <a:rPr lang="en-US" sz="1600" dirty="0"/>
              <a:t>The </a:t>
            </a:r>
            <a:r>
              <a:rPr lang="en-US" sz="1600" b="1" u="sng" dirty="0">
                <a:hlinkClick r:id="rId2"/>
              </a:rPr>
              <a:t>Assistance Listing: Coronavirus State and Local Fiscal Recovery Funds</a:t>
            </a:r>
            <a:r>
              <a:rPr lang="en-US" sz="1600" dirty="0"/>
              <a:t> and Part 2 of the </a:t>
            </a:r>
            <a:r>
              <a:rPr lang="en-US" sz="1600" b="1" u="sng" dirty="0">
                <a:hlinkClick r:id="rId3"/>
              </a:rPr>
              <a:t>US Treasury State and Local Fiscal Recovery Funds Compliance and Reporting Guidance</a:t>
            </a:r>
            <a:r>
              <a:rPr lang="en-US" sz="1600" dirty="0"/>
              <a:t>(Compliance Guide), the following UG provisions apply to the ARP/CSLFRF grant award (with a few modifications):</a:t>
            </a:r>
          </a:p>
          <a:p>
            <a:pPr marL="0" indent="0">
              <a:buNone/>
            </a:pPr>
            <a:endParaRPr lang="en-US" sz="900" dirty="0"/>
          </a:p>
          <a:p>
            <a:pPr marL="457063" lvl="1" indent="0">
              <a:buNone/>
            </a:pPr>
            <a:r>
              <a:rPr lang="en-US" sz="1600" b="1" u="sng" dirty="0">
                <a:hlinkClick r:id="rId4"/>
              </a:rPr>
              <a:t>Subpart A, Acronyms and Definitions</a:t>
            </a:r>
            <a:endParaRPr lang="en-US" sz="1600" dirty="0"/>
          </a:p>
          <a:p>
            <a:pPr marL="457063" lvl="1" indent="0">
              <a:buNone/>
            </a:pPr>
            <a:r>
              <a:rPr lang="en-US" sz="1600" b="1" u="sng" dirty="0">
                <a:hlinkClick r:id="rId5"/>
              </a:rPr>
              <a:t>Subpart B, General provisions </a:t>
            </a:r>
            <a:endParaRPr lang="en-US" sz="1600" dirty="0"/>
          </a:p>
          <a:p>
            <a:pPr marL="457063" lvl="1" indent="0">
              <a:buNone/>
            </a:pPr>
            <a:r>
              <a:rPr lang="en-US" sz="1600" b="1" u="sng" dirty="0">
                <a:hlinkClick r:id="rId6"/>
              </a:rPr>
              <a:t>Subpart C, Pre-Federal Award Requirements and Contents of Federal Awards </a:t>
            </a:r>
            <a:r>
              <a:rPr lang="en-US" sz="1600" dirty="0"/>
              <a:t> (except 2 CFR 200.204, .205, .210, and .213)</a:t>
            </a:r>
          </a:p>
          <a:p>
            <a:pPr marL="457063" lvl="1" indent="0">
              <a:buNone/>
            </a:pPr>
            <a:r>
              <a:rPr lang="en-US" sz="1600" b="1" u="sng" dirty="0">
                <a:hlinkClick r:id="rId7"/>
              </a:rPr>
              <a:t>Subpart D, Post Federal; Award Requirements </a:t>
            </a:r>
            <a:r>
              <a:rPr lang="en-US" sz="1600" dirty="0"/>
              <a:t>(except 2 CFR 200.305(b)(8) &amp; (9), .308, .309, and .320(c)(4))</a:t>
            </a:r>
          </a:p>
          <a:p>
            <a:pPr marL="457063" lvl="1" indent="0">
              <a:buNone/>
            </a:pPr>
            <a:r>
              <a:rPr lang="en-US" sz="1600" b="1" u="sng" dirty="0">
                <a:hlinkClick r:id="rId8"/>
              </a:rPr>
              <a:t>Subpart E, Cost Principles </a:t>
            </a:r>
            <a:endParaRPr lang="en-US" sz="1600" dirty="0"/>
          </a:p>
          <a:p>
            <a:pPr marL="457063" lvl="1" indent="0">
              <a:buNone/>
            </a:pPr>
            <a:r>
              <a:rPr lang="en-US" sz="1600" b="1" u="sng" dirty="0">
                <a:hlinkClick r:id="rId9"/>
              </a:rPr>
              <a:t>Subpart F, Audit Requirements</a:t>
            </a:r>
            <a:endParaRPr lang="en-US" sz="1600" dirty="0"/>
          </a:p>
          <a:p>
            <a:pPr marL="457063" lvl="1" indent="0">
              <a:buNone/>
            </a:pPr>
            <a:r>
              <a:rPr lang="en-US" sz="1600" b="1" u="sng" dirty="0">
                <a:hlinkClick r:id="rId10"/>
              </a:rPr>
              <a:t>2 CFR Part 25</a:t>
            </a:r>
            <a:r>
              <a:rPr lang="en-US" sz="1600" dirty="0"/>
              <a:t> (Universal Identifier &amp; System for Award Management)</a:t>
            </a:r>
          </a:p>
          <a:p>
            <a:pPr marL="457063" lvl="1" indent="0">
              <a:buNone/>
            </a:pPr>
            <a:r>
              <a:rPr lang="en-US" sz="1600" b="1" u="sng" dirty="0">
                <a:hlinkClick r:id="rId11"/>
              </a:rPr>
              <a:t>2 CFR Part 170</a:t>
            </a:r>
            <a:r>
              <a:rPr lang="en-US" sz="1600" dirty="0"/>
              <a:t> (Reporting Subaward and Executive Compensation Information)</a:t>
            </a:r>
          </a:p>
          <a:p>
            <a:pPr marL="457063" lvl="1" indent="0">
              <a:buNone/>
            </a:pPr>
            <a:r>
              <a:rPr lang="en-US" sz="1600" b="1" u="sng" dirty="0">
                <a:hlinkClick r:id="rId12"/>
              </a:rPr>
              <a:t>2 CFR Part 180</a:t>
            </a:r>
            <a:r>
              <a:rPr lang="en-US" sz="1600" dirty="0"/>
              <a:t> (OMB Guidelines to Agencies on Governmentwide Debarment and Suspension (Non-procurement)</a:t>
            </a:r>
          </a:p>
          <a:p>
            <a:pPr marL="0" indent="0">
              <a:buNone/>
            </a:pPr>
            <a:endParaRPr lang="en-US" sz="1100" dirty="0"/>
          </a:p>
        </p:txBody>
      </p:sp>
      <p:pic>
        <p:nvPicPr>
          <p:cNvPr id="5" name="Picture 4" descr="Writing an appointment on a paper agenda">
            <a:extLst>
              <a:ext uri="{FF2B5EF4-FFF2-40B4-BE49-F238E27FC236}">
                <a16:creationId xmlns:a16="http://schemas.microsoft.com/office/drawing/2014/main" id="{D163A624-C620-6245-8E16-E26E49FBDBBD}"/>
              </a:ext>
            </a:extLst>
          </p:cNvPr>
          <p:cNvPicPr>
            <a:picLocks noChangeAspect="1"/>
          </p:cNvPicPr>
          <p:nvPr/>
        </p:nvPicPr>
        <p:blipFill rotWithShape="1">
          <a:blip r:embed="rId13"/>
          <a:srcRect r="54881" b="-1"/>
          <a:stretch/>
        </p:blipFill>
        <p:spPr>
          <a:xfrm>
            <a:off x="20" y="903"/>
            <a:ext cx="4634364" cy="6856204"/>
          </a:xfrm>
          <a:prstGeom prst="rect">
            <a:avLst/>
          </a:prstGeom>
          <a:effectLst/>
        </p:spPr>
      </p:pic>
    </p:spTree>
    <p:extLst>
      <p:ext uri="{BB962C8B-B14F-4D97-AF65-F5344CB8AC3E}">
        <p14:creationId xmlns:p14="http://schemas.microsoft.com/office/powerpoint/2010/main" val="310391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C200-2D33-D64E-B3DC-1A3709E17138}"/>
              </a:ext>
            </a:extLst>
          </p:cNvPr>
          <p:cNvSpPr>
            <a:spLocks noGrp="1"/>
          </p:cNvSpPr>
          <p:nvPr>
            <p:ph type="title"/>
          </p:nvPr>
        </p:nvSpPr>
        <p:spPr>
          <a:xfrm>
            <a:off x="605199" y="39824"/>
            <a:ext cx="10969943" cy="711081"/>
          </a:xfrm>
        </p:spPr>
        <p:txBody>
          <a:bodyPr/>
          <a:lstStyle/>
          <a:p>
            <a:pPr algn="ctr"/>
            <a:r>
              <a:rPr lang="en-US" dirty="0"/>
              <a:t>Revamped Zoom Office Hours</a:t>
            </a:r>
          </a:p>
        </p:txBody>
      </p:sp>
      <p:sp>
        <p:nvSpPr>
          <p:cNvPr id="9" name="Content Placeholder 8">
            <a:extLst>
              <a:ext uri="{FF2B5EF4-FFF2-40B4-BE49-F238E27FC236}">
                <a16:creationId xmlns:a16="http://schemas.microsoft.com/office/drawing/2014/main" id="{CD08B462-AB09-464A-86CF-17BC25500A7A}"/>
              </a:ext>
            </a:extLst>
          </p:cNvPr>
          <p:cNvSpPr>
            <a:spLocks noGrp="1"/>
          </p:cNvSpPr>
          <p:nvPr>
            <p:ph idx="1"/>
          </p:nvPr>
        </p:nvSpPr>
        <p:spPr>
          <a:xfrm>
            <a:off x="95534" y="2060848"/>
            <a:ext cx="5832648" cy="4065316"/>
          </a:xfrm>
        </p:spPr>
        <p:txBody>
          <a:bodyPr>
            <a:normAutofit/>
          </a:bodyPr>
          <a:lstStyle/>
          <a:p>
            <a:pPr marL="0" indent="0" algn="ctr">
              <a:buNone/>
            </a:pPr>
            <a:r>
              <a:rPr lang="en-US" sz="2400" b="1" dirty="0"/>
              <a:t>Local governments receiving $0 to $10 million total ARP/CSLFRF funding</a:t>
            </a:r>
          </a:p>
        </p:txBody>
      </p:sp>
      <p:sp>
        <p:nvSpPr>
          <p:cNvPr id="10" name="Content Placeholder 8">
            <a:extLst>
              <a:ext uri="{FF2B5EF4-FFF2-40B4-BE49-F238E27FC236}">
                <a16:creationId xmlns:a16="http://schemas.microsoft.com/office/drawing/2014/main" id="{53323683-09FD-9540-908B-980E0ADB1C2E}"/>
              </a:ext>
            </a:extLst>
          </p:cNvPr>
          <p:cNvSpPr txBox="1">
            <a:spLocks/>
          </p:cNvSpPr>
          <p:nvPr/>
        </p:nvSpPr>
        <p:spPr>
          <a:xfrm>
            <a:off x="6238428" y="2060848"/>
            <a:ext cx="5832648" cy="4065316"/>
          </a:xfrm>
          <a:prstGeom prst="rect">
            <a:avLst/>
          </a:prstGeom>
        </p:spPr>
        <p:txBody>
          <a:bodyPr vert="horz" lIns="0" tIns="60949" rIns="0" bIns="60949" rtlCol="0">
            <a:normAutofit/>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lgn="ctr">
              <a:buFont typeface="Arial" pitchFamily="34" charset="0"/>
              <a:buNone/>
            </a:pPr>
            <a:r>
              <a:rPr lang="en-US" sz="2400" b="1" dirty="0"/>
              <a:t>Local governments receiving over $10 million total ARP/CSLFRF funding</a:t>
            </a:r>
          </a:p>
        </p:txBody>
      </p:sp>
      <p:sp>
        <p:nvSpPr>
          <p:cNvPr id="11" name="Rectangle 10">
            <a:extLst>
              <a:ext uri="{FF2B5EF4-FFF2-40B4-BE49-F238E27FC236}">
                <a16:creationId xmlns:a16="http://schemas.microsoft.com/office/drawing/2014/main" id="{3C1388F3-6C6E-C243-A98E-68599371DA43}"/>
              </a:ext>
            </a:extLst>
          </p:cNvPr>
          <p:cNvSpPr/>
          <p:nvPr/>
        </p:nvSpPr>
        <p:spPr>
          <a:xfrm>
            <a:off x="154408" y="2957812"/>
            <a:ext cx="5832648" cy="3168352"/>
          </a:xfrm>
          <a:prstGeom prst="rect">
            <a:avLst/>
          </a:prstGeom>
          <a:ln>
            <a:noFill/>
          </a:ln>
          <a:effectLst>
            <a:outerShdw blurRad="50800" dist="38100" dir="8100000" algn="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342900" indent="-342900">
              <a:buFont typeface="Arial" panose="020B0604020202020204" pitchFamily="34" charset="0"/>
              <a:buChar char="•"/>
            </a:pPr>
            <a:r>
              <a:rPr lang="en-US" dirty="0"/>
              <a:t>Monday, January 31, at 12:00pm</a:t>
            </a:r>
          </a:p>
          <a:p>
            <a:pPr marL="342900" indent="-342900">
              <a:buFont typeface="Arial" panose="020B0604020202020204" pitchFamily="34" charset="0"/>
              <a:buChar char="•"/>
            </a:pPr>
            <a:r>
              <a:rPr lang="en-US" dirty="0"/>
              <a:t>Friday, February 11, at 8:30am</a:t>
            </a:r>
          </a:p>
          <a:p>
            <a:pPr marL="342900" indent="-342900">
              <a:buFont typeface="Arial" panose="020B0604020202020204" pitchFamily="34" charset="0"/>
              <a:buChar char="•"/>
            </a:pPr>
            <a:r>
              <a:rPr lang="en-US" dirty="0"/>
              <a:t>Friday, February 18, at 12:00pm</a:t>
            </a:r>
          </a:p>
          <a:p>
            <a:pPr marL="342900" indent="-342900">
              <a:buFont typeface="Arial" panose="020B0604020202020204" pitchFamily="34" charset="0"/>
              <a:buChar char="•"/>
            </a:pPr>
            <a:r>
              <a:rPr lang="en-US" dirty="0"/>
              <a:t>Friday, February 25, at 8:30am</a:t>
            </a:r>
          </a:p>
          <a:p>
            <a:pPr marL="342900" indent="-342900">
              <a:buFont typeface="Arial" panose="020B0604020202020204" pitchFamily="34" charset="0"/>
              <a:buChar char="•"/>
            </a:pPr>
            <a:r>
              <a:rPr lang="en-US" dirty="0"/>
              <a:t>Thursday, March 3, at 12:00pm</a:t>
            </a:r>
          </a:p>
          <a:p>
            <a:pPr marL="342900" indent="-342900">
              <a:buFont typeface="Arial" panose="020B0604020202020204" pitchFamily="34" charset="0"/>
              <a:buChar char="•"/>
            </a:pPr>
            <a:r>
              <a:rPr lang="en-US" dirty="0"/>
              <a:t>Friday, March 18, at 8:30am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12" name="Rectangle 11">
            <a:extLst>
              <a:ext uri="{FF2B5EF4-FFF2-40B4-BE49-F238E27FC236}">
                <a16:creationId xmlns:a16="http://schemas.microsoft.com/office/drawing/2014/main" id="{3DAD5F48-F0FA-0F43-908F-1E966E772A19}"/>
              </a:ext>
            </a:extLst>
          </p:cNvPr>
          <p:cNvSpPr/>
          <p:nvPr/>
        </p:nvSpPr>
        <p:spPr>
          <a:xfrm>
            <a:off x="6230269" y="2957812"/>
            <a:ext cx="5832648" cy="3168352"/>
          </a:xfrm>
          <a:prstGeom prst="rect">
            <a:avLst/>
          </a:prstGeom>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342900" indent="-342900">
              <a:buFont typeface="Arial" panose="020B0604020202020204" pitchFamily="34" charset="0"/>
              <a:buChar char="•"/>
            </a:pPr>
            <a:r>
              <a:rPr lang="en-US" dirty="0"/>
              <a:t>Wednesday, February 2, at 12:00pm</a:t>
            </a:r>
          </a:p>
          <a:p>
            <a:pPr marL="342900" indent="-342900">
              <a:buFont typeface="Arial" panose="020B0604020202020204" pitchFamily="34" charset="0"/>
              <a:buChar char="•"/>
            </a:pPr>
            <a:r>
              <a:rPr lang="en-US" dirty="0"/>
              <a:t>Thursday, February 10, at 8:30am</a:t>
            </a:r>
          </a:p>
          <a:p>
            <a:pPr marL="342900" indent="-342900">
              <a:buFont typeface="Arial" panose="020B0604020202020204" pitchFamily="34" charset="0"/>
              <a:buChar char="•"/>
            </a:pPr>
            <a:r>
              <a:rPr lang="en-US" dirty="0"/>
              <a:t>Wednesday, February 16, at 12:00pm</a:t>
            </a:r>
          </a:p>
          <a:p>
            <a:pPr marL="342900" indent="-342900">
              <a:buFont typeface="Arial" panose="020B0604020202020204" pitchFamily="34" charset="0"/>
              <a:buChar char="•"/>
            </a:pPr>
            <a:r>
              <a:rPr lang="en-US" dirty="0"/>
              <a:t>Monday, February 21, at 8:30am</a:t>
            </a:r>
          </a:p>
          <a:p>
            <a:pPr marL="342900" indent="-342900">
              <a:buFont typeface="Arial" panose="020B0604020202020204" pitchFamily="34" charset="0"/>
              <a:buChar char="•"/>
            </a:pPr>
            <a:r>
              <a:rPr lang="en-US" dirty="0"/>
              <a:t>Monday, March 7, at 12:00pm</a:t>
            </a:r>
          </a:p>
          <a:p>
            <a:pPr marL="342900" indent="-342900">
              <a:buFont typeface="Arial" panose="020B0604020202020204" pitchFamily="34" charset="0"/>
              <a:buChar char="•"/>
            </a:pPr>
            <a:r>
              <a:rPr lang="en-US" dirty="0"/>
              <a:t>Thursday, March 24, at 8:30am</a:t>
            </a:r>
          </a:p>
          <a:p>
            <a:pPr marL="342900" indent="-342900">
              <a:buFont typeface="Arial" panose="020B0604020202020204" pitchFamily="34" charset="0"/>
              <a:buChar char="•"/>
            </a:pPr>
            <a:endParaRPr lang="en-US" dirty="0"/>
          </a:p>
        </p:txBody>
      </p:sp>
      <p:sp>
        <p:nvSpPr>
          <p:cNvPr id="13" name="Rectangle 12">
            <a:extLst>
              <a:ext uri="{FF2B5EF4-FFF2-40B4-BE49-F238E27FC236}">
                <a16:creationId xmlns:a16="http://schemas.microsoft.com/office/drawing/2014/main" id="{E2F2A806-8331-3348-A5C5-98F2CADF602C}"/>
              </a:ext>
            </a:extLst>
          </p:cNvPr>
          <p:cNvSpPr/>
          <p:nvPr/>
        </p:nvSpPr>
        <p:spPr>
          <a:xfrm>
            <a:off x="-1" y="836712"/>
            <a:ext cx="12188825" cy="10801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000" u="sng" dirty="0">
                <a:hlinkClick r:id="rId2"/>
              </a:rPr>
              <a:t>https://unc.zoom.us/j/94011361206?pwd=MjIzWnlzOWxtNGtoUlNjaEV3ZWNPdz09</a:t>
            </a:r>
            <a:endParaRPr lang="en-US" sz="2000" dirty="0"/>
          </a:p>
          <a:p>
            <a:pPr algn="ctr"/>
            <a:r>
              <a:rPr lang="en-US" sz="2000" dirty="0"/>
              <a:t>Meeting ID: 940 1136 1206</a:t>
            </a:r>
          </a:p>
          <a:p>
            <a:pPr algn="ctr"/>
            <a:r>
              <a:rPr lang="en-US" sz="2000" dirty="0"/>
              <a:t>Passcode: 522329</a:t>
            </a:r>
          </a:p>
        </p:txBody>
      </p:sp>
    </p:spTree>
    <p:extLst>
      <p:ext uri="{BB962C8B-B14F-4D97-AF65-F5344CB8AC3E}">
        <p14:creationId xmlns:p14="http://schemas.microsoft.com/office/powerpoint/2010/main" val="428401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01FAF0-4282-A54B-8949-5169319A58D7}"/>
              </a:ext>
            </a:extLst>
          </p:cNvPr>
          <p:cNvSpPr/>
          <p:nvPr/>
        </p:nvSpPr>
        <p:spPr>
          <a:xfrm>
            <a:off x="0" y="0"/>
            <a:ext cx="1218882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28C949-3D0D-A247-8E1C-BCA3D2256841}"/>
              </a:ext>
            </a:extLst>
          </p:cNvPr>
          <p:cNvSpPr>
            <a:spLocks noGrp="1"/>
          </p:cNvSpPr>
          <p:nvPr>
            <p:ph type="title"/>
          </p:nvPr>
        </p:nvSpPr>
        <p:spPr>
          <a:xfrm>
            <a:off x="609440" y="334129"/>
            <a:ext cx="10969943" cy="711081"/>
          </a:xfrm>
        </p:spPr>
        <p:txBody>
          <a:bodyPr/>
          <a:lstStyle/>
          <a:p>
            <a:pPr algn="ctr"/>
            <a:r>
              <a:rPr lang="en-US" dirty="0">
                <a:solidFill>
                  <a:schemeClr val="bg1"/>
                </a:solidFill>
              </a:rPr>
              <a:t>Project &amp; Expenditure Reports</a:t>
            </a:r>
            <a:r>
              <a:rPr lang="en-US" dirty="0"/>
              <a:t>!!</a:t>
            </a:r>
          </a:p>
        </p:txBody>
      </p:sp>
      <p:sp>
        <p:nvSpPr>
          <p:cNvPr id="9" name="Rectangle 8">
            <a:extLst>
              <a:ext uri="{FF2B5EF4-FFF2-40B4-BE49-F238E27FC236}">
                <a16:creationId xmlns:a16="http://schemas.microsoft.com/office/drawing/2014/main" id="{E0094724-BDC0-114A-AE65-DEC24AE4F37E}"/>
              </a:ext>
            </a:extLst>
          </p:cNvPr>
          <p:cNvSpPr/>
          <p:nvPr/>
        </p:nvSpPr>
        <p:spPr>
          <a:xfrm>
            <a:off x="6243042" y="1188584"/>
            <a:ext cx="5688630" cy="4112624"/>
          </a:xfrm>
          <a:prstGeom prst="rect">
            <a:avLst/>
          </a:prstGeom>
          <a:ln>
            <a:noFill/>
          </a:ln>
          <a:effectLst>
            <a:outerShdw blurRad="50800" dist="38100" dir="8100000" algn="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spcBef>
                <a:spcPts val="1200"/>
              </a:spcBef>
            </a:pPr>
            <a:r>
              <a:rPr lang="en-US" sz="2000" b="1" dirty="0"/>
              <a:t>First P&amp;E Report Due by April 30, 2022:</a:t>
            </a:r>
          </a:p>
          <a:p>
            <a:pPr marL="342900" indent="-342900">
              <a:spcBef>
                <a:spcPts val="1200"/>
              </a:spcBef>
              <a:buFont typeface="Arial" panose="020B0604020202020204" pitchFamily="34" charset="0"/>
              <a:buChar char="•"/>
            </a:pPr>
            <a:r>
              <a:rPr lang="en-US" sz="2000" dirty="0"/>
              <a:t>If you are an NEU (municipality under 50K population)</a:t>
            </a:r>
          </a:p>
          <a:p>
            <a:pPr marL="342900" indent="-342900">
              <a:spcBef>
                <a:spcPts val="1200"/>
              </a:spcBef>
              <a:buFont typeface="Arial" panose="020B0604020202020204" pitchFamily="34" charset="0"/>
              <a:buChar char="•"/>
            </a:pPr>
            <a:r>
              <a:rPr lang="en-US" sz="2000" dirty="0"/>
              <a:t>If you are a county under 250K population and receiving less than $10 million in total ARP/CSLFRF funding</a:t>
            </a:r>
          </a:p>
          <a:p>
            <a:pPr marL="342900" indent="-342900">
              <a:spcBef>
                <a:spcPts val="1200"/>
              </a:spcBef>
              <a:buFont typeface="Arial" panose="020B0604020202020204" pitchFamily="34" charset="0"/>
              <a:buChar char="•"/>
            </a:pPr>
            <a:r>
              <a:rPr lang="en-US" sz="2000" dirty="0"/>
              <a:t>If you are a metropolitan city under 250K population and receiving less than $10 million in total ARP/CSLFRF funding</a:t>
            </a:r>
          </a:p>
          <a:p>
            <a:pPr>
              <a:spcBef>
                <a:spcPts val="1200"/>
              </a:spcBef>
            </a:pPr>
            <a:endParaRPr lang="en-US" sz="2000" dirty="0"/>
          </a:p>
          <a:p>
            <a:pPr>
              <a:spcBef>
                <a:spcPts val="1200"/>
              </a:spcBef>
            </a:pPr>
            <a:endParaRPr lang="en-US" sz="800" dirty="0"/>
          </a:p>
        </p:txBody>
      </p:sp>
      <p:sp>
        <p:nvSpPr>
          <p:cNvPr id="11" name="Rectangle 10">
            <a:extLst>
              <a:ext uri="{FF2B5EF4-FFF2-40B4-BE49-F238E27FC236}">
                <a16:creationId xmlns:a16="http://schemas.microsoft.com/office/drawing/2014/main" id="{33551E68-56DD-3347-B250-1ABF803B48ED}"/>
              </a:ext>
            </a:extLst>
          </p:cNvPr>
          <p:cNvSpPr/>
          <p:nvPr/>
        </p:nvSpPr>
        <p:spPr>
          <a:xfrm>
            <a:off x="562159" y="5444582"/>
            <a:ext cx="11017224" cy="984599"/>
          </a:xfrm>
          <a:prstGeom prst="rect">
            <a:avLst/>
          </a:prstGeom>
          <a:ln>
            <a:noFill/>
          </a:ln>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EVERYONE – WATCH THIS! </a:t>
            </a:r>
            <a:r>
              <a:rPr lang="en-US" dirty="0">
                <a:hlinkClick r:id="rId2"/>
              </a:rPr>
              <a:t>https://www.youtube.com/watch?v=6YTsxrEMS1o</a:t>
            </a:r>
            <a:r>
              <a:rPr lang="en-US" dirty="0"/>
              <a:t> </a:t>
            </a:r>
          </a:p>
        </p:txBody>
      </p:sp>
      <p:sp>
        <p:nvSpPr>
          <p:cNvPr id="13" name="Rectangle 12">
            <a:extLst>
              <a:ext uri="{FF2B5EF4-FFF2-40B4-BE49-F238E27FC236}">
                <a16:creationId xmlns:a16="http://schemas.microsoft.com/office/drawing/2014/main" id="{CFCD45C5-EE2E-D845-AA46-41412C01ABE0}"/>
              </a:ext>
            </a:extLst>
          </p:cNvPr>
          <p:cNvSpPr/>
          <p:nvPr/>
        </p:nvSpPr>
        <p:spPr>
          <a:xfrm>
            <a:off x="328551" y="1188584"/>
            <a:ext cx="5688630" cy="4112624"/>
          </a:xfrm>
          <a:prstGeom prst="rect">
            <a:avLst/>
          </a:prstGeom>
          <a:ln>
            <a:noFill/>
          </a:ln>
          <a:effectLst>
            <a:outerShdw blurRad="50800" dist="38100" dir="8100000" algn="tr"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spcBef>
                <a:spcPts val="1800"/>
              </a:spcBef>
            </a:pPr>
            <a:endParaRPr lang="en-US" sz="2000" dirty="0"/>
          </a:p>
          <a:p>
            <a:pPr>
              <a:spcBef>
                <a:spcPts val="1200"/>
              </a:spcBef>
            </a:pPr>
            <a:r>
              <a:rPr lang="en-US" sz="2000" b="1" dirty="0"/>
              <a:t>First P&amp;E Report Due by January 31, 2022:</a:t>
            </a:r>
          </a:p>
          <a:p>
            <a:pPr marL="342900" indent="-342900">
              <a:spcBef>
                <a:spcPts val="1200"/>
              </a:spcBef>
              <a:buFont typeface="Arial" panose="020B0604020202020204" pitchFamily="34" charset="0"/>
              <a:buChar char="•"/>
            </a:pPr>
            <a:r>
              <a:rPr lang="en-US" sz="2000" dirty="0"/>
              <a:t>If you are a county with over 250K population</a:t>
            </a:r>
          </a:p>
          <a:p>
            <a:pPr marL="342900" indent="-342900">
              <a:spcBef>
                <a:spcPts val="1200"/>
              </a:spcBef>
              <a:buFont typeface="Arial" panose="020B0604020202020204" pitchFamily="34" charset="0"/>
              <a:buChar char="•"/>
            </a:pPr>
            <a:r>
              <a:rPr lang="en-US" sz="2000" dirty="0"/>
              <a:t>If you are a metropolitan city with over 250K population </a:t>
            </a:r>
          </a:p>
          <a:p>
            <a:pPr marL="342900" indent="-342900">
              <a:spcBef>
                <a:spcPts val="1200"/>
              </a:spcBef>
              <a:buFont typeface="Arial" panose="020B0604020202020204" pitchFamily="34" charset="0"/>
              <a:buChar char="•"/>
            </a:pPr>
            <a:r>
              <a:rPr lang="en-US" sz="2000" dirty="0"/>
              <a:t>If you are a county receiving $10 million or more in total ARP/CSLFRF funding</a:t>
            </a:r>
          </a:p>
          <a:p>
            <a:pPr marL="342900" indent="-342900">
              <a:spcBef>
                <a:spcPts val="1200"/>
              </a:spcBef>
              <a:buFont typeface="Arial" panose="020B0604020202020204" pitchFamily="34" charset="0"/>
              <a:buChar char="•"/>
            </a:pPr>
            <a:r>
              <a:rPr lang="en-US" sz="2000" dirty="0"/>
              <a:t>If you are a metropolitan city (over 50K population) AND you are receiving $10 million or more in total ARP/CSLFRF funding</a:t>
            </a:r>
          </a:p>
          <a:p>
            <a:pPr>
              <a:spcBef>
                <a:spcPts val="1200"/>
              </a:spcBef>
            </a:pPr>
            <a:endParaRPr lang="en-US" sz="2000" dirty="0"/>
          </a:p>
          <a:p>
            <a:pPr>
              <a:spcBef>
                <a:spcPts val="1800"/>
              </a:spcBef>
            </a:pPr>
            <a:endParaRPr lang="en-US" sz="2000" dirty="0"/>
          </a:p>
        </p:txBody>
      </p:sp>
    </p:spTree>
    <p:extLst>
      <p:ext uri="{BB962C8B-B14F-4D97-AF65-F5344CB8AC3E}">
        <p14:creationId xmlns:p14="http://schemas.microsoft.com/office/powerpoint/2010/main" val="160374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9" y="336371"/>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2331826176"/>
              </p:ext>
            </p:extLst>
          </p:nvPr>
        </p:nvGraphicFramePr>
        <p:xfrm>
          <a:off x="-1" y="1045650"/>
          <a:ext cx="12188825" cy="570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2969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9" y="336371"/>
            <a:ext cx="10902226" cy="1135441"/>
          </a:xfrm>
        </p:spPr>
        <p:txBody>
          <a:bodyPr>
            <a:normAutofit/>
          </a:bodyPr>
          <a:lstStyle/>
          <a:p>
            <a:pPr algn="ctr"/>
            <a:r>
              <a:rPr lang="en-US" sz="4799" dirty="0">
                <a:solidFill>
                  <a:schemeClr val="bg1"/>
                </a:solidFill>
              </a:rPr>
              <a:t>Standard Allowance: $0-$10 million</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extLst>
              <p:ext uri="{D42A27DB-BD31-4B8C-83A1-F6EECF244321}">
                <p14:modId xmlns:p14="http://schemas.microsoft.com/office/powerpoint/2010/main" val="3605220736"/>
              </p:ext>
            </p:extLst>
          </p:nvPr>
        </p:nvGraphicFramePr>
        <p:xfrm>
          <a:off x="-1" y="1045650"/>
          <a:ext cx="12188825" cy="57026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9906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F8BBB-D156-9341-9C1D-D4B3E10A339C}"/>
              </a:ext>
            </a:extLst>
          </p:cNvPr>
          <p:cNvSpPr>
            <a:spLocks noGrp="1"/>
          </p:cNvSpPr>
          <p:nvPr>
            <p:ph type="title"/>
          </p:nvPr>
        </p:nvSpPr>
        <p:spPr/>
        <p:txBody>
          <a:bodyPr/>
          <a:lstStyle/>
          <a:p>
            <a:pPr algn="ctr"/>
            <a:r>
              <a:rPr lang="en-US" dirty="0">
                <a:solidFill>
                  <a:schemeClr val="tx1">
                    <a:lumMod val="65000"/>
                    <a:lumOff val="35000"/>
                  </a:schemeClr>
                </a:solidFill>
              </a:rPr>
              <a:t>Revenue Replacement vs Other Categories</a:t>
            </a:r>
          </a:p>
        </p:txBody>
      </p:sp>
      <p:graphicFrame>
        <p:nvGraphicFramePr>
          <p:cNvPr id="5" name="Content Placeholder 4">
            <a:extLst>
              <a:ext uri="{FF2B5EF4-FFF2-40B4-BE49-F238E27FC236}">
                <a16:creationId xmlns:a16="http://schemas.microsoft.com/office/drawing/2014/main" id="{8852B3D1-3E0C-F040-9F32-39D6C77AA415}"/>
              </a:ext>
            </a:extLst>
          </p:cNvPr>
          <p:cNvGraphicFramePr>
            <a:graphicFrameLocks noGrp="1"/>
          </p:cNvGraphicFramePr>
          <p:nvPr>
            <p:ph idx="1"/>
          </p:nvPr>
        </p:nvGraphicFramePr>
        <p:xfrm>
          <a:off x="609600" y="1138238"/>
          <a:ext cx="10969625" cy="4987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D947E894-1D93-E945-9AAA-5CB1BF603820}"/>
              </a:ext>
            </a:extLst>
          </p:cNvPr>
          <p:cNvSpPr/>
          <p:nvPr/>
        </p:nvSpPr>
        <p:spPr>
          <a:xfrm>
            <a:off x="1011746" y="2649154"/>
            <a:ext cx="4506601" cy="3730424"/>
          </a:xfrm>
          <a:prstGeom prst="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00" b="1" dirty="0">
                <a:solidFill>
                  <a:schemeClr val="tx1">
                    <a:lumMod val="65000"/>
                    <a:lumOff val="35000"/>
                  </a:schemeClr>
                </a:solidFill>
              </a:rPr>
              <a:t>Revenue Replacement:</a:t>
            </a:r>
          </a:p>
          <a:p>
            <a:pPr algn="ctr"/>
            <a:r>
              <a:rPr lang="en-US" sz="1800" b="1" dirty="0">
                <a:solidFill>
                  <a:schemeClr val="tx1">
                    <a:lumMod val="65000"/>
                    <a:lumOff val="35000"/>
                  </a:schemeClr>
                </a:solidFill>
              </a:rPr>
              <a:t>Standard Allowance</a:t>
            </a:r>
          </a:p>
          <a:p>
            <a:pPr algn="ctr">
              <a:spcBef>
                <a:spcPts val="1200"/>
              </a:spcBef>
            </a:pPr>
            <a:r>
              <a:rPr lang="en-US" sz="1800" dirty="0">
                <a:solidFill>
                  <a:schemeClr val="tx1">
                    <a:lumMod val="65000"/>
                    <a:lumOff val="35000"/>
                  </a:schemeClr>
                </a:solidFill>
              </a:rPr>
              <a:t>May spend up to $10 million for General Government Services</a:t>
            </a:r>
          </a:p>
          <a:p>
            <a:pPr algn="ctr">
              <a:spcBef>
                <a:spcPts val="1200"/>
              </a:spcBef>
            </a:pPr>
            <a:r>
              <a:rPr lang="en-US" sz="1800" dirty="0">
                <a:solidFill>
                  <a:schemeClr val="tx1">
                    <a:lumMod val="65000"/>
                    <a:lumOff val="35000"/>
                  </a:schemeClr>
                </a:solidFill>
              </a:rPr>
              <a:t>May use to cover general government services projects that fall within other eligible ARP/CSLFRF categories.</a:t>
            </a:r>
          </a:p>
          <a:p>
            <a:pPr algn="ctr">
              <a:spcBef>
                <a:spcPts val="1200"/>
              </a:spcBef>
            </a:pPr>
            <a:r>
              <a:rPr lang="en-US" sz="1800" dirty="0">
                <a:solidFill>
                  <a:schemeClr val="tx1">
                    <a:lumMod val="65000"/>
                    <a:lumOff val="35000"/>
                  </a:schemeClr>
                </a:solidFill>
              </a:rPr>
              <a:t>Should NOT use for premium pay or grant administration costs.</a:t>
            </a:r>
          </a:p>
          <a:p>
            <a:pPr algn="ctr">
              <a:spcBef>
                <a:spcPts val="1200"/>
              </a:spcBef>
            </a:pPr>
            <a:endParaRPr lang="en-US" sz="4000" dirty="0"/>
          </a:p>
        </p:txBody>
      </p:sp>
      <p:graphicFrame>
        <p:nvGraphicFramePr>
          <p:cNvPr id="7" name="Content Placeholder 2">
            <a:extLst>
              <a:ext uri="{FF2B5EF4-FFF2-40B4-BE49-F238E27FC236}">
                <a16:creationId xmlns:a16="http://schemas.microsoft.com/office/drawing/2014/main" id="{34C37309-093C-1542-AEA8-0BCE76A208CB}"/>
              </a:ext>
            </a:extLst>
          </p:cNvPr>
          <p:cNvGraphicFramePr>
            <a:graphicFrameLocks/>
          </p:cNvGraphicFramePr>
          <p:nvPr/>
        </p:nvGraphicFramePr>
        <p:xfrm>
          <a:off x="-1" y="674894"/>
          <a:ext cx="12188825" cy="21221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a:extLst>
              <a:ext uri="{FF2B5EF4-FFF2-40B4-BE49-F238E27FC236}">
                <a16:creationId xmlns:a16="http://schemas.microsoft.com/office/drawing/2014/main" id="{8B07182D-3022-3D40-B328-CF9D1F50BBD1}"/>
              </a:ext>
            </a:extLst>
          </p:cNvPr>
          <p:cNvSpPr/>
          <p:nvPr/>
        </p:nvSpPr>
        <p:spPr>
          <a:xfrm>
            <a:off x="5965349" y="2649154"/>
            <a:ext cx="4506601" cy="3730424"/>
          </a:xfrm>
          <a:prstGeom prst="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spcBef>
                <a:spcPts val="1200"/>
              </a:spcBef>
            </a:pPr>
            <a:r>
              <a:rPr lang="en-US" sz="1800" b="1" dirty="0">
                <a:solidFill>
                  <a:schemeClr val="tx1">
                    <a:lumMod val="65000"/>
                    <a:lumOff val="35000"/>
                  </a:schemeClr>
                </a:solidFill>
              </a:rPr>
              <a:t>Revenue Replacement: </a:t>
            </a:r>
            <a:br>
              <a:rPr lang="en-US" sz="1800" b="1" dirty="0">
                <a:solidFill>
                  <a:schemeClr val="tx1">
                    <a:lumMod val="65000"/>
                    <a:lumOff val="35000"/>
                  </a:schemeClr>
                </a:solidFill>
              </a:rPr>
            </a:br>
            <a:r>
              <a:rPr lang="en-US" sz="1800" b="1" dirty="0">
                <a:solidFill>
                  <a:schemeClr val="tx1">
                    <a:lumMod val="65000"/>
                    <a:lumOff val="35000"/>
                  </a:schemeClr>
                </a:solidFill>
              </a:rPr>
              <a:t>Formula Option</a:t>
            </a:r>
          </a:p>
          <a:p>
            <a:pPr algn="ctr">
              <a:spcBef>
                <a:spcPts val="1200"/>
              </a:spcBef>
            </a:pPr>
            <a:r>
              <a:rPr lang="en-US" sz="1800" dirty="0">
                <a:solidFill>
                  <a:schemeClr val="tx1">
                    <a:lumMod val="65000"/>
                    <a:lumOff val="35000"/>
                  </a:schemeClr>
                </a:solidFill>
              </a:rPr>
              <a:t>May spend up to full amount of actual lost revenue growth for General Government Services</a:t>
            </a:r>
          </a:p>
          <a:p>
            <a:pPr algn="ctr">
              <a:spcBef>
                <a:spcPts val="1200"/>
              </a:spcBef>
            </a:pPr>
            <a:r>
              <a:rPr lang="en-US" sz="1800" dirty="0">
                <a:solidFill>
                  <a:schemeClr val="tx1">
                    <a:lumMod val="65000"/>
                    <a:lumOff val="35000"/>
                  </a:schemeClr>
                </a:solidFill>
              </a:rPr>
              <a:t>May use to cover general government services projects that fall within other eligible ARP/CSLFRF categories.</a:t>
            </a:r>
          </a:p>
          <a:p>
            <a:pPr algn="ctr">
              <a:spcBef>
                <a:spcPts val="1200"/>
              </a:spcBef>
            </a:pPr>
            <a:r>
              <a:rPr lang="en-US" sz="1800" dirty="0">
                <a:solidFill>
                  <a:schemeClr val="tx1">
                    <a:lumMod val="65000"/>
                    <a:lumOff val="35000"/>
                  </a:schemeClr>
                </a:solidFill>
              </a:rPr>
              <a:t>Should NOT use for premium pay or grant administration costs.</a:t>
            </a:r>
          </a:p>
          <a:p>
            <a:pPr algn="ctr">
              <a:spcBef>
                <a:spcPts val="1200"/>
              </a:spcBef>
            </a:pPr>
            <a:endParaRPr lang="en-US" sz="1800" dirty="0"/>
          </a:p>
        </p:txBody>
      </p:sp>
    </p:spTree>
    <p:extLst>
      <p:ext uri="{BB962C8B-B14F-4D97-AF65-F5344CB8AC3E}">
        <p14:creationId xmlns:p14="http://schemas.microsoft.com/office/powerpoint/2010/main" val="426380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F4A9AC-5CA3-C042-8232-4A8B165A36C5}"/>
              </a:ext>
            </a:extLst>
          </p:cNvPr>
          <p:cNvSpPr/>
          <p:nvPr/>
        </p:nvSpPr>
        <p:spPr>
          <a:xfrm>
            <a:off x="-1" y="893"/>
            <a:ext cx="12188825" cy="157081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chemeClr val="accent4"/>
              </a:solidFill>
            </a:endParaRPr>
          </a:p>
        </p:txBody>
      </p:sp>
      <p:sp>
        <p:nvSpPr>
          <p:cNvPr id="2" name="Title 1">
            <a:extLst>
              <a:ext uri="{FF2B5EF4-FFF2-40B4-BE49-F238E27FC236}">
                <a16:creationId xmlns:a16="http://schemas.microsoft.com/office/drawing/2014/main" id="{CF5B1A9C-177B-5B48-B815-E11CABBBA97F}"/>
              </a:ext>
            </a:extLst>
          </p:cNvPr>
          <p:cNvSpPr>
            <a:spLocks noGrp="1"/>
          </p:cNvSpPr>
          <p:nvPr>
            <p:ph type="title"/>
          </p:nvPr>
        </p:nvSpPr>
        <p:spPr>
          <a:xfrm>
            <a:off x="643298" y="191399"/>
            <a:ext cx="10902226" cy="1135441"/>
          </a:xfrm>
        </p:spPr>
        <p:txBody>
          <a:bodyPr>
            <a:normAutofit/>
          </a:bodyPr>
          <a:lstStyle/>
          <a:p>
            <a:pPr algn="ctr"/>
            <a:r>
              <a:rPr lang="en-US" sz="4799" dirty="0">
                <a:solidFill>
                  <a:schemeClr val="bg1"/>
                </a:solidFill>
              </a:rPr>
              <a:t>ARP/CLFRF Allowable Expenditures</a:t>
            </a:r>
          </a:p>
        </p:txBody>
      </p:sp>
      <p:graphicFrame>
        <p:nvGraphicFramePr>
          <p:cNvPr id="21" name="Content Placeholder 2">
            <a:extLst>
              <a:ext uri="{FF2B5EF4-FFF2-40B4-BE49-F238E27FC236}">
                <a16:creationId xmlns:a16="http://schemas.microsoft.com/office/drawing/2014/main" id="{1615C586-DE88-4E1D-8482-D2A41C1C7D60}"/>
              </a:ext>
            </a:extLst>
          </p:cNvPr>
          <p:cNvGraphicFramePr>
            <a:graphicFrameLocks noGrp="1"/>
          </p:cNvGraphicFramePr>
          <p:nvPr>
            <p:ph idx="1"/>
          </p:nvPr>
        </p:nvGraphicFramePr>
        <p:xfrm>
          <a:off x="0" y="904091"/>
          <a:ext cx="12188825" cy="21221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D75D52CE-E72B-964D-AA5E-98AD5AA1EDA2}"/>
              </a:ext>
            </a:extLst>
          </p:cNvPr>
          <p:cNvSpPr/>
          <p:nvPr/>
        </p:nvSpPr>
        <p:spPr>
          <a:xfrm>
            <a:off x="117748" y="2708919"/>
            <a:ext cx="11927694" cy="3586723"/>
          </a:xfrm>
          <a:prstGeom prst="rect">
            <a:avLst/>
          </a:prstGeom>
          <a:solidFill>
            <a:schemeClr val="accent2">
              <a:lumMod val="40000"/>
              <a:lumOff val="6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200"/>
              </a:spcBef>
            </a:pPr>
            <a:r>
              <a:rPr lang="en-US" sz="1600" dirty="0">
                <a:solidFill>
                  <a:schemeClr val="tx1">
                    <a:lumMod val="65000"/>
                    <a:lumOff val="35000"/>
                  </a:schemeClr>
                </a:solidFill>
              </a:rPr>
              <a:t>All Revenue Replacement Funds May be Spent for “General Government Services” defined by reference to a non-exclusive list of examples </a:t>
            </a:r>
          </a:p>
          <a:p>
            <a:pPr lvl="1">
              <a:spcBef>
                <a:spcPts val="200"/>
              </a:spcBef>
            </a:pPr>
            <a:r>
              <a:rPr lang="en-US" sz="1600" dirty="0">
                <a:solidFill>
                  <a:schemeClr val="tx1">
                    <a:lumMod val="65000"/>
                    <a:lumOff val="35000"/>
                  </a:schemeClr>
                </a:solidFill>
              </a:rPr>
              <a:t>“maintenance or pay-go funded building of infrastructure, including roads; modernization of cybersecurity, including hardware, software, and protection of critical infrastructure; health services; environmental remediation; school or educational services; and the provision of police, fire, and other public safety services.”</a:t>
            </a:r>
          </a:p>
          <a:p>
            <a:pPr marL="69850" lvl="1">
              <a:spcBef>
                <a:spcPts val="200"/>
              </a:spcBef>
            </a:pPr>
            <a:r>
              <a:rPr lang="en-US" sz="1600" dirty="0">
                <a:solidFill>
                  <a:schemeClr val="tx1">
                    <a:lumMod val="65000"/>
                    <a:lumOff val="35000"/>
                  </a:schemeClr>
                </a:solidFill>
              </a:rPr>
              <a:t>US Treasury Overview Supplement:</a:t>
            </a:r>
          </a:p>
          <a:p>
            <a:pPr marL="679344" lvl="2">
              <a:spcBef>
                <a:spcPts val="200"/>
              </a:spcBef>
            </a:pPr>
            <a:r>
              <a:rPr lang="en-US" sz="1600" dirty="0">
                <a:solidFill>
                  <a:schemeClr val="tx1">
                    <a:lumMod val="65000"/>
                    <a:lumOff val="35000"/>
                  </a:schemeClr>
                </a:solidFill>
              </a:rPr>
              <a:t>“[g]</a:t>
            </a:r>
            <a:r>
              <a:rPr lang="en-US" sz="1600" dirty="0" err="1">
                <a:solidFill>
                  <a:schemeClr val="tx1">
                    <a:lumMod val="65000"/>
                    <a:lumOff val="35000"/>
                  </a:schemeClr>
                </a:solidFill>
              </a:rPr>
              <a:t>overnment</a:t>
            </a:r>
            <a:r>
              <a:rPr lang="en-US" sz="1600" dirty="0">
                <a:solidFill>
                  <a:schemeClr val="tx1">
                    <a:lumMod val="65000"/>
                    <a:lumOff val="35000"/>
                  </a:schemeClr>
                </a:solidFill>
              </a:rPr>
              <a:t> services generally include any service traditionally provided by a government, unless Treasury has stated otherwise. Here are some common examples, although this list is not exhaustive: Construction of schools and hospitals; Road building and maintenance, and other infrastructure; Health services; General government administration, staff, and administrative facilities; Environmental remediation; [and] Provision of police, fire, and other public safety services (including purchase of fire trucks and police vehicles).”</a:t>
            </a:r>
          </a:p>
          <a:p>
            <a:pPr>
              <a:spcBef>
                <a:spcPts val="200"/>
              </a:spcBef>
            </a:pPr>
            <a:r>
              <a:rPr lang="en-US" sz="1600" dirty="0">
                <a:solidFill>
                  <a:schemeClr val="tx1">
                    <a:lumMod val="65000"/>
                    <a:lumOff val="35000"/>
                  </a:schemeClr>
                </a:solidFill>
              </a:rPr>
              <a:t>Must track expenditures for reporting purposes</a:t>
            </a:r>
          </a:p>
          <a:p>
            <a:pPr>
              <a:spcBef>
                <a:spcPts val="200"/>
              </a:spcBef>
            </a:pPr>
            <a:r>
              <a:rPr lang="en-US" sz="1600" dirty="0">
                <a:solidFill>
                  <a:schemeClr val="tx1">
                    <a:lumMod val="65000"/>
                    <a:lumOff val="35000"/>
                  </a:schemeClr>
                </a:solidFill>
              </a:rPr>
              <a:t>Must follow all Uniform Guidance requirements</a:t>
            </a:r>
          </a:p>
          <a:p>
            <a:pPr>
              <a:spcBef>
                <a:spcPts val="1200"/>
              </a:spcBef>
            </a:pPr>
            <a:endParaRPr lang="en-US" sz="1200" dirty="0">
              <a:solidFill>
                <a:schemeClr val="tx1">
                  <a:lumMod val="65000"/>
                  <a:lumOff val="35000"/>
                </a:schemeClr>
              </a:solidFill>
            </a:endParaRPr>
          </a:p>
        </p:txBody>
      </p:sp>
      <p:sp>
        <p:nvSpPr>
          <p:cNvPr id="3" name="Rectangle 2">
            <a:extLst>
              <a:ext uri="{FF2B5EF4-FFF2-40B4-BE49-F238E27FC236}">
                <a16:creationId xmlns:a16="http://schemas.microsoft.com/office/drawing/2014/main" id="{F937DAB4-5741-1948-923C-1143583A33DB}"/>
              </a:ext>
            </a:extLst>
          </p:cNvPr>
          <p:cNvSpPr/>
          <p:nvPr/>
        </p:nvSpPr>
        <p:spPr>
          <a:xfrm>
            <a:off x="837827" y="6093296"/>
            <a:ext cx="10513168" cy="573305"/>
          </a:xfrm>
          <a:prstGeom prst="rect">
            <a:avLst/>
          </a:prstGeom>
          <a:effectLst>
            <a:outerShdw blurRad="50800" dist="38100" dir="8100000" algn="tr"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dirty="0"/>
              <a:t>Updated Blog Post: </a:t>
            </a:r>
            <a:r>
              <a:rPr lang="en-US" sz="1400" dirty="0">
                <a:hlinkClick r:id="rId7"/>
              </a:rPr>
              <a:t>https://canons.sog.unc.edu/2022/01/american-rescue-plan-act-of-2021-coronavirus-state-local-fiscal-recovery-funds-final-rule-spending-funds-for-general-government-purposes-2/</a:t>
            </a:r>
            <a:r>
              <a:rPr lang="en-US" sz="1400" dirty="0"/>
              <a:t> </a:t>
            </a:r>
          </a:p>
        </p:txBody>
      </p:sp>
    </p:spTree>
    <p:extLst>
      <p:ext uri="{BB962C8B-B14F-4D97-AF65-F5344CB8AC3E}">
        <p14:creationId xmlns:p14="http://schemas.microsoft.com/office/powerpoint/2010/main" val="4100932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5827" cy="6858000"/>
            <a:chOff x="651279" y="598259"/>
            <a:chExt cx="10889442" cy="5680742"/>
          </a:xfrm>
        </p:grpSpPr>
        <p:sp>
          <p:nvSpPr>
            <p:cNvPr id="14"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3" y="0"/>
            <a:ext cx="12185773"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F847F328-FF41-4D4D-BE71-FEE0BED47C17}"/>
              </a:ext>
            </a:extLst>
          </p:cNvPr>
          <p:cNvSpPr>
            <a:spLocks noGrp="1"/>
          </p:cNvSpPr>
          <p:nvPr>
            <p:ph type="title"/>
          </p:nvPr>
        </p:nvSpPr>
        <p:spPr>
          <a:xfrm>
            <a:off x="786180" y="841248"/>
            <a:ext cx="3514328" cy="5340097"/>
          </a:xfrm>
        </p:spPr>
        <p:txBody>
          <a:bodyPr anchor="ctr">
            <a:normAutofit/>
          </a:bodyPr>
          <a:lstStyle/>
          <a:p>
            <a:r>
              <a:rPr lang="en-US" sz="4800">
                <a:solidFill>
                  <a:schemeClr val="bg1"/>
                </a:solidFill>
              </a:rPr>
              <a:t>Maximize Benefit, Minimize Burden</a:t>
            </a:r>
          </a:p>
        </p:txBody>
      </p:sp>
      <p:graphicFrame>
        <p:nvGraphicFramePr>
          <p:cNvPr id="4" name="Content Placeholder 3">
            <a:extLst>
              <a:ext uri="{FF2B5EF4-FFF2-40B4-BE49-F238E27FC236}">
                <a16:creationId xmlns:a16="http://schemas.microsoft.com/office/drawing/2014/main" id="{920BD00D-FC50-2B41-9015-2F41BFE54582}"/>
              </a:ext>
            </a:extLst>
          </p:cNvPr>
          <p:cNvGraphicFramePr>
            <a:graphicFrameLocks noGrp="1"/>
          </p:cNvGraphicFramePr>
          <p:nvPr>
            <p:ph idx="1"/>
            <p:extLst>
              <p:ext uri="{D42A27DB-BD31-4B8C-83A1-F6EECF244321}">
                <p14:modId xmlns:p14="http://schemas.microsoft.com/office/powerpoint/2010/main" val="2184979659"/>
              </p:ext>
            </p:extLst>
          </p:nvPr>
        </p:nvGraphicFramePr>
        <p:xfrm>
          <a:off x="4984587" y="231006"/>
          <a:ext cx="6366255"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8320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re engine in front of the station">
            <a:extLst>
              <a:ext uri="{FF2B5EF4-FFF2-40B4-BE49-F238E27FC236}">
                <a16:creationId xmlns:a16="http://schemas.microsoft.com/office/drawing/2014/main" id="{DA2C5299-5D4D-D14B-86C7-B4CEADD2805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968433" y="0"/>
            <a:ext cx="10251959" cy="6858000"/>
          </a:xfrm>
          <a:prstGeom prst="rect">
            <a:avLst/>
          </a:prstGeom>
        </p:spPr>
      </p:pic>
      <p:sp>
        <p:nvSpPr>
          <p:cNvPr id="2" name="Title 1">
            <a:extLst>
              <a:ext uri="{FF2B5EF4-FFF2-40B4-BE49-F238E27FC236}">
                <a16:creationId xmlns:a16="http://schemas.microsoft.com/office/drawing/2014/main" id="{0BFE5350-1EB8-C945-AAEB-6EDB6675B7C0}"/>
              </a:ext>
            </a:extLst>
          </p:cNvPr>
          <p:cNvSpPr>
            <a:spLocks noGrp="1"/>
          </p:cNvSpPr>
          <p:nvPr>
            <p:ph type="title"/>
          </p:nvPr>
        </p:nvSpPr>
        <p:spPr/>
        <p:txBody>
          <a:bodyPr/>
          <a:lstStyle/>
          <a:p>
            <a:pPr algn="ctr"/>
            <a:r>
              <a:rPr lang="en-US" dirty="0"/>
              <a:t>Example: Funding a Fire Truck</a:t>
            </a:r>
          </a:p>
        </p:txBody>
      </p:sp>
      <p:sp>
        <p:nvSpPr>
          <p:cNvPr id="3" name="Content Placeholder 2">
            <a:extLst>
              <a:ext uri="{FF2B5EF4-FFF2-40B4-BE49-F238E27FC236}">
                <a16:creationId xmlns:a16="http://schemas.microsoft.com/office/drawing/2014/main" id="{6B5163DF-B503-B948-8B22-A73DEFCD4BBF}"/>
              </a:ext>
            </a:extLst>
          </p:cNvPr>
          <p:cNvSpPr>
            <a:spLocks noGrp="1"/>
          </p:cNvSpPr>
          <p:nvPr>
            <p:ph idx="1"/>
          </p:nvPr>
        </p:nvSpPr>
        <p:spPr>
          <a:xfrm>
            <a:off x="609441" y="1138425"/>
            <a:ext cx="5340955" cy="4987739"/>
          </a:xfrm>
          <a:noFill/>
          <a:ln/>
        </p:spPr>
        <p:style>
          <a:lnRef idx="2">
            <a:schemeClr val="accent2">
              <a:shade val="50000"/>
            </a:schemeClr>
          </a:lnRef>
          <a:fillRef idx="1">
            <a:schemeClr val="accent2"/>
          </a:fillRef>
          <a:effectRef idx="0">
            <a:schemeClr val="accent2"/>
          </a:effectRef>
          <a:fontRef idx="minor">
            <a:schemeClr val="lt1"/>
          </a:fontRef>
        </p:style>
        <p:txBody>
          <a:bodyPr>
            <a:normAutofit fontScale="47500" lnSpcReduction="20000"/>
          </a:bodyPr>
          <a:lstStyle/>
          <a:p>
            <a:pPr marL="455613" indent="-227013" algn="ctr">
              <a:buNone/>
            </a:pPr>
            <a:r>
              <a:rPr lang="en-US" sz="3800" b="1" dirty="0">
                <a:solidFill>
                  <a:schemeClr val="tx1"/>
                </a:solidFill>
                <a:latin typeface="+mj-lt"/>
              </a:rPr>
              <a:t>Option 1 </a:t>
            </a:r>
          </a:p>
          <a:p>
            <a:pPr marL="455613" indent="-227013" algn="ctr">
              <a:buNone/>
            </a:pPr>
            <a:endParaRPr lang="en-US" b="1" dirty="0">
              <a:solidFill>
                <a:schemeClr val="tx1"/>
              </a:solidFill>
              <a:latin typeface="+mj-lt"/>
            </a:endParaRPr>
          </a:p>
          <a:p>
            <a:pPr marL="455613" indent="-227013">
              <a:buNone/>
            </a:pPr>
            <a:r>
              <a:rPr lang="en-US" sz="3800" b="1" dirty="0">
                <a:solidFill>
                  <a:schemeClr val="tx1"/>
                </a:solidFill>
                <a:latin typeface="+mj-lt"/>
              </a:rPr>
              <a:t>Use ARP/CSLFRF monies directly to fund fire truck</a:t>
            </a:r>
          </a:p>
          <a:p>
            <a:pPr marL="455613" indent="-227013">
              <a:buNone/>
            </a:pPr>
            <a:endParaRPr lang="en-US" sz="3800" b="1" dirty="0">
              <a:solidFill>
                <a:schemeClr val="tx1"/>
              </a:solidFill>
              <a:latin typeface="+mj-lt"/>
            </a:endParaRPr>
          </a:p>
          <a:p>
            <a:pPr marL="455613" indent="-227013">
              <a:buNone/>
            </a:pPr>
            <a:r>
              <a:rPr lang="en-US" sz="3800" b="1" dirty="0">
                <a:solidFill>
                  <a:schemeClr val="tx1"/>
                </a:solidFill>
                <a:latin typeface="+mj-lt"/>
              </a:rPr>
              <a:t>Budget &amp; Track Expenditures</a:t>
            </a:r>
          </a:p>
          <a:p>
            <a:pPr marL="455613" indent="-227013">
              <a:buNone/>
            </a:pPr>
            <a:endParaRPr lang="en-US" sz="3800" b="1" dirty="0">
              <a:solidFill>
                <a:schemeClr val="tx1"/>
              </a:solidFill>
              <a:latin typeface="+mj-lt"/>
            </a:endParaRPr>
          </a:p>
          <a:p>
            <a:pPr marL="455613" indent="-227013">
              <a:buNone/>
            </a:pPr>
            <a:r>
              <a:rPr lang="en-US" sz="3800" b="1" dirty="0">
                <a:solidFill>
                  <a:schemeClr val="tx1"/>
                </a:solidFill>
                <a:latin typeface="+mj-lt"/>
              </a:rPr>
              <a:t>UG Compliance Requirements:</a:t>
            </a:r>
          </a:p>
          <a:p>
            <a:pPr marL="455613" indent="-227013"/>
            <a:r>
              <a:rPr lang="en-US" sz="3800" b="1" dirty="0">
                <a:solidFill>
                  <a:schemeClr val="tx1"/>
                </a:solidFill>
                <a:latin typeface="+mj-lt"/>
              </a:rPr>
              <a:t>Eligibility documentation</a:t>
            </a:r>
          </a:p>
          <a:p>
            <a:pPr marL="455613" indent="-227013"/>
            <a:r>
              <a:rPr lang="en-US" sz="3800" b="1" dirty="0">
                <a:solidFill>
                  <a:schemeClr val="tx1"/>
                </a:solidFill>
                <a:latin typeface="+mj-lt"/>
              </a:rPr>
              <a:t>Allowable costs policy (</a:t>
            </a:r>
            <a:r>
              <a:rPr lang="en-US" sz="3800" b="1" dirty="0">
                <a:solidFill>
                  <a:schemeClr val="tx1"/>
                </a:solidFill>
                <a:latin typeface="+mj-lt"/>
                <a:hlinkClick r:id="rId3"/>
              </a:rPr>
              <a:t>sample here</a:t>
            </a:r>
            <a:r>
              <a:rPr lang="en-US" sz="3800" b="1" dirty="0">
                <a:solidFill>
                  <a:schemeClr val="tx1"/>
                </a:solidFill>
                <a:latin typeface="+mj-lt"/>
              </a:rPr>
              <a:t>)</a:t>
            </a:r>
          </a:p>
          <a:p>
            <a:pPr marL="455613" indent="-227013"/>
            <a:r>
              <a:rPr lang="en-US" sz="3800" b="1" dirty="0">
                <a:solidFill>
                  <a:schemeClr val="tx1"/>
                </a:solidFill>
                <a:latin typeface="+mj-lt"/>
              </a:rPr>
              <a:t>Conflicts of interest policy</a:t>
            </a:r>
          </a:p>
          <a:p>
            <a:pPr marL="455613" indent="-227013"/>
            <a:r>
              <a:rPr lang="en-US" sz="3800" b="1" dirty="0">
                <a:solidFill>
                  <a:schemeClr val="tx1"/>
                </a:solidFill>
                <a:latin typeface="+mj-lt"/>
              </a:rPr>
              <a:t>Financial management / internal controls policy</a:t>
            </a:r>
          </a:p>
          <a:p>
            <a:pPr marL="455613" indent="-227013"/>
            <a:r>
              <a:rPr lang="en-US" sz="3800" b="1" dirty="0">
                <a:solidFill>
                  <a:schemeClr val="tx1"/>
                </a:solidFill>
                <a:latin typeface="+mj-lt"/>
              </a:rPr>
              <a:t>Human resources policy</a:t>
            </a:r>
          </a:p>
          <a:p>
            <a:pPr marL="455613" indent="-227013"/>
            <a:r>
              <a:rPr lang="en-US" sz="3800" b="1" dirty="0">
                <a:solidFill>
                  <a:schemeClr val="tx1"/>
                </a:solidFill>
                <a:latin typeface="+mj-lt"/>
              </a:rPr>
              <a:t>Records retention policy</a:t>
            </a:r>
          </a:p>
          <a:p>
            <a:pPr marL="455613" indent="-227013"/>
            <a:r>
              <a:rPr lang="en-US" sz="3800" b="1" dirty="0">
                <a:solidFill>
                  <a:schemeClr val="tx1"/>
                </a:solidFill>
                <a:latin typeface="+mj-lt"/>
              </a:rPr>
              <a:t>Nondiscrimination policy</a:t>
            </a:r>
          </a:p>
          <a:p>
            <a:pPr marL="455613" indent="-227013"/>
            <a:r>
              <a:rPr lang="en-US" sz="3800" b="1" dirty="0">
                <a:solidFill>
                  <a:schemeClr val="tx1"/>
                </a:solidFill>
                <a:latin typeface="+mj-lt"/>
              </a:rPr>
              <a:t>Procurement policy</a:t>
            </a:r>
          </a:p>
          <a:p>
            <a:pPr marL="455613" indent="-227013"/>
            <a:r>
              <a:rPr lang="en-US" sz="3800" b="1" dirty="0">
                <a:solidFill>
                  <a:schemeClr val="tx1"/>
                </a:solidFill>
                <a:latin typeface="+mj-lt"/>
              </a:rPr>
              <a:t>Property management policy</a:t>
            </a:r>
          </a:p>
          <a:p>
            <a:pPr marL="0" indent="0">
              <a:buNone/>
            </a:pPr>
            <a:endParaRPr lang="en-US" dirty="0">
              <a:solidFill>
                <a:schemeClr val="tx1"/>
              </a:solidFill>
            </a:endParaRPr>
          </a:p>
          <a:p>
            <a:endParaRPr lang="en-US" dirty="0"/>
          </a:p>
        </p:txBody>
      </p:sp>
      <p:sp>
        <p:nvSpPr>
          <p:cNvPr id="4" name="Content Placeholder 2">
            <a:extLst>
              <a:ext uri="{FF2B5EF4-FFF2-40B4-BE49-F238E27FC236}">
                <a16:creationId xmlns:a16="http://schemas.microsoft.com/office/drawing/2014/main" id="{7EF9BC40-E385-6A43-B8EF-0831EFC21C45}"/>
              </a:ext>
            </a:extLst>
          </p:cNvPr>
          <p:cNvSpPr txBox="1">
            <a:spLocks/>
          </p:cNvSpPr>
          <p:nvPr/>
        </p:nvSpPr>
        <p:spPr>
          <a:xfrm>
            <a:off x="6269195" y="1138425"/>
            <a:ext cx="5340955" cy="4987739"/>
          </a:xfrm>
          <a:prstGeom prst="rect">
            <a:avLst/>
          </a:prstGeom>
          <a:noFill/>
          <a:ln/>
        </p:spPr>
        <p:style>
          <a:lnRef idx="2">
            <a:schemeClr val="accent2">
              <a:shade val="50000"/>
            </a:schemeClr>
          </a:lnRef>
          <a:fillRef idx="1">
            <a:schemeClr val="accent2"/>
          </a:fillRef>
          <a:effectRef idx="0">
            <a:schemeClr val="accent2"/>
          </a:effectRef>
          <a:fontRef idx="minor">
            <a:schemeClr val="lt1"/>
          </a:fontRef>
        </p:style>
        <p:txBody>
          <a:bodyPr vert="horz" lIns="0" tIns="60949" rIns="0" bIns="60949" rtlCol="0">
            <a:normAutofit fontScale="47500" lnSpcReduction="20000"/>
          </a:bodyPr>
          <a:lst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455613" indent="-227013" algn="ctr">
              <a:buFont typeface="Arial" pitchFamily="34" charset="0"/>
              <a:buNone/>
            </a:pPr>
            <a:r>
              <a:rPr lang="en-US" sz="3800" b="1" dirty="0"/>
              <a:t>Option 2 </a:t>
            </a:r>
          </a:p>
          <a:p>
            <a:pPr marL="455613" indent="-227013" algn="ctr">
              <a:buFont typeface="Arial" pitchFamily="34" charset="0"/>
              <a:buNone/>
            </a:pPr>
            <a:endParaRPr lang="en-US" sz="3800" b="1" dirty="0"/>
          </a:p>
          <a:p>
            <a:pPr marL="455613" indent="-227013">
              <a:buFont typeface="Arial" pitchFamily="34" charset="0"/>
              <a:buNone/>
            </a:pPr>
            <a:r>
              <a:rPr lang="en-US" sz="3800" b="1" dirty="0"/>
              <a:t>Use ARP/CSLFRF funds to fund salaries/benefits, and use general fund monies to fund fire truck</a:t>
            </a:r>
          </a:p>
          <a:p>
            <a:pPr marL="455613" indent="-227013">
              <a:buFont typeface="Arial" pitchFamily="34" charset="0"/>
              <a:buNone/>
            </a:pPr>
            <a:endParaRPr lang="en-US" sz="3800" b="1" dirty="0"/>
          </a:p>
          <a:p>
            <a:pPr marL="455613" indent="-227013">
              <a:buFont typeface="Arial" pitchFamily="34" charset="0"/>
              <a:buNone/>
            </a:pPr>
            <a:r>
              <a:rPr lang="en-US" sz="3800" b="1" dirty="0"/>
              <a:t>Budget &amp; Track Expenditures</a:t>
            </a:r>
          </a:p>
          <a:p>
            <a:pPr marL="455613" indent="-227013">
              <a:buFont typeface="Arial" pitchFamily="34" charset="0"/>
              <a:buNone/>
            </a:pPr>
            <a:endParaRPr lang="en-US" sz="3800" b="1" dirty="0"/>
          </a:p>
          <a:p>
            <a:pPr marL="455613" indent="-227013">
              <a:buFont typeface="Arial" pitchFamily="34" charset="0"/>
              <a:buNone/>
            </a:pPr>
            <a:r>
              <a:rPr lang="en-US" sz="3800" b="1" dirty="0"/>
              <a:t>UG Compliance Requirements:</a:t>
            </a:r>
          </a:p>
          <a:p>
            <a:pPr marL="455613" indent="-227013"/>
            <a:r>
              <a:rPr lang="en-US" sz="3800" b="1" dirty="0"/>
              <a:t>Eligibility documentation</a:t>
            </a:r>
          </a:p>
          <a:p>
            <a:pPr marL="455613" indent="-227013"/>
            <a:r>
              <a:rPr lang="en-US" sz="3800" b="1" dirty="0"/>
              <a:t>Allowable costs policy (</a:t>
            </a:r>
            <a:r>
              <a:rPr lang="en-US" sz="3800" b="1" dirty="0">
                <a:hlinkClick r:id="rId3"/>
              </a:rPr>
              <a:t>sample here</a:t>
            </a:r>
            <a:r>
              <a:rPr lang="en-US" sz="3800" b="1" dirty="0"/>
              <a:t>)</a:t>
            </a:r>
          </a:p>
          <a:p>
            <a:pPr marL="455613" indent="-227013"/>
            <a:r>
              <a:rPr lang="en-US" sz="3800" b="1" dirty="0"/>
              <a:t>Conflicts of interest policy</a:t>
            </a:r>
          </a:p>
          <a:p>
            <a:pPr marL="455613" indent="-227013"/>
            <a:r>
              <a:rPr lang="en-US" sz="3800" b="1" dirty="0"/>
              <a:t>Financial management / internal controls policy</a:t>
            </a:r>
          </a:p>
          <a:p>
            <a:pPr marL="455613" indent="-227013"/>
            <a:r>
              <a:rPr lang="en-US" sz="3800" b="1" dirty="0"/>
              <a:t>Human resources policy</a:t>
            </a:r>
          </a:p>
          <a:p>
            <a:pPr marL="455613" indent="-227013"/>
            <a:r>
              <a:rPr lang="en-US" sz="3800" b="1" dirty="0"/>
              <a:t>Records retention policy</a:t>
            </a:r>
          </a:p>
          <a:p>
            <a:pPr marL="455613" indent="-227013"/>
            <a:r>
              <a:rPr lang="en-US" sz="3800" b="1" dirty="0"/>
              <a:t>Nondiscrimination policy</a:t>
            </a:r>
          </a:p>
          <a:p>
            <a:pPr marL="455613" indent="-227013"/>
            <a:r>
              <a:rPr lang="en-US" sz="3800" b="1" strike="sngStrike" dirty="0"/>
              <a:t>Procurement policy</a:t>
            </a:r>
          </a:p>
          <a:p>
            <a:pPr marL="455613" indent="-227013"/>
            <a:r>
              <a:rPr lang="en-US" sz="3800" b="1" strike="sngStrike" dirty="0"/>
              <a:t>Property management policy</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85409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Custom 653">
      <a:dk1>
        <a:sysClr val="windowText" lastClr="000000"/>
      </a:dk1>
      <a:lt1>
        <a:sysClr val="window" lastClr="FFFFFF"/>
      </a:lt1>
      <a:dk2>
        <a:srgbClr val="1F497D"/>
      </a:dk2>
      <a:lt2>
        <a:srgbClr val="EEECE1"/>
      </a:lt2>
      <a:accent1>
        <a:srgbClr val="F25840"/>
      </a:accent1>
      <a:accent2>
        <a:srgbClr val="F8A01B"/>
      </a:accent2>
      <a:accent3>
        <a:srgbClr val="6E58A1"/>
      </a:accent3>
      <a:accent4>
        <a:srgbClr val="13B39B"/>
      </a:accent4>
      <a:accent5>
        <a:srgbClr val="23AAE2"/>
      </a:accent5>
      <a:accent6>
        <a:srgbClr val="A5A5A5"/>
      </a:accent6>
      <a:hlink>
        <a:srgbClr val="0000FF"/>
      </a:hlink>
      <a:folHlink>
        <a:srgbClr val="800080"/>
      </a:folHlink>
    </a:clrScheme>
    <a:fontScheme name="Custom 2">
      <a:majorFont>
        <a:latin typeface="Calibr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13299</TotalTime>
  <Words>1551</Words>
  <Application>Microsoft Macintosh PowerPoint</Application>
  <PresentationFormat>Custom</PresentationFormat>
  <Paragraphs>179</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Segoe UI</vt:lpstr>
      <vt:lpstr>Office Theme</vt:lpstr>
      <vt:lpstr>ARP/CSLFRF Office Hours $0 - $10 million</vt:lpstr>
      <vt:lpstr>Revamped Zoom Office Hours</vt:lpstr>
      <vt:lpstr>Project &amp; Expenditure Reports!!</vt:lpstr>
      <vt:lpstr>ARP/CLFRF Allowable Expenditures</vt:lpstr>
      <vt:lpstr>Standard Allowance: $0-$10 million</vt:lpstr>
      <vt:lpstr>Revenue Replacement vs Other Categories</vt:lpstr>
      <vt:lpstr>ARP/CLFRF Allowable Expenditures</vt:lpstr>
      <vt:lpstr>Maximize Benefit, Minimize Burden</vt:lpstr>
      <vt:lpstr>Example: Funding a Fire Truck</vt:lpstr>
      <vt:lpstr>Local Government Internal Expenses</vt:lpstr>
      <vt:lpstr>ARP/CLFRF Allowable Expenditures</vt:lpstr>
      <vt:lpstr>Uniform Guidance Compliance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Julian</dc:creator>
  <cp:lastModifiedBy>Millonzi, Kara Anne</cp:lastModifiedBy>
  <cp:revision>143</cp:revision>
  <dcterms:created xsi:type="dcterms:W3CDTF">2013-09-12T13:05:01Z</dcterms:created>
  <dcterms:modified xsi:type="dcterms:W3CDTF">2022-01-31T15:58:28Z</dcterms:modified>
</cp:coreProperties>
</file>