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536" r:id="rId3"/>
    <p:sldId id="257" r:id="rId4"/>
    <p:sldId id="258" r:id="rId5"/>
    <p:sldId id="260" r:id="rId6"/>
    <p:sldId id="540" r:id="rId7"/>
    <p:sldId id="261" r:id="rId8"/>
    <p:sldId id="537" r:id="rId9"/>
    <p:sldId id="539" r:id="rId10"/>
    <p:sldId id="53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/>
    <p:restoredTop sz="94694"/>
  </p:normalViewPr>
  <p:slideViewPr>
    <p:cSldViewPr snapToGrid="0" snapToObjects="1">
      <p:cViewPr varScale="1">
        <p:scale>
          <a:sx n="120" d="100"/>
          <a:sy n="120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5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7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4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8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c.zoom.us/j/94011361206?pwd=MjIzWnlzOWxtNGtoUlNjaEV3ZWNPdz09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o.gov/assets/gao-14-704g.pdf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treasury.gov/system/files/136/NEU-Non-UGLG-Agreements-and-Supporting-Documents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me.treasury.gov/system/files/136/TreasuryPortalRegInstructions.pdf" TargetMode="External"/><Relationship Id="rId4" Type="http://schemas.openxmlformats.org/officeDocument/2006/relationships/hyperlink" Target="https://home.treasury.gov/system/files/136/Login.gov-User-Guide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Video 52" descr="A tree in a snowy place&#10;&#10;Description automatically generated with low confidence">
            <a:extLst>
              <a:ext uri="{FF2B5EF4-FFF2-40B4-BE49-F238E27FC236}">
                <a16:creationId xmlns:a16="http://schemas.microsoft.com/office/drawing/2014/main" id="{CC10AED9-7938-4843-B95B-235708153B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284" r="-1" b="-1"/>
          <a:stretch/>
        </p:blipFill>
        <p:spPr>
          <a:xfrm>
            <a:off x="0" y="29547"/>
            <a:ext cx="12448588" cy="6982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536B9-DFC0-EC44-8F0C-A0D63CD66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4651" y="2223340"/>
            <a:ext cx="4567777" cy="1205660"/>
          </a:xfrm>
          <a:noFill/>
        </p:spPr>
        <p:txBody>
          <a:bodyPr anchor="b">
            <a:no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ARP/CSLFRF 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Office Hours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E861C-B395-0845-9F23-6DAA1C63A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0939" y="3299049"/>
            <a:ext cx="7315200" cy="823608"/>
          </a:xfrm>
          <a:noFill/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January 5, 2022</a:t>
            </a:r>
          </a:p>
        </p:txBody>
      </p:sp>
    </p:spTree>
    <p:extLst>
      <p:ext uri="{BB962C8B-B14F-4D97-AF65-F5344CB8AC3E}">
        <p14:creationId xmlns:p14="http://schemas.microsoft.com/office/powerpoint/2010/main" val="10263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28FE-6441-0145-A97F-D47A3D73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7062447" cy="1286160"/>
          </a:xfrm>
        </p:spPr>
        <p:txBody>
          <a:bodyPr anchor="b">
            <a:normAutofit/>
          </a:bodyPr>
          <a:lstStyle/>
          <a:p>
            <a:r>
              <a:rPr lang="en-US" sz="4100" dirty="0">
                <a:solidFill>
                  <a:srgbClr val="7030A0"/>
                </a:solidFill>
              </a:rPr>
              <a:t>Adopt &amp; Implement UG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68B86-351F-BE45-A20B-7E7134AD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4807"/>
            <a:ext cx="6586489" cy="3785419"/>
          </a:xfrm>
        </p:spPr>
        <p:txBody>
          <a:bodyPr>
            <a:noAutofit/>
          </a:bodyPr>
          <a:lstStyle/>
          <a:p>
            <a:r>
              <a:rPr lang="en-US" sz="2400" dirty="0"/>
              <a:t>Financial Management (budget, accounting system, internal controls)</a:t>
            </a:r>
          </a:p>
          <a:p>
            <a:r>
              <a:rPr lang="en-US" sz="2400" dirty="0"/>
              <a:t>Eligibility Determinations</a:t>
            </a:r>
          </a:p>
          <a:p>
            <a:r>
              <a:rPr lang="en-US" sz="2400" dirty="0"/>
              <a:t>Allowable Costs/Cost Principles</a:t>
            </a:r>
          </a:p>
          <a:p>
            <a:r>
              <a:rPr lang="en-US" sz="2400" dirty="0"/>
              <a:t>Property Management</a:t>
            </a:r>
          </a:p>
          <a:p>
            <a:r>
              <a:rPr lang="en-US" sz="2400" dirty="0"/>
              <a:t>Procurement &amp; Conflict of Interest</a:t>
            </a:r>
          </a:p>
          <a:p>
            <a:r>
              <a:rPr lang="en-US" sz="2400" dirty="0"/>
              <a:t>Subaward</a:t>
            </a:r>
          </a:p>
          <a:p>
            <a:r>
              <a:rPr lang="en-US" sz="2400" dirty="0"/>
              <a:t>Human Resources</a:t>
            </a:r>
          </a:p>
          <a:p>
            <a:r>
              <a:rPr lang="en-US" sz="2400" dirty="0"/>
              <a:t>Cash Management &amp; Program Income</a:t>
            </a:r>
          </a:p>
          <a:p>
            <a:r>
              <a:rPr lang="en-US" sz="2400" dirty="0"/>
              <a:t>Records Retention &amp; Reporting</a:t>
            </a:r>
          </a:p>
        </p:txBody>
      </p:sp>
      <p:pic>
        <p:nvPicPr>
          <p:cNvPr id="512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640E82D-D9CE-7D43-9106-5CC6932BC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r="35977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4" name="Straight Connector 13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7D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72252FFB-C402-EF4C-B1EF-4D470422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5" y="2154012"/>
            <a:ext cx="720969" cy="72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53C7990-EE6B-144B-8835-A00D3F39E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4" y="2911029"/>
            <a:ext cx="720969" cy="72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DC486CF-AE90-2E47-8CB6-78832D094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4" y="3432308"/>
            <a:ext cx="720969" cy="72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5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F6C5-B71D-C34A-A845-31C62821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316" y="0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Zoom Office Hours</a:t>
            </a:r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F5D7B3E2-AE19-F44B-88F9-2714F45E5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58" r="8722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9AB32-6E19-3648-ADDC-9603C52DF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316" y="1565329"/>
            <a:ext cx="5563892" cy="48044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b="1" dirty="0"/>
              <a:t>Next ARP Office Hours:</a:t>
            </a:r>
            <a:endParaRPr lang="en-US" sz="3200" dirty="0"/>
          </a:p>
          <a:p>
            <a:r>
              <a:rPr lang="en-US" sz="2900" dirty="0"/>
              <a:t>Thursday, January 13, at 8:30am</a:t>
            </a:r>
          </a:p>
          <a:p>
            <a:pPr marL="0" indent="0">
              <a:buNone/>
            </a:pPr>
            <a:r>
              <a:rPr lang="en-US" sz="2400" u="sng" dirty="0">
                <a:hlinkClick r:id="rId3"/>
              </a:rPr>
              <a:t>https://unc.zoom.us/j/94011361206?pwd=MjIzWnlzOWxtNGtoUlNjaEV3ZWNPdz09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Meeting ID: 940 1136 1206</a:t>
            </a:r>
          </a:p>
          <a:p>
            <a:pPr marL="0" indent="0">
              <a:buNone/>
            </a:pPr>
            <a:r>
              <a:rPr lang="en-US" sz="2400" dirty="0"/>
              <a:t>Passcode: 522329 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3200" b="1" dirty="0"/>
              <a:t>Future ARP Office Hours:</a:t>
            </a:r>
            <a:endParaRPr lang="en-US" sz="2400" dirty="0"/>
          </a:p>
          <a:p>
            <a:r>
              <a:rPr lang="en-US" dirty="0"/>
              <a:t>Friday, January 21, at 12:00pm</a:t>
            </a:r>
          </a:p>
          <a:p>
            <a:r>
              <a:rPr lang="en-US" dirty="0"/>
              <a:t>Tuesday, January 25, at 8:30am</a:t>
            </a:r>
          </a:p>
          <a:p>
            <a:r>
              <a:rPr lang="en-US" dirty="0"/>
              <a:t>Monday, January 31, at 12:00pm</a:t>
            </a:r>
          </a:p>
          <a:p>
            <a:r>
              <a:rPr lang="en-US" dirty="0"/>
              <a:t>Thursday, February 10, at 8:30am</a:t>
            </a:r>
          </a:p>
          <a:p>
            <a:r>
              <a:rPr lang="en-US" dirty="0"/>
              <a:t>Wednesday, February 16, at 12:00pm</a:t>
            </a:r>
          </a:p>
          <a:p>
            <a:r>
              <a:rPr lang="en-US" dirty="0"/>
              <a:t>Monday, February 21, at 8:30am</a:t>
            </a:r>
          </a:p>
          <a:p>
            <a:r>
              <a:rPr lang="en-US" dirty="0"/>
              <a:t>Thursday, March 3, at 12:00pm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1635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A5B37-5D74-CC4E-8D84-F0881B4DC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642" y="377861"/>
            <a:ext cx="6387958" cy="20057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dirty="0"/>
              <a:t>It’s 2022</a:t>
            </a:r>
          </a:p>
          <a:p>
            <a:pPr marL="0" indent="0">
              <a:buNone/>
            </a:pPr>
            <a:r>
              <a:rPr lang="en-US" sz="5400" dirty="0"/>
              <a:t>	Omicron</a:t>
            </a:r>
          </a:p>
          <a:p>
            <a:pPr marL="0" indent="0">
              <a:buNone/>
            </a:pPr>
            <a:r>
              <a:rPr lang="en-US" sz="5400" dirty="0"/>
              <a:t>		Not much else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6032BA-25E5-2D48-803A-F60CD58E9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9" y="377861"/>
            <a:ext cx="46736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A32623-BF74-2A4E-8FB6-80510146733D}"/>
              </a:ext>
            </a:extLst>
          </p:cNvPr>
          <p:cNvSpPr/>
          <p:nvPr/>
        </p:nvSpPr>
        <p:spPr>
          <a:xfrm>
            <a:off x="5270642" y="2381195"/>
            <a:ext cx="6678203" cy="42624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operating under IFR and FAQs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waiting for potential new federal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need to comply with UG provisions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have some unresolved areas of conflict and grey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Still need to prepare for first Project &amp; Expenditure report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Counties and Metropolitan Cities Over 250K population or under 250K population and over $10m total funding: Due January 31, 2022; Everyone Else: Due April 30, 2022</a:t>
            </a:r>
          </a:p>
        </p:txBody>
      </p:sp>
    </p:spTree>
    <p:extLst>
      <p:ext uri="{BB962C8B-B14F-4D97-AF65-F5344CB8AC3E}">
        <p14:creationId xmlns:p14="http://schemas.microsoft.com/office/powerpoint/2010/main" val="38371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26EE5A-2268-A042-B10A-0EAA1EC3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1808022"/>
            <a:ext cx="4727385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What Now?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Quizzical burrowing owl looking forward">
            <a:extLst>
              <a:ext uri="{FF2B5EF4-FFF2-40B4-BE49-F238E27FC236}">
                <a16:creationId xmlns:a16="http://schemas.microsoft.com/office/drawing/2014/main" id="{3E082FC5-FB58-EC4F-8C26-EABE241E2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7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220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378FE6-92B1-C240-8F04-1DD274F14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199"/>
          <a:stretch/>
        </p:blipFill>
        <p:spPr bwMode="auto">
          <a:xfrm>
            <a:off x="-575891" y="15239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8AD4C5-E724-3F47-A57C-F7E4116898BE}"/>
              </a:ext>
            </a:extLst>
          </p:cNvPr>
          <p:cNvSpPr/>
          <p:nvPr/>
        </p:nvSpPr>
        <p:spPr>
          <a:xfrm>
            <a:off x="10552613" y="15239"/>
            <a:ext cx="1478280" cy="13276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/>
                </a:solidFill>
              </a:rPr>
              <a:t>Set Up Internal Structures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A55ED-E33C-7C4E-87EE-502BF7B23C3B}"/>
              </a:ext>
            </a:extLst>
          </p:cNvPr>
          <p:cNvSpPr txBox="1"/>
          <p:nvPr/>
        </p:nvSpPr>
        <p:spPr>
          <a:xfrm>
            <a:off x="10558814" y="1173479"/>
            <a:ext cx="1870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NEUs ONLY: Establish Portal Account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B6FD8-41DE-4446-8D02-4D1C4BD768D7}"/>
              </a:ext>
            </a:extLst>
          </p:cNvPr>
          <p:cNvSpPr/>
          <p:nvPr/>
        </p:nvSpPr>
        <p:spPr>
          <a:xfrm>
            <a:off x="5295900" y="828774"/>
            <a:ext cx="1600200" cy="13276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4288" indent="-14288"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7030A0"/>
                </a:solidFill>
              </a:rPr>
              <a:t>Adopt and Implement UG Policies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C08F94-C873-6047-9EBD-B4A2DBA3C7DC}"/>
              </a:ext>
            </a:extLst>
          </p:cNvPr>
          <p:cNvSpPr/>
          <p:nvPr/>
        </p:nvSpPr>
        <p:spPr>
          <a:xfrm>
            <a:off x="697831" y="1867505"/>
            <a:ext cx="2940428" cy="13276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7663" indent="-347663"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5"/>
                </a:solidFill>
              </a:rPr>
              <a:t>Determine Project Eligibility &amp; Allowable Costs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D075D-3B61-0148-9581-A197E6E3352A}"/>
              </a:ext>
            </a:extLst>
          </p:cNvPr>
          <p:cNvSpPr/>
          <p:nvPr/>
        </p:nvSpPr>
        <p:spPr>
          <a:xfrm>
            <a:off x="9624187" y="3195159"/>
            <a:ext cx="2567813" cy="12836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4288" indent="-14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</a:rPr>
              <a:t>Budget, Account for, and Track Obligations, Expenditures, and Other Relevant Data by Project</a:t>
            </a:r>
          </a:p>
          <a:p>
            <a:pPr marL="14288" indent="-14288" defTabSz="914400">
              <a:lnSpc>
                <a:spcPct val="90000"/>
              </a:lnSpc>
              <a:spcAft>
                <a:spcPts val="600"/>
              </a:spcAft>
            </a:pPr>
            <a:endParaRPr lang="en-US" sz="1200" dirty="0">
              <a:solidFill>
                <a:schemeClr val="accent6"/>
              </a:solidFill>
            </a:endParaRPr>
          </a:p>
          <a:p>
            <a:pPr marL="14288" indent="-14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</a:rPr>
              <a:t>Monitor Subawards &amp; Contracts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87407D-FD8C-0247-936C-CA43B131CCF6}"/>
              </a:ext>
            </a:extLst>
          </p:cNvPr>
          <p:cNvSpPr/>
          <p:nvPr/>
        </p:nvSpPr>
        <p:spPr>
          <a:xfrm>
            <a:off x="2477392" y="4008695"/>
            <a:ext cx="3450968" cy="13276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4288" indent="-14288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</a:rPr>
              <a:t>Submit Required Reports &amp; Prepare for Audits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4D37-9EF7-FA41-B6D6-5034B1ACB2CA}"/>
              </a:ext>
            </a:extLst>
          </p:cNvPr>
          <p:cNvSpPr txBox="1"/>
          <p:nvPr/>
        </p:nvSpPr>
        <p:spPr>
          <a:xfrm>
            <a:off x="503992" y="191174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ARP/CSLFRF Roadmap for NC Local Government</a:t>
            </a:r>
            <a:r>
              <a:rPr lang="en-US" sz="2000" dirty="0"/>
              <a:t>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B1658-EFCC-4748-A94D-E82A136A76D8}"/>
              </a:ext>
            </a:extLst>
          </p:cNvPr>
          <p:cNvSpPr/>
          <p:nvPr/>
        </p:nvSpPr>
        <p:spPr>
          <a:xfrm>
            <a:off x="10124590" y="492369"/>
            <a:ext cx="428024" cy="461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DA40A-E788-3B48-A297-524F1E3DC5AD}"/>
              </a:ext>
            </a:extLst>
          </p:cNvPr>
          <p:cNvSpPr/>
          <p:nvPr/>
        </p:nvSpPr>
        <p:spPr>
          <a:xfrm>
            <a:off x="7053065" y="896365"/>
            <a:ext cx="585691" cy="566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80BC0-C3B1-EF48-AAE0-5C20303E9FF7}"/>
              </a:ext>
            </a:extLst>
          </p:cNvPr>
          <p:cNvSpPr/>
          <p:nvPr/>
        </p:nvSpPr>
        <p:spPr>
          <a:xfrm>
            <a:off x="3856792" y="1893072"/>
            <a:ext cx="610287" cy="6792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0132E4-820A-D244-B37D-CCD46F8FA5F7}"/>
              </a:ext>
            </a:extLst>
          </p:cNvPr>
          <p:cNvSpPr/>
          <p:nvPr/>
        </p:nvSpPr>
        <p:spPr>
          <a:xfrm>
            <a:off x="1246566" y="4008695"/>
            <a:ext cx="1111302" cy="1041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4C1E3D-A80E-2A4E-AF54-B6E145A56512}"/>
              </a:ext>
            </a:extLst>
          </p:cNvPr>
          <p:cNvSpPr/>
          <p:nvPr/>
        </p:nvSpPr>
        <p:spPr>
          <a:xfrm>
            <a:off x="8343796" y="3195159"/>
            <a:ext cx="953403" cy="916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525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7378FE6-92B1-C240-8F04-1DD274F14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199"/>
          <a:stretch/>
        </p:blipFill>
        <p:spPr bwMode="auto">
          <a:xfrm>
            <a:off x="-575891" y="15239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8AD4C5-E724-3F47-A57C-F7E4116898BE}"/>
              </a:ext>
            </a:extLst>
          </p:cNvPr>
          <p:cNvSpPr/>
          <p:nvPr/>
        </p:nvSpPr>
        <p:spPr>
          <a:xfrm>
            <a:off x="10552613" y="15239"/>
            <a:ext cx="1478280" cy="13276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/>
                </a:solidFill>
              </a:rPr>
              <a:t>Set Up Internal Structures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A55ED-E33C-7C4E-87EE-502BF7B23C3B}"/>
              </a:ext>
            </a:extLst>
          </p:cNvPr>
          <p:cNvSpPr txBox="1"/>
          <p:nvPr/>
        </p:nvSpPr>
        <p:spPr>
          <a:xfrm>
            <a:off x="10558814" y="1173479"/>
            <a:ext cx="18707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NEUs ONLY: Establish Portal Account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4D37-9EF7-FA41-B6D6-5034B1ACB2CA}"/>
              </a:ext>
            </a:extLst>
          </p:cNvPr>
          <p:cNvSpPr txBox="1"/>
          <p:nvPr/>
        </p:nvSpPr>
        <p:spPr>
          <a:xfrm>
            <a:off x="503992" y="21740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ARP/CSLFRF Roadmap for NC Local Government</a:t>
            </a:r>
            <a:r>
              <a:rPr lang="en-US" sz="2000" dirty="0"/>
              <a:t>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B1658-EFCC-4748-A94D-E82A136A76D8}"/>
              </a:ext>
            </a:extLst>
          </p:cNvPr>
          <p:cNvSpPr/>
          <p:nvPr/>
        </p:nvSpPr>
        <p:spPr>
          <a:xfrm>
            <a:off x="10124590" y="492369"/>
            <a:ext cx="428024" cy="461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DA40A-E788-3B48-A297-524F1E3DC5AD}"/>
              </a:ext>
            </a:extLst>
          </p:cNvPr>
          <p:cNvSpPr/>
          <p:nvPr/>
        </p:nvSpPr>
        <p:spPr>
          <a:xfrm>
            <a:off x="7053065" y="896365"/>
            <a:ext cx="585691" cy="566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80BC0-C3B1-EF48-AAE0-5C20303E9FF7}"/>
              </a:ext>
            </a:extLst>
          </p:cNvPr>
          <p:cNvSpPr/>
          <p:nvPr/>
        </p:nvSpPr>
        <p:spPr>
          <a:xfrm>
            <a:off x="3856792" y="1893072"/>
            <a:ext cx="610287" cy="6792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0132E4-820A-D244-B37D-CCD46F8FA5F7}"/>
              </a:ext>
            </a:extLst>
          </p:cNvPr>
          <p:cNvSpPr/>
          <p:nvPr/>
        </p:nvSpPr>
        <p:spPr>
          <a:xfrm>
            <a:off x="1246566" y="4008695"/>
            <a:ext cx="1111302" cy="1041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4C1E3D-A80E-2A4E-AF54-B6E145A56512}"/>
              </a:ext>
            </a:extLst>
          </p:cNvPr>
          <p:cNvSpPr/>
          <p:nvPr/>
        </p:nvSpPr>
        <p:spPr>
          <a:xfrm>
            <a:off x="8343796" y="3195159"/>
            <a:ext cx="953403" cy="916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6244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wall covered with sticky notes.">
            <a:extLst>
              <a:ext uri="{FF2B5EF4-FFF2-40B4-BE49-F238E27FC236}">
                <a16:creationId xmlns:a16="http://schemas.microsoft.com/office/drawing/2014/main" id="{7FFFE9CD-63E0-724D-A93D-E27B5F482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1" r="9091" b="79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5106-C167-F942-97DC-34BFDAB7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Set Up Internal Processes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057C9CF-9C37-4679-BD48-14C54E8D8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716258"/>
            <a:ext cx="6833633" cy="4178515"/>
          </a:xfrm>
        </p:spPr>
        <p:txBody>
          <a:bodyPr>
            <a:normAutofit fontScale="92500"/>
          </a:bodyPr>
          <a:lstStyle/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Adopt grant project ordinance 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 up accounting system to track current and cumulative obligations and expenditures by project (use report tracking template if accounting system deficient)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ARP/CSLFRF team &amp; assign roles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 project eligibility and cost allowability review process &amp; documentation 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 up project files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Adopt report tracking system (template here)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 procedures for record retention</a:t>
            </a:r>
          </a:p>
          <a:p>
            <a:pPr marL="460375" indent="-460375">
              <a:buFont typeface="Wingdings" pitchFamily="2" charset="2"/>
              <a:buChar char="q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Modify internal controls to comply with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Green Book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3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3885-61D5-784E-9879-5FEC8969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NEUs ONLY: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US Treasury Reporting Portal Guidance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123AD10-AC68-644A-BF69-752B0E128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765" y="2084825"/>
            <a:ext cx="2678100" cy="341643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3D978-278D-6541-9969-7666763115AF}"/>
              </a:ext>
            </a:extLst>
          </p:cNvPr>
          <p:cNvSpPr txBox="1"/>
          <p:nvPr/>
        </p:nvSpPr>
        <p:spPr>
          <a:xfrm>
            <a:off x="211477" y="5536901"/>
            <a:ext cx="3201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https://home.treasury.gov/system/files/136/NEU-Non-UGLG-Agreements-and-Supporting-Documents.pdf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44290-994B-4E46-A5EA-B1570DFBE77C}"/>
              </a:ext>
            </a:extLst>
          </p:cNvPr>
          <p:cNvSpPr/>
          <p:nvPr/>
        </p:nvSpPr>
        <p:spPr>
          <a:xfrm>
            <a:off x="6937042" y="1905577"/>
            <a:ext cx="4654193" cy="26742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have NOT completed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ID.me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you have an alternative --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Login.gov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hlinkClick r:id="rId4"/>
              </a:rPr>
              <a:t>https://home.treasury.gov/system/files/136/Login.gov-User-Guide.pdf</a:t>
            </a:r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A083A-315C-284C-B558-CC30421FD3BB}"/>
              </a:ext>
            </a:extLst>
          </p:cNvPr>
          <p:cNvSpPr/>
          <p:nvPr/>
        </p:nvSpPr>
        <p:spPr>
          <a:xfrm>
            <a:off x="6937042" y="4394453"/>
            <a:ext cx="4654193" cy="17426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already completed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ID.me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hlinkClick r:id="rId5"/>
              </a:rPr>
              <a:t>https://home.treasury.gov/system/files/136/TreasuryPortalRegInstructions.pdf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0359F-8B56-464C-ACFE-7A80FF696A8F}"/>
              </a:ext>
            </a:extLst>
          </p:cNvPr>
          <p:cNvSpPr/>
          <p:nvPr/>
        </p:nvSpPr>
        <p:spPr>
          <a:xfrm>
            <a:off x="3626069" y="1905577"/>
            <a:ext cx="3090041" cy="42314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Look for email from US Treasury with Subject Line:  Coronavirus State and Local Fiscal Recovery Funds – NEU Portal Open</a:t>
            </a:r>
          </a:p>
          <a:p>
            <a:pPr algn="ctr"/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4F7392-3EA7-964A-9495-81D754F9B691}"/>
              </a:ext>
            </a:extLst>
          </p:cNvPr>
          <p:cNvSpPr/>
          <p:nvPr/>
        </p:nvSpPr>
        <p:spPr>
          <a:xfrm>
            <a:off x="4752567" y="2084825"/>
            <a:ext cx="572370" cy="597777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012952-DB8F-BB4D-A0C1-218CA20B139C}"/>
              </a:ext>
            </a:extLst>
          </p:cNvPr>
          <p:cNvSpPr/>
          <p:nvPr/>
        </p:nvSpPr>
        <p:spPr>
          <a:xfrm>
            <a:off x="8834390" y="2084826"/>
            <a:ext cx="572370" cy="597777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8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7378FE6-92B1-C240-8F04-1DD274F14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199"/>
          <a:stretch/>
        </p:blipFill>
        <p:spPr bwMode="auto">
          <a:xfrm>
            <a:off x="-575891" y="15239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9B6FD8-41DE-4446-8D02-4D1C4BD768D7}"/>
              </a:ext>
            </a:extLst>
          </p:cNvPr>
          <p:cNvSpPr/>
          <p:nvPr/>
        </p:nvSpPr>
        <p:spPr>
          <a:xfrm>
            <a:off x="5295900" y="828774"/>
            <a:ext cx="1600200" cy="13276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4288" indent="-14288"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7030A0"/>
                </a:solidFill>
              </a:rPr>
              <a:t>Adopt and Implement UG Policies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4D37-9EF7-FA41-B6D6-5034B1ACB2CA}"/>
              </a:ext>
            </a:extLst>
          </p:cNvPr>
          <p:cNvSpPr txBox="1"/>
          <p:nvPr/>
        </p:nvSpPr>
        <p:spPr>
          <a:xfrm>
            <a:off x="575911" y="191174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ARP/CSLFRF Roadmap for NC Local Government</a:t>
            </a:r>
            <a:r>
              <a:rPr lang="en-US" sz="2000" dirty="0"/>
              <a:t>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DB1658-EFCC-4748-A94D-E82A136A76D8}"/>
              </a:ext>
            </a:extLst>
          </p:cNvPr>
          <p:cNvSpPr/>
          <p:nvPr/>
        </p:nvSpPr>
        <p:spPr>
          <a:xfrm>
            <a:off x="10124590" y="492369"/>
            <a:ext cx="428024" cy="461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DA40A-E788-3B48-A297-524F1E3DC5AD}"/>
              </a:ext>
            </a:extLst>
          </p:cNvPr>
          <p:cNvSpPr/>
          <p:nvPr/>
        </p:nvSpPr>
        <p:spPr>
          <a:xfrm>
            <a:off x="7053065" y="896365"/>
            <a:ext cx="585691" cy="566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B80BC0-C3B1-EF48-AAE0-5C20303E9FF7}"/>
              </a:ext>
            </a:extLst>
          </p:cNvPr>
          <p:cNvSpPr/>
          <p:nvPr/>
        </p:nvSpPr>
        <p:spPr>
          <a:xfrm>
            <a:off x="3856792" y="1893072"/>
            <a:ext cx="610287" cy="6792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0132E4-820A-D244-B37D-CCD46F8FA5F7}"/>
              </a:ext>
            </a:extLst>
          </p:cNvPr>
          <p:cNvSpPr/>
          <p:nvPr/>
        </p:nvSpPr>
        <p:spPr>
          <a:xfrm>
            <a:off x="1246566" y="4008695"/>
            <a:ext cx="1111302" cy="1041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4C1E3D-A80E-2A4E-AF54-B6E145A56512}"/>
              </a:ext>
            </a:extLst>
          </p:cNvPr>
          <p:cNvSpPr/>
          <p:nvPr/>
        </p:nvSpPr>
        <p:spPr>
          <a:xfrm>
            <a:off x="8343796" y="3195159"/>
            <a:ext cx="953403" cy="916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28864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1512</TotalTime>
  <Words>517</Words>
  <Application>Microsoft Macintosh PowerPoint</Application>
  <PresentationFormat>Widescreen</PresentationFormat>
  <Paragraphs>87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ARP/CSLFRF  Office Hours</vt:lpstr>
      <vt:lpstr>Zoom Office Hours</vt:lpstr>
      <vt:lpstr>PowerPoint Presentation</vt:lpstr>
      <vt:lpstr>What Now?</vt:lpstr>
      <vt:lpstr>PowerPoint Presentation</vt:lpstr>
      <vt:lpstr>PowerPoint Presentation</vt:lpstr>
      <vt:lpstr>Set Up Internal Processes</vt:lpstr>
      <vt:lpstr>NEUs ONLY: US Treasury Reporting Portal Guidance</vt:lpstr>
      <vt:lpstr>PowerPoint Presentation</vt:lpstr>
      <vt:lpstr>Adopt &amp; Implement UG Policies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ARP/CSLFRF  Office Hours</dc:title>
  <dc:creator>Millonzi, Kara Anne</dc:creator>
  <cp:lastModifiedBy>Millonzi, Kara Anne</cp:lastModifiedBy>
  <cp:revision>13</cp:revision>
  <dcterms:created xsi:type="dcterms:W3CDTF">2022-01-04T15:07:32Z</dcterms:created>
  <dcterms:modified xsi:type="dcterms:W3CDTF">2022-01-05T18:45:05Z</dcterms:modified>
</cp:coreProperties>
</file>