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sldIdLst>
    <p:sldId id="256" r:id="rId2"/>
    <p:sldId id="541" r:id="rId3"/>
    <p:sldId id="536" r:id="rId4"/>
    <p:sldId id="454" r:id="rId5"/>
    <p:sldId id="542" r:id="rId6"/>
    <p:sldId id="543" r:id="rId7"/>
    <p:sldId id="544" r:id="rId8"/>
    <p:sldId id="545" r:id="rId9"/>
    <p:sldId id="548" r:id="rId10"/>
    <p:sldId id="546" r:id="rId11"/>
    <p:sldId id="258" r:id="rId12"/>
    <p:sldId id="547" r:id="rId13"/>
    <p:sldId id="53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25"/>
    <p:restoredTop sz="94694"/>
  </p:normalViewPr>
  <p:slideViewPr>
    <p:cSldViewPr snapToGrid="0" snapToObjects="1">
      <p:cViewPr varScale="1">
        <p:scale>
          <a:sx n="97" d="100"/>
          <a:sy n="97" d="100"/>
        </p:scale>
        <p:origin x="20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2B6A0-B3B3-48F7-82CE-14209EFE207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dgm:spPr>
        <a:solidFill>
          <a:schemeClr val="accent3"/>
        </a:solidFill>
        <a:ln>
          <a:solidFill>
            <a:schemeClr val="accent3"/>
          </a:solidFill>
        </a:ln>
      </dgm:spPr>
      <dgm:t>
        <a:bodyPr/>
        <a:lstStyle/>
        <a:p>
          <a:r>
            <a:rPr lang="en-US" dirty="0"/>
            <a:t>Address COVID Public Health &amp;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chemeClr val="accent3">
            <a:lumMod val="40000"/>
            <a:lumOff val="60000"/>
            <a:alpha val="90000"/>
          </a:schemeClr>
        </a:solidFill>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dgm:spPr>
        <a:solidFill>
          <a:schemeClr val="accent2"/>
        </a:solidFill>
      </dgm:spPr>
      <dgm:t>
        <a:bodyPr/>
        <a:lstStyle/>
        <a:p>
          <a:r>
            <a:rPr lang="en-US"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dgm:spPr>
      <dgm:t>
        <a:bodyPr/>
        <a:lstStyle/>
        <a:p>
          <a:r>
            <a:rPr lang="en-US" dirty="0"/>
            <a:t>Replace lost public sector revenue, using this funding to provide government services to the extent of the reduction in revenue experienced due to the pandemic;</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dgm:spPr/>
      <dgm:t>
        <a:bodyPr/>
        <a:lstStyle/>
        <a:p>
          <a:r>
            <a:rPr lang="en-US"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dgm:t>
        <a:bodyPr/>
        <a:lstStyle/>
        <a:p>
          <a:r>
            <a:rPr lang="en-US" dirty="0"/>
            <a:t>Provide premium pay for essential workers, offering additional support to those who have borne and will bear the greatest health risks because of their service in critical infrastructure sectors; and,</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dgm:spPr/>
      <dgm:t>
        <a:bodyPr/>
        <a:lstStyle/>
        <a:p>
          <a:r>
            <a:rPr lang="en-US"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dgm:t>
        <a:bodyPr/>
        <a:lstStyle/>
        <a:p>
          <a:r>
            <a:rPr lang="en-US" dirty="0"/>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23B23AAB-F93F-EE49-9936-861AB41A4227}" type="pres">
      <dgm:prSet presAssocID="{B9F2B6A0-B3B3-48F7-82CE-14209EFE2073}" presName="Name0" presStyleCnt="0">
        <dgm:presLayoutVars>
          <dgm:dir/>
          <dgm:animLvl val="lvl"/>
          <dgm:resizeHandles val="exact"/>
        </dgm:presLayoutVars>
      </dgm:prSet>
      <dgm:spPr/>
    </dgm:pt>
    <dgm:pt modelId="{796C0EC0-334C-BD44-B039-ADD196596E21}" type="pres">
      <dgm:prSet presAssocID="{C306291E-71A2-4B4C-BBB4-F598471C92A6}" presName="composite" presStyleCnt="0"/>
      <dgm:spPr/>
    </dgm:pt>
    <dgm:pt modelId="{941D9EE3-138A-2C49-95B5-A0BDEF2BE1FD}" type="pres">
      <dgm:prSet presAssocID="{C306291E-71A2-4B4C-BBB4-F598471C92A6}" presName="parTx" presStyleLbl="alignNode1" presStyleIdx="0" presStyleCnt="4">
        <dgm:presLayoutVars>
          <dgm:chMax val="0"/>
          <dgm:chPref val="0"/>
        </dgm:presLayoutVars>
      </dgm:prSet>
      <dgm:spPr/>
    </dgm:pt>
    <dgm:pt modelId="{8C5BDF70-FA6F-4745-BDFA-25DFEF01B332}" type="pres">
      <dgm:prSet presAssocID="{C306291E-71A2-4B4C-BBB4-F598471C92A6}" presName="desTx" presStyleLbl="alignAccFollowNode1" presStyleIdx="0" presStyleCnt="4">
        <dgm:presLayoutVars/>
      </dgm:prSet>
      <dgm:spPr/>
    </dgm:pt>
    <dgm:pt modelId="{AA8C779D-955B-8E44-BF67-322E92B31E9B}" type="pres">
      <dgm:prSet presAssocID="{469B1202-E77C-49C4-8520-1042A0AB48EC}" presName="space" presStyleCnt="0"/>
      <dgm:spPr/>
    </dgm:pt>
    <dgm:pt modelId="{003C9DAB-C709-0A48-BE92-75FDF48C9EA2}" type="pres">
      <dgm:prSet presAssocID="{5190CF68-C99A-47B0-8BD2-A62733FDC3A4}" presName="composite" presStyleCnt="0"/>
      <dgm:spPr/>
    </dgm:pt>
    <dgm:pt modelId="{7FBE1A6E-8C8F-0148-A6EC-927622A592C7}" type="pres">
      <dgm:prSet presAssocID="{5190CF68-C99A-47B0-8BD2-A62733FDC3A4}" presName="parTx" presStyleLbl="alignNode1" presStyleIdx="1" presStyleCnt="4">
        <dgm:presLayoutVars>
          <dgm:chMax val="0"/>
          <dgm:chPref val="0"/>
        </dgm:presLayoutVars>
      </dgm:prSet>
      <dgm:spPr/>
    </dgm:pt>
    <dgm:pt modelId="{97C05D14-0E22-0440-B9AD-FBE6B25C3072}" type="pres">
      <dgm:prSet presAssocID="{5190CF68-C99A-47B0-8BD2-A62733FDC3A4}" presName="desTx" presStyleLbl="alignAccFollowNode1" presStyleIdx="1" presStyleCnt="4">
        <dgm:presLayoutVars/>
      </dgm:prSet>
      <dgm:spPr/>
    </dgm:pt>
    <dgm:pt modelId="{DF7F4BE8-16C7-3847-A1AE-333DB705C6BA}" type="pres">
      <dgm:prSet presAssocID="{502861A1-E4F2-4231-B73F-B598CDE934E8}" presName="space" presStyleCnt="0"/>
      <dgm:spPr/>
    </dgm:pt>
    <dgm:pt modelId="{E480DC74-7F38-6B4B-B0FE-81397EA36F9D}" type="pres">
      <dgm:prSet presAssocID="{80B743FD-DAC1-452E-963F-2A44621436EB}" presName="composite" presStyleCnt="0"/>
      <dgm:spPr/>
    </dgm:pt>
    <dgm:pt modelId="{4E2C8E90-058E-8745-9F2B-DE195FE7DC24}" type="pres">
      <dgm:prSet presAssocID="{80B743FD-DAC1-452E-963F-2A44621436EB}" presName="parTx" presStyleLbl="alignNode1" presStyleIdx="2" presStyleCnt="4">
        <dgm:presLayoutVars>
          <dgm:chMax val="0"/>
          <dgm:chPref val="0"/>
        </dgm:presLayoutVars>
      </dgm:prSet>
      <dgm:spPr/>
    </dgm:pt>
    <dgm:pt modelId="{1351B30D-8E7D-8F44-87FA-983075A79468}" type="pres">
      <dgm:prSet presAssocID="{80B743FD-DAC1-452E-963F-2A44621436EB}" presName="desTx" presStyleLbl="alignAccFollowNode1" presStyleIdx="2" presStyleCnt="4">
        <dgm:presLayoutVars/>
      </dgm:prSet>
      <dgm:spPr/>
    </dgm:pt>
    <dgm:pt modelId="{A503A5CF-D1B5-EA4A-8241-8753B1A21CDD}" type="pres">
      <dgm:prSet presAssocID="{5368303A-7426-4F4B-B353-3C94FCACD0F0}" presName="space" presStyleCnt="0"/>
      <dgm:spPr/>
    </dgm:pt>
    <dgm:pt modelId="{1FEC3A4D-ECEE-0949-A02A-5148F04D21E9}" type="pres">
      <dgm:prSet presAssocID="{75E48C5C-D110-498D-81F0-08810ACF36C2}" presName="composite" presStyleCnt="0"/>
      <dgm:spPr/>
    </dgm:pt>
    <dgm:pt modelId="{4DB62EFE-D79C-E54D-A106-2E0B9E8D327F}" type="pres">
      <dgm:prSet presAssocID="{75E48C5C-D110-498D-81F0-08810ACF36C2}" presName="parTx" presStyleLbl="alignNode1" presStyleIdx="3" presStyleCnt="4">
        <dgm:presLayoutVars>
          <dgm:chMax val="0"/>
          <dgm:chPref val="0"/>
        </dgm:presLayoutVars>
      </dgm:prSet>
      <dgm:spPr/>
    </dgm:pt>
    <dgm:pt modelId="{FAD8B59C-FA04-B745-A415-4EAEEF5CFB65}" type="pres">
      <dgm:prSet presAssocID="{75E48C5C-D110-498D-81F0-08810ACF36C2}" presName="desTx" presStyleLbl="alignAccFollowNode1" presStyleIdx="3" presStyleCnt="4">
        <dgm:presLayoutVars/>
      </dgm:prSet>
      <dgm:spPr/>
    </dgm:pt>
  </dgm:ptLst>
  <dgm:cxnLst>
    <dgm:cxn modelId="{53DC4512-C8B1-5B4F-B905-2BD81CB63DCC}" type="presOf" srcId="{5190CF68-C99A-47B0-8BD2-A62733FDC3A4}" destId="{7FBE1A6E-8C8F-0148-A6EC-927622A592C7}" srcOrd="0" destOrd="0" presId="urn:microsoft.com/office/officeart/2016/7/layout/ChevronBlockProcess"/>
    <dgm:cxn modelId="{06E6CE12-292A-4495-8E89-F6BA76EFBCF5}" srcId="{B9F2B6A0-B3B3-48F7-82CE-14209EFE2073}" destId="{80B743FD-DAC1-452E-963F-2A44621436EB}" srcOrd="2" destOrd="0" parTransId="{C95EA138-7D3D-4398-90E4-ED8EA99520D1}" sibTransId="{5368303A-7426-4F4B-B353-3C94FCACD0F0}"/>
    <dgm:cxn modelId="{EF898A1D-72FB-D748-9641-E93038346551}" type="presOf" srcId="{EF3C040F-F4FC-49A9-85A2-00C41D23987A}" destId="{97C05D14-0E22-0440-B9AD-FBE6B25C3072}" srcOrd="0" destOrd="0" presId="urn:microsoft.com/office/officeart/2016/7/layout/ChevronBlockProcess"/>
    <dgm:cxn modelId="{5E6BD527-804D-6C4F-9FEA-361E4C4982F1}" type="presOf" srcId="{A477AE83-EFB2-43F8-84F7-B49327322B3F}" destId="{FAD8B59C-FA04-B745-A415-4EAEEF5CFB65}" srcOrd="0" destOrd="0" presId="urn:microsoft.com/office/officeart/2016/7/layout/ChevronBlockProcess"/>
    <dgm:cxn modelId="{8494FC29-505A-4298-9B15-103674366B4B}" srcId="{C306291E-71A2-4B4C-BBB4-F598471C92A6}" destId="{DEBEED55-D659-4075-976E-278CB2D976CF}" srcOrd="0" destOrd="0" parTransId="{8A46C02A-C502-463D-9AB7-2783AA60F35B}" sibTransId="{9BBC1EAC-F4F8-4863-A103-1ABCADC15FA1}"/>
    <dgm:cxn modelId="{B1247C44-C6D1-BF49-957B-9F8748E54E74}" type="presOf" srcId="{121BCF8A-FEA0-46FF-B3D4-EC9CC393A6BF}" destId="{1351B30D-8E7D-8F44-87FA-983075A79468}" srcOrd="0" destOrd="0" presId="urn:microsoft.com/office/officeart/2016/7/layout/ChevronBlockProcess"/>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3" destOrd="0" parTransId="{EF799CDC-34BA-4957-946F-E468A8127E69}" sibTransId="{F1F18BCF-E765-4CAC-9D9F-1C10B1D89AC2}"/>
    <dgm:cxn modelId="{447B44A6-3A6F-484B-BBFD-08C4BA8F1ADE}" type="presOf" srcId="{DEBEED55-D659-4075-976E-278CB2D976CF}" destId="{8C5BDF70-FA6F-4745-BDFA-25DFEF01B332}" srcOrd="0" destOrd="0" presId="urn:microsoft.com/office/officeart/2016/7/layout/ChevronBlockProcess"/>
    <dgm:cxn modelId="{F03C01AC-9EE7-471F-9B20-51308B281981}" srcId="{B9F2B6A0-B3B3-48F7-82CE-14209EFE2073}" destId="{5190CF68-C99A-47B0-8BD2-A62733FDC3A4}" srcOrd="1" destOrd="0" parTransId="{87627752-9114-4E67-8C96-733AC165FA54}" sibTransId="{502861A1-E4F2-4231-B73F-B598CDE934E8}"/>
    <dgm:cxn modelId="{3058F9B6-EB14-3043-96E7-D6364509812B}" type="presOf" srcId="{C306291E-71A2-4B4C-BBB4-F598471C92A6}" destId="{941D9EE3-138A-2C49-95B5-A0BDEF2BE1FD}" srcOrd="0" destOrd="0" presId="urn:microsoft.com/office/officeart/2016/7/layout/ChevronBlockProcess"/>
    <dgm:cxn modelId="{5E22CAC8-4E26-8745-AFC0-B9486739FAC3}" type="presOf" srcId="{75E48C5C-D110-498D-81F0-08810ACF36C2}" destId="{4DB62EFE-D79C-E54D-A106-2E0B9E8D327F}" srcOrd="0" destOrd="0" presId="urn:microsoft.com/office/officeart/2016/7/layout/ChevronBlockProcess"/>
    <dgm:cxn modelId="{612843F3-CE40-5E4F-9EC0-47396B510592}" type="presOf" srcId="{80B743FD-DAC1-452E-963F-2A44621436EB}" destId="{4E2C8E90-058E-8745-9F2B-DE195FE7DC24}" srcOrd="0" destOrd="0" presId="urn:microsoft.com/office/officeart/2016/7/layout/ChevronBlockProcess"/>
    <dgm:cxn modelId="{55E436F6-36A7-7747-818C-BB49D149BA08}" type="presOf" srcId="{B9F2B6A0-B3B3-48F7-82CE-14209EFE2073}" destId="{23B23AAB-F93F-EE49-9936-861AB41A4227}" srcOrd="0" destOrd="0" presId="urn:microsoft.com/office/officeart/2016/7/layout/ChevronBlockProcess"/>
    <dgm:cxn modelId="{61E7F9FF-88D6-440C-AD36-D692798322A4}" srcId="{B9F2B6A0-B3B3-48F7-82CE-14209EFE2073}" destId="{C306291E-71A2-4B4C-BBB4-F598471C92A6}" srcOrd="0" destOrd="0" parTransId="{5CA835AD-3105-4645-BEF9-CA19C464D394}" sibTransId="{469B1202-E77C-49C4-8520-1042A0AB48EC}"/>
    <dgm:cxn modelId="{6AA89AA1-17AA-5748-94A2-0EADD18E7D9F}" type="presParOf" srcId="{23B23AAB-F93F-EE49-9936-861AB41A4227}" destId="{796C0EC0-334C-BD44-B039-ADD196596E21}" srcOrd="0" destOrd="0" presId="urn:microsoft.com/office/officeart/2016/7/layout/ChevronBlockProcess"/>
    <dgm:cxn modelId="{B7CE7BD4-EED8-7146-8965-1106DAE9C19B}" type="presParOf" srcId="{796C0EC0-334C-BD44-B039-ADD196596E21}" destId="{941D9EE3-138A-2C49-95B5-A0BDEF2BE1FD}" srcOrd="0" destOrd="0" presId="urn:microsoft.com/office/officeart/2016/7/layout/ChevronBlockProcess"/>
    <dgm:cxn modelId="{89C98652-FE73-5542-AF43-463B0E31067A}" type="presParOf" srcId="{796C0EC0-334C-BD44-B039-ADD196596E21}" destId="{8C5BDF70-FA6F-4745-BDFA-25DFEF01B332}" srcOrd="1" destOrd="0" presId="urn:microsoft.com/office/officeart/2016/7/layout/ChevronBlockProcess"/>
    <dgm:cxn modelId="{2FB89FA0-3D66-3B49-AE1F-6D152C5E56C7}" type="presParOf" srcId="{23B23AAB-F93F-EE49-9936-861AB41A4227}" destId="{AA8C779D-955B-8E44-BF67-322E92B31E9B}" srcOrd="1" destOrd="0" presId="urn:microsoft.com/office/officeart/2016/7/layout/ChevronBlockProcess"/>
    <dgm:cxn modelId="{368D660C-2133-4B41-85B1-8453F3D66E22}" type="presParOf" srcId="{23B23AAB-F93F-EE49-9936-861AB41A4227}" destId="{003C9DAB-C709-0A48-BE92-75FDF48C9EA2}" srcOrd="2" destOrd="0" presId="urn:microsoft.com/office/officeart/2016/7/layout/ChevronBlockProcess"/>
    <dgm:cxn modelId="{4D6AC2DA-C9B5-A346-BFEB-B9BA828936C5}" type="presParOf" srcId="{003C9DAB-C709-0A48-BE92-75FDF48C9EA2}" destId="{7FBE1A6E-8C8F-0148-A6EC-927622A592C7}" srcOrd="0" destOrd="0" presId="urn:microsoft.com/office/officeart/2016/7/layout/ChevronBlockProcess"/>
    <dgm:cxn modelId="{74A20B3A-39B4-FD4C-A715-154D45D79B09}" type="presParOf" srcId="{003C9DAB-C709-0A48-BE92-75FDF48C9EA2}" destId="{97C05D14-0E22-0440-B9AD-FBE6B25C3072}" srcOrd="1" destOrd="0" presId="urn:microsoft.com/office/officeart/2016/7/layout/ChevronBlockProcess"/>
    <dgm:cxn modelId="{86E5FDA3-44CE-874F-84DD-188BECDAF4BE}" type="presParOf" srcId="{23B23AAB-F93F-EE49-9936-861AB41A4227}" destId="{DF7F4BE8-16C7-3847-A1AE-333DB705C6BA}" srcOrd="3" destOrd="0" presId="urn:microsoft.com/office/officeart/2016/7/layout/ChevronBlockProcess"/>
    <dgm:cxn modelId="{659088D2-95BC-3A41-97AA-CFE939617EAC}" type="presParOf" srcId="{23B23AAB-F93F-EE49-9936-861AB41A4227}" destId="{E480DC74-7F38-6B4B-B0FE-81397EA36F9D}" srcOrd="4" destOrd="0" presId="urn:microsoft.com/office/officeart/2016/7/layout/ChevronBlockProcess"/>
    <dgm:cxn modelId="{EE90BBE8-C7E9-244D-925E-4BABC9978C6D}" type="presParOf" srcId="{E480DC74-7F38-6B4B-B0FE-81397EA36F9D}" destId="{4E2C8E90-058E-8745-9F2B-DE195FE7DC24}" srcOrd="0" destOrd="0" presId="urn:microsoft.com/office/officeart/2016/7/layout/ChevronBlockProcess"/>
    <dgm:cxn modelId="{7512FCDC-D476-1D4C-B61F-CDF6B2C0BE24}" type="presParOf" srcId="{E480DC74-7F38-6B4B-B0FE-81397EA36F9D}" destId="{1351B30D-8E7D-8F44-87FA-983075A79468}" srcOrd="1" destOrd="0" presId="urn:microsoft.com/office/officeart/2016/7/layout/ChevronBlockProcess"/>
    <dgm:cxn modelId="{0ED79531-FCB8-B24B-B660-81F0A23D6D57}" type="presParOf" srcId="{23B23AAB-F93F-EE49-9936-861AB41A4227}" destId="{A503A5CF-D1B5-EA4A-8241-8753B1A21CDD}" srcOrd="5" destOrd="0" presId="urn:microsoft.com/office/officeart/2016/7/layout/ChevronBlockProcess"/>
    <dgm:cxn modelId="{F36390F9-5666-2443-BDDF-B36A98255137}" type="presParOf" srcId="{23B23AAB-F93F-EE49-9936-861AB41A4227}" destId="{1FEC3A4D-ECEE-0949-A02A-5148F04D21E9}" srcOrd="6" destOrd="0" presId="urn:microsoft.com/office/officeart/2016/7/layout/ChevronBlockProcess"/>
    <dgm:cxn modelId="{A4084584-B214-2341-93A4-F8A135700DC5}" type="presParOf" srcId="{1FEC3A4D-ECEE-0949-A02A-5148F04D21E9}" destId="{4DB62EFE-D79C-E54D-A106-2E0B9E8D327F}" srcOrd="0" destOrd="0" presId="urn:microsoft.com/office/officeart/2016/7/layout/ChevronBlockProcess"/>
    <dgm:cxn modelId="{A48975CC-9B2F-0E45-9702-A93C75EA1C25}" type="presParOf" srcId="{1FEC3A4D-ECEE-0949-A02A-5148F04D21E9}" destId="{FAD8B59C-FA04-B745-A415-4EAEEF5CFB6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D9EE3-138A-2C49-95B5-A0BDEF2BE1FD}">
      <dsp:nvSpPr>
        <dsp:cNvPr id="0" name=""/>
        <dsp:cNvSpPr/>
      </dsp:nvSpPr>
      <dsp:spPr>
        <a:xfrm>
          <a:off x="14041" y="549827"/>
          <a:ext cx="3086654" cy="925996"/>
        </a:xfrm>
        <a:prstGeom prst="chevron">
          <a:avLst>
            <a:gd name="adj" fmla="val 3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dirty="0"/>
            <a:t>Address COVID Public Health &amp; Economic Impact</a:t>
          </a:r>
        </a:p>
      </dsp:txBody>
      <dsp:txXfrm>
        <a:off x="291840" y="549827"/>
        <a:ext cx="2531056" cy="925996"/>
      </dsp:txXfrm>
    </dsp:sp>
    <dsp:sp modelId="{8C5BDF70-FA6F-4745-BDFA-25DFEF01B332}">
      <dsp:nvSpPr>
        <dsp:cNvPr id="0" name=""/>
        <dsp:cNvSpPr/>
      </dsp:nvSpPr>
      <dsp:spPr>
        <a:xfrm>
          <a:off x="14041" y="1475823"/>
          <a:ext cx="2808855" cy="3025481"/>
        </a:xfrm>
        <a:prstGeom prst="rect">
          <a:avLst/>
        </a:prstGeom>
        <a:solidFill>
          <a:schemeClr val="accent3">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dirty="0"/>
            <a:t>Support public health expenditures, by funding COVID-19 mitigation efforts, medical expenses, behavioral healthcare, and certain public health and safety staff;</a:t>
          </a:r>
        </a:p>
        <a:p>
          <a:pPr marL="0" lvl="0" indent="0" algn="l" defTabSz="533400">
            <a:lnSpc>
              <a:spcPct val="90000"/>
            </a:lnSpc>
            <a:spcBef>
              <a:spcPct val="0"/>
            </a:spcBef>
            <a:spcAft>
              <a:spcPct val="35000"/>
            </a:spcAft>
            <a:buNone/>
          </a:pPr>
          <a:r>
            <a:rPr lang="en-US" sz="1200" kern="1200" dirty="0"/>
            <a:t>Address negative economic impacts caused by the public health emergency, including economic harms to workers, households, small businesses, impacted industries, and the public sector;</a:t>
          </a:r>
        </a:p>
        <a:p>
          <a:pPr marL="0" lvl="0" indent="0" algn="l" defTabSz="533400">
            <a:lnSpc>
              <a:spcPct val="90000"/>
            </a:lnSpc>
            <a:spcBef>
              <a:spcPct val="0"/>
            </a:spcBef>
            <a:spcAft>
              <a:spcPct val="35000"/>
            </a:spcAft>
            <a:buNone/>
          </a:pPr>
          <a:r>
            <a:rPr lang="en-US" sz="1200" kern="1200" dirty="0"/>
            <a:t>Support disproportionately impacted communities</a:t>
          </a:r>
        </a:p>
      </dsp:txBody>
      <dsp:txXfrm>
        <a:off x="14041" y="1475823"/>
        <a:ext cx="2808855" cy="3025481"/>
      </dsp:txXfrm>
    </dsp:sp>
    <dsp:sp modelId="{7FBE1A6E-8C8F-0148-A6EC-927622A592C7}">
      <dsp:nvSpPr>
        <dsp:cNvPr id="0" name=""/>
        <dsp:cNvSpPr/>
      </dsp:nvSpPr>
      <dsp:spPr>
        <a:xfrm>
          <a:off x="3039795" y="549827"/>
          <a:ext cx="3086654" cy="925996"/>
        </a:xfrm>
        <a:prstGeom prst="chevron">
          <a:avLst>
            <a:gd name="adj" fmla="val 30000"/>
          </a:avLst>
        </a:prstGeom>
        <a:solidFill>
          <a:schemeClr val="accent2"/>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dirty="0"/>
            <a:t>Replace Lost Revenue</a:t>
          </a:r>
        </a:p>
      </dsp:txBody>
      <dsp:txXfrm>
        <a:off x="3317594" y="549827"/>
        <a:ext cx="2531056" cy="925996"/>
      </dsp:txXfrm>
    </dsp:sp>
    <dsp:sp modelId="{97C05D14-0E22-0440-B9AD-FBE6B25C3072}">
      <dsp:nvSpPr>
        <dsp:cNvPr id="0" name=""/>
        <dsp:cNvSpPr/>
      </dsp:nvSpPr>
      <dsp:spPr>
        <a:xfrm>
          <a:off x="3039795" y="1475823"/>
          <a:ext cx="2808855" cy="3025481"/>
        </a:xfrm>
        <a:prstGeom prst="rect">
          <a:avLst/>
        </a:prstGeom>
        <a:solidFill>
          <a:schemeClr val="accent2">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dirty="0"/>
            <a:t>Replace lost public sector revenue, using this funding to provide government services to the extent of the reduction in revenue experienced due to the pandemic;</a:t>
          </a:r>
        </a:p>
      </dsp:txBody>
      <dsp:txXfrm>
        <a:off x="3039795" y="1475823"/>
        <a:ext cx="2808855" cy="3025481"/>
      </dsp:txXfrm>
    </dsp:sp>
    <dsp:sp modelId="{4E2C8E90-058E-8745-9F2B-DE195FE7DC24}">
      <dsp:nvSpPr>
        <dsp:cNvPr id="0" name=""/>
        <dsp:cNvSpPr/>
      </dsp:nvSpPr>
      <dsp:spPr>
        <a:xfrm>
          <a:off x="6065549" y="549827"/>
          <a:ext cx="3086654" cy="925996"/>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dirty="0"/>
            <a:t>Premium Pay</a:t>
          </a:r>
        </a:p>
      </dsp:txBody>
      <dsp:txXfrm>
        <a:off x="6343348" y="549827"/>
        <a:ext cx="2531056" cy="925996"/>
      </dsp:txXfrm>
    </dsp:sp>
    <dsp:sp modelId="{1351B30D-8E7D-8F44-87FA-983075A79468}">
      <dsp:nvSpPr>
        <dsp:cNvPr id="0" name=""/>
        <dsp:cNvSpPr/>
      </dsp:nvSpPr>
      <dsp:spPr>
        <a:xfrm>
          <a:off x="6065549" y="1475823"/>
          <a:ext cx="2808855" cy="302548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dirty="0"/>
            <a:t>Provide premium pay for essential workers, offering additional support to those who have borne and will bear the greatest health risks because of their service in critical infrastructure sectors; and,</a:t>
          </a:r>
        </a:p>
      </dsp:txBody>
      <dsp:txXfrm>
        <a:off x="6065549" y="1475823"/>
        <a:ext cx="2808855" cy="3025481"/>
      </dsp:txXfrm>
    </dsp:sp>
    <dsp:sp modelId="{4DB62EFE-D79C-E54D-A106-2E0B9E8D327F}">
      <dsp:nvSpPr>
        <dsp:cNvPr id="0" name=""/>
        <dsp:cNvSpPr/>
      </dsp:nvSpPr>
      <dsp:spPr>
        <a:xfrm>
          <a:off x="9091303" y="549827"/>
          <a:ext cx="3086654" cy="925996"/>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dirty="0"/>
            <a:t>Infrastructure Investments</a:t>
          </a:r>
        </a:p>
      </dsp:txBody>
      <dsp:txXfrm>
        <a:off x="9369102" y="549827"/>
        <a:ext cx="2531056" cy="925996"/>
      </dsp:txXfrm>
    </dsp:sp>
    <dsp:sp modelId="{FAD8B59C-FA04-B745-A415-4EAEEF5CFB65}">
      <dsp:nvSpPr>
        <dsp:cNvPr id="0" name=""/>
        <dsp:cNvSpPr/>
      </dsp:nvSpPr>
      <dsp:spPr>
        <a:xfrm>
          <a:off x="9091303" y="1475823"/>
          <a:ext cx="2808855" cy="302548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dirty="0"/>
            <a:t>Invest in water, sewer, and broadband infrastructure, making necessary investments to improve access to clean drinking water, support vital wastewater and stormwater infrastructure, and to expand access to broadband internet.</a:t>
          </a:r>
        </a:p>
      </dsp:txBody>
      <dsp:txXfrm>
        <a:off x="9091303" y="1475823"/>
        <a:ext cx="2808855" cy="3025481"/>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3D55F9-11A3-4523-8F38-6BA37933791A}" type="datetime1">
              <a:rPr lang="en-US" smtClean="0"/>
              <a:t>1/13/22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7559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E757A-3EC2-4683-9080-1A460C37C843}" type="datetime1">
              <a:rPr lang="en-US" smtClean="0"/>
              <a:t>1/13/22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94847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8096C-64ED-4153-A483-5C02E44AD5C3}" type="datetime1">
              <a:rPr lang="en-US" smtClean="0"/>
              <a:t>1/13/22</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58235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9D56B-6EBE-4E5F-99D9-2A3DBDF37D0A}" type="datetime1">
              <a:rPr lang="en-US" smtClean="0"/>
              <a:t>1/13/22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4988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3F3CA-C7E3-432D-9282-18F13836509A}" type="datetime1">
              <a:rPr lang="en-US" smtClean="0"/>
              <a:t>1/13/22</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9715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BE9C62-1337-40B8-BA50-E9F4861DB4BC}" type="datetime1">
              <a:rPr lang="en-US" smtClean="0"/>
              <a:t>1/13/22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8777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195EB-2DA3-4B24-8725-19BC22A7BE50}" type="datetime1">
              <a:rPr lang="en-US" smtClean="0"/>
              <a:t>1/13/22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7174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237E6-0076-4915-A5A8-B7C11FA4F374}" type="datetime1">
              <a:rPr lang="en-US" smtClean="0"/>
              <a:t>1/13/22</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1163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5F58F-C0B5-422A-8E5A-6B99E5D80F0A}" type="datetime1">
              <a:rPr lang="en-US" smtClean="0"/>
              <a:t>1/13/22</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6758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65E655-9687-48DF-A33F-F8824CCCB5D1}" type="datetime1">
              <a:rPr lang="en-US" smtClean="0"/>
              <a:t>1/13/22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25997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7FD56A-AAB8-4544-A495-D0645413C9E3}" type="datetime1">
              <a:rPr lang="en-US" smtClean="0"/>
              <a:t>1/13/22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14059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1/13/22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77535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www.ecfr.gov/current/title-2/subtitle-A/chapter-II/part-200/subpart-E" TargetMode="External"/><Relationship Id="rId13" Type="http://schemas.openxmlformats.org/officeDocument/2006/relationships/image" Target="../media/image7.jpg"/><Relationship Id="rId3" Type="http://schemas.openxmlformats.org/officeDocument/2006/relationships/hyperlink" Target="https://home.treasury.gov/system/files/136/SLFRF-Compliance-and-Reporting-Guidance.pdf" TargetMode="External"/><Relationship Id="rId7" Type="http://schemas.openxmlformats.org/officeDocument/2006/relationships/hyperlink" Target="https://www.ecfr.gov/current/title-2/subtitle-A/chapter-II/part-200/subpart-D" TargetMode="External"/><Relationship Id="rId12" Type="http://schemas.openxmlformats.org/officeDocument/2006/relationships/hyperlink" Target="https://www.ecfr.gov/current/title-2/subtitle-A/chapter-I/part-180" TargetMode="External"/><Relationship Id="rId2" Type="http://schemas.openxmlformats.org/officeDocument/2006/relationships/hyperlink" Target="https://sam.gov/fal/7cecfdef62dc42729a3fdcd449bd62b8/view" TargetMode="External"/><Relationship Id="rId1" Type="http://schemas.openxmlformats.org/officeDocument/2006/relationships/slideLayout" Target="../slideLayouts/slideLayout2.xml"/><Relationship Id="rId6" Type="http://schemas.openxmlformats.org/officeDocument/2006/relationships/hyperlink" Target="https://www.law.cornell.edu/cfr/text/2/part-200/subpart-C" TargetMode="External"/><Relationship Id="rId11" Type="http://schemas.openxmlformats.org/officeDocument/2006/relationships/hyperlink" Target="https://www.ecfr.gov/current/title-2/subtitle-A/chapter-I/part-170" TargetMode="External"/><Relationship Id="rId5" Type="http://schemas.openxmlformats.org/officeDocument/2006/relationships/hyperlink" Target="https://www.ecfr.gov/current/title-2/subtitle-A/chapter-II/part-200/subpart-B" TargetMode="External"/><Relationship Id="rId10" Type="http://schemas.openxmlformats.org/officeDocument/2006/relationships/hyperlink" Target="https://www.ecfr.gov/current/title-2/subtitle-A/chapter-I/part-25" TargetMode="External"/><Relationship Id="rId4" Type="http://schemas.openxmlformats.org/officeDocument/2006/relationships/hyperlink" Target="https://www.ecfr.gov/current/title-2/subtitle-A/chapter-II/part-200/subpart-A?toc=1" TargetMode="External"/><Relationship Id="rId9" Type="http://schemas.openxmlformats.org/officeDocument/2006/relationships/hyperlink" Target="https://www.ecfr.gov/current/title-2/subtitle-A/chapter-II/part-200/subpart-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canons.sog.unc.edu/2021/12/american-rescue-plan-act-of-2021-allowable-costs-and-cost-principles-including-sample-policy-and-implementation-tools/" TargetMode="External"/><Relationship Id="rId2" Type="http://schemas.openxmlformats.org/officeDocument/2006/relationships/hyperlink" Target="https://www.gao.gov/products/gao-14-704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home.treasury.gov/system/files/136/NEU-Non-UGLG-Agreements-and-Supporting-Documents.pdf"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home.treasury.gov/system/files/136/TreasuryPortalRegInstructions.pdf" TargetMode="External"/><Relationship Id="rId4" Type="http://schemas.openxmlformats.org/officeDocument/2006/relationships/hyperlink" Target="https://home.treasury.gov/system/files/136/Login.gov-User-Guide.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unc.zoom.us/j/94011361206?pwd=MjIzWnlzOWxtNGtoUlNjaEV3ZWNPdz09"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Video 52" descr="A tree in a snowy place&#10;&#10;Description automatically generated with low confidence">
            <a:extLst>
              <a:ext uri="{FF2B5EF4-FFF2-40B4-BE49-F238E27FC236}">
                <a16:creationId xmlns:a16="http://schemas.microsoft.com/office/drawing/2014/main" id="{CC10AED9-7938-4843-B95B-235708153B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bg1">
                <a:tint val="45000"/>
                <a:satMod val="400000"/>
              </a:schemeClr>
            </a:duotone>
            <a:alphaModFix amt="25000"/>
          </a:blip>
          <a:srcRect t="284" r="-1" b="-1"/>
          <a:stretch/>
        </p:blipFill>
        <p:spPr>
          <a:xfrm>
            <a:off x="0" y="29547"/>
            <a:ext cx="12448588" cy="6982445"/>
          </a:xfrm>
          <a:prstGeom prst="rect">
            <a:avLst/>
          </a:prstGeom>
        </p:spPr>
      </p:pic>
      <p:sp>
        <p:nvSpPr>
          <p:cNvPr id="2" name="Title 1">
            <a:extLst>
              <a:ext uri="{FF2B5EF4-FFF2-40B4-BE49-F238E27FC236}">
                <a16:creationId xmlns:a16="http://schemas.microsoft.com/office/drawing/2014/main" id="{E71536B9-DFC0-EC44-8F0C-A0D63CD66018}"/>
              </a:ext>
            </a:extLst>
          </p:cNvPr>
          <p:cNvSpPr>
            <a:spLocks noGrp="1"/>
          </p:cNvSpPr>
          <p:nvPr>
            <p:ph type="ctrTitle"/>
          </p:nvPr>
        </p:nvSpPr>
        <p:spPr>
          <a:xfrm>
            <a:off x="7764651" y="2223340"/>
            <a:ext cx="4567777" cy="1205660"/>
          </a:xfrm>
          <a:noFill/>
        </p:spPr>
        <p:txBody>
          <a:bodyPr anchor="b">
            <a:noAutofit/>
          </a:bodyPr>
          <a:lstStyle/>
          <a:p>
            <a:r>
              <a:rPr lang="en-US" b="1" dirty="0">
                <a:solidFill>
                  <a:schemeClr val="accent5"/>
                </a:solidFill>
              </a:rPr>
              <a:t>ARP/CSLFRF </a:t>
            </a:r>
            <a:br>
              <a:rPr lang="en-US" b="1" dirty="0">
                <a:solidFill>
                  <a:schemeClr val="accent5"/>
                </a:solidFill>
              </a:rPr>
            </a:br>
            <a:r>
              <a:rPr lang="en-US" b="1" dirty="0">
                <a:solidFill>
                  <a:schemeClr val="accent5"/>
                </a:solidFill>
              </a:rPr>
              <a:t>Office Hours</a:t>
            </a:r>
          </a:p>
        </p:txBody>
      </p:sp>
      <p:sp>
        <p:nvSpPr>
          <p:cNvPr id="3" name="Subtitle 2">
            <a:extLst>
              <a:ext uri="{FF2B5EF4-FFF2-40B4-BE49-F238E27FC236}">
                <a16:creationId xmlns:a16="http://schemas.microsoft.com/office/drawing/2014/main" id="{B83E861C-B395-0845-9F23-6DAA1C63AD42}"/>
              </a:ext>
            </a:extLst>
          </p:cNvPr>
          <p:cNvSpPr>
            <a:spLocks noGrp="1"/>
          </p:cNvSpPr>
          <p:nvPr>
            <p:ph type="subTitle" idx="1"/>
          </p:nvPr>
        </p:nvSpPr>
        <p:spPr>
          <a:xfrm>
            <a:off x="6390939" y="3299049"/>
            <a:ext cx="7315200" cy="823608"/>
          </a:xfrm>
          <a:noFill/>
        </p:spPr>
        <p:txBody>
          <a:bodyPr anchor="t">
            <a:normAutofit/>
          </a:bodyPr>
          <a:lstStyle/>
          <a:p>
            <a:r>
              <a:rPr lang="en-US" b="1" dirty="0">
                <a:solidFill>
                  <a:schemeClr val="accent5"/>
                </a:solidFill>
              </a:rPr>
              <a:t>January 13, 2022</a:t>
            </a:r>
          </a:p>
        </p:txBody>
      </p:sp>
    </p:spTree>
    <p:extLst>
      <p:ext uri="{BB962C8B-B14F-4D97-AF65-F5344CB8AC3E}">
        <p14:creationId xmlns:p14="http://schemas.microsoft.com/office/powerpoint/2010/main" val="10263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8"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3"/>
                                        </p:tgtEl>
                                      </p:cBhvr>
                                    </p:cmd>
                                  </p:childTnLst>
                                </p:cTn>
                              </p:par>
                            </p:childTnLst>
                          </p:cTn>
                        </p:par>
                      </p:childTnLst>
                    </p:cTn>
                  </p:par>
                </p:childTnLst>
              </p:cTn>
              <p:nextCondLst>
                <p:cond evt="onClick" delay="0">
                  <p:tgtEl>
                    <p:spTgt spid="53"/>
                  </p:tgtEl>
                </p:cond>
              </p:nextCondLst>
            </p:seq>
            <p:video>
              <p:cMediaNode mute="1">
                <p:cTn id="12" repeatCount="indefinite" fill="hold" display="0">
                  <p:stCondLst>
                    <p:cond delay="indefinite"/>
                  </p:stCondLst>
                </p:cTn>
                <p:tgtEl>
                  <p:spTgt spid="5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3195-DB7B-9749-8EAC-FB0FC98498F6}"/>
              </a:ext>
            </a:extLst>
          </p:cNvPr>
          <p:cNvSpPr>
            <a:spLocks noGrp="1"/>
          </p:cNvSpPr>
          <p:nvPr>
            <p:ph type="title"/>
          </p:nvPr>
        </p:nvSpPr>
        <p:spPr>
          <a:xfrm>
            <a:off x="4965430" y="629268"/>
            <a:ext cx="7226549" cy="1286160"/>
          </a:xfrm>
        </p:spPr>
        <p:txBody>
          <a:bodyPr anchor="b">
            <a:normAutofit/>
          </a:bodyPr>
          <a:lstStyle/>
          <a:p>
            <a:r>
              <a:rPr lang="en-US" sz="4100" b="1" dirty="0"/>
              <a:t>Uniform Guidance Compliance</a:t>
            </a:r>
            <a:endParaRPr lang="en-US" sz="4100" dirty="0"/>
          </a:p>
        </p:txBody>
      </p:sp>
      <p:sp>
        <p:nvSpPr>
          <p:cNvPr id="3" name="Content Placeholder 2">
            <a:extLst>
              <a:ext uri="{FF2B5EF4-FFF2-40B4-BE49-F238E27FC236}">
                <a16:creationId xmlns:a16="http://schemas.microsoft.com/office/drawing/2014/main" id="{A95F08A8-0737-9142-952B-FD436E605CAA}"/>
              </a:ext>
            </a:extLst>
          </p:cNvPr>
          <p:cNvSpPr>
            <a:spLocks noGrp="1"/>
          </p:cNvSpPr>
          <p:nvPr>
            <p:ph idx="1"/>
          </p:nvPr>
        </p:nvSpPr>
        <p:spPr>
          <a:xfrm>
            <a:off x="4965431" y="2438400"/>
            <a:ext cx="7226549" cy="4118041"/>
          </a:xfrm>
        </p:spPr>
        <p:txBody>
          <a:bodyPr>
            <a:normAutofit fontScale="92500" lnSpcReduction="10000"/>
          </a:bodyPr>
          <a:lstStyle/>
          <a:p>
            <a:pPr marL="0" indent="0">
              <a:buNone/>
            </a:pPr>
            <a:r>
              <a:rPr lang="en-US" sz="1600" dirty="0"/>
              <a:t>The </a:t>
            </a:r>
            <a:r>
              <a:rPr lang="en-US" sz="1600" b="1" u="sng" dirty="0">
                <a:hlinkClick r:id="rId2"/>
              </a:rPr>
              <a:t>Assistance Listing: Coronavirus State and Local Fiscal Recovery Funds</a:t>
            </a:r>
            <a:r>
              <a:rPr lang="en-US" sz="1600" dirty="0"/>
              <a:t> and Part 2 of the </a:t>
            </a:r>
            <a:r>
              <a:rPr lang="en-US" sz="1600" b="1" u="sng" dirty="0">
                <a:hlinkClick r:id="rId3"/>
              </a:rPr>
              <a:t>US Treasury State and Local Fiscal Recovery Funds Compliance and Reporting Guidance</a:t>
            </a:r>
            <a:r>
              <a:rPr lang="en-US" sz="1600" dirty="0"/>
              <a:t>(Compliance Guide), the following UG provisions apply to the ARP/CSLFRF grant award (with a few modifications):</a:t>
            </a:r>
          </a:p>
          <a:p>
            <a:pPr marL="0" indent="0">
              <a:buNone/>
            </a:pPr>
            <a:endParaRPr lang="en-US" sz="900" dirty="0"/>
          </a:p>
          <a:p>
            <a:pPr marL="457200" lvl="1" indent="0">
              <a:buNone/>
            </a:pPr>
            <a:r>
              <a:rPr lang="en-US" sz="1600" b="1" u="sng" dirty="0">
                <a:hlinkClick r:id="rId4"/>
              </a:rPr>
              <a:t>Subpart A, Acronyms and Definitions</a:t>
            </a:r>
            <a:endParaRPr lang="en-US" sz="1600" dirty="0"/>
          </a:p>
          <a:p>
            <a:pPr marL="457200" lvl="1" indent="0">
              <a:buNone/>
            </a:pPr>
            <a:r>
              <a:rPr lang="en-US" sz="1600" b="1" u="sng" dirty="0">
                <a:hlinkClick r:id="rId5"/>
              </a:rPr>
              <a:t>Subpart B, General provisions </a:t>
            </a:r>
            <a:endParaRPr lang="en-US" sz="1600" dirty="0"/>
          </a:p>
          <a:p>
            <a:pPr marL="457200" lvl="1" indent="0">
              <a:buNone/>
            </a:pPr>
            <a:r>
              <a:rPr lang="en-US" sz="1600" b="1" u="sng" dirty="0">
                <a:hlinkClick r:id="rId6"/>
              </a:rPr>
              <a:t>Subpart C, Pre-Federal Award Requirements and Contents of Federal Awards </a:t>
            </a:r>
            <a:r>
              <a:rPr lang="en-US" sz="1600" dirty="0"/>
              <a:t> (except 2 CFR 200.204, .205, .210, and .213)</a:t>
            </a:r>
          </a:p>
          <a:p>
            <a:pPr marL="457200" lvl="1" indent="0">
              <a:buNone/>
            </a:pPr>
            <a:r>
              <a:rPr lang="en-US" sz="1600" b="1" u="sng" dirty="0">
                <a:hlinkClick r:id="rId7"/>
              </a:rPr>
              <a:t>Subpart D, Post Federal; Award Requirements </a:t>
            </a:r>
            <a:r>
              <a:rPr lang="en-US" sz="1600" dirty="0"/>
              <a:t>(except 2 CFR 200.305(b)(8) &amp; (9), .308, .309, and .320(c)(4))</a:t>
            </a:r>
          </a:p>
          <a:p>
            <a:pPr marL="457200" lvl="1" indent="0">
              <a:buNone/>
            </a:pPr>
            <a:r>
              <a:rPr lang="en-US" sz="1600" b="1" u="sng" dirty="0">
                <a:hlinkClick r:id="rId8"/>
              </a:rPr>
              <a:t>Subpart E, Cost Principles </a:t>
            </a:r>
            <a:endParaRPr lang="en-US" sz="1600" dirty="0"/>
          </a:p>
          <a:p>
            <a:pPr marL="457200" lvl="1" indent="0">
              <a:buNone/>
            </a:pPr>
            <a:r>
              <a:rPr lang="en-US" sz="1600" b="1" u="sng" dirty="0">
                <a:hlinkClick r:id="rId9"/>
              </a:rPr>
              <a:t>Subpart F, Audit Requirements</a:t>
            </a:r>
            <a:endParaRPr lang="en-US" sz="1600" dirty="0"/>
          </a:p>
          <a:p>
            <a:pPr marL="457200" lvl="1" indent="0">
              <a:buNone/>
            </a:pPr>
            <a:r>
              <a:rPr lang="en-US" sz="1600" b="1" u="sng" dirty="0">
                <a:hlinkClick r:id="rId10"/>
              </a:rPr>
              <a:t>2 CFR Part 25</a:t>
            </a:r>
            <a:r>
              <a:rPr lang="en-US" sz="1600" dirty="0"/>
              <a:t> (Universal Identifier &amp; System for Award Management)</a:t>
            </a:r>
          </a:p>
          <a:p>
            <a:pPr marL="457200" lvl="1" indent="0">
              <a:buNone/>
            </a:pPr>
            <a:r>
              <a:rPr lang="en-US" sz="1600" b="1" u="sng" dirty="0">
                <a:hlinkClick r:id="rId11"/>
              </a:rPr>
              <a:t>2 CFR Part 170</a:t>
            </a:r>
            <a:r>
              <a:rPr lang="en-US" sz="1600" dirty="0"/>
              <a:t> (Reporting Subaward and Executive Compensation Information)</a:t>
            </a:r>
          </a:p>
          <a:p>
            <a:pPr marL="457200" lvl="1" indent="0">
              <a:buNone/>
            </a:pPr>
            <a:r>
              <a:rPr lang="en-US" sz="1600" b="1" u="sng" dirty="0">
                <a:hlinkClick r:id="rId12"/>
              </a:rPr>
              <a:t>2 CFR Part 180</a:t>
            </a:r>
            <a:r>
              <a:rPr lang="en-US" sz="1600" dirty="0"/>
              <a:t> (OMB Guidelines to Agencies on Governmentwide Debarment and Suspension (Non-procurement)</a:t>
            </a:r>
          </a:p>
          <a:p>
            <a:pPr marL="0" indent="0">
              <a:buNone/>
            </a:pPr>
            <a:endParaRPr lang="en-US" sz="1100" dirty="0"/>
          </a:p>
        </p:txBody>
      </p:sp>
      <p:pic>
        <p:nvPicPr>
          <p:cNvPr id="5" name="Picture 4" descr="Writing an appointment on a paper agenda">
            <a:extLst>
              <a:ext uri="{FF2B5EF4-FFF2-40B4-BE49-F238E27FC236}">
                <a16:creationId xmlns:a16="http://schemas.microsoft.com/office/drawing/2014/main" id="{D163A624-C620-6245-8E16-E26E49FBDBBD}"/>
              </a:ext>
            </a:extLst>
          </p:cNvPr>
          <p:cNvPicPr>
            <a:picLocks noChangeAspect="1"/>
          </p:cNvPicPr>
          <p:nvPr/>
        </p:nvPicPr>
        <p:blipFill rotWithShape="1">
          <a:blip r:embed="rId13"/>
          <a:srcRect r="5488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AD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91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26EE5A-2268-A042-B10A-0EAA1EC39F53}"/>
              </a:ext>
            </a:extLst>
          </p:cNvPr>
          <p:cNvSpPr>
            <a:spLocks noGrp="1"/>
          </p:cNvSpPr>
          <p:nvPr>
            <p:ph type="title"/>
          </p:nvPr>
        </p:nvSpPr>
        <p:spPr>
          <a:xfrm>
            <a:off x="7188052" y="1808022"/>
            <a:ext cx="4727385" cy="2889114"/>
          </a:xfrm>
        </p:spPr>
        <p:txBody>
          <a:bodyPr vert="horz" lIns="91440" tIns="45720" rIns="91440" bIns="45720" rtlCol="0" anchor="b">
            <a:normAutofit/>
          </a:bodyPr>
          <a:lstStyle/>
          <a:p>
            <a:r>
              <a:rPr lang="en-US" sz="6600" dirty="0"/>
              <a:t>What Now?</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Quizzical burrowing owl looking forward">
            <a:extLst>
              <a:ext uri="{FF2B5EF4-FFF2-40B4-BE49-F238E27FC236}">
                <a16:creationId xmlns:a16="http://schemas.microsoft.com/office/drawing/2014/main" id="{3E082FC5-FB58-EC4F-8C26-EABE241E2C7B}"/>
              </a:ext>
            </a:extLst>
          </p:cNvPr>
          <p:cNvPicPr>
            <a:picLocks noChangeAspect="1"/>
          </p:cNvPicPr>
          <p:nvPr/>
        </p:nvPicPr>
        <p:blipFill rotWithShape="1">
          <a:blip r:embed="rId2"/>
          <a:srcRect r="2877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622025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FE1A-302C-0C46-8B4D-D2731AD2E2D2}"/>
              </a:ext>
            </a:extLst>
          </p:cNvPr>
          <p:cNvSpPr>
            <a:spLocks noGrp="1"/>
          </p:cNvSpPr>
          <p:nvPr>
            <p:ph type="title"/>
          </p:nvPr>
        </p:nvSpPr>
        <p:spPr>
          <a:xfrm>
            <a:off x="838200" y="112207"/>
            <a:ext cx="10515600" cy="1325563"/>
          </a:xfrm>
        </p:spPr>
        <p:txBody>
          <a:bodyPr>
            <a:normAutofit fontScale="90000"/>
          </a:bodyPr>
          <a:lstStyle/>
          <a:p>
            <a:r>
              <a:rPr lang="en-US" b="1" i="1" dirty="0"/>
              <a:t>Local Government Elects Standard Allowance and Receives Less than $10million in Total ARP/CSLFRF</a:t>
            </a:r>
            <a:endParaRPr lang="en-US" dirty="0"/>
          </a:p>
        </p:txBody>
      </p:sp>
      <p:sp>
        <p:nvSpPr>
          <p:cNvPr id="4" name="Rectangle 3">
            <a:extLst>
              <a:ext uri="{FF2B5EF4-FFF2-40B4-BE49-F238E27FC236}">
                <a16:creationId xmlns:a16="http://schemas.microsoft.com/office/drawing/2014/main" id="{70314729-025A-224D-BAD7-E3E71613A308}"/>
              </a:ext>
            </a:extLst>
          </p:cNvPr>
          <p:cNvSpPr/>
          <p:nvPr/>
        </p:nvSpPr>
        <p:spPr>
          <a:xfrm>
            <a:off x="196241" y="2239617"/>
            <a:ext cx="5931613" cy="4618383"/>
          </a:xfrm>
          <a:prstGeom prst="rect">
            <a:avLst/>
          </a:prstGeom>
          <a:effectLst>
            <a:outerShdw blurRad="50800" dist="38100" dir="8100000" algn="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spcBef>
                <a:spcPts val="400"/>
              </a:spcBef>
            </a:pPr>
            <a:r>
              <a:rPr lang="en-US" sz="1600" dirty="0"/>
              <a:t>Adopt and implement the following required written policies and procedures:</a:t>
            </a:r>
          </a:p>
          <a:p>
            <a:pPr lvl="1">
              <a:spcBef>
                <a:spcPts val="400"/>
              </a:spcBef>
            </a:pPr>
            <a:r>
              <a:rPr lang="en-US" sz="1600" b="1" dirty="0"/>
              <a:t>General Financial Management &amp; Internal Controls Policy </a:t>
            </a:r>
            <a:r>
              <a:rPr lang="en-US" sz="1600" dirty="0"/>
              <a:t>(Internal Controls must meet federal </a:t>
            </a:r>
            <a:r>
              <a:rPr lang="en-US" sz="1600" b="1" u="sng" dirty="0">
                <a:hlinkClick r:id="rId2"/>
              </a:rPr>
              <a:t>Green Book</a:t>
            </a:r>
            <a:r>
              <a:rPr lang="en-US" sz="1600" dirty="0"/>
              <a:t>)</a:t>
            </a:r>
          </a:p>
          <a:p>
            <a:pPr lvl="1">
              <a:spcBef>
                <a:spcPts val="400"/>
              </a:spcBef>
            </a:pPr>
            <a:r>
              <a:rPr lang="en-US" sz="1600" b="1" dirty="0"/>
              <a:t>Eligible Projects </a:t>
            </a:r>
            <a:r>
              <a:rPr lang="en-US" sz="1600" dirty="0"/>
              <a:t>(if you elected the standard allowance, this can be a basic policy establishing internal controls to ensure that funds are spent for general government services and not spent for the handful of prohibited purposes. To make it easier, you could simply establish these controls in the grant project ordinance.)</a:t>
            </a:r>
          </a:p>
          <a:p>
            <a:pPr lvl="1">
              <a:spcBef>
                <a:spcPts val="400"/>
              </a:spcBef>
            </a:pPr>
            <a:r>
              <a:rPr lang="en-US" sz="1600" b="1" dirty="0"/>
              <a:t>Cost Principles/Allowable Costs Policy </a:t>
            </a:r>
            <a:r>
              <a:rPr lang="en-US" sz="1600" dirty="0"/>
              <a:t>(see sample </a:t>
            </a:r>
            <a:r>
              <a:rPr lang="en-US" sz="1600" b="1" u="sng" dirty="0">
                <a:hlinkClick r:id="rId3"/>
              </a:rPr>
              <a:t>here</a:t>
            </a:r>
            <a:r>
              <a:rPr lang="en-US" sz="1600" dirty="0"/>
              <a:t>)</a:t>
            </a:r>
          </a:p>
          <a:p>
            <a:pPr lvl="1">
              <a:spcBef>
                <a:spcPts val="400"/>
              </a:spcBef>
            </a:pPr>
            <a:r>
              <a:rPr lang="en-US" sz="1600" b="1" dirty="0"/>
              <a:t>Conflict of Interest Policy</a:t>
            </a:r>
            <a:endParaRPr lang="en-US" sz="1600" dirty="0"/>
          </a:p>
          <a:p>
            <a:pPr lvl="1">
              <a:spcBef>
                <a:spcPts val="400"/>
              </a:spcBef>
            </a:pPr>
            <a:r>
              <a:rPr lang="en-US" sz="1600" b="1" dirty="0"/>
              <a:t>Nondiscrimination Policy </a:t>
            </a:r>
            <a:endParaRPr lang="en-US" sz="1600" dirty="0"/>
          </a:p>
          <a:p>
            <a:pPr lvl="1">
              <a:spcBef>
                <a:spcPts val="400"/>
              </a:spcBef>
            </a:pPr>
            <a:r>
              <a:rPr lang="en-US" sz="1600" b="1" dirty="0"/>
              <a:t>Human Resources Policy</a:t>
            </a:r>
            <a:endParaRPr lang="en-US" sz="1600" dirty="0"/>
          </a:p>
          <a:p>
            <a:pPr lvl="1">
              <a:spcBef>
                <a:spcPts val="400"/>
              </a:spcBef>
            </a:pPr>
            <a:r>
              <a:rPr lang="en-US" sz="1600" b="1" dirty="0"/>
              <a:t>Records Retention Policy</a:t>
            </a:r>
            <a:r>
              <a:rPr lang="en-US" sz="1600" dirty="0"/>
              <a:t> (Note that all documentation related to the ARP/CSLFRF must be retained for at least 5 years after the end of the award term.)</a:t>
            </a:r>
          </a:p>
        </p:txBody>
      </p:sp>
      <p:sp>
        <p:nvSpPr>
          <p:cNvPr id="5" name="Rectangle 4">
            <a:extLst>
              <a:ext uri="{FF2B5EF4-FFF2-40B4-BE49-F238E27FC236}">
                <a16:creationId xmlns:a16="http://schemas.microsoft.com/office/drawing/2014/main" id="{8DD2499B-EC75-7143-AFA8-085AC7CC7BFE}"/>
              </a:ext>
            </a:extLst>
          </p:cNvPr>
          <p:cNvSpPr/>
          <p:nvPr/>
        </p:nvSpPr>
        <p:spPr>
          <a:xfrm>
            <a:off x="196240" y="1437770"/>
            <a:ext cx="11905379" cy="764911"/>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dirty="0"/>
              <a:t>Adopt grant project ordinance</a:t>
            </a:r>
          </a:p>
          <a:p>
            <a:pPr marL="171450" indent="-171450">
              <a:buFont typeface="Arial" panose="020B0604020202020204" pitchFamily="34" charset="0"/>
              <a:buChar char="•"/>
            </a:pPr>
            <a:r>
              <a:rPr lang="en-US" dirty="0"/>
              <a:t>Set up accounting system to track obligations and expenditures for general government services projects</a:t>
            </a:r>
          </a:p>
        </p:txBody>
      </p:sp>
      <p:sp>
        <p:nvSpPr>
          <p:cNvPr id="6" name="Rectangle 5">
            <a:extLst>
              <a:ext uri="{FF2B5EF4-FFF2-40B4-BE49-F238E27FC236}">
                <a16:creationId xmlns:a16="http://schemas.microsoft.com/office/drawing/2014/main" id="{32706F9F-670C-1145-B2FB-BF4ECFE74099}"/>
              </a:ext>
            </a:extLst>
          </p:cNvPr>
          <p:cNvSpPr/>
          <p:nvPr/>
        </p:nvSpPr>
        <p:spPr>
          <a:xfrm>
            <a:off x="6170007" y="2239617"/>
            <a:ext cx="5931613" cy="4618383"/>
          </a:xfrm>
          <a:prstGeom prst="rect">
            <a:avLst/>
          </a:prstGeom>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t>Adopt and implement the following written policies and procedures, if needed:</a:t>
            </a:r>
          </a:p>
          <a:p>
            <a:pPr lvl="1">
              <a:spcBef>
                <a:spcPts val="600"/>
              </a:spcBef>
            </a:pPr>
            <a:r>
              <a:rPr lang="en-US" sz="1600" b="1" dirty="0"/>
              <a:t>Procurement, Suspension, &amp; Debarment Policy</a:t>
            </a:r>
            <a:r>
              <a:rPr lang="en-US" sz="1600" dirty="0"/>
              <a:t> (If local government will enter any service, purchase, or construction contract with ARP/CSLFRF funds.)</a:t>
            </a:r>
          </a:p>
          <a:p>
            <a:pPr lvl="1">
              <a:spcBef>
                <a:spcPts val="600"/>
              </a:spcBef>
            </a:pPr>
            <a:r>
              <a:rPr lang="en-US" sz="1600" b="1" dirty="0"/>
              <a:t>Subaward Policy</a:t>
            </a:r>
            <a:r>
              <a:rPr lang="en-US" sz="1600" dirty="0"/>
              <a:t> (If local government will partner with another government, nonprofit, or other private entity as part of an expenditure of the ARP/CSLFRF funds).</a:t>
            </a:r>
          </a:p>
          <a:p>
            <a:pPr lvl="1">
              <a:spcBef>
                <a:spcPts val="600"/>
              </a:spcBef>
            </a:pPr>
            <a:r>
              <a:rPr lang="en-US" sz="1600" b="1" dirty="0"/>
              <a:t>Program Income Policy</a:t>
            </a:r>
            <a:r>
              <a:rPr lang="en-US" sz="1600" dirty="0"/>
              <a:t> (If local government will earn any income from ARP/CSLFRF-funded programs, such as loan programs and rentals of real or personal property.)</a:t>
            </a:r>
          </a:p>
          <a:p>
            <a:pPr lvl="1">
              <a:spcBef>
                <a:spcPts val="600"/>
              </a:spcBef>
            </a:pPr>
            <a:r>
              <a:rPr lang="en-US" sz="1600" b="1" dirty="0"/>
              <a:t>Property Management Policy</a:t>
            </a:r>
            <a:r>
              <a:rPr lang="en-US" sz="1600" dirty="0"/>
              <a:t> (If expenditures will result in the acquisition of any real or personal (supplies &amp; equipment) property.)</a:t>
            </a:r>
          </a:p>
          <a:p>
            <a:pPr lvl="1">
              <a:spcBef>
                <a:spcPts val="600"/>
              </a:spcBef>
            </a:pPr>
            <a:endParaRPr lang="en-US" sz="1600" dirty="0"/>
          </a:p>
          <a:p>
            <a:pPr lvl="1">
              <a:spcBef>
                <a:spcPts val="600"/>
              </a:spcBef>
            </a:pPr>
            <a:endParaRPr lang="en-US" sz="1600" dirty="0"/>
          </a:p>
          <a:p>
            <a:pPr marL="171450" indent="-171450">
              <a:buFont typeface="Arial" panose="020B0604020202020204" pitchFamily="34" charset="0"/>
              <a:buChar char="•"/>
            </a:pPr>
            <a:endParaRPr lang="en-US" sz="1400" dirty="0"/>
          </a:p>
        </p:txBody>
      </p:sp>
    </p:spTree>
    <p:extLst>
      <p:ext uri="{BB962C8B-B14F-4D97-AF65-F5344CB8AC3E}">
        <p14:creationId xmlns:p14="http://schemas.microsoft.com/office/powerpoint/2010/main" val="155477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3885-61D5-784E-9879-5FEC896989CA}"/>
              </a:ext>
            </a:extLst>
          </p:cNvPr>
          <p:cNvSpPr>
            <a:spLocks noGrp="1"/>
          </p:cNvSpPr>
          <p:nvPr>
            <p:ph type="title"/>
          </p:nvPr>
        </p:nvSpPr>
        <p:spPr/>
        <p:txBody>
          <a:bodyPr/>
          <a:lstStyle/>
          <a:p>
            <a:pPr algn="ctr"/>
            <a:r>
              <a:rPr lang="en-US" dirty="0">
                <a:solidFill>
                  <a:schemeClr val="accent4"/>
                </a:solidFill>
              </a:rPr>
              <a:t>NEUs ONLY:</a:t>
            </a:r>
            <a:br>
              <a:rPr lang="en-US" dirty="0">
                <a:solidFill>
                  <a:schemeClr val="accent4"/>
                </a:solidFill>
              </a:rPr>
            </a:br>
            <a:r>
              <a:rPr lang="en-US" dirty="0">
                <a:solidFill>
                  <a:schemeClr val="accent4"/>
                </a:solidFill>
              </a:rPr>
              <a:t>US Treasury Reporting Portal Guidance</a:t>
            </a:r>
          </a:p>
        </p:txBody>
      </p:sp>
      <p:pic>
        <p:nvPicPr>
          <p:cNvPr id="5" name="Content Placeholder 4" descr="A picture containing text&#10;&#10;Description automatically generated">
            <a:extLst>
              <a:ext uri="{FF2B5EF4-FFF2-40B4-BE49-F238E27FC236}">
                <a16:creationId xmlns:a16="http://schemas.microsoft.com/office/drawing/2014/main" id="{C123AD10-AC68-644A-BF69-752B0E12854C}"/>
              </a:ext>
            </a:extLst>
          </p:cNvPr>
          <p:cNvPicPr>
            <a:picLocks noGrp="1" noChangeAspect="1"/>
          </p:cNvPicPr>
          <p:nvPr>
            <p:ph idx="1"/>
          </p:nvPr>
        </p:nvPicPr>
        <p:blipFill>
          <a:blip r:embed="rId2"/>
          <a:stretch>
            <a:fillRect/>
          </a:stretch>
        </p:blipFill>
        <p:spPr>
          <a:xfrm>
            <a:off x="600765" y="2084825"/>
            <a:ext cx="2678100" cy="3416435"/>
          </a:xfr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EE03D978-278D-6541-9969-7666763115AF}"/>
              </a:ext>
            </a:extLst>
          </p:cNvPr>
          <p:cNvSpPr txBox="1"/>
          <p:nvPr/>
        </p:nvSpPr>
        <p:spPr>
          <a:xfrm>
            <a:off x="211477" y="5536901"/>
            <a:ext cx="3201493" cy="1477328"/>
          </a:xfrm>
          <a:prstGeom prst="rect">
            <a:avLst/>
          </a:prstGeom>
          <a:noFill/>
        </p:spPr>
        <p:txBody>
          <a:bodyPr wrap="square" rtlCol="0">
            <a:spAutoFit/>
          </a:bodyPr>
          <a:lstStyle/>
          <a:p>
            <a:pPr algn="ctr"/>
            <a:r>
              <a:rPr lang="en-US" dirty="0">
                <a:hlinkClick r:id="rId3"/>
              </a:rPr>
              <a:t>https://home.treasury.gov/system/files/136/NEU-Non-UGLG-Agreements-and-Supporting-Documents.pdf</a:t>
            </a:r>
            <a:endParaRPr lang="en-US" dirty="0"/>
          </a:p>
          <a:p>
            <a:endParaRPr lang="en-US" dirty="0"/>
          </a:p>
        </p:txBody>
      </p:sp>
      <p:sp>
        <p:nvSpPr>
          <p:cNvPr id="7" name="Rectangle 6">
            <a:extLst>
              <a:ext uri="{FF2B5EF4-FFF2-40B4-BE49-F238E27FC236}">
                <a16:creationId xmlns:a16="http://schemas.microsoft.com/office/drawing/2014/main" id="{4A144290-994B-4E46-A5EA-B1570DFBE77C}"/>
              </a:ext>
            </a:extLst>
          </p:cNvPr>
          <p:cNvSpPr/>
          <p:nvPr/>
        </p:nvSpPr>
        <p:spPr>
          <a:xfrm>
            <a:off x="6937042" y="1905577"/>
            <a:ext cx="4654193" cy="2674203"/>
          </a:xfrm>
          <a:prstGeom prst="rect">
            <a:avLst/>
          </a:prstGeom>
          <a:solidFill>
            <a:schemeClr val="accent4">
              <a:lumMod val="40000"/>
              <a:lumOff val="60000"/>
            </a:schemeClr>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a:p>
            <a:pPr algn="ctr"/>
            <a:endParaRPr lang="en-US" sz="2400" dirty="0"/>
          </a:p>
          <a:p>
            <a:pPr algn="ctr"/>
            <a:r>
              <a:rPr lang="en-US" sz="2400" dirty="0">
                <a:solidFill>
                  <a:schemeClr val="tx1">
                    <a:lumMod val="65000"/>
                    <a:lumOff val="35000"/>
                  </a:schemeClr>
                </a:solidFill>
              </a:rPr>
              <a:t>If you have NOT completed </a:t>
            </a:r>
            <a:r>
              <a:rPr lang="en-US" sz="2400" dirty="0" err="1">
                <a:solidFill>
                  <a:schemeClr val="tx1">
                    <a:lumMod val="65000"/>
                    <a:lumOff val="35000"/>
                  </a:schemeClr>
                </a:solidFill>
              </a:rPr>
              <a:t>ID.me</a:t>
            </a:r>
            <a:r>
              <a:rPr lang="en-US" sz="2400" dirty="0">
                <a:solidFill>
                  <a:schemeClr val="tx1">
                    <a:lumMod val="65000"/>
                    <a:lumOff val="35000"/>
                  </a:schemeClr>
                </a:solidFill>
              </a:rPr>
              <a:t>, you have an alternative -- </a:t>
            </a:r>
            <a:r>
              <a:rPr lang="en-US" sz="2400" dirty="0" err="1">
                <a:solidFill>
                  <a:schemeClr val="tx1">
                    <a:lumMod val="65000"/>
                    <a:lumOff val="35000"/>
                  </a:schemeClr>
                </a:solidFill>
              </a:rPr>
              <a:t>Login.gov</a:t>
            </a:r>
            <a:r>
              <a:rPr lang="en-US" sz="2400" dirty="0">
                <a:solidFill>
                  <a:schemeClr val="tx1">
                    <a:lumMod val="65000"/>
                    <a:lumOff val="35000"/>
                  </a:schemeClr>
                </a:solidFill>
              </a:rPr>
              <a:t> </a:t>
            </a:r>
            <a:r>
              <a:rPr lang="en-US" sz="2000" dirty="0">
                <a:hlinkClick r:id="rId4"/>
              </a:rPr>
              <a:t>https://home.treasury.gov/system/files/136/Login.gov-User-Guide.pdf</a:t>
            </a:r>
            <a:endParaRPr lang="en-US" sz="2000" dirty="0"/>
          </a:p>
          <a:p>
            <a:pPr algn="ctr"/>
            <a:endParaRPr lang="en-US" dirty="0"/>
          </a:p>
        </p:txBody>
      </p:sp>
      <p:sp>
        <p:nvSpPr>
          <p:cNvPr id="8" name="Rectangle 7">
            <a:extLst>
              <a:ext uri="{FF2B5EF4-FFF2-40B4-BE49-F238E27FC236}">
                <a16:creationId xmlns:a16="http://schemas.microsoft.com/office/drawing/2014/main" id="{665A083A-315C-284C-B558-CC30421FD3BB}"/>
              </a:ext>
            </a:extLst>
          </p:cNvPr>
          <p:cNvSpPr/>
          <p:nvPr/>
        </p:nvSpPr>
        <p:spPr>
          <a:xfrm>
            <a:off x="6937042" y="4394453"/>
            <a:ext cx="4654193" cy="1742612"/>
          </a:xfrm>
          <a:prstGeom prst="rect">
            <a:avLst/>
          </a:prstGeom>
          <a:solidFill>
            <a:schemeClr val="accent4">
              <a:lumMod val="40000"/>
              <a:lumOff val="60000"/>
            </a:schemeClr>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chemeClr val="tx1">
                    <a:lumMod val="65000"/>
                    <a:lumOff val="35000"/>
                  </a:schemeClr>
                </a:solidFill>
              </a:rPr>
              <a:t>If you already completed </a:t>
            </a:r>
            <a:r>
              <a:rPr lang="en-US" sz="2400" dirty="0" err="1">
                <a:solidFill>
                  <a:schemeClr val="tx1">
                    <a:lumMod val="65000"/>
                    <a:lumOff val="35000"/>
                  </a:schemeClr>
                </a:solidFill>
              </a:rPr>
              <a:t>ID.me</a:t>
            </a:r>
            <a:endParaRPr lang="en-US" sz="2400" dirty="0">
              <a:solidFill>
                <a:schemeClr val="tx1">
                  <a:lumMod val="65000"/>
                  <a:lumOff val="35000"/>
                </a:schemeClr>
              </a:solidFill>
            </a:endParaRPr>
          </a:p>
          <a:p>
            <a:pPr algn="ctr"/>
            <a:endParaRPr lang="en-US" sz="1000" dirty="0">
              <a:solidFill>
                <a:schemeClr val="bg1"/>
              </a:solidFill>
            </a:endParaRPr>
          </a:p>
          <a:p>
            <a:pPr algn="ctr"/>
            <a:r>
              <a:rPr lang="en-US" sz="2000" dirty="0">
                <a:solidFill>
                  <a:schemeClr val="bg1"/>
                </a:solidFill>
                <a:hlinkClick r:id="rId5"/>
              </a:rPr>
              <a:t>https://home.treasury.gov/system/files/136/TreasuryPortalRegInstructions.pdf</a:t>
            </a:r>
            <a:r>
              <a:rPr lang="en-US" sz="2000" dirty="0">
                <a:solidFill>
                  <a:schemeClr val="bg1"/>
                </a:solidFill>
              </a:rPr>
              <a:t> </a:t>
            </a:r>
            <a:endParaRPr lang="en-US" sz="2000" dirty="0"/>
          </a:p>
        </p:txBody>
      </p:sp>
      <p:sp>
        <p:nvSpPr>
          <p:cNvPr id="9" name="Rectangle 8">
            <a:extLst>
              <a:ext uri="{FF2B5EF4-FFF2-40B4-BE49-F238E27FC236}">
                <a16:creationId xmlns:a16="http://schemas.microsoft.com/office/drawing/2014/main" id="{6780359F-8B56-464C-ACFE-7A80FF696A8F}"/>
              </a:ext>
            </a:extLst>
          </p:cNvPr>
          <p:cNvSpPr/>
          <p:nvPr/>
        </p:nvSpPr>
        <p:spPr>
          <a:xfrm>
            <a:off x="3626069" y="1905577"/>
            <a:ext cx="3090041" cy="4231488"/>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t>Look for email from US Treasury with Subject Line:  Coronavirus State and Local Fiscal Recovery Funds – NEU Portal Open</a:t>
            </a:r>
          </a:p>
          <a:p>
            <a:pPr algn="ctr"/>
            <a:endParaRPr lang="en-US" sz="2400" dirty="0"/>
          </a:p>
        </p:txBody>
      </p:sp>
      <p:sp>
        <p:nvSpPr>
          <p:cNvPr id="10" name="Oval 9">
            <a:extLst>
              <a:ext uri="{FF2B5EF4-FFF2-40B4-BE49-F238E27FC236}">
                <a16:creationId xmlns:a16="http://schemas.microsoft.com/office/drawing/2014/main" id="{654F7392-3EA7-964A-9495-81D754F9B691}"/>
              </a:ext>
            </a:extLst>
          </p:cNvPr>
          <p:cNvSpPr/>
          <p:nvPr/>
        </p:nvSpPr>
        <p:spPr>
          <a:xfrm>
            <a:off x="4752567" y="2084825"/>
            <a:ext cx="572370" cy="5977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sp>
        <p:nvSpPr>
          <p:cNvPr id="12" name="Oval 11">
            <a:extLst>
              <a:ext uri="{FF2B5EF4-FFF2-40B4-BE49-F238E27FC236}">
                <a16:creationId xmlns:a16="http://schemas.microsoft.com/office/drawing/2014/main" id="{48012952-DB8F-BB4D-A0C1-218CA20B139C}"/>
              </a:ext>
            </a:extLst>
          </p:cNvPr>
          <p:cNvSpPr/>
          <p:nvPr/>
        </p:nvSpPr>
        <p:spPr>
          <a:xfrm>
            <a:off x="8834390" y="2084826"/>
            <a:ext cx="572370" cy="5977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a:p>
            <a:pPr algn="ctr"/>
            <a:r>
              <a:rPr lang="en-US" dirty="0"/>
              <a:t>2</a:t>
            </a:r>
          </a:p>
          <a:p>
            <a:pPr algn="ctr"/>
            <a:endParaRPr lang="en-US" dirty="0"/>
          </a:p>
        </p:txBody>
      </p:sp>
    </p:spTree>
    <p:extLst>
      <p:ext uri="{BB962C8B-B14F-4D97-AF65-F5344CB8AC3E}">
        <p14:creationId xmlns:p14="http://schemas.microsoft.com/office/powerpoint/2010/main" val="24494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 group of women posing for a picture&#10;&#10;Description automatically generated with medium confidence">
            <a:extLst>
              <a:ext uri="{FF2B5EF4-FFF2-40B4-BE49-F238E27FC236}">
                <a16:creationId xmlns:a16="http://schemas.microsoft.com/office/drawing/2014/main" id="{2FBC3335-06BD-3347-8FD4-106167D7BD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194" b="29566"/>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AA2593D-2ACC-BD4C-A5BB-197950BB998D}"/>
              </a:ext>
            </a:extLst>
          </p:cNvPr>
          <p:cNvCxnSpPr>
            <a:cxnSpLocks/>
          </p:cNvCxnSpPr>
          <p:nvPr/>
        </p:nvCxnSpPr>
        <p:spPr>
          <a:xfrm>
            <a:off x="6096000" y="749508"/>
            <a:ext cx="5146623" cy="0"/>
          </a:xfrm>
          <a:prstGeom prst="line">
            <a:avLst/>
          </a:prstGeom>
          <a:ln w="26035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F5DF676-102E-E84D-93A8-3878349F26CA}"/>
              </a:ext>
            </a:extLst>
          </p:cNvPr>
          <p:cNvSpPr/>
          <p:nvPr/>
        </p:nvSpPr>
        <p:spPr>
          <a:xfrm>
            <a:off x="5698230" y="-146871"/>
            <a:ext cx="2460931" cy="1569660"/>
          </a:xfrm>
          <a:prstGeom prst="rect">
            <a:avLst/>
          </a:prstGeom>
          <a:noFill/>
        </p:spPr>
        <p:txBody>
          <a:bodyPr wrap="non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Rule</a:t>
            </a:r>
          </a:p>
        </p:txBody>
      </p:sp>
    </p:spTree>
    <p:extLst>
      <p:ext uri="{BB962C8B-B14F-4D97-AF65-F5344CB8AC3E}">
        <p14:creationId xmlns:p14="http://schemas.microsoft.com/office/powerpoint/2010/main" val="403990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F6C5-B71D-C34A-A845-31C62821858C}"/>
              </a:ext>
            </a:extLst>
          </p:cNvPr>
          <p:cNvSpPr>
            <a:spLocks noGrp="1"/>
          </p:cNvSpPr>
          <p:nvPr>
            <p:ph type="title"/>
          </p:nvPr>
        </p:nvSpPr>
        <p:spPr>
          <a:xfrm>
            <a:off x="6261316" y="0"/>
            <a:ext cx="4840010" cy="1807305"/>
          </a:xfrm>
        </p:spPr>
        <p:txBody>
          <a:bodyPr>
            <a:normAutofit/>
          </a:bodyPr>
          <a:lstStyle/>
          <a:p>
            <a:r>
              <a:rPr lang="en-US" dirty="0"/>
              <a:t>Zoom Office Hours</a:t>
            </a:r>
          </a:p>
        </p:txBody>
      </p:sp>
      <p:pic>
        <p:nvPicPr>
          <p:cNvPr id="5" name="Picture 4" descr="Hands-on top of each other">
            <a:extLst>
              <a:ext uri="{FF2B5EF4-FFF2-40B4-BE49-F238E27FC236}">
                <a16:creationId xmlns:a16="http://schemas.microsoft.com/office/drawing/2014/main" id="{F5D7B3E2-AE19-F44B-88F9-2714F45E5607}"/>
              </a:ext>
            </a:extLst>
          </p:cNvPr>
          <p:cNvPicPr>
            <a:picLocks noChangeAspect="1"/>
          </p:cNvPicPr>
          <p:nvPr/>
        </p:nvPicPr>
        <p:blipFill rotWithShape="1">
          <a:blip r:embed="rId2"/>
          <a:srcRect l="52258" r="872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3DD9AB32-6E19-3648-ADDC-9603C52DF305}"/>
              </a:ext>
            </a:extLst>
          </p:cNvPr>
          <p:cNvSpPr>
            <a:spLocks noGrp="1"/>
          </p:cNvSpPr>
          <p:nvPr>
            <p:ph idx="1"/>
          </p:nvPr>
        </p:nvSpPr>
        <p:spPr>
          <a:xfrm>
            <a:off x="6261316" y="1565329"/>
            <a:ext cx="5563892" cy="4804473"/>
          </a:xfrm>
        </p:spPr>
        <p:txBody>
          <a:bodyPr>
            <a:normAutofit fontScale="77500" lnSpcReduction="20000"/>
          </a:bodyPr>
          <a:lstStyle/>
          <a:p>
            <a:pPr marL="0" indent="0">
              <a:buNone/>
            </a:pPr>
            <a:r>
              <a:rPr lang="en-US" sz="3200" b="1" dirty="0"/>
              <a:t>Next ARP Office Hours:</a:t>
            </a:r>
            <a:endParaRPr lang="en-US" sz="3200" dirty="0"/>
          </a:p>
          <a:p>
            <a:r>
              <a:rPr lang="en-US" sz="3200" dirty="0"/>
              <a:t>Friday, January 21, at 12:00pm</a:t>
            </a:r>
          </a:p>
          <a:p>
            <a:pPr marL="0" indent="0">
              <a:buNone/>
            </a:pPr>
            <a:r>
              <a:rPr lang="en-US" sz="2400" u="sng" dirty="0">
                <a:hlinkClick r:id="rId3"/>
              </a:rPr>
              <a:t>https://unc.zoom.us/j/94011361206?pwd=MjIzWnlzOWxtNGtoUlNjaEV3ZWNPdz09</a:t>
            </a:r>
            <a:endParaRPr lang="en-US" sz="2400" dirty="0"/>
          </a:p>
          <a:p>
            <a:pPr marL="0" indent="0">
              <a:buNone/>
            </a:pPr>
            <a:r>
              <a:rPr lang="en-US" sz="2400" dirty="0"/>
              <a:t>Meeting ID: 940 1136 1206</a:t>
            </a:r>
          </a:p>
          <a:p>
            <a:pPr marL="0" indent="0">
              <a:buNone/>
            </a:pPr>
            <a:r>
              <a:rPr lang="en-US" sz="2400" dirty="0"/>
              <a:t>Passcode: 522329 </a:t>
            </a:r>
            <a:br>
              <a:rPr lang="en-US" sz="2400" dirty="0"/>
            </a:br>
            <a:endParaRPr lang="en-US" sz="2400" dirty="0"/>
          </a:p>
          <a:p>
            <a:pPr marL="0" indent="0">
              <a:buNone/>
            </a:pPr>
            <a:r>
              <a:rPr lang="en-US" sz="3200" b="1" dirty="0"/>
              <a:t>Future ARP Office Hours:</a:t>
            </a:r>
            <a:endParaRPr lang="en-US" sz="2400" dirty="0"/>
          </a:p>
          <a:p>
            <a:r>
              <a:rPr lang="en-US" dirty="0"/>
              <a:t>Tuesday, January 25, at 8:30am</a:t>
            </a:r>
          </a:p>
          <a:p>
            <a:r>
              <a:rPr lang="en-US" dirty="0"/>
              <a:t>Monday, January 31, at 12:00pm</a:t>
            </a:r>
          </a:p>
          <a:p>
            <a:r>
              <a:rPr lang="en-US" dirty="0"/>
              <a:t>Thursday, February 10, at 8:30am</a:t>
            </a:r>
          </a:p>
          <a:p>
            <a:r>
              <a:rPr lang="en-US" dirty="0"/>
              <a:t>Wednesday, February 16, at 12:00pm</a:t>
            </a:r>
          </a:p>
          <a:p>
            <a:r>
              <a:rPr lang="en-US" dirty="0"/>
              <a:t>Monday, February 21, at 8:30am</a:t>
            </a:r>
          </a:p>
          <a:p>
            <a:r>
              <a:rPr lang="en-US" dirty="0"/>
              <a:t>Thursday, March 3, at 12:00pm</a:t>
            </a:r>
          </a:p>
          <a:p>
            <a:endParaRPr lang="en-US" sz="1100" dirty="0"/>
          </a:p>
        </p:txBody>
      </p:sp>
    </p:spTree>
    <p:extLst>
      <p:ext uri="{BB962C8B-B14F-4D97-AF65-F5344CB8AC3E}">
        <p14:creationId xmlns:p14="http://schemas.microsoft.com/office/powerpoint/2010/main" val="331635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3467" y="335565"/>
            <a:ext cx="10905066" cy="1135737"/>
          </a:xfrm>
        </p:spPr>
        <p:txBody>
          <a:bodyPr>
            <a:normAutofit/>
          </a:bodyPr>
          <a:lstStyle/>
          <a:p>
            <a:pPr algn="ctr"/>
            <a:r>
              <a:rPr lang="en-US" sz="4800" dirty="0">
                <a:solidFill>
                  <a:schemeClr val="bg1"/>
                </a:solidFill>
              </a:rPr>
              <a:t>ARP/CLFRF Allowable Expenditures</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extLst>
              <p:ext uri="{D42A27DB-BD31-4B8C-83A1-F6EECF244321}">
                <p14:modId xmlns:p14="http://schemas.microsoft.com/office/powerpoint/2010/main" val="2334657803"/>
              </p:ext>
            </p:extLst>
          </p:nvPr>
        </p:nvGraphicFramePr>
        <p:xfrm>
          <a:off x="0" y="1366897"/>
          <a:ext cx="12192000" cy="5051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91696059-9741-8347-A8F0-A6EA3D064EF3}"/>
              </a:ext>
            </a:extLst>
          </p:cNvPr>
          <p:cNvSpPr/>
          <p:nvPr/>
        </p:nvSpPr>
        <p:spPr>
          <a:xfrm>
            <a:off x="2732314" y="1471302"/>
            <a:ext cx="3646715" cy="470089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96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7203C1-CD9C-8F4B-9BD1-C6B2A4EFC733}"/>
              </a:ext>
            </a:extLst>
          </p:cNvPr>
          <p:cNvSpPr>
            <a:spLocks noGrp="1"/>
          </p:cNvSpPr>
          <p:nvPr>
            <p:ph idx="1"/>
          </p:nvPr>
        </p:nvSpPr>
        <p:spPr>
          <a:xfrm>
            <a:off x="4447308" y="591344"/>
            <a:ext cx="6906491" cy="5585619"/>
          </a:xfrm>
        </p:spPr>
        <p:txBody>
          <a:bodyPr anchor="ctr">
            <a:normAutofit/>
          </a:bodyPr>
          <a:lstStyle/>
          <a:p>
            <a:pPr marL="0" indent="0">
              <a:buNone/>
            </a:pPr>
            <a:r>
              <a:rPr lang="en-US" sz="3600" b="1" dirty="0"/>
              <a:t>The Final Rule now gives local governments the option to either</a:t>
            </a:r>
          </a:p>
          <a:p>
            <a:pPr marL="0" indent="0">
              <a:buNone/>
            </a:pPr>
            <a:endParaRPr lang="en-US" sz="800" dirty="0"/>
          </a:p>
          <a:p>
            <a:pPr lvl="1"/>
            <a:r>
              <a:rPr lang="en-US" sz="3600" b="1" dirty="0"/>
              <a:t>Use a default minimum lost revenue growth amount of $10 million (standard allowance); or</a:t>
            </a:r>
            <a:endParaRPr lang="en-US" sz="3600" dirty="0"/>
          </a:p>
          <a:p>
            <a:pPr lvl="1"/>
            <a:r>
              <a:rPr lang="en-US" sz="3600" b="1" dirty="0"/>
              <a:t>Use the (slightly modified) lost revenue growth formula.</a:t>
            </a:r>
            <a:endParaRPr lang="en-US" sz="3600" dirty="0"/>
          </a:p>
          <a:p>
            <a:endParaRPr lang="en-US" dirty="0"/>
          </a:p>
        </p:txBody>
      </p:sp>
    </p:spTree>
    <p:extLst>
      <p:ext uri="{BB962C8B-B14F-4D97-AF65-F5344CB8AC3E}">
        <p14:creationId xmlns:p14="http://schemas.microsoft.com/office/powerpoint/2010/main" val="1731130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5522-DB92-CE4B-AEAB-42F5814A7B1F}"/>
              </a:ext>
            </a:extLst>
          </p:cNvPr>
          <p:cNvSpPr>
            <a:spLocks noGrp="1"/>
          </p:cNvSpPr>
          <p:nvPr>
            <p:ph type="title"/>
          </p:nvPr>
        </p:nvSpPr>
        <p:spPr>
          <a:xfrm>
            <a:off x="762001" y="803325"/>
            <a:ext cx="5314536" cy="1325563"/>
          </a:xfrm>
        </p:spPr>
        <p:txBody>
          <a:bodyPr>
            <a:normAutofit/>
          </a:bodyPr>
          <a:lstStyle/>
          <a:p>
            <a:r>
              <a:rPr lang="en-US" dirty="0"/>
              <a:t>Standard Allowance</a:t>
            </a:r>
          </a:p>
        </p:txBody>
      </p:sp>
      <p:sp>
        <p:nvSpPr>
          <p:cNvPr id="11" name="Content Placeholder 10">
            <a:extLst>
              <a:ext uri="{FF2B5EF4-FFF2-40B4-BE49-F238E27FC236}">
                <a16:creationId xmlns:a16="http://schemas.microsoft.com/office/drawing/2014/main" id="{5599E8E4-B775-A24E-9D6D-1837DF744F6C}"/>
              </a:ext>
            </a:extLst>
          </p:cNvPr>
          <p:cNvSpPr>
            <a:spLocks noGrp="1"/>
          </p:cNvSpPr>
          <p:nvPr>
            <p:ph idx="1"/>
          </p:nvPr>
        </p:nvSpPr>
        <p:spPr>
          <a:xfrm>
            <a:off x="762000" y="2279018"/>
            <a:ext cx="5314543" cy="3375920"/>
          </a:xfrm>
        </p:spPr>
        <p:txBody>
          <a:bodyPr anchor="t">
            <a:normAutofit/>
          </a:bodyPr>
          <a:lstStyle/>
          <a:p>
            <a:r>
              <a:rPr lang="en-US" sz="2400" dirty="0"/>
              <a:t>No need for actual loss</a:t>
            </a:r>
          </a:p>
          <a:p>
            <a:r>
              <a:rPr lang="en-US" sz="2400" dirty="0"/>
              <a:t>$10 million total</a:t>
            </a:r>
          </a:p>
          <a:p>
            <a:r>
              <a:rPr lang="en-US" sz="2400" dirty="0"/>
              <a:t>Irrevocable choice</a:t>
            </a:r>
          </a:p>
          <a:p>
            <a:r>
              <a:rPr lang="en-US" sz="2400" dirty="0"/>
              <a:t>Spent for “General Government Services”</a:t>
            </a:r>
          </a:p>
          <a:p>
            <a:r>
              <a:rPr lang="en-US" sz="2400" dirty="0"/>
              <a:t>Other Award Terms and Uniform Guidance still apply</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38764602-8D13-704B-8AFC-4DCE582CA8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8" r="1"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7738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66225-06FF-A441-8499-D34F1CE9C6EE}"/>
              </a:ext>
            </a:extLst>
          </p:cNvPr>
          <p:cNvSpPr>
            <a:spLocks noGrp="1"/>
          </p:cNvSpPr>
          <p:nvPr>
            <p:ph type="title"/>
          </p:nvPr>
        </p:nvSpPr>
        <p:spPr>
          <a:xfrm>
            <a:off x="6289158" y="803325"/>
            <a:ext cx="5259707" cy="1325563"/>
          </a:xfrm>
        </p:spPr>
        <p:txBody>
          <a:bodyPr>
            <a:normAutofit/>
          </a:bodyPr>
          <a:lstStyle/>
          <a:p>
            <a:r>
              <a:rPr lang="en-US" dirty="0"/>
              <a:t>Formula Option</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Formulas written on a blackboard">
            <a:extLst>
              <a:ext uri="{FF2B5EF4-FFF2-40B4-BE49-F238E27FC236}">
                <a16:creationId xmlns:a16="http://schemas.microsoft.com/office/drawing/2014/main" id="{7C4F371E-35F0-B343-A90A-922EA6554A6F}"/>
              </a:ext>
            </a:extLst>
          </p:cNvPr>
          <p:cNvPicPr>
            <a:picLocks noChangeAspect="1"/>
          </p:cNvPicPr>
          <p:nvPr/>
        </p:nvPicPr>
        <p:blipFill rotWithShape="1">
          <a:blip r:embed="rId2"/>
          <a:srcRect l="14481" r="7001"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64891D3A-C439-E44E-A1AC-C47EC4CA5FD1}"/>
              </a:ext>
            </a:extLst>
          </p:cNvPr>
          <p:cNvSpPr>
            <a:spLocks noGrp="1"/>
          </p:cNvSpPr>
          <p:nvPr>
            <p:ph idx="1"/>
          </p:nvPr>
        </p:nvSpPr>
        <p:spPr>
          <a:xfrm>
            <a:off x="5791861" y="2014005"/>
            <a:ext cx="6254300" cy="3375920"/>
          </a:xfrm>
        </p:spPr>
        <p:txBody>
          <a:bodyPr anchor="t">
            <a:noAutofit/>
          </a:bodyPr>
          <a:lstStyle/>
          <a:p>
            <a:r>
              <a:rPr lang="en-US" sz="2400" dirty="0"/>
              <a:t>Calculate actual revenue growth loss each year for 4 years</a:t>
            </a:r>
          </a:p>
          <a:p>
            <a:r>
              <a:rPr lang="en-US" sz="2400" dirty="0"/>
              <a:t>Either calendar or fiscal year calculations (2020-2023 or FY2019-20-FY2022-23)</a:t>
            </a:r>
          </a:p>
          <a:p>
            <a:r>
              <a:rPr lang="en-US" sz="2400" dirty="0"/>
              <a:t>Increased inflationary factor to 5.2%</a:t>
            </a:r>
          </a:p>
          <a:p>
            <a:r>
              <a:rPr lang="en-US" sz="2400" dirty="0"/>
              <a:t>Can include utility revenues that are part of your own government or part of intergovernmental transfers from other governments</a:t>
            </a:r>
          </a:p>
          <a:p>
            <a:r>
              <a:rPr lang="en-US" sz="2400" dirty="0"/>
              <a:t>Must factor out changes in tax policy</a:t>
            </a:r>
          </a:p>
          <a:p>
            <a:r>
              <a:rPr lang="en-US" sz="2400" dirty="0"/>
              <a:t>Spent for “General Government Services”</a:t>
            </a:r>
          </a:p>
        </p:txBody>
      </p:sp>
    </p:spTree>
    <p:extLst>
      <p:ext uri="{BB962C8B-B14F-4D97-AF65-F5344CB8AC3E}">
        <p14:creationId xmlns:p14="http://schemas.microsoft.com/office/powerpoint/2010/main" val="186963083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0FFCE-ED40-024E-9EC9-402B3AE13EC3}"/>
              </a:ext>
            </a:extLst>
          </p:cNvPr>
          <p:cNvSpPr/>
          <p:nvPr/>
        </p:nvSpPr>
        <p:spPr>
          <a:xfrm>
            <a:off x="0" y="0"/>
            <a:ext cx="12192000" cy="138271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73ABA-5754-AC40-8DE7-52F8104D73A7}"/>
              </a:ext>
            </a:extLst>
          </p:cNvPr>
          <p:cNvSpPr>
            <a:spLocks noGrp="1"/>
          </p:cNvSpPr>
          <p:nvPr>
            <p:ph type="title"/>
          </p:nvPr>
        </p:nvSpPr>
        <p:spPr>
          <a:xfrm>
            <a:off x="182880" y="57150"/>
            <a:ext cx="11170920" cy="1325563"/>
          </a:xfrm>
        </p:spPr>
        <p:txBody>
          <a:bodyPr/>
          <a:lstStyle/>
          <a:p>
            <a:pPr algn="ctr"/>
            <a:r>
              <a:rPr lang="en-US" dirty="0">
                <a:solidFill>
                  <a:schemeClr val="bg1"/>
                </a:solidFill>
              </a:rPr>
              <a:t>Spend Revenue Replacement Funds for </a:t>
            </a:r>
            <a:br>
              <a:rPr lang="en-US" dirty="0">
                <a:solidFill>
                  <a:schemeClr val="bg1"/>
                </a:solidFill>
              </a:rPr>
            </a:br>
            <a:r>
              <a:rPr lang="en-US" dirty="0">
                <a:solidFill>
                  <a:schemeClr val="bg1"/>
                </a:solidFill>
              </a:rPr>
              <a:t>General Government Services</a:t>
            </a:r>
          </a:p>
        </p:txBody>
      </p:sp>
      <p:sp>
        <p:nvSpPr>
          <p:cNvPr id="4" name="Rectangle 3">
            <a:extLst>
              <a:ext uri="{FF2B5EF4-FFF2-40B4-BE49-F238E27FC236}">
                <a16:creationId xmlns:a16="http://schemas.microsoft.com/office/drawing/2014/main" id="{50E7DEE7-DE53-2740-9EDE-7824E37355DF}"/>
              </a:ext>
            </a:extLst>
          </p:cNvPr>
          <p:cNvSpPr/>
          <p:nvPr/>
        </p:nvSpPr>
        <p:spPr>
          <a:xfrm>
            <a:off x="0" y="1382713"/>
            <a:ext cx="12192000" cy="1887538"/>
          </a:xfrm>
          <a:prstGeom prst="rect">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000" dirty="0"/>
              <a:t>US Treasury provides a non-exclusive list of examples of general government services – “maintenance or pay-go funded building of infrastructure, including roads; modernization of cybersecurity, including hardware, software, and protection of critical infrastructure; health services; environmental remediation; school or educational services; and the provision of police, fire, and other public safety services.” </a:t>
            </a:r>
          </a:p>
        </p:txBody>
      </p:sp>
      <p:sp>
        <p:nvSpPr>
          <p:cNvPr id="5" name="Rectangle 4">
            <a:extLst>
              <a:ext uri="{FF2B5EF4-FFF2-40B4-BE49-F238E27FC236}">
                <a16:creationId xmlns:a16="http://schemas.microsoft.com/office/drawing/2014/main" id="{771F36A8-34F6-C345-9D65-28AC39A84E9F}"/>
              </a:ext>
            </a:extLst>
          </p:cNvPr>
          <p:cNvSpPr/>
          <p:nvPr/>
        </p:nvSpPr>
        <p:spPr>
          <a:xfrm>
            <a:off x="326571" y="3429000"/>
            <a:ext cx="4705350" cy="3367085"/>
          </a:xfrm>
          <a:prstGeom prst="rect">
            <a:avLst/>
          </a:prstGeom>
          <a:solidFill>
            <a:schemeClr val="accent2">
              <a:lumMod val="40000"/>
              <a:lumOff val="60000"/>
            </a:schemeClr>
          </a:solid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Bef>
                <a:spcPts val="1200"/>
              </a:spcBef>
            </a:pPr>
            <a:r>
              <a:rPr lang="en-US" sz="2000" dirty="0">
                <a:solidFill>
                  <a:schemeClr val="tx1">
                    <a:lumMod val="65000"/>
                    <a:lumOff val="35000"/>
                  </a:schemeClr>
                </a:solidFill>
              </a:rPr>
              <a:t>ALLOWED</a:t>
            </a:r>
          </a:p>
          <a:p>
            <a:pPr>
              <a:spcBef>
                <a:spcPts val="1200"/>
              </a:spcBef>
            </a:pPr>
            <a:r>
              <a:rPr lang="en-US" sz="2000" dirty="0">
                <a:solidFill>
                  <a:schemeClr val="tx1">
                    <a:lumMod val="65000"/>
                    <a:lumOff val="35000"/>
                  </a:schemeClr>
                </a:solidFill>
              </a:rPr>
              <a:t>Pay-go capital that benefits citizens </a:t>
            </a:r>
          </a:p>
          <a:p>
            <a:pPr>
              <a:spcBef>
                <a:spcPts val="1200"/>
              </a:spcBef>
            </a:pPr>
            <a:r>
              <a:rPr lang="en-US" sz="2000" dirty="0">
                <a:solidFill>
                  <a:schemeClr val="tx1">
                    <a:lumMod val="65000"/>
                    <a:lumOff val="35000"/>
                  </a:schemeClr>
                </a:solidFill>
              </a:rPr>
              <a:t>Internal local government operations that impact ability to provide services</a:t>
            </a:r>
          </a:p>
          <a:p>
            <a:pPr>
              <a:spcBef>
                <a:spcPts val="1200"/>
              </a:spcBef>
            </a:pPr>
            <a:r>
              <a:rPr lang="en-US" sz="2000" dirty="0">
                <a:solidFill>
                  <a:schemeClr val="tx1">
                    <a:lumMod val="65000"/>
                    <a:lumOff val="35000"/>
                  </a:schemeClr>
                </a:solidFill>
              </a:rPr>
              <a:t>Expenditures that are part of providing services—law enforcement, public health, social services, education, recreation, utilities, community development, etc.</a:t>
            </a:r>
          </a:p>
          <a:p>
            <a:pPr>
              <a:spcBef>
                <a:spcPts val="1200"/>
              </a:spcBef>
            </a:pPr>
            <a:endParaRPr lang="en-US" sz="2000" dirty="0">
              <a:solidFill>
                <a:schemeClr val="tx1">
                  <a:lumMod val="65000"/>
                  <a:lumOff val="35000"/>
                </a:schemeClr>
              </a:solidFill>
            </a:endParaRPr>
          </a:p>
        </p:txBody>
      </p:sp>
      <p:sp>
        <p:nvSpPr>
          <p:cNvPr id="6" name="Rectangle 5">
            <a:extLst>
              <a:ext uri="{FF2B5EF4-FFF2-40B4-BE49-F238E27FC236}">
                <a16:creationId xmlns:a16="http://schemas.microsoft.com/office/drawing/2014/main" id="{BE3F3C5A-FEEA-8A48-BB54-3E8FA915C1AE}"/>
              </a:ext>
            </a:extLst>
          </p:cNvPr>
          <p:cNvSpPr/>
          <p:nvPr/>
        </p:nvSpPr>
        <p:spPr>
          <a:xfrm>
            <a:off x="5172896" y="3428999"/>
            <a:ext cx="6705598" cy="3367086"/>
          </a:xfrm>
          <a:prstGeom prst="rect">
            <a:avLst/>
          </a:prstGeom>
          <a:solidFill>
            <a:schemeClr val="accent5">
              <a:lumMod val="40000"/>
              <a:lumOff val="60000"/>
            </a:schemeClr>
          </a:solid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Bef>
                <a:spcPts val="1200"/>
              </a:spcBef>
            </a:pPr>
            <a:r>
              <a:rPr lang="en-US" sz="2000" dirty="0">
                <a:solidFill>
                  <a:schemeClr val="tx1">
                    <a:lumMod val="65000"/>
                    <a:lumOff val="35000"/>
                  </a:schemeClr>
                </a:solidFill>
              </a:rPr>
              <a:t>NOT ALLOWED</a:t>
            </a:r>
          </a:p>
          <a:p>
            <a:pPr>
              <a:spcBef>
                <a:spcPts val="600"/>
              </a:spcBef>
            </a:pPr>
            <a:r>
              <a:rPr lang="en-US" sz="2000" dirty="0">
                <a:solidFill>
                  <a:schemeClr val="tx1">
                    <a:lumMod val="65000"/>
                    <a:lumOff val="35000"/>
                  </a:schemeClr>
                </a:solidFill>
              </a:rPr>
              <a:t>Pension fund contributions</a:t>
            </a:r>
          </a:p>
          <a:p>
            <a:pPr>
              <a:spcBef>
                <a:spcPts val="600"/>
              </a:spcBef>
            </a:pPr>
            <a:r>
              <a:rPr lang="en-US" sz="2000" dirty="0">
                <a:solidFill>
                  <a:schemeClr val="tx1">
                    <a:lumMod val="65000"/>
                    <a:lumOff val="35000"/>
                  </a:schemeClr>
                </a:solidFill>
              </a:rPr>
              <a:t>Borrowing money</a:t>
            </a:r>
          </a:p>
          <a:p>
            <a:pPr>
              <a:spcBef>
                <a:spcPts val="600"/>
              </a:spcBef>
            </a:pPr>
            <a:r>
              <a:rPr lang="en-US" sz="2000" dirty="0">
                <a:solidFill>
                  <a:schemeClr val="tx1">
                    <a:lumMod val="65000"/>
                    <a:lumOff val="35000"/>
                  </a:schemeClr>
                </a:solidFill>
              </a:rPr>
              <a:t>Financial reserves</a:t>
            </a:r>
          </a:p>
          <a:p>
            <a:pPr>
              <a:spcBef>
                <a:spcPts val="600"/>
              </a:spcBef>
            </a:pPr>
            <a:r>
              <a:rPr lang="en-US" sz="2000" dirty="0">
                <a:solidFill>
                  <a:schemeClr val="tx1">
                    <a:lumMod val="65000"/>
                    <a:lumOff val="35000"/>
                  </a:schemeClr>
                </a:solidFill>
              </a:rPr>
              <a:t>For settlement/judgement/consent decree</a:t>
            </a:r>
          </a:p>
          <a:p>
            <a:pPr>
              <a:spcBef>
                <a:spcPts val="600"/>
              </a:spcBef>
            </a:pPr>
            <a:r>
              <a:rPr lang="en-US" sz="2000" dirty="0">
                <a:solidFill>
                  <a:schemeClr val="tx1">
                    <a:lumMod val="65000"/>
                    <a:lumOff val="35000"/>
                  </a:schemeClr>
                </a:solidFill>
              </a:rPr>
              <a:t>Undermines or discourages compliance with CDC</a:t>
            </a:r>
          </a:p>
          <a:p>
            <a:pPr>
              <a:spcBef>
                <a:spcPts val="600"/>
              </a:spcBef>
            </a:pPr>
            <a:r>
              <a:rPr lang="en-US" sz="2000" dirty="0">
                <a:solidFill>
                  <a:schemeClr val="tx1">
                    <a:lumMod val="65000"/>
                    <a:lumOff val="35000"/>
                  </a:schemeClr>
                </a:solidFill>
              </a:rPr>
              <a:t>Violates conflict of interest provisions</a:t>
            </a:r>
          </a:p>
          <a:p>
            <a:pPr>
              <a:spcBef>
                <a:spcPts val="600"/>
              </a:spcBef>
            </a:pPr>
            <a:r>
              <a:rPr lang="en-US" sz="2000" dirty="0">
                <a:solidFill>
                  <a:schemeClr val="tx1">
                    <a:lumMod val="65000"/>
                    <a:lumOff val="35000"/>
                  </a:schemeClr>
                </a:solidFill>
              </a:rPr>
              <a:t>Violates state law or other federal laws and regulations, including Uniform Guidance</a:t>
            </a:r>
          </a:p>
        </p:txBody>
      </p:sp>
    </p:spTree>
    <p:extLst>
      <p:ext uri="{BB962C8B-B14F-4D97-AF65-F5344CB8AC3E}">
        <p14:creationId xmlns:p14="http://schemas.microsoft.com/office/powerpoint/2010/main" val="1604895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9476-62D7-C44C-BE81-93DB791FDB30}"/>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Reporting</a:t>
            </a:r>
          </a:p>
        </p:txBody>
      </p:sp>
      <p:sp>
        <p:nvSpPr>
          <p:cNvPr id="3" name="Content Placeholder 2">
            <a:extLst>
              <a:ext uri="{FF2B5EF4-FFF2-40B4-BE49-F238E27FC236}">
                <a16:creationId xmlns:a16="http://schemas.microsoft.com/office/drawing/2014/main" id="{18EC78FA-0992-2348-8DE7-ECC5BC9E2D99}"/>
              </a:ext>
            </a:extLst>
          </p:cNvPr>
          <p:cNvSpPr>
            <a:spLocks noGrp="1"/>
          </p:cNvSpPr>
          <p:nvPr>
            <p:ph idx="1"/>
          </p:nvPr>
        </p:nvSpPr>
        <p:spPr>
          <a:xfrm>
            <a:off x="7464612" y="4750893"/>
            <a:ext cx="4087305" cy="1147863"/>
          </a:xfrm>
        </p:spPr>
        <p:txBody>
          <a:bodyPr vert="horz" lIns="91440" tIns="45720" rIns="91440" bIns="45720" rtlCol="0" anchor="t">
            <a:normAutofit/>
          </a:bodyPr>
          <a:lstStyle/>
          <a:p>
            <a:pPr marL="0" indent="0">
              <a:buNone/>
            </a:pPr>
            <a:r>
              <a:rPr lang="en-US" sz="2400" dirty="0"/>
              <a:t>Must track and report on specific expenditures, even with standard allowance option</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en placed on top of a signature line">
            <a:extLst>
              <a:ext uri="{FF2B5EF4-FFF2-40B4-BE49-F238E27FC236}">
                <a16:creationId xmlns:a16="http://schemas.microsoft.com/office/drawing/2014/main" id="{EF47C7FC-9C19-BB48-A8C3-1214F4B86503}"/>
              </a:ext>
            </a:extLst>
          </p:cNvPr>
          <p:cNvPicPr>
            <a:picLocks noChangeAspect="1"/>
          </p:cNvPicPr>
          <p:nvPr/>
        </p:nvPicPr>
        <p:blipFill rotWithShape="1">
          <a:blip r:embed="rId2"/>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698105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2328</TotalTime>
  <Words>1153</Words>
  <Application>Microsoft Macintosh PowerPoint</Application>
  <PresentationFormat>Widescreen</PresentationFormat>
  <Paragraphs>103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ARP/CSLFRF  Office Hours</vt:lpstr>
      <vt:lpstr>PowerPoint Presentation</vt:lpstr>
      <vt:lpstr>Zoom Office Hours</vt:lpstr>
      <vt:lpstr>ARP/CLFRF Allowable Expenditures</vt:lpstr>
      <vt:lpstr>PowerPoint Presentation</vt:lpstr>
      <vt:lpstr>Standard Allowance</vt:lpstr>
      <vt:lpstr>Formula Option</vt:lpstr>
      <vt:lpstr>Spend Revenue Replacement Funds for  General Government Services</vt:lpstr>
      <vt:lpstr>Reporting</vt:lpstr>
      <vt:lpstr>Uniform Guidance Compliance</vt:lpstr>
      <vt:lpstr>What Now?</vt:lpstr>
      <vt:lpstr>Local Government Elects Standard Allowance and Receives Less than $10million in Total ARP/CSLFRF</vt:lpstr>
      <vt:lpstr>NEUs ONLY: US Treasury Reporting Portal Guidance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ARP/CSLFRF  Office Hours</dc:title>
  <dc:creator>Millonzi, Kara Anne</dc:creator>
  <cp:lastModifiedBy>Millonzi, Kara Anne</cp:lastModifiedBy>
  <cp:revision>22</cp:revision>
  <dcterms:created xsi:type="dcterms:W3CDTF">2022-01-04T15:07:32Z</dcterms:created>
  <dcterms:modified xsi:type="dcterms:W3CDTF">2022-01-13T19:48:08Z</dcterms:modified>
</cp:coreProperties>
</file>