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media/image233.jpg" ContentType="image/jpg"/>
  <Override PartName="/ppt/media/image234.jpg" ContentType="image/jpg"/>
  <Override PartName="/ppt/media/image236.jpg" ContentType="image/jp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4"/>
    <p:sldMasterId id="2147483775" r:id="rId5"/>
    <p:sldMasterId id="2147483716" r:id="rId6"/>
    <p:sldMasterId id="2147483812" r:id="rId7"/>
    <p:sldMasterId id="2147483728" r:id="rId8"/>
    <p:sldMasterId id="2147483752" r:id="rId9"/>
    <p:sldMasterId id="2147483781" r:id="rId10"/>
    <p:sldMasterId id="2147483809" r:id="rId11"/>
    <p:sldMasterId id="2147483793" r:id="rId12"/>
    <p:sldMasterId id="2147483824" r:id="rId13"/>
    <p:sldMasterId id="2147483827" r:id="rId14"/>
    <p:sldMasterId id="2147483848" r:id="rId15"/>
    <p:sldMasterId id="2147483674" r:id="rId16"/>
    <p:sldMasterId id="2147483648" r:id="rId17"/>
    <p:sldMasterId id="2147483660" r:id="rId18"/>
    <p:sldMasterId id="2147483658" r:id="rId19"/>
  </p:sldMasterIdLst>
  <p:notesMasterIdLst>
    <p:notesMasterId r:id="rId263"/>
  </p:notesMasterIdLst>
  <p:sldIdLst>
    <p:sldId id="273"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1013" r:id="rId37"/>
    <p:sldId id="1014" r:id="rId38"/>
    <p:sldId id="1015" r:id="rId39"/>
    <p:sldId id="1016" r:id="rId40"/>
    <p:sldId id="1017" r:id="rId41"/>
    <p:sldId id="1018" r:id="rId42"/>
    <p:sldId id="1019" r:id="rId43"/>
    <p:sldId id="1020" r:id="rId44"/>
    <p:sldId id="1021" r:id="rId45"/>
    <p:sldId id="1022" r:id="rId46"/>
    <p:sldId id="1023" r:id="rId47"/>
    <p:sldId id="1024" r:id="rId48"/>
    <p:sldId id="1025" r:id="rId49"/>
    <p:sldId id="1026" r:id="rId50"/>
    <p:sldId id="1027" r:id="rId51"/>
    <p:sldId id="1028" r:id="rId52"/>
    <p:sldId id="1029"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 id="286" r:id="rId66"/>
    <p:sldId id="287" r:id="rId67"/>
    <p:sldId id="288" r:id="rId68"/>
    <p:sldId id="289" r:id="rId69"/>
    <p:sldId id="290" r:id="rId70"/>
    <p:sldId id="291" r:id="rId71"/>
    <p:sldId id="292" r:id="rId72"/>
    <p:sldId id="293" r:id="rId73"/>
    <p:sldId id="294" r:id="rId74"/>
    <p:sldId id="295" r:id="rId75"/>
    <p:sldId id="296" r:id="rId76"/>
    <p:sldId id="297" r:id="rId77"/>
    <p:sldId id="298" r:id="rId78"/>
    <p:sldId id="299" r:id="rId79"/>
    <p:sldId id="300" r:id="rId80"/>
    <p:sldId id="301" r:id="rId81"/>
    <p:sldId id="302" r:id="rId82"/>
    <p:sldId id="303" r:id="rId83"/>
    <p:sldId id="304" r:id="rId84"/>
    <p:sldId id="305" r:id="rId85"/>
    <p:sldId id="306" r:id="rId86"/>
    <p:sldId id="307" r:id="rId87"/>
    <p:sldId id="308" r:id="rId88"/>
    <p:sldId id="309" r:id="rId89"/>
    <p:sldId id="310" r:id="rId90"/>
    <p:sldId id="311" r:id="rId91"/>
    <p:sldId id="312" r:id="rId92"/>
    <p:sldId id="313" r:id="rId93"/>
    <p:sldId id="314" r:id="rId94"/>
    <p:sldId id="315" r:id="rId95"/>
    <p:sldId id="316" r:id="rId96"/>
    <p:sldId id="317" r:id="rId97"/>
    <p:sldId id="318" r:id="rId98"/>
    <p:sldId id="319" r:id="rId99"/>
    <p:sldId id="409" r:id="rId100"/>
    <p:sldId id="410" r:id="rId101"/>
    <p:sldId id="411" r:id="rId102"/>
    <p:sldId id="412" r:id="rId103"/>
    <p:sldId id="413" r:id="rId104"/>
    <p:sldId id="414" r:id="rId105"/>
    <p:sldId id="415" r:id="rId106"/>
    <p:sldId id="416" r:id="rId107"/>
    <p:sldId id="417" r:id="rId108"/>
    <p:sldId id="418" r:id="rId109"/>
    <p:sldId id="419" r:id="rId110"/>
    <p:sldId id="420" r:id="rId111"/>
    <p:sldId id="421" r:id="rId112"/>
    <p:sldId id="422" r:id="rId113"/>
    <p:sldId id="423" r:id="rId114"/>
    <p:sldId id="424" r:id="rId115"/>
    <p:sldId id="425" r:id="rId116"/>
    <p:sldId id="426" r:id="rId117"/>
    <p:sldId id="427" r:id="rId118"/>
    <p:sldId id="428" r:id="rId119"/>
    <p:sldId id="429" r:id="rId120"/>
    <p:sldId id="430" r:id="rId121"/>
    <p:sldId id="431" r:id="rId122"/>
    <p:sldId id="432" r:id="rId123"/>
    <p:sldId id="971" r:id="rId124"/>
    <p:sldId id="972" r:id="rId125"/>
    <p:sldId id="973" r:id="rId126"/>
    <p:sldId id="974" r:id="rId127"/>
    <p:sldId id="975" r:id="rId128"/>
    <p:sldId id="976" r:id="rId129"/>
    <p:sldId id="977" r:id="rId130"/>
    <p:sldId id="978" r:id="rId131"/>
    <p:sldId id="979" r:id="rId132"/>
    <p:sldId id="980" r:id="rId133"/>
    <p:sldId id="981" r:id="rId134"/>
    <p:sldId id="982" r:id="rId135"/>
    <p:sldId id="983" r:id="rId136"/>
    <p:sldId id="984" r:id="rId137"/>
    <p:sldId id="985" r:id="rId138"/>
    <p:sldId id="986" r:id="rId139"/>
    <p:sldId id="987" r:id="rId140"/>
    <p:sldId id="988" r:id="rId141"/>
    <p:sldId id="989" r:id="rId142"/>
    <p:sldId id="990" r:id="rId143"/>
    <p:sldId id="991" r:id="rId144"/>
    <p:sldId id="992" r:id="rId145"/>
    <p:sldId id="993" r:id="rId146"/>
    <p:sldId id="994" r:id="rId147"/>
    <p:sldId id="995" r:id="rId148"/>
    <p:sldId id="996" r:id="rId149"/>
    <p:sldId id="997" r:id="rId150"/>
    <p:sldId id="998" r:id="rId151"/>
    <p:sldId id="999" r:id="rId152"/>
    <p:sldId id="1000" r:id="rId153"/>
    <p:sldId id="1001" r:id="rId154"/>
    <p:sldId id="1002" r:id="rId155"/>
    <p:sldId id="1003" r:id="rId156"/>
    <p:sldId id="1004" r:id="rId157"/>
    <p:sldId id="1005" r:id="rId158"/>
    <p:sldId id="1006" r:id="rId159"/>
    <p:sldId id="1007" r:id="rId160"/>
    <p:sldId id="1008" r:id="rId161"/>
    <p:sldId id="1009" r:id="rId162"/>
    <p:sldId id="1010" r:id="rId163"/>
    <p:sldId id="1011" r:id="rId164"/>
    <p:sldId id="1012" r:id="rId165"/>
    <p:sldId id="336" r:id="rId166"/>
    <p:sldId id="337" r:id="rId167"/>
    <p:sldId id="338" r:id="rId168"/>
    <p:sldId id="339" r:id="rId169"/>
    <p:sldId id="340" r:id="rId170"/>
    <p:sldId id="341" r:id="rId171"/>
    <p:sldId id="342" r:id="rId172"/>
    <p:sldId id="343" r:id="rId173"/>
    <p:sldId id="344" r:id="rId174"/>
    <p:sldId id="345" r:id="rId175"/>
    <p:sldId id="346" r:id="rId176"/>
    <p:sldId id="347" r:id="rId177"/>
    <p:sldId id="348" r:id="rId178"/>
    <p:sldId id="349" r:id="rId179"/>
    <p:sldId id="350" r:id="rId180"/>
    <p:sldId id="351" r:id="rId181"/>
    <p:sldId id="921" r:id="rId182"/>
    <p:sldId id="922" r:id="rId183"/>
    <p:sldId id="923" r:id="rId184"/>
    <p:sldId id="924" r:id="rId185"/>
    <p:sldId id="925" r:id="rId186"/>
    <p:sldId id="926" r:id="rId187"/>
    <p:sldId id="927" r:id="rId188"/>
    <p:sldId id="928" r:id="rId189"/>
    <p:sldId id="929" r:id="rId190"/>
    <p:sldId id="930" r:id="rId191"/>
    <p:sldId id="352" r:id="rId192"/>
    <p:sldId id="353" r:id="rId193"/>
    <p:sldId id="354" r:id="rId194"/>
    <p:sldId id="355" r:id="rId195"/>
    <p:sldId id="356" r:id="rId196"/>
    <p:sldId id="357" r:id="rId197"/>
    <p:sldId id="358" r:id="rId198"/>
    <p:sldId id="380" r:id="rId199"/>
    <p:sldId id="381" r:id="rId200"/>
    <p:sldId id="382" r:id="rId201"/>
    <p:sldId id="383" r:id="rId202"/>
    <p:sldId id="384" r:id="rId203"/>
    <p:sldId id="385" r:id="rId204"/>
    <p:sldId id="386" r:id="rId205"/>
    <p:sldId id="387" r:id="rId206"/>
    <p:sldId id="916" r:id="rId207"/>
    <p:sldId id="917" r:id="rId208"/>
    <p:sldId id="920" r:id="rId209"/>
    <p:sldId id="258" r:id="rId210"/>
    <p:sldId id="257" r:id="rId211"/>
    <p:sldId id="919" r:id="rId212"/>
    <p:sldId id="263" r:id="rId213"/>
    <p:sldId id="918" r:id="rId214"/>
    <p:sldId id="835" r:id="rId215"/>
    <p:sldId id="1030" r:id="rId216"/>
    <p:sldId id="1031" r:id="rId217"/>
    <p:sldId id="1032" r:id="rId218"/>
    <p:sldId id="1033" r:id="rId219"/>
    <p:sldId id="1034" r:id="rId220"/>
    <p:sldId id="1035" r:id="rId221"/>
    <p:sldId id="1036" r:id="rId222"/>
    <p:sldId id="1037" r:id="rId223"/>
    <p:sldId id="1038" r:id="rId224"/>
    <p:sldId id="363" r:id="rId225"/>
    <p:sldId id="374" r:id="rId226"/>
    <p:sldId id="375" r:id="rId227"/>
    <p:sldId id="376" r:id="rId228"/>
    <p:sldId id="377" r:id="rId229"/>
    <p:sldId id="378" r:id="rId230"/>
    <p:sldId id="379" r:id="rId231"/>
    <p:sldId id="407" r:id="rId232"/>
    <p:sldId id="408" r:id="rId233"/>
    <p:sldId id="391" r:id="rId234"/>
    <p:sldId id="392" r:id="rId235"/>
    <p:sldId id="393" r:id="rId236"/>
    <p:sldId id="394" r:id="rId237"/>
    <p:sldId id="395" r:id="rId238"/>
    <p:sldId id="396" r:id="rId239"/>
    <p:sldId id="397" r:id="rId240"/>
    <p:sldId id="398" r:id="rId241"/>
    <p:sldId id="399" r:id="rId242"/>
    <p:sldId id="400" r:id="rId243"/>
    <p:sldId id="401" r:id="rId244"/>
    <p:sldId id="402" r:id="rId245"/>
    <p:sldId id="403" r:id="rId246"/>
    <p:sldId id="404" r:id="rId247"/>
    <p:sldId id="405" r:id="rId248"/>
    <p:sldId id="406" r:id="rId249"/>
    <p:sldId id="364" r:id="rId250"/>
    <p:sldId id="365" r:id="rId251"/>
    <p:sldId id="366" r:id="rId252"/>
    <p:sldId id="367" r:id="rId253"/>
    <p:sldId id="368" r:id="rId254"/>
    <p:sldId id="369" r:id="rId255"/>
    <p:sldId id="370" r:id="rId256"/>
    <p:sldId id="371" r:id="rId257"/>
    <p:sldId id="372" r:id="rId258"/>
    <p:sldId id="373" r:id="rId259"/>
    <p:sldId id="932" r:id="rId260"/>
    <p:sldId id="933" r:id="rId261"/>
    <p:sldId id="934" r:id="rId2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74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8" autoAdjust="0"/>
    <p:restoredTop sz="94660"/>
  </p:normalViewPr>
  <p:slideViewPr>
    <p:cSldViewPr snapToGrid="0">
      <p:cViewPr varScale="1">
        <p:scale>
          <a:sx n="85" d="100"/>
          <a:sy n="85" d="100"/>
        </p:scale>
        <p:origin x="49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63" Type="http://schemas.openxmlformats.org/officeDocument/2006/relationships/slide" Target="slides/slide44.xml"/><Relationship Id="rId159" Type="http://schemas.openxmlformats.org/officeDocument/2006/relationships/slide" Target="slides/slide140.xml"/><Relationship Id="rId170" Type="http://schemas.openxmlformats.org/officeDocument/2006/relationships/slide" Target="slides/slide151.xml"/><Relationship Id="rId226" Type="http://schemas.openxmlformats.org/officeDocument/2006/relationships/slide" Target="slides/slide207.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2.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12" Type="http://schemas.openxmlformats.org/officeDocument/2006/relationships/slideMaster" Target="slideMasters/slideMaster9.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3.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249" Type="http://schemas.openxmlformats.org/officeDocument/2006/relationships/slide" Target="slides/slide230.xml"/><Relationship Id="rId13" Type="http://schemas.openxmlformats.org/officeDocument/2006/relationships/slideMaster" Target="slideMasters/slideMaster10.xml"/><Relationship Id="rId109" Type="http://schemas.openxmlformats.org/officeDocument/2006/relationships/slide" Target="slides/slide90.xml"/><Relationship Id="rId260" Type="http://schemas.openxmlformats.org/officeDocument/2006/relationships/slide" Target="slides/slide241.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4.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slide" Target="slides/slide199.xml"/><Relationship Id="rId239" Type="http://schemas.openxmlformats.org/officeDocument/2006/relationships/slide" Target="slides/slide220.xml"/><Relationship Id="rId250" Type="http://schemas.openxmlformats.org/officeDocument/2006/relationships/slide" Target="slides/slide231.xml"/><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208" Type="http://schemas.openxmlformats.org/officeDocument/2006/relationships/slide" Target="slides/slide189.xml"/><Relationship Id="rId229" Type="http://schemas.openxmlformats.org/officeDocument/2006/relationships/slide" Target="slides/slide210.xml"/><Relationship Id="rId240" Type="http://schemas.openxmlformats.org/officeDocument/2006/relationships/slide" Target="slides/slide221.xml"/><Relationship Id="rId261" Type="http://schemas.openxmlformats.org/officeDocument/2006/relationships/slide" Target="slides/slide242.xml"/><Relationship Id="rId14" Type="http://schemas.openxmlformats.org/officeDocument/2006/relationships/slideMaster" Target="slideMasters/slideMaster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8" Type="http://schemas.openxmlformats.org/officeDocument/2006/relationships/slideMaster" Target="slideMasters/slideMaster5.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219" Type="http://schemas.openxmlformats.org/officeDocument/2006/relationships/slide" Target="slides/slide200.xml"/><Relationship Id="rId230" Type="http://schemas.openxmlformats.org/officeDocument/2006/relationships/slide" Target="slides/slide211.xml"/><Relationship Id="rId251" Type="http://schemas.openxmlformats.org/officeDocument/2006/relationships/slide" Target="slides/slide232.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95" Type="http://schemas.openxmlformats.org/officeDocument/2006/relationships/slide" Target="slides/slide176.xml"/><Relationship Id="rId209" Type="http://schemas.openxmlformats.org/officeDocument/2006/relationships/slide" Target="slides/slide190.xml"/><Relationship Id="rId220" Type="http://schemas.openxmlformats.org/officeDocument/2006/relationships/slide" Target="slides/slide201.xml"/><Relationship Id="rId241" Type="http://schemas.openxmlformats.org/officeDocument/2006/relationships/slide" Target="slides/slide222.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262" Type="http://schemas.openxmlformats.org/officeDocument/2006/relationships/slide" Target="slides/slide243.xml"/><Relationship Id="rId78" Type="http://schemas.openxmlformats.org/officeDocument/2006/relationships/slide" Target="slides/slide59.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64" Type="http://schemas.openxmlformats.org/officeDocument/2006/relationships/slide" Target="slides/slide145.xml"/><Relationship Id="rId185" Type="http://schemas.openxmlformats.org/officeDocument/2006/relationships/slide" Target="slides/slide166.xml"/><Relationship Id="rId9" Type="http://schemas.openxmlformats.org/officeDocument/2006/relationships/slideMaster" Target="slideMasters/slideMaster6.xml"/><Relationship Id="rId210" Type="http://schemas.openxmlformats.org/officeDocument/2006/relationships/slide" Target="slides/slide191.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3.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notesMaster" Target="notesMasters/notesMaster1.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presProps" Target="presProps.xml"/><Relationship Id="rId17" Type="http://schemas.openxmlformats.org/officeDocument/2006/relationships/slideMaster" Target="slideMasters/slideMaster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customXml" Target="../customXml/item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202" Type="http://schemas.openxmlformats.org/officeDocument/2006/relationships/slide" Target="slides/slide183.xml"/><Relationship Id="rId223" Type="http://schemas.openxmlformats.org/officeDocument/2006/relationships/slide" Target="slides/slide204.xml"/><Relationship Id="rId244" Type="http://schemas.openxmlformats.org/officeDocument/2006/relationships/slide" Target="slides/slide225.xml"/><Relationship Id="rId18" Type="http://schemas.openxmlformats.org/officeDocument/2006/relationships/slideMaster" Target="slideMasters/slideMaster15.xml"/><Relationship Id="rId39" Type="http://schemas.openxmlformats.org/officeDocument/2006/relationships/slide" Target="slides/slide20.xml"/><Relationship Id="rId265" Type="http://schemas.openxmlformats.org/officeDocument/2006/relationships/viewProps" Target="viewProps.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slide" Target="slides/slide194.xml"/><Relationship Id="rId234" Type="http://schemas.openxmlformats.org/officeDocument/2006/relationships/slide" Target="slides/slide215.xml"/><Relationship Id="rId2" Type="http://schemas.openxmlformats.org/officeDocument/2006/relationships/customXml" Target="../customXml/item2.xml"/><Relationship Id="rId29" Type="http://schemas.openxmlformats.org/officeDocument/2006/relationships/slide" Target="slides/slide10.xml"/><Relationship Id="rId255" Type="http://schemas.openxmlformats.org/officeDocument/2006/relationships/slide" Target="slides/slide236.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slide" Target="slides/slide180.xml"/><Relationship Id="rId203" Type="http://schemas.openxmlformats.org/officeDocument/2006/relationships/slide" Target="slides/slide184.xml"/><Relationship Id="rId19" Type="http://schemas.openxmlformats.org/officeDocument/2006/relationships/slideMaster" Target="slideMasters/slideMaster16.xml"/><Relationship Id="rId224" Type="http://schemas.openxmlformats.org/officeDocument/2006/relationships/slide" Target="slides/slide205.xml"/><Relationship Id="rId245" Type="http://schemas.openxmlformats.org/officeDocument/2006/relationships/slide" Target="slides/slide226.xml"/><Relationship Id="rId266" Type="http://schemas.openxmlformats.org/officeDocument/2006/relationships/theme" Target="theme/theme1.xml"/><Relationship Id="rId30" Type="http://schemas.openxmlformats.org/officeDocument/2006/relationships/slide" Target="slides/slide1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189" Type="http://schemas.openxmlformats.org/officeDocument/2006/relationships/slide" Target="slides/slide170.xml"/><Relationship Id="rId3" Type="http://schemas.openxmlformats.org/officeDocument/2006/relationships/customXml" Target="../customXml/item3.xml"/><Relationship Id="rId214" Type="http://schemas.openxmlformats.org/officeDocument/2006/relationships/slide" Target="slides/slide195.xml"/><Relationship Id="rId235" Type="http://schemas.openxmlformats.org/officeDocument/2006/relationships/slide" Target="slides/slide216.xml"/><Relationship Id="rId256" Type="http://schemas.openxmlformats.org/officeDocument/2006/relationships/slide" Target="slides/slide237.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179" Type="http://schemas.openxmlformats.org/officeDocument/2006/relationships/slide" Target="slides/slide160.xml"/><Relationship Id="rId190" Type="http://schemas.openxmlformats.org/officeDocument/2006/relationships/slide" Target="slides/slide171.xml"/><Relationship Id="rId204" Type="http://schemas.openxmlformats.org/officeDocument/2006/relationships/slide" Target="slides/slide185.xml"/><Relationship Id="rId225" Type="http://schemas.openxmlformats.org/officeDocument/2006/relationships/slide" Target="slides/slide206.xml"/><Relationship Id="rId246" Type="http://schemas.openxmlformats.org/officeDocument/2006/relationships/slide" Target="slides/slide227.xml"/><Relationship Id="rId267" Type="http://schemas.openxmlformats.org/officeDocument/2006/relationships/tableStyles" Target="tableStyles.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94" Type="http://schemas.openxmlformats.org/officeDocument/2006/relationships/slide" Target="slides/slide75.xml"/><Relationship Id="rId148" Type="http://schemas.openxmlformats.org/officeDocument/2006/relationships/slide" Target="slides/slide129.xml"/><Relationship Id="rId169" Type="http://schemas.openxmlformats.org/officeDocument/2006/relationships/slide" Target="slides/slide150.xml"/><Relationship Id="rId4" Type="http://schemas.openxmlformats.org/officeDocument/2006/relationships/slideMaster" Target="slideMasters/slideMaster1.xml"/><Relationship Id="rId180" Type="http://schemas.openxmlformats.org/officeDocument/2006/relationships/slide" Target="slides/slide16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42" Type="http://schemas.openxmlformats.org/officeDocument/2006/relationships/slide" Target="slides/slide23.xml"/><Relationship Id="rId84" Type="http://schemas.openxmlformats.org/officeDocument/2006/relationships/slide" Target="slides/slide65.xml"/><Relationship Id="rId138" Type="http://schemas.openxmlformats.org/officeDocument/2006/relationships/slide" Target="slides/slide119.xml"/><Relationship Id="rId191" Type="http://schemas.openxmlformats.org/officeDocument/2006/relationships/slide" Target="slides/slide172.xml"/><Relationship Id="rId205" Type="http://schemas.openxmlformats.org/officeDocument/2006/relationships/slide" Target="slides/slide186.xml"/><Relationship Id="rId247" Type="http://schemas.openxmlformats.org/officeDocument/2006/relationships/slide" Target="slides/slide2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venir Next LT Pro" panose="020B0504020202020204" pitchFamily="34" charset="77"/>
                <a:ea typeface="+mn-ea"/>
                <a:cs typeface="+mn-cs"/>
              </a:defRPr>
            </a:pPr>
            <a:r>
              <a:rPr lang="en-US" sz="1400" b="0" i="0">
                <a:solidFill>
                  <a:srgbClr val="172E4C"/>
                </a:solidFill>
                <a:latin typeface="Avenir Next LT Pro" panose="020B0504020202020204" pitchFamily="34" charset="77"/>
              </a:rPr>
              <a:t>Avenir Next Pro LT Regular 14pt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venir Next LT Pro" panose="020B0504020202020204" pitchFamily="34" charset="77"/>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rgbClr val="172E4C"/>
              </a:solidFill>
              <a:ln w="19050">
                <a:solidFill>
                  <a:schemeClr val="lt1"/>
                </a:solidFill>
              </a:ln>
              <a:effectLst/>
            </c:spPr>
            <c:extLst>
              <c:ext xmlns:c16="http://schemas.microsoft.com/office/drawing/2014/chart" uri="{C3380CC4-5D6E-409C-BE32-E72D297353CC}">
                <c16:uniqueId val="{00000001-4B8A-8E4A-9AD2-C5083B0D00FD}"/>
              </c:ext>
            </c:extLst>
          </c:dPt>
          <c:dPt>
            <c:idx val="1"/>
            <c:bubble3D val="0"/>
            <c:spPr>
              <a:solidFill>
                <a:srgbClr val="55A6EC"/>
              </a:solidFill>
              <a:ln w="19050">
                <a:solidFill>
                  <a:schemeClr val="lt1"/>
                </a:solidFill>
              </a:ln>
              <a:effectLst/>
            </c:spPr>
            <c:extLst>
              <c:ext xmlns:c16="http://schemas.microsoft.com/office/drawing/2014/chart" uri="{C3380CC4-5D6E-409C-BE32-E72D297353CC}">
                <c16:uniqueId val="{00000003-4B8A-8E4A-9AD2-C5083B0D00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8A-8E4A-9AD2-C5083B0D00FD}"/>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4B8A-8E4A-9AD2-C5083B0D00F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B8A-8E4A-9AD2-C5083B0D00FD}"/>
            </c:ext>
          </c:extLst>
        </c:ser>
        <c:dLbls>
          <c:showLegendKey val="0"/>
          <c:showVal val="0"/>
          <c:showCatName val="0"/>
          <c:showSerName val="0"/>
          <c:showPercent val="0"/>
          <c:showBubbleSize val="0"/>
          <c:showLeaderLines val="1"/>
        </c:dLbls>
        <c:firstSliceAng val="139"/>
        <c:holeSize val="56"/>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72E4C"/>
              </a:solidFill>
              <a:latin typeface="Avenir Next LT Pro" panose="020B0504020202020204"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venir Next LT Pro" panose="020B0504020202020204" pitchFamily="34" charset="77"/>
                <a:ea typeface="+mn-ea"/>
                <a:cs typeface="+mn-cs"/>
              </a:defRPr>
            </a:pPr>
            <a:r>
              <a:rPr lang="en-US" sz="1400" b="0" i="0">
                <a:solidFill>
                  <a:srgbClr val="172E4C"/>
                </a:solidFill>
                <a:latin typeface="Avenir Next LT Pro" panose="020B0504020202020204" pitchFamily="34" charset="77"/>
              </a:rPr>
              <a:t>Avenir Next Pro LT Regular 14pt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venir Next LT Pro" panose="020B0504020202020204" pitchFamily="34" charset="77"/>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rgbClr val="172E4C"/>
              </a:solidFill>
              <a:ln w="19050">
                <a:solidFill>
                  <a:schemeClr val="lt1"/>
                </a:solidFill>
              </a:ln>
              <a:effectLst/>
            </c:spPr>
            <c:extLst>
              <c:ext xmlns:c16="http://schemas.microsoft.com/office/drawing/2014/chart" uri="{C3380CC4-5D6E-409C-BE32-E72D297353CC}">
                <c16:uniqueId val="{00000001-1BB2-024A-9497-5B3EF77D052F}"/>
              </c:ext>
            </c:extLst>
          </c:dPt>
          <c:dPt>
            <c:idx val="1"/>
            <c:bubble3D val="0"/>
            <c:spPr>
              <a:solidFill>
                <a:srgbClr val="55A6EC"/>
              </a:solidFill>
              <a:ln w="19050">
                <a:solidFill>
                  <a:schemeClr val="lt1"/>
                </a:solidFill>
              </a:ln>
              <a:effectLst/>
            </c:spPr>
            <c:extLst>
              <c:ext xmlns:c16="http://schemas.microsoft.com/office/drawing/2014/chart" uri="{C3380CC4-5D6E-409C-BE32-E72D297353CC}">
                <c16:uniqueId val="{00000003-1BB2-024A-9497-5B3EF77D05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B2-024A-9497-5B3EF77D052F}"/>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1BB2-024A-9497-5B3EF77D05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BB2-024A-9497-5B3EF77D052F}"/>
            </c:ext>
          </c:extLst>
        </c:ser>
        <c:dLbls>
          <c:showLegendKey val="0"/>
          <c:showVal val="0"/>
          <c:showCatName val="0"/>
          <c:showSerName val="0"/>
          <c:showPercent val="0"/>
          <c:showBubbleSize val="0"/>
          <c:showLeaderLines val="1"/>
        </c:dLbls>
        <c:firstSliceAng val="139"/>
        <c:holeSize val="56"/>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72E4C"/>
              </a:solidFill>
              <a:latin typeface="Avenir Next LT Pro" panose="020B0504020202020204"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3736645931554748E-2"/>
          <c:w val="0.96875"/>
          <c:h val="0.83502289400695762"/>
        </c:manualLayout>
      </c:layout>
      <c:ofPieChart>
        <c:ofPieType val="pie"/>
        <c:varyColors val="1"/>
        <c:ser>
          <c:idx val="0"/>
          <c:order val="0"/>
          <c:tx>
            <c:strRef>
              <c:f>Sheet1!$B$1</c:f>
              <c:strCache>
                <c:ptCount val="1"/>
                <c:pt idx="0">
                  <c:v>Sales</c:v>
                </c:pt>
              </c:strCache>
            </c:strRef>
          </c:tx>
          <c:dPt>
            <c:idx val="0"/>
            <c:bubble3D val="0"/>
            <c:spPr>
              <a:solidFill>
                <a:srgbClr val="36749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40F-46EB-A31D-477A31A16495}"/>
              </c:ext>
            </c:extLst>
          </c:dPt>
          <c:dPt>
            <c:idx val="1"/>
            <c:bubble3D val="0"/>
            <c:spPr>
              <a:solidFill>
                <a:srgbClr val="F68D2E"/>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040F-46EB-A31D-477A31A1649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040F-46EB-A31D-477A31A16495}"/>
              </c:ext>
            </c:extLst>
          </c:dPt>
          <c:dPt>
            <c:idx val="3"/>
            <c:bubble3D val="0"/>
            <c:spPr>
              <a:solidFill>
                <a:srgbClr val="36749D">
                  <a:alpha val="5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40F-46EB-A31D-477A31A16495}"/>
              </c:ext>
            </c:extLst>
          </c:dPt>
          <c:dPt>
            <c:idx val="4"/>
            <c:bubble3D val="0"/>
            <c:spPr>
              <a:solidFill>
                <a:srgbClr val="36749D">
                  <a:alpha val="7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40F-46EB-A31D-477A31A16495}"/>
              </c:ext>
            </c:extLst>
          </c:dPt>
          <c:dLbls>
            <c:dLbl>
              <c:idx val="0"/>
              <c:layout>
                <c:manualLayout>
                  <c:x val="0"/>
                  <c:y val="-5.1092566252878158E-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372E6A2D-DECC-45FE-BB7E-683FEA75014A}" type="CATEGORYNAME">
                      <a:rPr lang="en-US">
                        <a:solidFill>
                          <a:srgbClr val="36749D"/>
                        </a:solidFill>
                      </a:rPr>
                      <a:pPr>
                        <a:defRPr sz="2400"/>
                      </a:pPr>
                      <a:t>[CATEGORY NAME]</a:t>
                    </a:fld>
                    <a:r>
                      <a:rPr lang="en-US" baseline="0" dirty="0">
                        <a:solidFill>
                          <a:srgbClr val="36749D"/>
                        </a:solidFill>
                      </a:rPr>
                      <a:t>
$5.6 billion</a:t>
                    </a:r>
                  </a:p>
                  <a:p>
                    <a:pPr>
                      <a:defRPr sz="2400"/>
                    </a:pPr>
                    <a:r>
                      <a:rPr lang="en-US" baseline="0" dirty="0">
                        <a:solidFill>
                          <a:srgbClr val="36749D"/>
                        </a:solidFill>
                      </a:rPr>
                      <a:t>(</a:t>
                    </a:r>
                    <a:fld id="{899C599F-41C0-4EFC-A583-17DCA5ADF9DB}" type="PERCENTAGE">
                      <a:rPr lang="en-US" baseline="0" smtClean="0">
                        <a:solidFill>
                          <a:srgbClr val="36749D"/>
                        </a:solidFill>
                      </a:rPr>
                      <a:pPr>
                        <a:defRPr sz="2400"/>
                      </a:pPr>
                      <a:t>[PERCENTAGE]</a:t>
                    </a:fld>
                    <a:r>
                      <a:rPr lang="en-US" baseline="0" dirty="0">
                        <a:solidFill>
                          <a:srgbClr val="36749D"/>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0F-46EB-A31D-477A31A16495}"/>
                </c:ext>
              </c:extLst>
            </c:dLbl>
            <c:dLbl>
              <c:idx val="1"/>
              <c:layout>
                <c:manualLayout>
                  <c:x val="3.2625358540251136E-2"/>
                  <c:y val="0"/>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F6C4C597-B656-4235-B2C9-34816EEC16A8}" type="CATEGORYNAME">
                      <a:rPr lang="en-US" smtClean="0">
                        <a:solidFill>
                          <a:srgbClr val="F68D2E"/>
                        </a:solidFill>
                      </a:rPr>
                      <a:pPr>
                        <a:defRPr sz="2400">
                          <a:solidFill>
                            <a:schemeClr val="accent1"/>
                          </a:solidFill>
                        </a:defRPr>
                      </a:pPr>
                      <a:t>[CATEGORY NAME]</a:t>
                    </a:fld>
                    <a:r>
                      <a:rPr lang="en-US" dirty="0">
                        <a:solidFill>
                          <a:srgbClr val="F68D2E"/>
                        </a:solidFill>
                      </a:rPr>
                      <a:t> </a:t>
                    </a:r>
                  </a:p>
                  <a:p>
                    <a:pPr>
                      <a:defRPr sz="2400">
                        <a:solidFill>
                          <a:schemeClr val="accent1"/>
                        </a:solidFill>
                      </a:defRPr>
                    </a:pPr>
                    <a:r>
                      <a:rPr lang="en-US" dirty="0">
                        <a:solidFill>
                          <a:srgbClr val="F68D2E"/>
                        </a:solidFill>
                      </a:rPr>
                      <a:t>$2.0 billion</a:t>
                    </a:r>
                    <a:r>
                      <a:rPr lang="en-US" baseline="0" dirty="0">
                        <a:solidFill>
                          <a:srgbClr val="F68D2E"/>
                        </a:solidFill>
                      </a:rPr>
                      <a:t>
(</a:t>
                    </a:r>
                    <a:fld id="{F31D7922-F115-46AC-A2CD-26DE6305FEA2}" type="PERCENTAGE">
                      <a:rPr lang="en-US" baseline="0" smtClean="0">
                        <a:solidFill>
                          <a:srgbClr val="F68D2E"/>
                        </a:solidFill>
                      </a:rPr>
                      <a:pPr>
                        <a:defRPr sz="2400">
                          <a:solidFill>
                            <a:schemeClr val="accent1"/>
                          </a:solidFill>
                        </a:defRPr>
                      </a:pPr>
                      <a:t>[PERCENTAGE]</a:t>
                    </a:fld>
                    <a:r>
                      <a:rPr lang="en-US" baseline="0" dirty="0">
                        <a:solidFill>
                          <a:srgbClr val="F68D2E"/>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40F-46EB-A31D-477A31A16495}"/>
                </c:ext>
              </c:extLst>
            </c:dLbl>
            <c:dLbl>
              <c:idx val="2"/>
              <c:layout>
                <c:manualLayout>
                  <c:x val="0.31386864172024459"/>
                  <c:y val="-1.3638386452163843E-3"/>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706146B6-B1AF-4B03-9029-420EF3AC8812}" type="CATEGORYNAME">
                      <a:rPr lang="en-US">
                        <a:solidFill>
                          <a:schemeClr val="accent3"/>
                        </a:solidFill>
                      </a:rPr>
                      <a:pPr>
                        <a:defRPr sz="2400">
                          <a:solidFill>
                            <a:schemeClr val="accent1"/>
                          </a:solidFill>
                        </a:defRPr>
                      </a:pPr>
                      <a:t>[CATEGORY NAME]</a:t>
                    </a:fld>
                    <a:r>
                      <a:rPr lang="en-US" baseline="0" dirty="0">
                        <a:solidFill>
                          <a:schemeClr val="accent3"/>
                        </a:solidFill>
                      </a:rPr>
                      <a:t>
$672 million (</a:t>
                    </a:r>
                    <a:fld id="{36CF87E7-C731-41B9-A77A-C93EBBFFEA34}" type="PERCENTAGE">
                      <a:rPr lang="en-US" baseline="0" smtClean="0">
                        <a:solidFill>
                          <a:schemeClr val="accent3"/>
                        </a:solidFill>
                      </a:rPr>
                      <a:pPr>
                        <a:defRPr sz="2400">
                          <a:solidFill>
                            <a:schemeClr val="accent1"/>
                          </a:solidFill>
                        </a:defRPr>
                      </a:pPr>
                      <a:t>[PERCENTAGE]</a:t>
                    </a:fld>
                    <a:r>
                      <a:rPr lang="en-US" baseline="0" dirty="0">
                        <a:solidFill>
                          <a:schemeClr val="accent3"/>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296819343937099"/>
                      <c:h val="0.23234355159906322"/>
                    </c:manualLayout>
                  </c15:layout>
                  <c15:dlblFieldTable/>
                  <c15:showDataLabelsRange val="0"/>
                </c:ext>
                <c:ext xmlns:c16="http://schemas.microsoft.com/office/drawing/2014/chart" uri="{C3380CC4-5D6E-409C-BE32-E72D297353CC}">
                  <c16:uniqueId val="{00000002-040F-46EB-A31D-477A31A16495}"/>
                </c:ext>
              </c:extLst>
            </c:dLbl>
            <c:dLbl>
              <c:idx val="3"/>
              <c:layout>
                <c:manualLayout>
                  <c:x val="3.4547494385367181E-2"/>
                  <c:y val="-2.8640499055127701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8000D6FA-9AC8-44FC-BD3B-30FDED0BC4BC}" type="CATEGORYNAME">
                      <a:rPr lang="en-US">
                        <a:solidFill>
                          <a:srgbClr val="36749D">
                            <a:alpha val="50000"/>
                          </a:srgbClr>
                        </a:solidFill>
                      </a:rPr>
                      <a:pPr>
                        <a:defRPr sz="2400">
                          <a:solidFill>
                            <a:schemeClr val="accent1"/>
                          </a:solidFill>
                        </a:defRPr>
                      </a:pPr>
                      <a:t>[CATEGORY NAME]</a:t>
                    </a:fld>
                    <a:r>
                      <a:rPr lang="en-US" baseline="0" dirty="0">
                        <a:solidFill>
                          <a:srgbClr val="36749D">
                            <a:alpha val="50000"/>
                          </a:srgbClr>
                        </a:solidFill>
                      </a:rPr>
                      <a:t>
$682 million (</a:t>
                    </a:r>
                    <a:fld id="{6B92AB02-5F04-4233-A774-DBB53A4D89D0}" type="PERCENTAGE">
                      <a:rPr lang="en-US" baseline="0" smtClean="0">
                        <a:solidFill>
                          <a:srgbClr val="36749D">
                            <a:alpha val="50000"/>
                          </a:srgbClr>
                        </a:solidFill>
                      </a:rPr>
                      <a:pPr>
                        <a:defRPr sz="2400">
                          <a:solidFill>
                            <a:schemeClr val="accent1"/>
                          </a:solidFill>
                        </a:defRPr>
                      </a:pPr>
                      <a:t>[PERCENTAGE]</a:t>
                    </a:fld>
                    <a:r>
                      <a:rPr lang="en-US" baseline="0" dirty="0">
                        <a:solidFill>
                          <a:srgbClr val="36749D">
                            <a:alpha val="50000"/>
                          </a:srgbClr>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515901094822313"/>
                      <c:h val="0.3495930820949249"/>
                    </c:manualLayout>
                  </c15:layout>
                  <c15:dlblFieldTable/>
                  <c15:showDataLabelsRange val="0"/>
                </c:ext>
                <c:ext xmlns:c16="http://schemas.microsoft.com/office/drawing/2014/chart" uri="{C3380CC4-5D6E-409C-BE32-E72D297353CC}">
                  <c16:uniqueId val="{00000005-040F-46EB-A31D-477A31A16495}"/>
                </c:ext>
              </c:extLst>
            </c:dLbl>
            <c:dLbl>
              <c:idx val="4"/>
              <c:layout>
                <c:manualLayout>
                  <c:x val="-9.4367510573856884E-3"/>
                  <c:y val="6.3712141901204083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rgbClr val="36749D">
                            <a:alpha val="70000"/>
                          </a:srgbClr>
                        </a:solidFill>
                        <a:latin typeface="+mn-lt"/>
                        <a:ea typeface="+mn-ea"/>
                        <a:cs typeface="+mn-cs"/>
                      </a:defRPr>
                    </a:pPr>
                    <a:r>
                      <a:rPr lang="en-US" dirty="0">
                        <a:solidFill>
                          <a:srgbClr val="36749D">
                            <a:alpha val="70000"/>
                          </a:srgbClr>
                        </a:solidFill>
                      </a:rPr>
                      <a:t>Municipal $1.3 billion</a:t>
                    </a:r>
                    <a:r>
                      <a:rPr lang="en-US" baseline="0" dirty="0">
                        <a:solidFill>
                          <a:srgbClr val="36749D">
                            <a:alpha val="70000"/>
                          </a:srgbClr>
                        </a:solidFill>
                      </a:rPr>
                      <a:t>
(</a:t>
                    </a:r>
                    <a:fld id="{F4C949B3-04FB-4746-AB65-66EC52148AD6}" type="PERCENTAGE">
                      <a:rPr lang="en-US" baseline="0" smtClean="0">
                        <a:solidFill>
                          <a:srgbClr val="36749D">
                            <a:alpha val="70000"/>
                          </a:srgbClr>
                        </a:solidFill>
                      </a:rPr>
                      <a:pPr>
                        <a:defRPr sz="2400">
                          <a:solidFill>
                            <a:srgbClr val="36749D">
                              <a:alpha val="70000"/>
                            </a:srgbClr>
                          </a:solidFill>
                        </a:defRPr>
                      </a:pPr>
                      <a:t>[PERCENTAGE]</a:t>
                    </a:fld>
                    <a:r>
                      <a:rPr lang="en-US" baseline="0" dirty="0">
                        <a:solidFill>
                          <a:srgbClr val="36749D">
                            <a:alpha val="70000"/>
                          </a:srgbClr>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rgbClr val="36749D">
                          <a:alpha val="70000"/>
                        </a:srgb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1753886027716"/>
                      <c:h val="0.37630186343703076"/>
                    </c:manualLayout>
                  </c15:layout>
                  <c15:dlblFieldTable/>
                  <c15:showDataLabelsRange val="0"/>
                </c:ext>
                <c:ext xmlns:c16="http://schemas.microsoft.com/office/drawing/2014/chart" uri="{C3380CC4-5D6E-409C-BE32-E72D297353CC}">
                  <c16:uniqueId val="{00000001-040F-46EB-A31D-477A31A1649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State</c:v>
                </c:pt>
                <c:pt idx="1">
                  <c:v>County</c:v>
                </c:pt>
                <c:pt idx="2">
                  <c:v>Muni/Entitlement</c:v>
                </c:pt>
                <c:pt idx="3">
                  <c:v>Muni/Non-entitlement</c:v>
                </c:pt>
              </c:strCache>
            </c:strRef>
          </c:cat>
          <c:val>
            <c:numRef>
              <c:f>Sheet1!$B$2:$B$5</c:f>
              <c:numCache>
                <c:formatCode>General</c:formatCode>
                <c:ptCount val="4"/>
                <c:pt idx="0">
                  <c:v>5.6</c:v>
                </c:pt>
                <c:pt idx="1">
                  <c:v>2.04</c:v>
                </c:pt>
                <c:pt idx="2">
                  <c:v>0.67200000000000004</c:v>
                </c:pt>
                <c:pt idx="3">
                  <c:v>0.68200000000000005</c:v>
                </c:pt>
              </c:numCache>
            </c:numRef>
          </c:val>
          <c:extLst>
            <c:ext xmlns:c16="http://schemas.microsoft.com/office/drawing/2014/chart" uri="{C3380CC4-5D6E-409C-BE32-E72D297353CC}">
              <c16:uniqueId val="{00000000-040F-46EB-A31D-477A31A16495}"/>
            </c:ext>
          </c:extLst>
        </c:ser>
        <c:dLbls>
          <c:dLblPos val="outEnd"/>
          <c:showLegendKey val="0"/>
          <c:showVal val="0"/>
          <c:showCatName val="0"/>
          <c:showSerName val="0"/>
          <c:showPercent val="1"/>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'[Chart in Microsoft PowerPoint]Sheet1'!$B$1</c:f>
              <c:strCache>
                <c:ptCount val="1"/>
                <c:pt idx="0">
                  <c:v> Funds </c:v>
                </c:pt>
              </c:strCache>
            </c:strRef>
          </c:tx>
          <c:dPt>
            <c:idx val="0"/>
            <c:bubble3D val="0"/>
            <c:spPr>
              <a:solidFill>
                <a:srgbClr val="248EC3"/>
              </a:solidFill>
              <a:ln w="19050">
                <a:solidFill>
                  <a:schemeClr val="lt1"/>
                </a:solidFill>
              </a:ln>
              <a:effectLst/>
            </c:spPr>
            <c:extLst>
              <c:ext xmlns:c16="http://schemas.microsoft.com/office/drawing/2014/chart" uri="{C3380CC4-5D6E-409C-BE32-E72D297353CC}">
                <c16:uniqueId val="{00000001-5F1B-46B6-9EC3-0325815D06D1}"/>
              </c:ext>
            </c:extLst>
          </c:dPt>
          <c:dPt>
            <c:idx val="1"/>
            <c:bubble3D val="0"/>
            <c:spPr>
              <a:solidFill>
                <a:srgbClr val="0A8490"/>
              </a:solidFill>
              <a:ln w="19050">
                <a:solidFill>
                  <a:schemeClr val="lt1"/>
                </a:solidFill>
              </a:ln>
              <a:effectLst/>
            </c:spPr>
            <c:extLst>
              <c:ext xmlns:c16="http://schemas.microsoft.com/office/drawing/2014/chart" uri="{C3380CC4-5D6E-409C-BE32-E72D297353CC}">
                <c16:uniqueId val="{00000003-5F1B-46B6-9EC3-0325815D06D1}"/>
              </c:ext>
            </c:extLst>
          </c:dPt>
          <c:dPt>
            <c:idx val="2"/>
            <c:bubble3D val="0"/>
            <c:spPr>
              <a:solidFill>
                <a:srgbClr val="799D4B"/>
              </a:solidFill>
              <a:ln w="19050">
                <a:solidFill>
                  <a:schemeClr val="lt1"/>
                </a:solidFill>
              </a:ln>
              <a:effectLst/>
            </c:spPr>
            <c:extLst>
              <c:ext xmlns:c16="http://schemas.microsoft.com/office/drawing/2014/chart" uri="{C3380CC4-5D6E-409C-BE32-E72D297353CC}">
                <c16:uniqueId val="{00000005-5F1B-46B6-9EC3-0325815D06D1}"/>
              </c:ext>
            </c:extLst>
          </c:dPt>
          <c:dPt>
            <c:idx val="3"/>
            <c:bubble3D val="0"/>
            <c:spPr>
              <a:solidFill>
                <a:srgbClr val="D5AB26"/>
              </a:solidFill>
              <a:ln w="19050">
                <a:solidFill>
                  <a:schemeClr val="lt1"/>
                </a:solidFill>
              </a:ln>
              <a:effectLst/>
            </c:spPr>
            <c:extLst>
              <c:ext xmlns:c16="http://schemas.microsoft.com/office/drawing/2014/chart" uri="{C3380CC4-5D6E-409C-BE32-E72D297353CC}">
                <c16:uniqueId val="{00000007-5F1B-46B6-9EC3-0325815D06D1}"/>
              </c:ext>
            </c:extLst>
          </c:dPt>
          <c:dPt>
            <c:idx val="4"/>
            <c:bubble3D val="0"/>
            <c:spPr>
              <a:solidFill>
                <a:srgbClr val="912552"/>
              </a:solidFill>
              <a:ln w="19050">
                <a:solidFill>
                  <a:schemeClr val="lt1"/>
                </a:solidFill>
              </a:ln>
              <a:effectLst/>
            </c:spPr>
            <c:extLst>
              <c:ext xmlns:c16="http://schemas.microsoft.com/office/drawing/2014/chart" uri="{C3380CC4-5D6E-409C-BE32-E72D297353CC}">
                <c16:uniqueId val="{00000009-5F1B-46B6-9EC3-0325815D06D1}"/>
              </c:ext>
            </c:extLst>
          </c:dPt>
          <c:dPt>
            <c:idx val="5"/>
            <c:bubble3D val="0"/>
            <c:spPr>
              <a:solidFill>
                <a:srgbClr val="DE6026"/>
              </a:solidFill>
              <a:ln w="19050">
                <a:solidFill>
                  <a:schemeClr val="lt1"/>
                </a:solidFill>
              </a:ln>
              <a:effectLst/>
            </c:spPr>
            <c:extLst>
              <c:ext xmlns:c16="http://schemas.microsoft.com/office/drawing/2014/chart" uri="{C3380CC4-5D6E-409C-BE32-E72D297353CC}">
                <c16:uniqueId val="{0000000B-5F1B-46B6-9EC3-0325815D06D1}"/>
              </c:ext>
            </c:extLst>
          </c:dPt>
          <c:dPt>
            <c:idx val="6"/>
            <c:bubble3D val="0"/>
            <c:spPr>
              <a:solidFill>
                <a:srgbClr val="1161A5"/>
              </a:solidFill>
              <a:ln w="19050">
                <a:solidFill>
                  <a:schemeClr val="lt1"/>
                </a:solidFill>
              </a:ln>
              <a:effectLst/>
            </c:spPr>
            <c:extLst>
              <c:ext xmlns:c16="http://schemas.microsoft.com/office/drawing/2014/chart" uri="{C3380CC4-5D6E-409C-BE32-E72D297353CC}">
                <c16:uniqueId val="{0000000D-5F1B-46B6-9EC3-0325815D06D1}"/>
              </c:ext>
            </c:extLst>
          </c:dPt>
          <c:dLbls>
            <c:dLbl>
              <c:idx val="0"/>
              <c:layout>
                <c:manualLayout>
                  <c:x val="-0.19048778862468527"/>
                  <c:y val="0.2074971853524945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1B-46B6-9EC3-0325815D06D1}"/>
                </c:ext>
              </c:extLst>
            </c:dLbl>
            <c:dLbl>
              <c:idx val="1"/>
              <c:layout>
                <c:manualLayout>
                  <c:x val="-0.20364117033622386"/>
                  <c:y val="-0.1047726254110387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1B-46B6-9EC3-0325815D06D1}"/>
                </c:ext>
              </c:extLst>
            </c:dLbl>
            <c:dLbl>
              <c:idx val="2"/>
              <c:layout>
                <c:manualLayout>
                  <c:x val="-4.9409407566852311E-2"/>
                  <c:y val="-6.257884630808206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1B-46B6-9EC3-0325815D06D1}"/>
                </c:ext>
              </c:extLst>
            </c:dLbl>
            <c:dLbl>
              <c:idx val="3"/>
              <c:layout>
                <c:manualLayout>
                  <c:x val="0.13086557258966633"/>
                  <c:y val="-0.1311177894255129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1B-46B6-9EC3-0325815D06D1}"/>
                </c:ext>
              </c:extLst>
            </c:dLbl>
            <c:dLbl>
              <c:idx val="4"/>
              <c:layout>
                <c:manualLayout>
                  <c:x val="0.16895899463919445"/>
                  <c:y val="-4.576138288286163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1B-46B6-9EC3-0325815D06D1}"/>
                </c:ext>
              </c:extLst>
            </c:dLbl>
            <c:dLbl>
              <c:idx val="5"/>
              <c:layout>
                <c:manualLayout>
                  <c:x val="0.18262051341331165"/>
                  <c:y val="6.657633643607606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F1B-46B6-9EC3-0325815D06D1}"/>
                </c:ext>
              </c:extLst>
            </c:dLbl>
            <c:dLbl>
              <c:idx val="6"/>
              <c:layout>
                <c:manualLayout>
                  <c:x val="0.13810764874180836"/>
                  <c:y val="0.16529599490139985"/>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F1B-46B6-9EC3-0325815D06D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rebuchet MS" panose="020B0603020202020204" pitchFamily="34" charset="0"/>
                    <a:ea typeface="+mn-ea"/>
                    <a:cs typeface="+mn-cs"/>
                  </a:defRPr>
                </a:pPr>
                <a:endParaRPr lang="en-US"/>
              </a:p>
            </c:txPr>
            <c:dLblPos val="in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PowerPoint]Sheet1'!$A$2:$A$8</c:f>
              <c:strCache>
                <c:ptCount val="7"/>
                <c:pt idx="0">
                  <c:v>Payments to individuals</c:v>
                </c:pt>
                <c:pt idx="1">
                  <c:v>State &amp; local governments</c:v>
                </c:pt>
                <c:pt idx="2">
                  <c:v>Unemployment insurance</c:v>
                </c:pt>
                <c:pt idx="3">
                  <c:v>Tax credits</c:v>
                </c:pt>
                <c:pt idx="4">
                  <c:v>Education</c:v>
                </c:pt>
                <c:pt idx="5">
                  <c:v>Health care</c:v>
                </c:pt>
                <c:pt idx="6">
                  <c:v>Other targeted aid</c:v>
                </c:pt>
              </c:strCache>
            </c:strRef>
          </c:cat>
          <c:val>
            <c:numRef>
              <c:f>'[Chart in Microsoft PowerPoint]Sheet1'!$B$2:$B$8</c:f>
              <c:numCache>
                <c:formatCode>_("$"* #,##0_);_("$"* \(#,##0\);_("$"* "-"??_);_(@_)</c:formatCode>
                <c:ptCount val="7"/>
                <c:pt idx="0">
                  <c:v>424</c:v>
                </c:pt>
                <c:pt idx="1">
                  <c:v>350</c:v>
                </c:pt>
                <c:pt idx="2">
                  <c:v>246</c:v>
                </c:pt>
                <c:pt idx="3">
                  <c:v>219</c:v>
                </c:pt>
                <c:pt idx="4">
                  <c:v>178</c:v>
                </c:pt>
                <c:pt idx="5">
                  <c:v>176</c:v>
                </c:pt>
                <c:pt idx="6">
                  <c:v>283</c:v>
                </c:pt>
              </c:numCache>
            </c:numRef>
          </c:val>
          <c:extLst>
            <c:ext xmlns:c16="http://schemas.microsoft.com/office/drawing/2014/chart" uri="{C3380CC4-5D6E-409C-BE32-E72D297353CC}">
              <c16:uniqueId val="{0000000E-5F1B-46B6-9EC3-0325815D06D1}"/>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3.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1800"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Replace lost public sector revenue, using this funding to </a:t>
          </a:r>
          <a:r>
            <a:rPr lang="en-US" b="1" dirty="0"/>
            <a:t>provide government services </a:t>
          </a:r>
          <a:r>
            <a:rPr lang="en-US" dirty="0"/>
            <a:t>to the extent of the reduction in revenue experienced due to the pandemic;</a:t>
          </a:r>
        </a:p>
        <a:p>
          <a:endParaRPr lang="en-US" dirty="0"/>
        </a:p>
        <a:p>
          <a:r>
            <a:rPr lang="en-US" dirty="0"/>
            <a:t>$10 million standard allowance OR formula approach</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Provide premium pay for essential workers, offering additional support to those who have borne and will bear the greatest health risks because of their service in critical infrastructure sectors; </a:t>
          </a:r>
        </a:p>
        <a:p>
          <a:endParaRPr lang="en-US" dirty="0"/>
        </a:p>
        <a:p>
          <a:r>
            <a:rPr lang="en-US" dirty="0"/>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4"/>
      <dgm:spPr/>
    </dgm:pt>
    <dgm:pt modelId="{C691E6FA-4D08-9E4E-BDBC-957F11482571}" type="pres">
      <dgm:prSet presAssocID="{C306291E-71A2-4B4C-BBB4-F598471C92A6}" presName="parentText" presStyleLbl="node1" presStyleIdx="0" presStyleCnt="4">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4">
        <dgm:presLayoutVars>
          <dgm:bulletEnabled val="1"/>
        </dgm:presLayoutVars>
      </dgm:prSet>
      <dgm:spPr/>
    </dgm:pt>
    <dgm:pt modelId="{7ADED5EB-711A-4542-97CA-3E8989069723}" type="pres">
      <dgm:prSet presAssocID="{469B1202-E77C-49C4-8520-1042A0AB48EC}" presName="spaceBetweenRectangles" presStyleCnt="0"/>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4"/>
      <dgm:spPr/>
    </dgm:pt>
    <dgm:pt modelId="{446B6914-570B-2648-AA76-E908F8F52674}" type="pres">
      <dgm:prSet presAssocID="{5190CF68-C99A-47B0-8BD2-A62733FDC3A4}" presName="parentText" presStyleLbl="node1" presStyleIdx="1" presStyleCnt="4">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1" presStyleCnt="4">
        <dgm:presLayoutVars>
          <dgm:bulletEnabled val="1"/>
        </dgm:presLayoutVars>
      </dgm:prSet>
      <dgm:spPr/>
    </dgm:pt>
    <dgm:pt modelId="{5DA333D8-2EFC-3A47-A150-983BAA133FCA}" type="pres">
      <dgm:prSet presAssocID="{502861A1-E4F2-4231-B73F-B598CDE934E8}"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1" presStyleCnt="4"/>
      <dgm:spPr/>
    </dgm:pt>
    <dgm:pt modelId="{F22C1007-0C0D-1F47-94BD-237CDBAB37D7}" type="pres">
      <dgm:prSet presAssocID="{80B743FD-DAC1-452E-963F-2A44621436EB}" presName="parentText" presStyleLbl="node1" presStyleIdx="2" presStyleCnt="4">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2" presStyleCnt="4">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2" presStyleCnt="4"/>
      <dgm:spPr/>
    </dgm:pt>
    <dgm:pt modelId="{723B57E3-C6C4-5A44-9B39-A3466BAA4F62}" type="pres">
      <dgm:prSet presAssocID="{75E48C5C-D110-498D-81F0-08810ACF36C2}" presName="parentText" presStyleLbl="node1" presStyleIdx="3" presStyleCnt="4">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3" presStyleCnt="4">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06E6CE12-292A-4495-8E89-F6BA76EFBCF5}" srcId="{B9F2B6A0-B3B3-48F7-82CE-14209EFE2073}" destId="{80B743FD-DAC1-452E-963F-2A44621436EB}" srcOrd="2"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78E1DE9A-8DE7-DA44-8B5E-3F98D7211B81}" type="presOf" srcId="{EF3C040F-F4FC-49A9-85A2-00C41D23987A}" destId="{FCFE8734-C6C3-DE4C-A9C4-A7EDDF0988D0}" srcOrd="0" destOrd="0" presId="urn:microsoft.com/office/officeart/2005/8/layout/list1"/>
    <dgm:cxn modelId="{1A1A68A3-9A13-4D6C-9407-D750B592BE08}" srcId="{B9F2B6A0-B3B3-48F7-82CE-14209EFE2073}" destId="{75E48C5C-D110-498D-81F0-08810ACF36C2}" srcOrd="3"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F03C01AC-9EE7-471F-9B20-51308B281981}" srcId="{B9F2B6A0-B3B3-48F7-82CE-14209EFE2073}" destId="{5190CF68-C99A-47B0-8BD2-A62733FDC3A4}" srcOrd="1"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D53E2F17-ECAE-7049-BEF5-2C8BA2CB1312}" type="presParOf" srcId="{C8CE1D56-9571-074D-ABF0-E1CA8124ECA5}" destId="{9F935781-D0B4-6642-83A5-4CA0C13F3D84}" srcOrd="4"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5" destOrd="0" presId="urn:microsoft.com/office/officeart/2005/8/layout/list1"/>
    <dgm:cxn modelId="{120E968D-E374-1C48-9EAF-24EF5EE75ABD}" type="presParOf" srcId="{C8CE1D56-9571-074D-ABF0-E1CA8124ECA5}" destId="{FCFE8734-C6C3-DE4C-A9C4-A7EDDF0988D0}" srcOrd="6" destOrd="0" presId="urn:microsoft.com/office/officeart/2005/8/layout/list1"/>
    <dgm:cxn modelId="{A0EFD380-C3CB-E34E-BBBE-CE17A03808EE}" type="presParOf" srcId="{C8CE1D56-9571-074D-ABF0-E1CA8124ECA5}" destId="{5DA333D8-2EFC-3A47-A150-983BAA133FCA}" srcOrd="7" destOrd="0" presId="urn:microsoft.com/office/officeart/2005/8/layout/list1"/>
    <dgm:cxn modelId="{FD91141F-BE31-5540-9541-56A095A62941}" type="presParOf" srcId="{C8CE1D56-9571-074D-ABF0-E1CA8124ECA5}" destId="{20C2F04E-AAEF-914B-8857-06B07549F129}" srcOrd="8"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9" destOrd="0" presId="urn:microsoft.com/office/officeart/2005/8/layout/list1"/>
    <dgm:cxn modelId="{474CDA4C-E55C-784B-A253-AC29DCC3D135}" type="presParOf" srcId="{C8CE1D56-9571-074D-ABF0-E1CA8124ECA5}" destId="{0791827A-05BB-7B44-AC76-4CD3FB179CC4}" srcOrd="10" destOrd="0" presId="urn:microsoft.com/office/officeart/2005/8/layout/list1"/>
    <dgm:cxn modelId="{4F100DB7-0FA3-C449-AB54-C324D0728FB6}" type="presParOf" srcId="{C8CE1D56-9571-074D-ABF0-E1CA8124ECA5}" destId="{B1AE9230-EB4C-7645-8384-D341780B6247}" srcOrd="11" destOrd="0" presId="urn:microsoft.com/office/officeart/2005/8/layout/list1"/>
    <dgm:cxn modelId="{295B65D0-78B4-2A4B-A754-AF40C89FCB66}" type="presParOf" srcId="{C8CE1D56-9571-074D-ABF0-E1CA8124ECA5}" destId="{34908ECA-983E-1644-94CC-60DCE21DCC0D}" srcOrd="12"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3" destOrd="0" presId="urn:microsoft.com/office/officeart/2005/8/layout/list1"/>
    <dgm:cxn modelId="{90D6FA44-61E9-C146-8809-FC180F1D834B}" type="presParOf" srcId="{C8CE1D56-9571-074D-ABF0-E1CA8124ECA5}" destId="{53EA373B-ACF6-6F4C-91BF-4D0764F77D4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CCF5F4-6A0E-4FEF-A3C7-C9F503DC2346}"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C72BA5E9-53B6-490B-8BC9-76503B99D523}">
      <dgm:prSet phldrT="[Text]" phldr="0" custT="1"/>
      <dgm:spPr>
        <a:effectLst>
          <a:outerShdw blurRad="50800" dist="38100" dir="8100000" algn="tr" rotWithShape="0">
            <a:prstClr val="black">
              <a:alpha val="40000"/>
            </a:prstClr>
          </a:outerShdw>
        </a:effectLst>
      </dgm:spPr>
      <dgm:t>
        <a:bodyPr/>
        <a:lstStyle/>
        <a:p>
          <a:r>
            <a:rPr lang="en-US" sz="1400" dirty="0">
              <a:latin typeface="+mn-lt"/>
            </a:rPr>
            <a:t>Stormwater</a:t>
          </a:r>
        </a:p>
      </dgm:t>
    </dgm:pt>
    <dgm:pt modelId="{1E8E2CDF-8BB2-46DE-97CE-44EA6AEAFDF9}" type="parTrans" cxnId="{09CDC904-1792-430E-9829-2999E250B035}">
      <dgm:prSet/>
      <dgm:spPr/>
      <dgm:t>
        <a:bodyPr/>
        <a:lstStyle/>
        <a:p>
          <a:endParaRPr lang="en-US"/>
        </a:p>
      </dgm:t>
    </dgm:pt>
    <dgm:pt modelId="{CEA691A6-AFE6-4C87-8042-0126C57365C8}" type="sibTrans" cxnId="{09CDC904-1792-430E-9829-2999E250B035}">
      <dgm:prSet/>
      <dgm:spPr/>
      <dgm:t>
        <a:bodyPr/>
        <a:lstStyle/>
        <a:p>
          <a:endParaRPr lang="en-US"/>
        </a:p>
      </dgm:t>
    </dgm:pt>
    <dgm:pt modelId="{2E61A07E-2326-46DC-8DE9-F83DEC996EEC}">
      <dgm:prSet phldrT="[Tex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Culvert repair, resizing, and removal, replacement of storm sewers, etc.</a:t>
          </a:r>
        </a:p>
      </dgm:t>
    </dgm:pt>
    <dgm:pt modelId="{08D780FE-84DF-493A-8FD7-4DB95A2AC57B}" type="parTrans" cxnId="{6DCD8393-F09C-425B-B457-0F744286FB73}">
      <dgm:prSet/>
      <dgm:spPr/>
      <dgm:t>
        <a:bodyPr/>
        <a:lstStyle/>
        <a:p>
          <a:endParaRPr lang="en-US"/>
        </a:p>
      </dgm:t>
    </dgm:pt>
    <dgm:pt modelId="{160BAA42-A692-4744-8B74-6BA85516CF63}" type="sibTrans" cxnId="{6DCD8393-F09C-425B-B457-0F744286FB73}">
      <dgm:prSet/>
      <dgm:spPr/>
      <dgm:t>
        <a:bodyPr/>
        <a:lstStyle/>
        <a:p>
          <a:endParaRPr lang="en-US"/>
        </a:p>
      </dgm:t>
    </dgm:pt>
    <dgm:pt modelId="{905DCC1B-1AB4-4115-8CB0-6CF9F12B2656}">
      <dgm:prSet phldrT="[Text]" phldr="0" custT="1"/>
      <dgm:spPr>
        <a:effectLst>
          <a:outerShdw blurRad="50800" dist="38100" dir="8100000" algn="tr" rotWithShape="0">
            <a:prstClr val="black">
              <a:alpha val="40000"/>
            </a:prstClr>
          </a:outerShdw>
        </a:effectLst>
      </dgm:spPr>
      <dgm:t>
        <a:bodyPr/>
        <a:lstStyle/>
        <a:p>
          <a:pPr rtl="0"/>
          <a:r>
            <a:rPr lang="en-US" sz="1400" dirty="0">
              <a:latin typeface="+mn-lt"/>
            </a:rPr>
            <a:t>Residential Wells</a:t>
          </a:r>
        </a:p>
      </dgm:t>
    </dgm:pt>
    <dgm:pt modelId="{A0D571A4-52D1-44B2-860B-0CB188627E65}" type="parTrans" cxnId="{D9E55069-4FA1-4657-9FCE-55115680F8B0}">
      <dgm:prSet/>
      <dgm:spPr/>
      <dgm:t>
        <a:bodyPr/>
        <a:lstStyle/>
        <a:p>
          <a:endParaRPr lang="en-US"/>
        </a:p>
      </dgm:t>
    </dgm:pt>
    <dgm:pt modelId="{0F5F6F4B-A69B-409E-A9D8-B3F8C2FC338E}" type="sibTrans" cxnId="{D9E55069-4FA1-4657-9FCE-55115680F8B0}">
      <dgm:prSet/>
      <dgm:spPr/>
      <dgm:t>
        <a:bodyPr/>
        <a:lstStyle/>
        <a:p>
          <a:endParaRPr lang="en-US"/>
        </a:p>
      </dgm:t>
    </dgm:pt>
    <dgm:pt modelId="{2BDED7B6-A489-4614-985C-15A1476C288F}">
      <dgm:prSet phldrT="[Text]" phldr="0" custT="1"/>
      <dgm:spPr>
        <a:effectLst>
          <a:outerShdw blurRad="50800" dist="38100" dir="8100000" algn="tr" rotWithShape="0">
            <a:prstClr val="black">
              <a:alpha val="40000"/>
            </a:prstClr>
          </a:outerShdw>
        </a:effectLst>
      </dgm:spPr>
      <dgm:t>
        <a:bodyPr/>
        <a:lstStyle/>
        <a:p>
          <a:pPr algn="l">
            <a:lnSpc>
              <a:spcPct val="90000"/>
            </a:lnSpc>
          </a:pPr>
          <a:r>
            <a:rPr lang="en-US" sz="1400" b="1" dirty="0">
              <a:highlight>
                <a:srgbClr val="FFFF00"/>
              </a:highlight>
              <a:latin typeface="+mn-lt"/>
            </a:rPr>
            <a:t>Testing</a:t>
          </a:r>
          <a:r>
            <a:rPr lang="en-US" sz="1400" dirty="0">
              <a:latin typeface="+mn-lt"/>
            </a:rPr>
            <a:t> initiatives, and </a:t>
          </a:r>
          <a:r>
            <a:rPr lang="en-US" sz="1400" b="1" dirty="0">
              <a:highlight>
                <a:srgbClr val="FFFF00"/>
              </a:highlight>
              <a:latin typeface="+mn-lt"/>
            </a:rPr>
            <a:t>treatment/remediation </a:t>
          </a:r>
          <a:r>
            <a:rPr lang="en-US" sz="1400" dirty="0">
              <a:latin typeface="+mn-lt"/>
            </a:rPr>
            <a:t>strategies that address contamination</a:t>
          </a:r>
        </a:p>
      </dgm:t>
    </dgm:pt>
    <dgm:pt modelId="{EEFD8000-F555-4F32-A4FF-4906E8E0155B}" type="parTrans" cxnId="{916DE88D-5286-4BB7-881B-C0854C293A14}">
      <dgm:prSet/>
      <dgm:spPr/>
      <dgm:t>
        <a:bodyPr/>
        <a:lstStyle/>
        <a:p>
          <a:endParaRPr lang="en-US"/>
        </a:p>
      </dgm:t>
    </dgm:pt>
    <dgm:pt modelId="{F81A9847-131B-4CE0-8351-6AE679C6B764}" type="sibTrans" cxnId="{916DE88D-5286-4BB7-881B-C0854C293A14}">
      <dgm:prSet/>
      <dgm:spPr/>
      <dgm:t>
        <a:bodyPr/>
        <a:lstStyle/>
        <a:p>
          <a:endParaRPr lang="en-US"/>
        </a:p>
      </dgm:t>
    </dgm:pt>
    <dgm:pt modelId="{5DEB56C8-B5A1-4DE9-ACD5-710098322AF6}">
      <dgm:prSet phldr="0" custT="1"/>
      <dgm:spPr>
        <a:effectLst>
          <a:outerShdw blurRad="50800" dist="38100" dir="8100000" algn="tr" rotWithShape="0">
            <a:prstClr val="black">
              <a:alpha val="40000"/>
            </a:prstClr>
          </a:outerShdw>
        </a:effectLst>
      </dgm:spPr>
      <dgm:t>
        <a:bodyPr/>
        <a:lstStyle/>
        <a:p>
          <a:pPr rtl="0"/>
          <a:r>
            <a:rPr lang="en-US" sz="1400" dirty="0">
              <a:latin typeface="+mn-lt"/>
            </a:rPr>
            <a:t>Lead Remediation</a:t>
          </a:r>
        </a:p>
      </dgm:t>
    </dgm:pt>
    <dgm:pt modelId="{B8799CFE-521F-4A72-9809-C1C1A799373B}" type="parTrans" cxnId="{4B53E0ED-0384-46ED-9495-E1A0B1140B2F}">
      <dgm:prSet/>
      <dgm:spPr/>
      <dgm:t>
        <a:bodyPr/>
        <a:lstStyle/>
        <a:p>
          <a:endParaRPr lang="en-US"/>
        </a:p>
      </dgm:t>
    </dgm:pt>
    <dgm:pt modelId="{10CA91E5-104E-45BF-9E44-FE7A4F9B0447}" type="sibTrans" cxnId="{4B53E0ED-0384-46ED-9495-E1A0B1140B2F}">
      <dgm:prSet/>
      <dgm:spPr/>
      <dgm:t>
        <a:bodyPr/>
        <a:lstStyle/>
        <a:p>
          <a:endParaRPr lang="en-US"/>
        </a:p>
      </dgm:t>
    </dgm:pt>
    <dgm:pt modelId="{1966B679-C945-4539-8B38-51D54921B70E}">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b="1" dirty="0">
              <a:highlight>
                <a:srgbClr val="FFFF00"/>
              </a:highlight>
              <a:latin typeface="+mn-lt"/>
            </a:rPr>
            <a:t>Eligible regardless of water quality benefit</a:t>
          </a:r>
        </a:p>
      </dgm:t>
    </dgm:pt>
    <dgm:pt modelId="{4E42520B-FE2B-4AA9-A7A7-71ADDA35D298}" type="parTrans" cxnId="{DBB3A081-7637-4DCA-B6BE-50B367F118B5}">
      <dgm:prSet/>
      <dgm:spPr/>
      <dgm:t>
        <a:bodyPr/>
        <a:lstStyle/>
        <a:p>
          <a:endParaRPr lang="en-US"/>
        </a:p>
      </dgm:t>
    </dgm:pt>
    <dgm:pt modelId="{C887A7F0-D83B-4FBF-9712-E7B3654573EB}" type="sibTrans" cxnId="{DBB3A081-7637-4DCA-B6BE-50B367F118B5}">
      <dgm:prSet/>
      <dgm:spPr/>
      <dgm:t>
        <a:bodyPr/>
        <a:lstStyle/>
        <a:p>
          <a:endParaRPr lang="en-US"/>
        </a:p>
      </dgm:t>
    </dgm:pt>
    <dgm:pt modelId="{DDC3B52C-6F60-48F7-AB00-16D0753A5D8D}">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Infrastructure </a:t>
          </a:r>
          <a:r>
            <a:rPr lang="en-US" sz="1400" b="1" dirty="0">
              <a:highlight>
                <a:srgbClr val="FFFF00"/>
              </a:highlight>
              <a:latin typeface="+mn-lt"/>
            </a:rPr>
            <a:t>to improve access </a:t>
          </a:r>
          <a:r>
            <a:rPr lang="en-US" sz="1400" dirty="0">
              <a:latin typeface="+mn-lt"/>
            </a:rPr>
            <a:t>to drinking water </a:t>
          </a:r>
        </a:p>
      </dgm:t>
    </dgm:pt>
    <dgm:pt modelId="{C74C5B0D-52F7-4E80-AE36-A0352EA99C03}" type="parTrans" cxnId="{1C33443E-3013-433B-A5E3-3102F2B4C944}">
      <dgm:prSet/>
      <dgm:spPr/>
      <dgm:t>
        <a:bodyPr/>
        <a:lstStyle/>
        <a:p>
          <a:endParaRPr lang="en-US"/>
        </a:p>
      </dgm:t>
    </dgm:pt>
    <dgm:pt modelId="{0BC7890D-96A9-4E77-A698-F0266059143A}" type="sibTrans" cxnId="{1C33443E-3013-433B-A5E3-3102F2B4C944}">
      <dgm:prSet/>
      <dgm:spPr/>
      <dgm:t>
        <a:bodyPr/>
        <a:lstStyle/>
        <a:p>
          <a:endParaRPr lang="en-US"/>
        </a:p>
      </dgm:t>
    </dgm:pt>
    <dgm:pt modelId="{A68EDC8B-8483-4585-88FC-D98C520E5988}">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Replacement of internal plumbing and fixtures in schools and childcare facilities </a:t>
          </a:r>
        </a:p>
      </dgm:t>
    </dgm:pt>
    <dgm:pt modelId="{B555EDEB-E0AF-4ED3-881E-D0CD481891BA}" type="parTrans" cxnId="{D6F2ABA8-F94A-4D8E-8391-9D4FA7554C2A}">
      <dgm:prSet/>
      <dgm:spPr/>
      <dgm:t>
        <a:bodyPr/>
        <a:lstStyle/>
        <a:p>
          <a:endParaRPr lang="en-US"/>
        </a:p>
      </dgm:t>
    </dgm:pt>
    <dgm:pt modelId="{C36E4746-F32F-4AC4-91DC-AB3525145FA1}" type="sibTrans" cxnId="{D6F2ABA8-F94A-4D8E-8391-9D4FA7554C2A}">
      <dgm:prSet/>
      <dgm:spPr/>
      <dgm:t>
        <a:bodyPr/>
        <a:lstStyle/>
        <a:p>
          <a:endParaRPr lang="en-US"/>
        </a:p>
      </dgm:t>
    </dgm:pt>
    <dgm:pt modelId="{DDC1662A-8268-4777-8303-7BC9686D1D31}">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Projects regardless of pipe material, but </a:t>
          </a:r>
          <a:r>
            <a:rPr lang="en-US" sz="1400" b="1" dirty="0">
              <a:highlight>
                <a:srgbClr val="FFFF00"/>
              </a:highlight>
              <a:latin typeface="+mn-lt"/>
            </a:rPr>
            <a:t>full length of service line </a:t>
          </a:r>
          <a:r>
            <a:rPr lang="en-US" sz="1400" dirty="0">
              <a:latin typeface="+mn-lt"/>
            </a:rPr>
            <a:t>must be replaced</a:t>
          </a:r>
        </a:p>
      </dgm:t>
    </dgm:pt>
    <dgm:pt modelId="{7FA06B2B-EF6A-467E-A34C-93357CF83396}" type="parTrans" cxnId="{300CCEB1-97BB-4BF8-BC3C-E9E5AABBBEE7}">
      <dgm:prSet/>
      <dgm:spPr/>
      <dgm:t>
        <a:bodyPr/>
        <a:lstStyle/>
        <a:p>
          <a:endParaRPr lang="en-US"/>
        </a:p>
      </dgm:t>
    </dgm:pt>
    <dgm:pt modelId="{E010D2E0-C2A8-4B38-9245-CA4921BCA0A4}" type="sibTrans" cxnId="{300CCEB1-97BB-4BF8-BC3C-E9E5AABBBEE7}">
      <dgm:prSet/>
      <dgm:spPr/>
      <dgm:t>
        <a:bodyPr/>
        <a:lstStyle/>
        <a:p>
          <a:endParaRPr lang="en-US"/>
        </a:p>
      </dgm:t>
    </dgm:pt>
    <dgm:pt modelId="{C5F69835-3C63-42D8-9FA0-0BA1CC4F5160}">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Lead testing, lead service line replacement, water quality testing, compliance monitoring, and remediation activities</a:t>
          </a:r>
        </a:p>
      </dgm:t>
    </dgm:pt>
    <dgm:pt modelId="{B4B27C89-1E64-4401-A1F2-12646D692F03}" type="parTrans" cxnId="{6F58493D-5CDC-4421-8959-ACE6838616E4}">
      <dgm:prSet/>
      <dgm:spPr/>
      <dgm:t>
        <a:bodyPr/>
        <a:lstStyle/>
        <a:p>
          <a:endParaRPr lang="en-US"/>
        </a:p>
      </dgm:t>
    </dgm:pt>
    <dgm:pt modelId="{56A3B166-E59F-4E7E-BB82-33C7345481CB}" type="sibTrans" cxnId="{6F58493D-5CDC-4421-8959-ACE6838616E4}">
      <dgm:prSet/>
      <dgm:spPr/>
      <dgm:t>
        <a:bodyPr/>
        <a:lstStyle/>
        <a:p>
          <a:endParaRPr lang="en-US"/>
        </a:p>
      </dgm:t>
    </dgm:pt>
    <dgm:pt modelId="{4E020169-B791-1145-BEDF-E1EAB27311AB}">
      <dgm:prSet phldr="0" custT="1"/>
      <dgm:spPr>
        <a:effectLst>
          <a:outerShdw blurRad="50800" dist="38100" dir="8100000" algn="tr" rotWithShape="0">
            <a:prstClr val="black">
              <a:alpha val="40000"/>
            </a:prstClr>
          </a:outerShdw>
        </a:effectLst>
      </dgm:spPr>
      <dgm:t>
        <a:bodyPr/>
        <a:lstStyle/>
        <a:p>
          <a:pPr algn="ctr" rtl="0">
            <a:lnSpc>
              <a:spcPct val="90000"/>
            </a:lnSpc>
          </a:pPr>
          <a:r>
            <a:rPr lang="en-US" sz="1400" dirty="0">
              <a:latin typeface="+mn-lt"/>
            </a:rPr>
            <a:t>Dam &amp; Reservoir Remediation</a:t>
          </a:r>
        </a:p>
      </dgm:t>
    </dgm:pt>
    <dgm:pt modelId="{C10E3389-FAEC-1341-9D1A-14B4E73D4B3B}" type="parTrans" cxnId="{674F5D9E-5328-DB47-8547-D1BF00D1713C}">
      <dgm:prSet/>
      <dgm:spPr/>
      <dgm:t>
        <a:bodyPr/>
        <a:lstStyle/>
        <a:p>
          <a:endParaRPr lang="en-US"/>
        </a:p>
      </dgm:t>
    </dgm:pt>
    <dgm:pt modelId="{B15D2C5A-CD2C-0D4E-BD25-A70C26CB1C5F}" type="sibTrans" cxnId="{674F5D9E-5328-DB47-8547-D1BF00D1713C}">
      <dgm:prSet/>
      <dgm:spPr/>
      <dgm:t>
        <a:bodyPr/>
        <a:lstStyle/>
        <a:p>
          <a:endParaRPr lang="en-US"/>
        </a:p>
      </dgm:t>
    </dgm:pt>
    <dgm:pt modelId="{97C3BCC2-F390-664B-ADB5-28618DABEAD3}">
      <dgm:prSet phldr="0" custT="1"/>
      <dgm:spPr>
        <a:effectLst>
          <a:outerShdw blurRad="50800" dist="38100" dir="8100000" algn="tr" rotWithShape="0">
            <a:prstClr val="black">
              <a:alpha val="40000"/>
            </a:prstClr>
          </a:outerShdw>
        </a:effectLst>
      </dgm:spPr>
      <dgm:t>
        <a:bodyPr/>
        <a:lstStyle/>
        <a:p>
          <a:pPr algn="l">
            <a:lnSpc>
              <a:spcPct val="90000"/>
            </a:lnSpc>
          </a:pPr>
          <a:r>
            <a:rPr lang="en-US" sz="1400" dirty="0"/>
            <a:t>Primary purpose of dam or reservoir is for </a:t>
          </a:r>
          <a:r>
            <a:rPr lang="en-US" sz="1400" b="1" dirty="0"/>
            <a:t>drinking water supply</a:t>
          </a:r>
          <a:endParaRPr lang="en-US" sz="1400" dirty="0">
            <a:latin typeface="+mn-lt"/>
          </a:endParaRPr>
        </a:p>
      </dgm:t>
    </dgm:pt>
    <dgm:pt modelId="{4E9FF001-852F-144D-A61B-8592754C2AD2}" type="parTrans" cxnId="{252FA478-94B5-9A42-AF47-1A65E4C1EF2E}">
      <dgm:prSet/>
      <dgm:spPr/>
      <dgm:t>
        <a:bodyPr/>
        <a:lstStyle/>
        <a:p>
          <a:endParaRPr lang="en-US"/>
        </a:p>
      </dgm:t>
    </dgm:pt>
    <dgm:pt modelId="{74CD9F04-7026-3B44-9D97-8C8476ED448E}" type="sibTrans" cxnId="{252FA478-94B5-9A42-AF47-1A65E4C1EF2E}">
      <dgm:prSet/>
      <dgm:spPr/>
      <dgm:t>
        <a:bodyPr/>
        <a:lstStyle/>
        <a:p>
          <a:endParaRPr lang="en-US"/>
        </a:p>
      </dgm:t>
    </dgm:pt>
    <dgm:pt modelId="{CC7A6CC1-6AA7-7845-AF7D-7D084B325DCA}">
      <dgm:prSet custT="1"/>
      <dgm:spPr>
        <a:effectLst>
          <a:outerShdw blurRad="50800" dist="38100" dir="8100000" algn="tr" rotWithShape="0">
            <a:prstClr val="black">
              <a:alpha val="40000"/>
            </a:prstClr>
          </a:outerShdw>
        </a:effectLst>
      </dgm:spPr>
      <dgm:t>
        <a:bodyPr/>
        <a:lstStyle/>
        <a:p>
          <a:pPr algn="l" rtl="0">
            <a:lnSpc>
              <a:spcPct val="90000"/>
            </a:lnSpc>
          </a:pPr>
          <a:r>
            <a:rPr lang="en-US" sz="1400" dirty="0"/>
            <a:t>May consider </a:t>
          </a:r>
          <a:r>
            <a:rPr lang="en-US" sz="1400" b="1" dirty="0">
              <a:highlight>
                <a:srgbClr val="FFFF00"/>
              </a:highlight>
            </a:rPr>
            <a:t>reasonable population growth</a:t>
          </a:r>
        </a:p>
      </dgm:t>
    </dgm:pt>
    <dgm:pt modelId="{E5404F58-3B9D-8C4A-87EF-31EEBDE80937}" type="parTrans" cxnId="{2D4C4598-9D6A-964E-8B45-E3539C46269F}">
      <dgm:prSet/>
      <dgm:spPr/>
      <dgm:t>
        <a:bodyPr/>
        <a:lstStyle/>
        <a:p>
          <a:endParaRPr lang="en-US"/>
        </a:p>
      </dgm:t>
    </dgm:pt>
    <dgm:pt modelId="{551CECE0-A4E3-2D41-8368-E190CBC860AA}" type="sibTrans" cxnId="{2D4C4598-9D6A-964E-8B45-E3539C46269F}">
      <dgm:prSet/>
      <dgm:spPr/>
      <dgm:t>
        <a:bodyPr/>
        <a:lstStyle/>
        <a:p>
          <a:endParaRPr lang="en-US"/>
        </a:p>
      </dgm:t>
    </dgm:pt>
    <dgm:pt modelId="{F2576D24-B31E-224D-881E-991E28007706}">
      <dgm:prSet custT="1"/>
      <dgm:spPr>
        <a:effectLst>
          <a:outerShdw blurRad="50800" dist="38100" dir="8100000" algn="tr" rotWithShape="0">
            <a:prstClr val="black">
              <a:alpha val="40000"/>
            </a:prstClr>
          </a:outerShdw>
        </a:effectLst>
      </dgm:spPr>
      <dgm:t>
        <a:bodyPr/>
        <a:lstStyle/>
        <a:p>
          <a:pPr algn="ctr">
            <a:lnSpc>
              <a:spcPct val="90000"/>
            </a:lnSpc>
          </a:pPr>
          <a:r>
            <a:rPr lang="en-US" sz="1400" dirty="0">
              <a:latin typeface="Calibri Light" panose="020F0302020204030204"/>
            </a:rPr>
            <a:t>Drinking Water Infrastructure</a:t>
          </a:r>
          <a:endParaRPr lang="en-US" sz="1400" b="1" dirty="0"/>
        </a:p>
      </dgm:t>
    </dgm:pt>
    <dgm:pt modelId="{33F0808F-FD64-0040-A45B-F10764D6A77D}" type="parTrans" cxnId="{A8D18D81-BF89-954B-A89D-5197354E32A0}">
      <dgm:prSet/>
      <dgm:spPr/>
      <dgm:t>
        <a:bodyPr/>
        <a:lstStyle/>
        <a:p>
          <a:endParaRPr lang="en-US"/>
        </a:p>
      </dgm:t>
    </dgm:pt>
    <dgm:pt modelId="{C9F72AB2-5FC7-2A4B-B01B-951936591D4F}" type="sibTrans" cxnId="{A8D18D81-BF89-954B-A89D-5197354E32A0}">
      <dgm:prSet/>
      <dgm:spPr/>
      <dgm:t>
        <a:bodyPr/>
        <a:lstStyle/>
        <a:p>
          <a:endParaRPr lang="en-US"/>
        </a:p>
      </dgm:t>
    </dgm:pt>
    <dgm:pt modelId="{0F8104CD-422F-3649-B235-3D500403A90B}">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t>Designed to support </a:t>
          </a:r>
          <a:r>
            <a:rPr lang="en-US" sz="1400" b="1" dirty="0">
              <a:highlight>
                <a:srgbClr val="FFFF00"/>
              </a:highlight>
            </a:rPr>
            <a:t>reasonable growth only</a:t>
          </a:r>
        </a:p>
      </dgm:t>
    </dgm:pt>
    <dgm:pt modelId="{F93E58BE-4B81-9949-B541-7AD64899EAC8}" type="parTrans" cxnId="{9E6D6789-15B6-C246-B720-5729193EB853}">
      <dgm:prSet/>
      <dgm:spPr/>
      <dgm:t>
        <a:bodyPr/>
        <a:lstStyle/>
        <a:p>
          <a:endParaRPr lang="en-US"/>
        </a:p>
      </dgm:t>
    </dgm:pt>
    <dgm:pt modelId="{E8FEAC0F-2B2D-6E47-9DF5-D11792598A74}" type="sibTrans" cxnId="{9E6D6789-15B6-C246-B720-5729193EB853}">
      <dgm:prSet/>
      <dgm:spPr/>
      <dgm:t>
        <a:bodyPr/>
        <a:lstStyle/>
        <a:p>
          <a:endParaRPr lang="en-US"/>
        </a:p>
      </dgm:t>
    </dgm:pt>
    <dgm:pt modelId="{6681A8F2-A6A6-D04D-8BA7-67DA0FC99598}">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latin typeface="+mn-lt"/>
            </a:rPr>
            <a:t>Must be cost-effective </a:t>
          </a:r>
          <a:r>
            <a:rPr lang="en-US" sz="1400" dirty="0"/>
            <a:t>to achieve a minimum level of service </a:t>
          </a:r>
          <a:endParaRPr lang="en-US" sz="1400" dirty="0">
            <a:latin typeface="Calibri Light" panose="020F0302020204030204"/>
          </a:endParaRPr>
        </a:p>
      </dgm:t>
    </dgm:pt>
    <dgm:pt modelId="{1DFBD547-F2B6-3049-B9F6-190918F4CC8D}" type="parTrans" cxnId="{79781D48-35F4-2D4D-A277-25A77952FFDA}">
      <dgm:prSet/>
      <dgm:spPr/>
      <dgm:t>
        <a:bodyPr/>
        <a:lstStyle/>
        <a:p>
          <a:endParaRPr lang="en-US"/>
        </a:p>
      </dgm:t>
    </dgm:pt>
    <dgm:pt modelId="{25244A75-71A7-ED43-8031-EDA87DA31C1F}" type="sibTrans" cxnId="{79781D48-35F4-2D4D-A277-25A77952FFDA}">
      <dgm:prSet/>
      <dgm:spPr/>
      <dgm:t>
        <a:bodyPr/>
        <a:lstStyle/>
        <a:p>
          <a:endParaRPr lang="en-US"/>
        </a:p>
      </dgm:t>
    </dgm:pt>
    <dgm:pt modelId="{65959B20-9BEF-A84A-B0EF-AB14158544A6}">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t>Must be sustainable over its estimated useful life </a:t>
          </a:r>
        </a:p>
      </dgm:t>
    </dgm:pt>
    <dgm:pt modelId="{3D75F3FC-52BA-304C-A604-A2DF94B8243D}" type="parTrans" cxnId="{926859CC-F3D3-0745-BDF0-7302B3E510F5}">
      <dgm:prSet/>
      <dgm:spPr/>
      <dgm:t>
        <a:bodyPr/>
        <a:lstStyle/>
        <a:p>
          <a:endParaRPr lang="en-US"/>
        </a:p>
      </dgm:t>
    </dgm:pt>
    <dgm:pt modelId="{C68BEA0B-5FB7-524E-A0C4-EC42213239DF}" type="sibTrans" cxnId="{926859CC-F3D3-0745-BDF0-7302B3E510F5}">
      <dgm:prSet/>
      <dgm:spPr/>
      <dgm:t>
        <a:bodyPr/>
        <a:lstStyle/>
        <a:p>
          <a:endParaRPr lang="en-US"/>
        </a:p>
      </dgm:t>
    </dgm:pt>
    <dgm:pt modelId="{E00C38B2-9C18-420E-8B7B-5131EC49B68B}" type="pres">
      <dgm:prSet presAssocID="{E7CCF5F4-6A0E-4FEF-A3C7-C9F503DC2346}" presName="Name0" presStyleCnt="0">
        <dgm:presLayoutVars>
          <dgm:dir/>
          <dgm:animLvl val="lvl"/>
          <dgm:resizeHandles val="exact"/>
        </dgm:presLayoutVars>
      </dgm:prSet>
      <dgm:spPr/>
    </dgm:pt>
    <dgm:pt modelId="{ACF04CA3-DD76-42F7-B41E-946BC8769B77}" type="pres">
      <dgm:prSet presAssocID="{C72BA5E9-53B6-490B-8BC9-76503B99D523}" presName="composite" presStyleCnt="0"/>
      <dgm:spPr/>
    </dgm:pt>
    <dgm:pt modelId="{FA25EB4D-8CBD-4D2B-A9B9-0DF759AA8335}" type="pres">
      <dgm:prSet presAssocID="{C72BA5E9-53B6-490B-8BC9-76503B99D523}" presName="parTx" presStyleLbl="alignNode1" presStyleIdx="0" presStyleCnt="5">
        <dgm:presLayoutVars>
          <dgm:chMax val="0"/>
          <dgm:chPref val="0"/>
          <dgm:bulletEnabled val="1"/>
        </dgm:presLayoutVars>
      </dgm:prSet>
      <dgm:spPr/>
    </dgm:pt>
    <dgm:pt modelId="{00B946D7-98B0-456C-9285-31D1A0C983B7}" type="pres">
      <dgm:prSet presAssocID="{C72BA5E9-53B6-490B-8BC9-76503B99D523}" presName="desTx" presStyleLbl="alignAccFollowNode1" presStyleIdx="0" presStyleCnt="5">
        <dgm:presLayoutVars>
          <dgm:bulletEnabled val="1"/>
        </dgm:presLayoutVars>
      </dgm:prSet>
      <dgm:spPr/>
    </dgm:pt>
    <dgm:pt modelId="{CA395955-25C6-4C1D-ABE4-F0E2F9684C8A}" type="pres">
      <dgm:prSet presAssocID="{CEA691A6-AFE6-4C87-8042-0126C57365C8}" presName="space" presStyleCnt="0"/>
      <dgm:spPr/>
    </dgm:pt>
    <dgm:pt modelId="{CB337C30-A855-437A-8B4B-4220188DC5F3}" type="pres">
      <dgm:prSet presAssocID="{905DCC1B-1AB4-4115-8CB0-6CF9F12B2656}" presName="composite" presStyleCnt="0"/>
      <dgm:spPr/>
    </dgm:pt>
    <dgm:pt modelId="{7A6325D5-5AFF-478D-BFA8-B0E635352DA6}" type="pres">
      <dgm:prSet presAssocID="{905DCC1B-1AB4-4115-8CB0-6CF9F12B2656}" presName="parTx" presStyleLbl="alignNode1" presStyleIdx="1" presStyleCnt="5" custLinFactNeighborY="-1057">
        <dgm:presLayoutVars>
          <dgm:chMax val="0"/>
          <dgm:chPref val="0"/>
          <dgm:bulletEnabled val="1"/>
        </dgm:presLayoutVars>
      </dgm:prSet>
      <dgm:spPr/>
    </dgm:pt>
    <dgm:pt modelId="{5FED2ADC-6EA9-495E-822D-1B2B1C56651E}" type="pres">
      <dgm:prSet presAssocID="{905DCC1B-1AB4-4115-8CB0-6CF9F12B2656}" presName="desTx" presStyleLbl="alignAccFollowNode1" presStyleIdx="1" presStyleCnt="5">
        <dgm:presLayoutVars>
          <dgm:bulletEnabled val="1"/>
        </dgm:presLayoutVars>
      </dgm:prSet>
      <dgm:spPr/>
    </dgm:pt>
    <dgm:pt modelId="{B5A05477-D9B3-497C-BE7A-5E820034E4A1}" type="pres">
      <dgm:prSet presAssocID="{0F5F6F4B-A69B-409E-A9D8-B3F8C2FC338E}" presName="space" presStyleCnt="0"/>
      <dgm:spPr/>
    </dgm:pt>
    <dgm:pt modelId="{464AF3BC-CED4-4F2E-A2EA-B260AD3B3D46}" type="pres">
      <dgm:prSet presAssocID="{5DEB56C8-B5A1-4DE9-ACD5-710098322AF6}" presName="composite" presStyleCnt="0"/>
      <dgm:spPr/>
    </dgm:pt>
    <dgm:pt modelId="{5F732332-538B-4403-8846-EA71DFB8DFF5}" type="pres">
      <dgm:prSet presAssocID="{5DEB56C8-B5A1-4DE9-ACD5-710098322AF6}" presName="parTx" presStyleLbl="alignNode1" presStyleIdx="2" presStyleCnt="5">
        <dgm:presLayoutVars>
          <dgm:chMax val="0"/>
          <dgm:chPref val="0"/>
          <dgm:bulletEnabled val="1"/>
        </dgm:presLayoutVars>
      </dgm:prSet>
      <dgm:spPr/>
    </dgm:pt>
    <dgm:pt modelId="{DAE73A0F-F107-4D7E-8160-60E98FB15221}" type="pres">
      <dgm:prSet presAssocID="{5DEB56C8-B5A1-4DE9-ACD5-710098322AF6}" presName="desTx" presStyleLbl="alignAccFollowNode1" presStyleIdx="2" presStyleCnt="5">
        <dgm:presLayoutVars>
          <dgm:bulletEnabled val="1"/>
        </dgm:presLayoutVars>
      </dgm:prSet>
      <dgm:spPr/>
    </dgm:pt>
    <dgm:pt modelId="{69AC33C1-5AA7-FF4F-8B40-52B5E8196B6B}" type="pres">
      <dgm:prSet presAssocID="{10CA91E5-104E-45BF-9E44-FE7A4F9B0447}" presName="space" presStyleCnt="0"/>
      <dgm:spPr/>
    </dgm:pt>
    <dgm:pt modelId="{8BDC99B2-8C81-754D-AC53-6B266B2A19CA}" type="pres">
      <dgm:prSet presAssocID="{4E020169-B791-1145-BEDF-E1EAB27311AB}" presName="composite" presStyleCnt="0"/>
      <dgm:spPr/>
    </dgm:pt>
    <dgm:pt modelId="{5E860774-0DDE-6F40-BE4F-00D2381F05CC}" type="pres">
      <dgm:prSet presAssocID="{4E020169-B791-1145-BEDF-E1EAB27311AB}" presName="parTx" presStyleLbl="alignNode1" presStyleIdx="3" presStyleCnt="5">
        <dgm:presLayoutVars>
          <dgm:chMax val="0"/>
          <dgm:chPref val="0"/>
          <dgm:bulletEnabled val="1"/>
        </dgm:presLayoutVars>
      </dgm:prSet>
      <dgm:spPr/>
    </dgm:pt>
    <dgm:pt modelId="{57F1C0A2-4162-3B49-95AF-7C36FD337F37}" type="pres">
      <dgm:prSet presAssocID="{4E020169-B791-1145-BEDF-E1EAB27311AB}" presName="desTx" presStyleLbl="alignAccFollowNode1" presStyleIdx="3" presStyleCnt="5">
        <dgm:presLayoutVars>
          <dgm:bulletEnabled val="1"/>
        </dgm:presLayoutVars>
      </dgm:prSet>
      <dgm:spPr/>
    </dgm:pt>
    <dgm:pt modelId="{BB96BE44-765E-984F-99FB-8A4C985C8429}" type="pres">
      <dgm:prSet presAssocID="{B15D2C5A-CD2C-0D4E-BD25-A70C26CB1C5F}" presName="space" presStyleCnt="0"/>
      <dgm:spPr/>
    </dgm:pt>
    <dgm:pt modelId="{5F46D8F4-E034-8845-8D3C-982408AEE40A}" type="pres">
      <dgm:prSet presAssocID="{F2576D24-B31E-224D-881E-991E28007706}" presName="composite" presStyleCnt="0"/>
      <dgm:spPr/>
    </dgm:pt>
    <dgm:pt modelId="{BAEB173A-FEB4-DC46-92B7-E616696E415A}" type="pres">
      <dgm:prSet presAssocID="{F2576D24-B31E-224D-881E-991E28007706}" presName="parTx" presStyleLbl="alignNode1" presStyleIdx="4" presStyleCnt="5">
        <dgm:presLayoutVars>
          <dgm:chMax val="0"/>
          <dgm:chPref val="0"/>
          <dgm:bulletEnabled val="1"/>
        </dgm:presLayoutVars>
      </dgm:prSet>
      <dgm:spPr/>
    </dgm:pt>
    <dgm:pt modelId="{1FF9B8EF-F3FD-2645-8168-287B3C4BCC7F}" type="pres">
      <dgm:prSet presAssocID="{F2576D24-B31E-224D-881E-991E28007706}" presName="desTx" presStyleLbl="alignAccFollowNode1" presStyleIdx="4" presStyleCnt="5">
        <dgm:presLayoutVars>
          <dgm:bulletEnabled val="1"/>
        </dgm:presLayoutVars>
      </dgm:prSet>
      <dgm:spPr/>
    </dgm:pt>
  </dgm:ptLst>
  <dgm:cxnLst>
    <dgm:cxn modelId="{3426DD01-59D3-460A-972A-E82036E8413A}" type="presOf" srcId="{2BDED7B6-A489-4614-985C-15A1476C288F}" destId="{5FED2ADC-6EA9-495E-822D-1B2B1C56651E}" srcOrd="0" destOrd="1" presId="urn:microsoft.com/office/officeart/2005/8/layout/hList1"/>
    <dgm:cxn modelId="{09CDC904-1792-430E-9829-2999E250B035}" srcId="{E7CCF5F4-6A0E-4FEF-A3C7-C9F503DC2346}" destId="{C72BA5E9-53B6-490B-8BC9-76503B99D523}" srcOrd="0" destOrd="0" parTransId="{1E8E2CDF-8BB2-46DE-97CE-44EA6AEAFDF9}" sibTransId="{CEA691A6-AFE6-4C87-8042-0126C57365C8}"/>
    <dgm:cxn modelId="{F32CB918-17B5-49BB-BCEF-271F174AF5B7}" type="presOf" srcId="{C72BA5E9-53B6-490B-8BC9-76503B99D523}" destId="{FA25EB4D-8CBD-4D2B-A9B9-0DF759AA8335}" srcOrd="0" destOrd="0" presId="urn:microsoft.com/office/officeart/2005/8/layout/hList1"/>
    <dgm:cxn modelId="{BC0B9B25-0C9D-44BE-8711-62D271271D87}" type="presOf" srcId="{2E61A07E-2326-46DC-8DE9-F83DEC996EEC}" destId="{00B946D7-98B0-456C-9285-31D1A0C983B7}" srcOrd="0" destOrd="1" presId="urn:microsoft.com/office/officeart/2005/8/layout/hList1"/>
    <dgm:cxn modelId="{FA8D4F2F-A663-44E4-9B81-657120B301A1}" type="presOf" srcId="{C5F69835-3C63-42D8-9FA0-0BA1CC4F5160}" destId="{DAE73A0F-F107-4D7E-8160-60E98FB15221}" srcOrd="0" destOrd="1" presId="urn:microsoft.com/office/officeart/2005/8/layout/hList1"/>
    <dgm:cxn modelId="{6F58493D-5CDC-4421-8959-ACE6838616E4}" srcId="{5DEB56C8-B5A1-4DE9-ACD5-710098322AF6}" destId="{C5F69835-3C63-42D8-9FA0-0BA1CC4F5160}" srcOrd="1" destOrd="0" parTransId="{B4B27C89-1E64-4401-A1F2-12646D692F03}" sibTransId="{56A3B166-E59F-4E7E-BB82-33C7345481CB}"/>
    <dgm:cxn modelId="{1C33443E-3013-433B-A5E3-3102F2B4C944}" srcId="{905DCC1B-1AB4-4115-8CB0-6CF9F12B2656}" destId="{DDC3B52C-6F60-48F7-AB00-16D0753A5D8D}" srcOrd="0" destOrd="0" parTransId="{C74C5B0D-52F7-4E80-AE36-A0352EA99C03}" sibTransId="{0BC7890D-96A9-4E77-A698-F0266059143A}"/>
    <dgm:cxn modelId="{79781D48-35F4-2D4D-A277-25A77952FFDA}" srcId="{F2576D24-B31E-224D-881E-991E28007706}" destId="{6681A8F2-A6A6-D04D-8BA7-67DA0FC99598}" srcOrd="1" destOrd="0" parTransId="{1DFBD547-F2B6-3049-B9F6-190918F4CC8D}" sibTransId="{25244A75-71A7-ED43-8031-EDA87DA31C1F}"/>
    <dgm:cxn modelId="{D9E55069-4FA1-4657-9FCE-55115680F8B0}" srcId="{E7CCF5F4-6A0E-4FEF-A3C7-C9F503DC2346}" destId="{905DCC1B-1AB4-4115-8CB0-6CF9F12B2656}" srcOrd="1" destOrd="0" parTransId="{A0D571A4-52D1-44B2-860B-0CB188627E65}" sibTransId="{0F5F6F4B-A69B-409E-A9D8-B3F8C2FC338E}"/>
    <dgm:cxn modelId="{82F8D94C-0106-B748-9230-A7638BD47ACB}" type="presOf" srcId="{0F8104CD-422F-3649-B235-3D500403A90B}" destId="{1FF9B8EF-F3FD-2645-8168-287B3C4BCC7F}" srcOrd="0" destOrd="0" presId="urn:microsoft.com/office/officeart/2005/8/layout/hList1"/>
    <dgm:cxn modelId="{B8BD5258-BC18-4963-B44B-83F6B4EE569C}" type="presOf" srcId="{1966B679-C945-4539-8B38-51D54921B70E}" destId="{00B946D7-98B0-456C-9285-31D1A0C983B7}" srcOrd="0" destOrd="0" presId="urn:microsoft.com/office/officeart/2005/8/layout/hList1"/>
    <dgm:cxn modelId="{252FA478-94B5-9A42-AF47-1A65E4C1EF2E}" srcId="{4E020169-B791-1145-BEDF-E1EAB27311AB}" destId="{97C3BCC2-F390-664B-ADB5-28618DABEAD3}" srcOrd="0" destOrd="0" parTransId="{4E9FF001-852F-144D-A61B-8592754C2AD2}" sibTransId="{74CD9F04-7026-3B44-9D97-8C8476ED448E}"/>
    <dgm:cxn modelId="{A99D3979-204F-44FF-8D3F-8E32FECA613C}" type="presOf" srcId="{5DEB56C8-B5A1-4DE9-ACD5-710098322AF6}" destId="{5F732332-538B-4403-8846-EA71DFB8DFF5}" srcOrd="0" destOrd="0" presId="urn:microsoft.com/office/officeart/2005/8/layout/hList1"/>
    <dgm:cxn modelId="{1748FF7C-C421-4AA1-852D-1952D947B846}" type="presOf" srcId="{E7CCF5F4-6A0E-4FEF-A3C7-C9F503DC2346}" destId="{E00C38B2-9C18-420E-8B7B-5131EC49B68B}" srcOrd="0" destOrd="0" presId="urn:microsoft.com/office/officeart/2005/8/layout/hList1"/>
    <dgm:cxn modelId="{A8D18D81-BF89-954B-A89D-5197354E32A0}" srcId="{E7CCF5F4-6A0E-4FEF-A3C7-C9F503DC2346}" destId="{F2576D24-B31E-224D-881E-991E28007706}" srcOrd="4" destOrd="0" parTransId="{33F0808F-FD64-0040-A45B-F10764D6A77D}" sibTransId="{C9F72AB2-5FC7-2A4B-B01B-951936591D4F}"/>
    <dgm:cxn modelId="{DBB3A081-7637-4DCA-B6BE-50B367F118B5}" srcId="{C72BA5E9-53B6-490B-8BC9-76503B99D523}" destId="{1966B679-C945-4539-8B38-51D54921B70E}" srcOrd="0" destOrd="0" parTransId="{4E42520B-FE2B-4AA9-A7A7-71ADDA35D298}" sibTransId="{C887A7F0-D83B-4FBF-9712-E7B3654573EB}"/>
    <dgm:cxn modelId="{9E6D6789-15B6-C246-B720-5729193EB853}" srcId="{F2576D24-B31E-224D-881E-991E28007706}" destId="{0F8104CD-422F-3649-B235-3D500403A90B}" srcOrd="0" destOrd="0" parTransId="{F93E58BE-4B81-9949-B541-7AD64899EAC8}" sibTransId="{E8FEAC0F-2B2D-6E47-9DF5-D11792598A74}"/>
    <dgm:cxn modelId="{916DE88D-5286-4BB7-881B-C0854C293A14}" srcId="{905DCC1B-1AB4-4115-8CB0-6CF9F12B2656}" destId="{2BDED7B6-A489-4614-985C-15A1476C288F}" srcOrd="1" destOrd="0" parTransId="{EEFD8000-F555-4F32-A4FF-4906E8E0155B}" sibTransId="{F81A9847-131B-4CE0-8351-6AE679C6B764}"/>
    <dgm:cxn modelId="{6DCD8393-F09C-425B-B457-0F744286FB73}" srcId="{C72BA5E9-53B6-490B-8BC9-76503B99D523}" destId="{2E61A07E-2326-46DC-8DE9-F83DEC996EEC}" srcOrd="1" destOrd="0" parTransId="{08D780FE-84DF-493A-8FD7-4DB95A2AC57B}" sibTransId="{160BAA42-A692-4744-8B74-6BA85516CF63}"/>
    <dgm:cxn modelId="{2D4C4598-9D6A-964E-8B45-E3539C46269F}" srcId="{4E020169-B791-1145-BEDF-E1EAB27311AB}" destId="{CC7A6CC1-6AA7-7845-AF7D-7D084B325DCA}" srcOrd="1" destOrd="0" parTransId="{E5404F58-3B9D-8C4A-87EF-31EEBDE80937}" sibTransId="{551CECE0-A4E3-2D41-8368-E190CBC860AA}"/>
    <dgm:cxn modelId="{674F5D9E-5328-DB47-8547-D1BF00D1713C}" srcId="{E7CCF5F4-6A0E-4FEF-A3C7-C9F503DC2346}" destId="{4E020169-B791-1145-BEDF-E1EAB27311AB}" srcOrd="3" destOrd="0" parTransId="{C10E3389-FAEC-1341-9D1A-14B4E73D4B3B}" sibTransId="{B15D2C5A-CD2C-0D4E-BD25-A70C26CB1C5F}"/>
    <dgm:cxn modelId="{30D740A1-551F-A54E-A530-1F41499D5184}" type="presOf" srcId="{6681A8F2-A6A6-D04D-8BA7-67DA0FC99598}" destId="{1FF9B8EF-F3FD-2645-8168-287B3C4BCC7F}" srcOrd="0" destOrd="1" presId="urn:microsoft.com/office/officeart/2005/8/layout/hList1"/>
    <dgm:cxn modelId="{8A8227A5-3285-9443-9EFA-943EF32B2E38}" type="presOf" srcId="{65959B20-9BEF-A84A-B0EF-AB14158544A6}" destId="{1FF9B8EF-F3FD-2645-8168-287B3C4BCC7F}" srcOrd="0" destOrd="2" presId="urn:microsoft.com/office/officeart/2005/8/layout/hList1"/>
    <dgm:cxn modelId="{D6F2ABA8-F94A-4D8E-8391-9D4FA7554C2A}" srcId="{5DEB56C8-B5A1-4DE9-ACD5-710098322AF6}" destId="{A68EDC8B-8483-4585-88FC-D98C520E5988}" srcOrd="2" destOrd="0" parTransId="{B555EDEB-E0AF-4ED3-881E-D0CD481891BA}" sibTransId="{C36E4746-F32F-4AC4-91DC-AB3525145FA1}"/>
    <dgm:cxn modelId="{6D3617AE-815B-4E49-832E-0DEC305CCC01}" type="presOf" srcId="{97C3BCC2-F390-664B-ADB5-28618DABEAD3}" destId="{57F1C0A2-4162-3B49-95AF-7C36FD337F37}" srcOrd="0" destOrd="0" presId="urn:microsoft.com/office/officeart/2005/8/layout/hList1"/>
    <dgm:cxn modelId="{300CCEB1-97BB-4BF8-BC3C-E9E5AABBBEE7}" srcId="{5DEB56C8-B5A1-4DE9-ACD5-710098322AF6}" destId="{DDC1662A-8268-4777-8303-7BC9686D1D31}" srcOrd="0" destOrd="0" parTransId="{7FA06B2B-EF6A-467E-A34C-93357CF83396}" sibTransId="{E010D2E0-C2A8-4B38-9245-CA4921BCA0A4}"/>
    <dgm:cxn modelId="{6B493ABE-D5E8-4122-9EA1-BBB3BE03A284}" type="presOf" srcId="{905DCC1B-1AB4-4115-8CB0-6CF9F12B2656}" destId="{7A6325D5-5AFF-478D-BFA8-B0E635352DA6}" srcOrd="0" destOrd="0" presId="urn:microsoft.com/office/officeart/2005/8/layout/hList1"/>
    <dgm:cxn modelId="{6562BEC2-12A8-4D7A-A80C-1FD7EF3D3D82}" type="presOf" srcId="{A68EDC8B-8483-4585-88FC-D98C520E5988}" destId="{DAE73A0F-F107-4D7E-8160-60E98FB15221}" srcOrd="0" destOrd="2" presId="urn:microsoft.com/office/officeart/2005/8/layout/hList1"/>
    <dgm:cxn modelId="{FBB285C5-D54C-4A49-A8F6-E6D9A5F121F2}" type="presOf" srcId="{DDC3B52C-6F60-48F7-AB00-16D0753A5D8D}" destId="{5FED2ADC-6EA9-495E-822D-1B2B1C56651E}" srcOrd="0" destOrd="0" presId="urn:microsoft.com/office/officeart/2005/8/layout/hList1"/>
    <dgm:cxn modelId="{6DD354C6-BCFA-4F46-9DA9-081C779F9532}" type="presOf" srcId="{DDC1662A-8268-4777-8303-7BC9686D1D31}" destId="{DAE73A0F-F107-4D7E-8160-60E98FB15221}" srcOrd="0" destOrd="0" presId="urn:microsoft.com/office/officeart/2005/8/layout/hList1"/>
    <dgm:cxn modelId="{926859CC-F3D3-0745-BDF0-7302B3E510F5}" srcId="{F2576D24-B31E-224D-881E-991E28007706}" destId="{65959B20-9BEF-A84A-B0EF-AB14158544A6}" srcOrd="2" destOrd="0" parTransId="{3D75F3FC-52BA-304C-A604-A2DF94B8243D}" sibTransId="{C68BEA0B-5FB7-524E-A0C4-EC42213239DF}"/>
    <dgm:cxn modelId="{11455CD7-993E-4948-85F5-6631567BDDF7}" type="presOf" srcId="{F2576D24-B31E-224D-881E-991E28007706}" destId="{BAEB173A-FEB4-DC46-92B7-E616696E415A}" srcOrd="0" destOrd="0" presId="urn:microsoft.com/office/officeart/2005/8/layout/hList1"/>
    <dgm:cxn modelId="{2F01D2E3-D41D-A24F-87F5-9E74B10AC837}" type="presOf" srcId="{4E020169-B791-1145-BEDF-E1EAB27311AB}" destId="{5E860774-0DDE-6F40-BE4F-00D2381F05CC}" srcOrd="0" destOrd="0" presId="urn:microsoft.com/office/officeart/2005/8/layout/hList1"/>
    <dgm:cxn modelId="{4B53E0ED-0384-46ED-9495-E1A0B1140B2F}" srcId="{E7CCF5F4-6A0E-4FEF-A3C7-C9F503DC2346}" destId="{5DEB56C8-B5A1-4DE9-ACD5-710098322AF6}" srcOrd="2" destOrd="0" parTransId="{B8799CFE-521F-4A72-9809-C1C1A799373B}" sibTransId="{10CA91E5-104E-45BF-9E44-FE7A4F9B0447}"/>
    <dgm:cxn modelId="{5238D3EF-6A2A-5847-8F02-7F16C69C4930}" type="presOf" srcId="{CC7A6CC1-6AA7-7845-AF7D-7D084B325DCA}" destId="{57F1C0A2-4162-3B49-95AF-7C36FD337F37}" srcOrd="0" destOrd="1" presId="urn:microsoft.com/office/officeart/2005/8/layout/hList1"/>
    <dgm:cxn modelId="{B344C239-F2AE-496B-931B-410FD4FF56E4}" type="presParOf" srcId="{E00C38B2-9C18-420E-8B7B-5131EC49B68B}" destId="{ACF04CA3-DD76-42F7-B41E-946BC8769B77}" srcOrd="0" destOrd="0" presId="urn:microsoft.com/office/officeart/2005/8/layout/hList1"/>
    <dgm:cxn modelId="{7873A029-442E-4FA3-8AC9-C825D24B33BA}" type="presParOf" srcId="{ACF04CA3-DD76-42F7-B41E-946BC8769B77}" destId="{FA25EB4D-8CBD-4D2B-A9B9-0DF759AA8335}" srcOrd="0" destOrd="0" presId="urn:microsoft.com/office/officeart/2005/8/layout/hList1"/>
    <dgm:cxn modelId="{C56303B7-AC2B-4D88-8F3B-557A2B0678E4}" type="presParOf" srcId="{ACF04CA3-DD76-42F7-B41E-946BC8769B77}" destId="{00B946D7-98B0-456C-9285-31D1A0C983B7}" srcOrd="1" destOrd="0" presId="urn:microsoft.com/office/officeart/2005/8/layout/hList1"/>
    <dgm:cxn modelId="{9A5D6C0A-30F2-4123-84DD-881BC324A8C2}" type="presParOf" srcId="{E00C38B2-9C18-420E-8B7B-5131EC49B68B}" destId="{CA395955-25C6-4C1D-ABE4-F0E2F9684C8A}" srcOrd="1" destOrd="0" presId="urn:microsoft.com/office/officeart/2005/8/layout/hList1"/>
    <dgm:cxn modelId="{914413D2-E94F-4732-9664-F18A1D03B499}" type="presParOf" srcId="{E00C38B2-9C18-420E-8B7B-5131EC49B68B}" destId="{CB337C30-A855-437A-8B4B-4220188DC5F3}" srcOrd="2" destOrd="0" presId="urn:microsoft.com/office/officeart/2005/8/layout/hList1"/>
    <dgm:cxn modelId="{16A0273E-1E69-442C-9701-39593E56D929}" type="presParOf" srcId="{CB337C30-A855-437A-8B4B-4220188DC5F3}" destId="{7A6325D5-5AFF-478D-BFA8-B0E635352DA6}" srcOrd="0" destOrd="0" presId="urn:microsoft.com/office/officeart/2005/8/layout/hList1"/>
    <dgm:cxn modelId="{4270D2C1-8277-4D86-B808-64C1A3BF3731}" type="presParOf" srcId="{CB337C30-A855-437A-8B4B-4220188DC5F3}" destId="{5FED2ADC-6EA9-495E-822D-1B2B1C56651E}" srcOrd="1" destOrd="0" presId="urn:microsoft.com/office/officeart/2005/8/layout/hList1"/>
    <dgm:cxn modelId="{0A8E65F4-6745-4019-9516-68C825E9C3BA}" type="presParOf" srcId="{E00C38B2-9C18-420E-8B7B-5131EC49B68B}" destId="{B5A05477-D9B3-497C-BE7A-5E820034E4A1}" srcOrd="3" destOrd="0" presId="urn:microsoft.com/office/officeart/2005/8/layout/hList1"/>
    <dgm:cxn modelId="{0FFC4793-1B92-4F96-BFA6-063FC200A81D}" type="presParOf" srcId="{E00C38B2-9C18-420E-8B7B-5131EC49B68B}" destId="{464AF3BC-CED4-4F2E-A2EA-B260AD3B3D46}" srcOrd="4" destOrd="0" presId="urn:microsoft.com/office/officeart/2005/8/layout/hList1"/>
    <dgm:cxn modelId="{42DABC8F-26EC-43CE-8377-0AEAD838B340}" type="presParOf" srcId="{464AF3BC-CED4-4F2E-A2EA-B260AD3B3D46}" destId="{5F732332-538B-4403-8846-EA71DFB8DFF5}" srcOrd="0" destOrd="0" presId="urn:microsoft.com/office/officeart/2005/8/layout/hList1"/>
    <dgm:cxn modelId="{04127160-96F2-4E7A-BF12-185E6DB4498D}" type="presParOf" srcId="{464AF3BC-CED4-4F2E-A2EA-B260AD3B3D46}" destId="{DAE73A0F-F107-4D7E-8160-60E98FB15221}" srcOrd="1" destOrd="0" presId="urn:microsoft.com/office/officeart/2005/8/layout/hList1"/>
    <dgm:cxn modelId="{FBE43A44-9772-E741-9FE9-2251ED077E20}" type="presParOf" srcId="{E00C38B2-9C18-420E-8B7B-5131EC49B68B}" destId="{69AC33C1-5AA7-FF4F-8B40-52B5E8196B6B}" srcOrd="5" destOrd="0" presId="urn:microsoft.com/office/officeart/2005/8/layout/hList1"/>
    <dgm:cxn modelId="{077B9BCE-5518-FD4A-9CB1-522542E51B21}" type="presParOf" srcId="{E00C38B2-9C18-420E-8B7B-5131EC49B68B}" destId="{8BDC99B2-8C81-754D-AC53-6B266B2A19CA}" srcOrd="6" destOrd="0" presId="urn:microsoft.com/office/officeart/2005/8/layout/hList1"/>
    <dgm:cxn modelId="{E93C57A6-485F-B24C-AE57-A5AA5FF6C5AF}" type="presParOf" srcId="{8BDC99B2-8C81-754D-AC53-6B266B2A19CA}" destId="{5E860774-0DDE-6F40-BE4F-00D2381F05CC}" srcOrd="0" destOrd="0" presId="urn:microsoft.com/office/officeart/2005/8/layout/hList1"/>
    <dgm:cxn modelId="{560BD70B-211D-5C4B-9CEE-32037471FF38}" type="presParOf" srcId="{8BDC99B2-8C81-754D-AC53-6B266B2A19CA}" destId="{57F1C0A2-4162-3B49-95AF-7C36FD337F37}" srcOrd="1" destOrd="0" presId="urn:microsoft.com/office/officeart/2005/8/layout/hList1"/>
    <dgm:cxn modelId="{390E7C61-1DDE-E240-A31F-EF488FF1E681}" type="presParOf" srcId="{E00C38B2-9C18-420E-8B7B-5131EC49B68B}" destId="{BB96BE44-765E-984F-99FB-8A4C985C8429}" srcOrd="7" destOrd="0" presId="urn:microsoft.com/office/officeart/2005/8/layout/hList1"/>
    <dgm:cxn modelId="{09A56897-08D3-EB47-86CC-9242A451B061}" type="presParOf" srcId="{E00C38B2-9C18-420E-8B7B-5131EC49B68B}" destId="{5F46D8F4-E034-8845-8D3C-982408AEE40A}" srcOrd="8" destOrd="0" presId="urn:microsoft.com/office/officeart/2005/8/layout/hList1"/>
    <dgm:cxn modelId="{C45ACACE-A81A-1C46-9E2D-F06FBD13E022}" type="presParOf" srcId="{5F46D8F4-E034-8845-8D3C-982408AEE40A}" destId="{BAEB173A-FEB4-DC46-92B7-E616696E415A}" srcOrd="0" destOrd="0" presId="urn:microsoft.com/office/officeart/2005/8/layout/hList1"/>
    <dgm:cxn modelId="{BA85EF8F-C2FE-434C-AF6D-43F114B42ED8}" type="presParOf" srcId="{5F46D8F4-E034-8845-8D3C-982408AEE40A}" destId="{1FF9B8EF-F3FD-2645-8168-287B3C4BCC7F}"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5EE057-6ACF-4862-B385-BD9F6320F8EB}" type="doc">
      <dgm:prSet loTypeId="urn:microsoft.com/office/officeart/2005/8/layout/hProcess7" loCatId="process" qsTypeId="urn:microsoft.com/office/officeart/2005/8/quickstyle/simple1" qsCatId="simple" csTypeId="urn:microsoft.com/office/officeart/2005/8/colors/accent0_3" csCatId="mainScheme" phldr="1"/>
      <dgm:spPr/>
      <dgm:t>
        <a:bodyPr/>
        <a:lstStyle/>
        <a:p>
          <a:endParaRPr lang="en-US"/>
        </a:p>
      </dgm:t>
    </dgm:pt>
    <dgm:pt modelId="{A21E1595-B91D-4657-B3D9-D5BDFE61EEA6}">
      <dgm:prSet custT="1"/>
      <dgm:spPr>
        <a:effectLst>
          <a:outerShdw blurRad="50800" dist="38100" dir="8100000" algn="tr" rotWithShape="0">
            <a:prstClr val="black">
              <a:alpha val="40000"/>
            </a:prstClr>
          </a:outerShdw>
        </a:effectLst>
      </dgm:spPr>
      <dgm:t>
        <a:bodyPr/>
        <a:lstStyle/>
        <a:p>
          <a:r>
            <a:rPr lang="en-US" sz="2800" dirty="0"/>
            <a:t>Finance</a:t>
          </a:r>
        </a:p>
      </dgm:t>
    </dgm:pt>
    <dgm:pt modelId="{C687356B-0E6D-489C-9140-0A536DD17A5F}" type="parTrans" cxnId="{F00737C4-D025-4DD7-AEE6-E48139666D2A}">
      <dgm:prSet/>
      <dgm:spPr/>
      <dgm:t>
        <a:bodyPr/>
        <a:lstStyle/>
        <a:p>
          <a:endParaRPr lang="en-US"/>
        </a:p>
      </dgm:t>
    </dgm:pt>
    <dgm:pt modelId="{AF0A2338-B749-4FDD-8B3D-2E2783C40627}" type="sibTrans" cxnId="{F00737C4-D025-4DD7-AEE6-E48139666D2A}">
      <dgm:prSet/>
      <dgm:spPr/>
      <dgm:t>
        <a:bodyPr/>
        <a:lstStyle/>
        <a:p>
          <a:endParaRPr lang="en-US"/>
        </a:p>
      </dgm:t>
    </dgm:pt>
    <dgm:pt modelId="{BA44F312-F3AE-4518-B377-C528BE51BD34}">
      <dgm:prSet custT="1"/>
      <dgm:spPr>
        <a:effectLst>
          <a:outerShdw blurRad="50800" dist="38100" dir="8100000" algn="tr" rotWithShape="0">
            <a:prstClr val="black">
              <a:alpha val="40000"/>
            </a:prstClr>
          </a:outerShdw>
        </a:effectLst>
      </dgm:spPr>
      <dgm:t>
        <a:bodyPr/>
        <a:lstStyle/>
        <a:p>
          <a:r>
            <a:rPr lang="en-US" sz="2800" dirty="0"/>
            <a:t>Set up financial management system</a:t>
          </a:r>
        </a:p>
      </dgm:t>
    </dgm:pt>
    <dgm:pt modelId="{CA47AB1B-CC02-4321-9238-31E1AF53D216}" type="parTrans" cxnId="{B9905597-D6EE-485A-8570-CD9B977BCA06}">
      <dgm:prSet/>
      <dgm:spPr/>
      <dgm:t>
        <a:bodyPr/>
        <a:lstStyle/>
        <a:p>
          <a:endParaRPr lang="en-US"/>
        </a:p>
      </dgm:t>
    </dgm:pt>
    <dgm:pt modelId="{DD153377-815A-41A0-AA86-06E7523C8002}" type="sibTrans" cxnId="{B9905597-D6EE-485A-8570-CD9B977BCA06}">
      <dgm:prSet/>
      <dgm:spPr/>
      <dgm:t>
        <a:bodyPr/>
        <a:lstStyle/>
        <a:p>
          <a:endParaRPr lang="en-US"/>
        </a:p>
      </dgm:t>
    </dgm:pt>
    <dgm:pt modelId="{D320E001-A40A-4976-9374-48F8932315FA}">
      <dgm:prSet custT="1"/>
      <dgm:spPr>
        <a:effectLst>
          <a:outerShdw blurRad="50800" dist="38100" dir="8100000" algn="tr" rotWithShape="0">
            <a:prstClr val="black">
              <a:alpha val="40000"/>
            </a:prstClr>
          </a:outerShdw>
        </a:effectLst>
      </dgm:spPr>
      <dgm:t>
        <a:bodyPr/>
        <a:lstStyle/>
        <a:p>
          <a:r>
            <a:rPr lang="en-US" sz="2800" dirty="0"/>
            <a:t>Internal Controls</a:t>
          </a:r>
        </a:p>
      </dgm:t>
    </dgm:pt>
    <dgm:pt modelId="{AB34C766-86A3-4492-985C-A73249343939}" type="parTrans" cxnId="{E859E1AC-639D-4F2C-BE52-771B78DDDF00}">
      <dgm:prSet/>
      <dgm:spPr/>
      <dgm:t>
        <a:bodyPr/>
        <a:lstStyle/>
        <a:p>
          <a:endParaRPr lang="en-US"/>
        </a:p>
      </dgm:t>
    </dgm:pt>
    <dgm:pt modelId="{243E7DD9-3229-4966-8C07-4EE8A66A3608}" type="sibTrans" cxnId="{E859E1AC-639D-4F2C-BE52-771B78DDDF00}">
      <dgm:prSet/>
      <dgm:spPr/>
      <dgm:t>
        <a:bodyPr/>
        <a:lstStyle/>
        <a:p>
          <a:endParaRPr lang="en-US"/>
        </a:p>
      </dgm:t>
    </dgm:pt>
    <dgm:pt modelId="{607016BF-E608-4EE1-9D30-1A6A372F18E8}">
      <dgm:prSet custT="1"/>
      <dgm:spPr>
        <a:effectLst>
          <a:outerShdw blurRad="50800" dist="38100" dir="8100000" algn="tr" rotWithShape="0">
            <a:prstClr val="black">
              <a:alpha val="40000"/>
            </a:prstClr>
          </a:outerShdw>
        </a:effectLst>
      </dgm:spPr>
      <dgm:t>
        <a:bodyPr/>
        <a:lstStyle/>
        <a:p>
          <a:r>
            <a:rPr lang="en-US" sz="2800"/>
            <a:t>Adopt written internal controls</a:t>
          </a:r>
        </a:p>
      </dgm:t>
    </dgm:pt>
    <dgm:pt modelId="{11F5BEA9-06F0-4BCC-8EEC-7A89ED7515A8}" type="parTrans" cxnId="{C75FCCB9-5F64-48BF-96D0-B8E2B641EB88}">
      <dgm:prSet/>
      <dgm:spPr/>
      <dgm:t>
        <a:bodyPr/>
        <a:lstStyle/>
        <a:p>
          <a:endParaRPr lang="en-US"/>
        </a:p>
      </dgm:t>
    </dgm:pt>
    <dgm:pt modelId="{ECD66328-BAC4-4260-B804-64596FDFE0D4}" type="sibTrans" cxnId="{C75FCCB9-5F64-48BF-96D0-B8E2B641EB88}">
      <dgm:prSet/>
      <dgm:spPr/>
      <dgm:t>
        <a:bodyPr/>
        <a:lstStyle/>
        <a:p>
          <a:endParaRPr lang="en-US"/>
        </a:p>
      </dgm:t>
    </dgm:pt>
    <dgm:pt modelId="{9F372C3C-842F-451A-B53D-05B31CC8ADF4}">
      <dgm:prSet custT="1"/>
      <dgm:spPr>
        <a:effectLst>
          <a:outerShdw blurRad="50800" dist="38100" dir="8100000" algn="tr" rotWithShape="0">
            <a:prstClr val="black">
              <a:alpha val="40000"/>
            </a:prstClr>
          </a:outerShdw>
        </a:effectLst>
      </dgm:spPr>
      <dgm:t>
        <a:bodyPr/>
        <a:lstStyle/>
        <a:p>
          <a:r>
            <a:rPr lang="en-US" sz="2800" dirty="0"/>
            <a:t>Policies</a:t>
          </a:r>
        </a:p>
      </dgm:t>
    </dgm:pt>
    <dgm:pt modelId="{7C31735D-1906-424B-91D4-F3BEA61B94B2}" type="parTrans" cxnId="{D0CDA9A9-2134-4A26-8881-1CE06E4A7849}">
      <dgm:prSet/>
      <dgm:spPr/>
      <dgm:t>
        <a:bodyPr/>
        <a:lstStyle/>
        <a:p>
          <a:endParaRPr lang="en-US"/>
        </a:p>
      </dgm:t>
    </dgm:pt>
    <dgm:pt modelId="{96E2C560-E300-4478-AA3A-C0D3D3CD5AB4}" type="sibTrans" cxnId="{D0CDA9A9-2134-4A26-8881-1CE06E4A7849}">
      <dgm:prSet/>
      <dgm:spPr/>
      <dgm:t>
        <a:bodyPr/>
        <a:lstStyle/>
        <a:p>
          <a:endParaRPr lang="en-US"/>
        </a:p>
      </dgm:t>
    </dgm:pt>
    <dgm:pt modelId="{674C70C5-931F-4934-B8B0-933F858CF109}">
      <dgm:prSet custT="1"/>
      <dgm:spPr>
        <a:effectLst>
          <a:outerShdw blurRad="50800" dist="38100" dir="8100000" algn="tr" rotWithShape="0">
            <a:prstClr val="black">
              <a:alpha val="40000"/>
            </a:prstClr>
          </a:outerShdw>
        </a:effectLst>
      </dgm:spPr>
      <dgm:t>
        <a:bodyPr/>
        <a:lstStyle/>
        <a:p>
          <a:r>
            <a:rPr lang="en-US" sz="2800" dirty="0"/>
            <a:t>Adopt and implement certain federal policies</a:t>
          </a:r>
        </a:p>
      </dgm:t>
    </dgm:pt>
    <dgm:pt modelId="{E316DBC3-1D3E-4D74-8265-11EA940A0B4C}" type="parTrans" cxnId="{8D39AD1C-BBE7-4FFE-923C-D55FF96FC9A1}">
      <dgm:prSet/>
      <dgm:spPr/>
      <dgm:t>
        <a:bodyPr/>
        <a:lstStyle/>
        <a:p>
          <a:endParaRPr lang="en-US"/>
        </a:p>
      </dgm:t>
    </dgm:pt>
    <dgm:pt modelId="{657CCA23-4F46-485F-9F31-269335D85A2B}" type="sibTrans" cxnId="{8D39AD1C-BBE7-4FFE-923C-D55FF96FC9A1}">
      <dgm:prSet/>
      <dgm:spPr/>
      <dgm:t>
        <a:bodyPr/>
        <a:lstStyle/>
        <a:p>
          <a:endParaRPr lang="en-US"/>
        </a:p>
      </dgm:t>
    </dgm:pt>
    <dgm:pt modelId="{64B87ED7-07CF-49D6-BE0B-4C6E326BF060}">
      <dgm:prSet custT="1"/>
      <dgm:spPr>
        <a:effectLst>
          <a:outerShdw blurRad="50800" dist="38100" dir="8100000" algn="tr" rotWithShape="0">
            <a:prstClr val="black">
              <a:alpha val="40000"/>
            </a:prstClr>
          </a:outerShdw>
        </a:effectLst>
      </dgm:spPr>
      <dgm:t>
        <a:bodyPr/>
        <a:lstStyle/>
        <a:p>
          <a:r>
            <a:rPr lang="en-US" sz="2800" dirty="0"/>
            <a:t>Document</a:t>
          </a:r>
        </a:p>
      </dgm:t>
    </dgm:pt>
    <dgm:pt modelId="{B1184EAD-B7B7-431F-A8D9-2C1AD56B9498}" type="parTrans" cxnId="{DE536B6F-6D3F-4B7B-AF01-56846E5D6336}">
      <dgm:prSet/>
      <dgm:spPr/>
      <dgm:t>
        <a:bodyPr/>
        <a:lstStyle/>
        <a:p>
          <a:endParaRPr lang="en-US"/>
        </a:p>
      </dgm:t>
    </dgm:pt>
    <dgm:pt modelId="{81A99445-0D0D-431A-8A34-6722664605FF}" type="sibTrans" cxnId="{DE536B6F-6D3F-4B7B-AF01-56846E5D6336}">
      <dgm:prSet/>
      <dgm:spPr/>
      <dgm:t>
        <a:bodyPr/>
        <a:lstStyle/>
        <a:p>
          <a:endParaRPr lang="en-US"/>
        </a:p>
      </dgm:t>
    </dgm:pt>
    <dgm:pt modelId="{D9A4BD26-43B6-4E03-9EAF-EA54A3EEB91B}">
      <dgm:prSet custT="1"/>
      <dgm:spPr>
        <a:effectLst>
          <a:outerShdw blurRad="50800" dist="38100" dir="8100000" algn="tr" rotWithShape="0">
            <a:prstClr val="black">
              <a:alpha val="40000"/>
            </a:prstClr>
          </a:outerShdw>
        </a:effectLst>
      </dgm:spPr>
      <dgm:t>
        <a:bodyPr/>
        <a:lstStyle/>
        <a:p>
          <a:r>
            <a:rPr lang="en-US" sz="2800" dirty="0"/>
            <a:t>Document! Document! Document!</a:t>
          </a:r>
        </a:p>
      </dgm:t>
    </dgm:pt>
    <dgm:pt modelId="{220426FF-9BB3-40ED-B16D-FAB6758AECBF}" type="parTrans" cxnId="{9CEB42FF-E541-4DE9-935A-A636ABF7A94D}">
      <dgm:prSet/>
      <dgm:spPr/>
      <dgm:t>
        <a:bodyPr/>
        <a:lstStyle/>
        <a:p>
          <a:endParaRPr lang="en-US"/>
        </a:p>
      </dgm:t>
    </dgm:pt>
    <dgm:pt modelId="{73354A5E-B355-4F79-B986-9B4FCF260992}" type="sibTrans" cxnId="{9CEB42FF-E541-4DE9-935A-A636ABF7A94D}">
      <dgm:prSet/>
      <dgm:spPr/>
      <dgm:t>
        <a:bodyPr/>
        <a:lstStyle/>
        <a:p>
          <a:endParaRPr lang="en-US"/>
        </a:p>
      </dgm:t>
    </dgm:pt>
    <dgm:pt modelId="{A168E229-FF8F-5A4D-97FA-5F1EEC13F9DE}">
      <dgm:prSet custT="1"/>
      <dgm:spPr>
        <a:effectLst>
          <a:outerShdw blurRad="50800" dist="38100" dir="8100000" algn="tr" rotWithShape="0">
            <a:prstClr val="black">
              <a:alpha val="40000"/>
            </a:prstClr>
          </a:outerShdw>
        </a:effectLst>
      </dgm:spPr>
      <dgm:t>
        <a:bodyPr/>
        <a:lstStyle/>
        <a:p>
          <a:r>
            <a:rPr lang="en-US" sz="2800" dirty="0"/>
            <a:t>Adopt grant project ordinance</a:t>
          </a:r>
        </a:p>
      </dgm:t>
    </dgm:pt>
    <dgm:pt modelId="{D7538BE8-BE9D-8E46-BF6A-15B63EDFC4CF}" type="parTrans" cxnId="{5DE82E50-0D55-814F-BEA6-C16023747F0A}">
      <dgm:prSet/>
      <dgm:spPr/>
      <dgm:t>
        <a:bodyPr/>
        <a:lstStyle/>
        <a:p>
          <a:endParaRPr lang="en-US"/>
        </a:p>
      </dgm:t>
    </dgm:pt>
    <dgm:pt modelId="{4940F5A6-0C92-964F-93E9-3D2BCEB0A105}" type="sibTrans" cxnId="{5DE82E50-0D55-814F-BEA6-C16023747F0A}">
      <dgm:prSet/>
      <dgm:spPr/>
      <dgm:t>
        <a:bodyPr/>
        <a:lstStyle/>
        <a:p>
          <a:endParaRPr lang="en-US"/>
        </a:p>
      </dgm:t>
    </dgm:pt>
    <dgm:pt modelId="{0AF42DDD-1B6E-B449-B588-CA2E7209031D}" type="pres">
      <dgm:prSet presAssocID="{8A5EE057-6ACF-4862-B385-BD9F6320F8EB}" presName="Name0" presStyleCnt="0">
        <dgm:presLayoutVars>
          <dgm:dir/>
          <dgm:animLvl val="lvl"/>
          <dgm:resizeHandles val="exact"/>
        </dgm:presLayoutVars>
      </dgm:prSet>
      <dgm:spPr/>
    </dgm:pt>
    <dgm:pt modelId="{B529DAAC-5A8C-8946-9C2F-BE46C9CED10C}" type="pres">
      <dgm:prSet presAssocID="{A21E1595-B91D-4657-B3D9-D5BDFE61EEA6}" presName="compositeNode" presStyleCnt="0">
        <dgm:presLayoutVars>
          <dgm:bulletEnabled val="1"/>
        </dgm:presLayoutVars>
      </dgm:prSet>
      <dgm:spPr/>
    </dgm:pt>
    <dgm:pt modelId="{825A663C-C558-DB4B-A831-B0F559EC1460}" type="pres">
      <dgm:prSet presAssocID="{A21E1595-B91D-4657-B3D9-D5BDFE61EEA6}" presName="bgRect" presStyleLbl="node1" presStyleIdx="0" presStyleCnt="4"/>
      <dgm:spPr/>
    </dgm:pt>
    <dgm:pt modelId="{0FA3655C-9679-2E41-8D01-E509D8227570}" type="pres">
      <dgm:prSet presAssocID="{A21E1595-B91D-4657-B3D9-D5BDFE61EEA6}" presName="parentNode" presStyleLbl="node1" presStyleIdx="0" presStyleCnt="4">
        <dgm:presLayoutVars>
          <dgm:chMax val="0"/>
          <dgm:bulletEnabled val="1"/>
        </dgm:presLayoutVars>
      </dgm:prSet>
      <dgm:spPr/>
    </dgm:pt>
    <dgm:pt modelId="{756F3B6A-9647-9E40-8395-06787AD8663B}" type="pres">
      <dgm:prSet presAssocID="{A21E1595-B91D-4657-B3D9-D5BDFE61EEA6}" presName="childNode" presStyleLbl="node1" presStyleIdx="0" presStyleCnt="4">
        <dgm:presLayoutVars>
          <dgm:bulletEnabled val="1"/>
        </dgm:presLayoutVars>
      </dgm:prSet>
      <dgm:spPr/>
    </dgm:pt>
    <dgm:pt modelId="{22B6292A-9AAB-D04F-BAB7-AE60105C8896}" type="pres">
      <dgm:prSet presAssocID="{AF0A2338-B749-4FDD-8B3D-2E2783C40627}" presName="hSp" presStyleCnt="0"/>
      <dgm:spPr/>
    </dgm:pt>
    <dgm:pt modelId="{64C07E50-15ED-A244-B22D-C1E4E9EF7504}" type="pres">
      <dgm:prSet presAssocID="{AF0A2338-B749-4FDD-8B3D-2E2783C40627}" presName="vProcSp" presStyleCnt="0"/>
      <dgm:spPr/>
    </dgm:pt>
    <dgm:pt modelId="{7D5348B3-EB18-184D-84CA-BB6359A520CE}" type="pres">
      <dgm:prSet presAssocID="{AF0A2338-B749-4FDD-8B3D-2E2783C40627}" presName="vSp1" presStyleCnt="0"/>
      <dgm:spPr/>
    </dgm:pt>
    <dgm:pt modelId="{71D1FFB3-4D5A-C947-9B7E-61C07DEA37C0}" type="pres">
      <dgm:prSet presAssocID="{AF0A2338-B749-4FDD-8B3D-2E2783C40627}" presName="simulatedConn" presStyleLbl="solidFgAcc1" presStyleIdx="0" presStyleCnt="3"/>
      <dgm:spPr/>
    </dgm:pt>
    <dgm:pt modelId="{8F15CB49-F1EE-2D48-BB2A-BBCCE6C7A7AF}" type="pres">
      <dgm:prSet presAssocID="{AF0A2338-B749-4FDD-8B3D-2E2783C40627}" presName="vSp2" presStyleCnt="0"/>
      <dgm:spPr/>
    </dgm:pt>
    <dgm:pt modelId="{23A8819A-D2C0-F74E-9058-B59117C7DD94}" type="pres">
      <dgm:prSet presAssocID="{AF0A2338-B749-4FDD-8B3D-2E2783C40627}" presName="sibTrans" presStyleCnt="0"/>
      <dgm:spPr/>
    </dgm:pt>
    <dgm:pt modelId="{EE45EB23-4197-8844-B291-4154528545AD}" type="pres">
      <dgm:prSet presAssocID="{D320E001-A40A-4976-9374-48F8932315FA}" presName="compositeNode" presStyleCnt="0">
        <dgm:presLayoutVars>
          <dgm:bulletEnabled val="1"/>
        </dgm:presLayoutVars>
      </dgm:prSet>
      <dgm:spPr/>
    </dgm:pt>
    <dgm:pt modelId="{795E6167-A805-FC43-844A-01E2D2612ADA}" type="pres">
      <dgm:prSet presAssocID="{D320E001-A40A-4976-9374-48F8932315FA}" presName="bgRect" presStyleLbl="node1" presStyleIdx="1" presStyleCnt="4"/>
      <dgm:spPr/>
    </dgm:pt>
    <dgm:pt modelId="{8F2D4687-79C2-E749-92CB-B9781B99BC65}" type="pres">
      <dgm:prSet presAssocID="{D320E001-A40A-4976-9374-48F8932315FA}" presName="parentNode" presStyleLbl="node1" presStyleIdx="1" presStyleCnt="4">
        <dgm:presLayoutVars>
          <dgm:chMax val="0"/>
          <dgm:bulletEnabled val="1"/>
        </dgm:presLayoutVars>
      </dgm:prSet>
      <dgm:spPr/>
    </dgm:pt>
    <dgm:pt modelId="{87240735-E8A5-854B-A052-4E9DD366E121}" type="pres">
      <dgm:prSet presAssocID="{D320E001-A40A-4976-9374-48F8932315FA}" presName="childNode" presStyleLbl="node1" presStyleIdx="1" presStyleCnt="4">
        <dgm:presLayoutVars>
          <dgm:bulletEnabled val="1"/>
        </dgm:presLayoutVars>
      </dgm:prSet>
      <dgm:spPr/>
    </dgm:pt>
    <dgm:pt modelId="{1FC11D1F-BFBD-904C-A658-49F40D9BD99A}" type="pres">
      <dgm:prSet presAssocID="{243E7DD9-3229-4966-8C07-4EE8A66A3608}" presName="hSp" presStyleCnt="0"/>
      <dgm:spPr/>
    </dgm:pt>
    <dgm:pt modelId="{F22B6179-EE33-0D44-8185-503F6DF1778D}" type="pres">
      <dgm:prSet presAssocID="{243E7DD9-3229-4966-8C07-4EE8A66A3608}" presName="vProcSp" presStyleCnt="0"/>
      <dgm:spPr/>
    </dgm:pt>
    <dgm:pt modelId="{FE49B625-077C-1049-B7BB-8C9CE13220F0}" type="pres">
      <dgm:prSet presAssocID="{243E7DD9-3229-4966-8C07-4EE8A66A3608}" presName="vSp1" presStyleCnt="0"/>
      <dgm:spPr/>
    </dgm:pt>
    <dgm:pt modelId="{A4C07550-0D9C-B14E-AB21-4073AD8667D2}" type="pres">
      <dgm:prSet presAssocID="{243E7DD9-3229-4966-8C07-4EE8A66A3608}" presName="simulatedConn" presStyleLbl="solidFgAcc1" presStyleIdx="1" presStyleCnt="3"/>
      <dgm:spPr/>
    </dgm:pt>
    <dgm:pt modelId="{CC26EF21-A880-8A4C-B5CE-F9DA9C6238A6}" type="pres">
      <dgm:prSet presAssocID="{243E7DD9-3229-4966-8C07-4EE8A66A3608}" presName="vSp2" presStyleCnt="0"/>
      <dgm:spPr/>
    </dgm:pt>
    <dgm:pt modelId="{D3EAAC3B-AD12-9541-85C6-E0E9FCEF90BB}" type="pres">
      <dgm:prSet presAssocID="{243E7DD9-3229-4966-8C07-4EE8A66A3608}" presName="sibTrans" presStyleCnt="0"/>
      <dgm:spPr/>
    </dgm:pt>
    <dgm:pt modelId="{14414CB7-3664-AA48-99C1-D88513F4F81D}" type="pres">
      <dgm:prSet presAssocID="{9F372C3C-842F-451A-B53D-05B31CC8ADF4}" presName="compositeNode" presStyleCnt="0">
        <dgm:presLayoutVars>
          <dgm:bulletEnabled val="1"/>
        </dgm:presLayoutVars>
      </dgm:prSet>
      <dgm:spPr/>
    </dgm:pt>
    <dgm:pt modelId="{CD7E43B5-99E3-CA40-B9EB-CA006D6D2240}" type="pres">
      <dgm:prSet presAssocID="{9F372C3C-842F-451A-B53D-05B31CC8ADF4}" presName="bgRect" presStyleLbl="node1" presStyleIdx="2" presStyleCnt="4"/>
      <dgm:spPr/>
    </dgm:pt>
    <dgm:pt modelId="{19893125-6B2C-484F-B7A3-6981AB9EC985}" type="pres">
      <dgm:prSet presAssocID="{9F372C3C-842F-451A-B53D-05B31CC8ADF4}" presName="parentNode" presStyleLbl="node1" presStyleIdx="2" presStyleCnt="4">
        <dgm:presLayoutVars>
          <dgm:chMax val="0"/>
          <dgm:bulletEnabled val="1"/>
        </dgm:presLayoutVars>
      </dgm:prSet>
      <dgm:spPr/>
    </dgm:pt>
    <dgm:pt modelId="{8F75791F-13FC-514F-BD23-411BBBC60BE3}" type="pres">
      <dgm:prSet presAssocID="{9F372C3C-842F-451A-B53D-05B31CC8ADF4}" presName="childNode" presStyleLbl="node1" presStyleIdx="2" presStyleCnt="4">
        <dgm:presLayoutVars>
          <dgm:bulletEnabled val="1"/>
        </dgm:presLayoutVars>
      </dgm:prSet>
      <dgm:spPr/>
    </dgm:pt>
    <dgm:pt modelId="{07523F51-C84E-EF42-B27A-1F62AE88081F}" type="pres">
      <dgm:prSet presAssocID="{96E2C560-E300-4478-AA3A-C0D3D3CD5AB4}" presName="hSp" presStyleCnt="0"/>
      <dgm:spPr/>
    </dgm:pt>
    <dgm:pt modelId="{C4792B54-D0EF-EE4F-A3AB-CCDE3EC51829}" type="pres">
      <dgm:prSet presAssocID="{96E2C560-E300-4478-AA3A-C0D3D3CD5AB4}" presName="vProcSp" presStyleCnt="0"/>
      <dgm:spPr/>
    </dgm:pt>
    <dgm:pt modelId="{D960B0E6-C00C-3A4D-A68B-4ABF818B63C4}" type="pres">
      <dgm:prSet presAssocID="{96E2C560-E300-4478-AA3A-C0D3D3CD5AB4}" presName="vSp1" presStyleCnt="0"/>
      <dgm:spPr/>
    </dgm:pt>
    <dgm:pt modelId="{CAEF5432-FEDF-2B48-B711-AA13543BFB7C}" type="pres">
      <dgm:prSet presAssocID="{96E2C560-E300-4478-AA3A-C0D3D3CD5AB4}" presName="simulatedConn" presStyleLbl="solidFgAcc1" presStyleIdx="2" presStyleCnt="3"/>
      <dgm:spPr/>
    </dgm:pt>
    <dgm:pt modelId="{34F89994-ADF6-874A-962E-64B9784BC648}" type="pres">
      <dgm:prSet presAssocID="{96E2C560-E300-4478-AA3A-C0D3D3CD5AB4}" presName="vSp2" presStyleCnt="0"/>
      <dgm:spPr/>
    </dgm:pt>
    <dgm:pt modelId="{9A65CB94-3758-F440-82A0-DF1504EA876C}" type="pres">
      <dgm:prSet presAssocID="{96E2C560-E300-4478-AA3A-C0D3D3CD5AB4}" presName="sibTrans" presStyleCnt="0"/>
      <dgm:spPr/>
    </dgm:pt>
    <dgm:pt modelId="{9EB05A0A-820F-7C4D-AAF4-B335C85B26EF}" type="pres">
      <dgm:prSet presAssocID="{64B87ED7-07CF-49D6-BE0B-4C6E326BF060}" presName="compositeNode" presStyleCnt="0">
        <dgm:presLayoutVars>
          <dgm:bulletEnabled val="1"/>
        </dgm:presLayoutVars>
      </dgm:prSet>
      <dgm:spPr/>
    </dgm:pt>
    <dgm:pt modelId="{B5908F67-24BB-C849-83B3-A7C9AF7CD955}" type="pres">
      <dgm:prSet presAssocID="{64B87ED7-07CF-49D6-BE0B-4C6E326BF060}" presName="bgRect" presStyleLbl="node1" presStyleIdx="3" presStyleCnt="4"/>
      <dgm:spPr/>
    </dgm:pt>
    <dgm:pt modelId="{EBCBD7BF-F97E-6C49-8C9E-8A7609AFC147}" type="pres">
      <dgm:prSet presAssocID="{64B87ED7-07CF-49D6-BE0B-4C6E326BF060}" presName="parentNode" presStyleLbl="node1" presStyleIdx="3" presStyleCnt="4">
        <dgm:presLayoutVars>
          <dgm:chMax val="0"/>
          <dgm:bulletEnabled val="1"/>
        </dgm:presLayoutVars>
      </dgm:prSet>
      <dgm:spPr/>
    </dgm:pt>
    <dgm:pt modelId="{53820AAE-7386-9148-8C12-420CAB62647D}" type="pres">
      <dgm:prSet presAssocID="{64B87ED7-07CF-49D6-BE0B-4C6E326BF060}" presName="childNode" presStyleLbl="node1" presStyleIdx="3" presStyleCnt="4">
        <dgm:presLayoutVars>
          <dgm:bulletEnabled val="1"/>
        </dgm:presLayoutVars>
      </dgm:prSet>
      <dgm:spPr/>
    </dgm:pt>
  </dgm:ptLst>
  <dgm:cxnLst>
    <dgm:cxn modelId="{0C2E6808-988C-164E-94B8-F1E2D4693DE6}" type="presOf" srcId="{9F372C3C-842F-451A-B53D-05B31CC8ADF4}" destId="{19893125-6B2C-484F-B7A3-6981AB9EC985}" srcOrd="1" destOrd="0" presId="urn:microsoft.com/office/officeart/2005/8/layout/hProcess7"/>
    <dgm:cxn modelId="{512D400A-D755-104B-819E-F489326CC607}" type="presOf" srcId="{674C70C5-931F-4934-B8B0-933F858CF109}" destId="{8F75791F-13FC-514F-BD23-411BBBC60BE3}" srcOrd="0" destOrd="0" presId="urn:microsoft.com/office/officeart/2005/8/layout/hProcess7"/>
    <dgm:cxn modelId="{6A56550E-DE02-F045-B1F6-EECE0F4BABB5}" type="presOf" srcId="{A168E229-FF8F-5A4D-97FA-5F1EEC13F9DE}" destId="{756F3B6A-9647-9E40-8395-06787AD8663B}" srcOrd="0" destOrd="1" presId="urn:microsoft.com/office/officeart/2005/8/layout/hProcess7"/>
    <dgm:cxn modelId="{B0E9720F-975F-B44E-8161-0EE08405BDAC}" type="presOf" srcId="{64B87ED7-07CF-49D6-BE0B-4C6E326BF060}" destId="{B5908F67-24BB-C849-83B3-A7C9AF7CD955}" srcOrd="0" destOrd="0" presId="urn:microsoft.com/office/officeart/2005/8/layout/hProcess7"/>
    <dgm:cxn modelId="{8D39AD1C-BBE7-4FFE-923C-D55FF96FC9A1}" srcId="{9F372C3C-842F-451A-B53D-05B31CC8ADF4}" destId="{674C70C5-931F-4934-B8B0-933F858CF109}" srcOrd="0" destOrd="0" parTransId="{E316DBC3-1D3E-4D74-8265-11EA940A0B4C}" sibTransId="{657CCA23-4F46-485F-9F31-269335D85A2B}"/>
    <dgm:cxn modelId="{37C4F12C-0D1B-E24E-B82E-0DC82FED2709}" type="presOf" srcId="{D320E001-A40A-4976-9374-48F8932315FA}" destId="{795E6167-A805-FC43-844A-01E2D2612ADA}" srcOrd="0" destOrd="0" presId="urn:microsoft.com/office/officeart/2005/8/layout/hProcess7"/>
    <dgm:cxn modelId="{A3BED237-6891-BE45-8028-9AA0E3033108}" type="presOf" srcId="{8A5EE057-6ACF-4862-B385-BD9F6320F8EB}" destId="{0AF42DDD-1B6E-B449-B588-CA2E7209031D}" srcOrd="0" destOrd="0" presId="urn:microsoft.com/office/officeart/2005/8/layout/hProcess7"/>
    <dgm:cxn modelId="{E6137560-C89F-E24B-9149-CB8B7AFE6251}" type="presOf" srcId="{64B87ED7-07CF-49D6-BE0B-4C6E326BF060}" destId="{EBCBD7BF-F97E-6C49-8C9E-8A7609AFC147}" srcOrd="1" destOrd="0" presId="urn:microsoft.com/office/officeart/2005/8/layout/hProcess7"/>
    <dgm:cxn modelId="{200D7861-50F3-DD47-8AB4-6F728B365FCD}" type="presOf" srcId="{9F372C3C-842F-451A-B53D-05B31CC8ADF4}" destId="{CD7E43B5-99E3-CA40-B9EB-CA006D6D2240}" srcOrd="0" destOrd="0" presId="urn:microsoft.com/office/officeart/2005/8/layout/hProcess7"/>
    <dgm:cxn modelId="{69979363-322B-284E-91BF-1D0087BFCABB}" type="presOf" srcId="{A21E1595-B91D-4657-B3D9-D5BDFE61EEA6}" destId="{825A663C-C558-DB4B-A831-B0F559EC1460}" srcOrd="0" destOrd="0" presId="urn:microsoft.com/office/officeart/2005/8/layout/hProcess7"/>
    <dgm:cxn modelId="{6BCF044F-DDFA-C84F-8177-92ECAE25BD7E}" type="presOf" srcId="{D9A4BD26-43B6-4E03-9EAF-EA54A3EEB91B}" destId="{53820AAE-7386-9148-8C12-420CAB62647D}" srcOrd="0" destOrd="0" presId="urn:microsoft.com/office/officeart/2005/8/layout/hProcess7"/>
    <dgm:cxn modelId="{DE536B6F-6D3F-4B7B-AF01-56846E5D6336}" srcId="{8A5EE057-6ACF-4862-B385-BD9F6320F8EB}" destId="{64B87ED7-07CF-49D6-BE0B-4C6E326BF060}" srcOrd="3" destOrd="0" parTransId="{B1184EAD-B7B7-431F-A8D9-2C1AD56B9498}" sibTransId="{81A99445-0D0D-431A-8A34-6722664605FF}"/>
    <dgm:cxn modelId="{5DE82E50-0D55-814F-BEA6-C16023747F0A}" srcId="{A21E1595-B91D-4657-B3D9-D5BDFE61EEA6}" destId="{A168E229-FF8F-5A4D-97FA-5F1EEC13F9DE}" srcOrd="1" destOrd="0" parTransId="{D7538BE8-BE9D-8E46-BF6A-15B63EDFC4CF}" sibTransId="{4940F5A6-0C92-964F-93E9-3D2BCEB0A105}"/>
    <dgm:cxn modelId="{F42ACE52-8807-8B44-B5C1-F0221CEE9DAB}" type="presOf" srcId="{A21E1595-B91D-4657-B3D9-D5BDFE61EEA6}" destId="{0FA3655C-9679-2E41-8D01-E509D8227570}" srcOrd="1" destOrd="0" presId="urn:microsoft.com/office/officeart/2005/8/layout/hProcess7"/>
    <dgm:cxn modelId="{C623207C-570E-854E-9EE3-937FABE29597}" type="presOf" srcId="{BA44F312-F3AE-4518-B377-C528BE51BD34}" destId="{756F3B6A-9647-9E40-8395-06787AD8663B}" srcOrd="0" destOrd="0" presId="urn:microsoft.com/office/officeart/2005/8/layout/hProcess7"/>
    <dgm:cxn modelId="{611EAA87-EF91-7F4C-9A5B-98E29EC53500}" type="presOf" srcId="{607016BF-E608-4EE1-9D30-1A6A372F18E8}" destId="{87240735-E8A5-854B-A052-4E9DD366E121}" srcOrd="0" destOrd="0" presId="urn:microsoft.com/office/officeart/2005/8/layout/hProcess7"/>
    <dgm:cxn modelId="{B9905597-D6EE-485A-8570-CD9B977BCA06}" srcId="{A21E1595-B91D-4657-B3D9-D5BDFE61EEA6}" destId="{BA44F312-F3AE-4518-B377-C528BE51BD34}" srcOrd="0" destOrd="0" parTransId="{CA47AB1B-CC02-4321-9238-31E1AF53D216}" sibTransId="{DD153377-815A-41A0-AA86-06E7523C8002}"/>
    <dgm:cxn modelId="{D0CDA9A9-2134-4A26-8881-1CE06E4A7849}" srcId="{8A5EE057-6ACF-4862-B385-BD9F6320F8EB}" destId="{9F372C3C-842F-451A-B53D-05B31CC8ADF4}" srcOrd="2" destOrd="0" parTransId="{7C31735D-1906-424B-91D4-F3BEA61B94B2}" sibTransId="{96E2C560-E300-4478-AA3A-C0D3D3CD5AB4}"/>
    <dgm:cxn modelId="{E859E1AC-639D-4F2C-BE52-771B78DDDF00}" srcId="{8A5EE057-6ACF-4862-B385-BD9F6320F8EB}" destId="{D320E001-A40A-4976-9374-48F8932315FA}" srcOrd="1" destOrd="0" parTransId="{AB34C766-86A3-4492-985C-A73249343939}" sibTransId="{243E7DD9-3229-4966-8C07-4EE8A66A3608}"/>
    <dgm:cxn modelId="{C75FCCB9-5F64-48BF-96D0-B8E2B641EB88}" srcId="{D320E001-A40A-4976-9374-48F8932315FA}" destId="{607016BF-E608-4EE1-9D30-1A6A372F18E8}" srcOrd="0" destOrd="0" parTransId="{11F5BEA9-06F0-4BCC-8EEC-7A89ED7515A8}" sibTransId="{ECD66328-BAC4-4260-B804-64596FDFE0D4}"/>
    <dgm:cxn modelId="{F00737C4-D025-4DD7-AEE6-E48139666D2A}" srcId="{8A5EE057-6ACF-4862-B385-BD9F6320F8EB}" destId="{A21E1595-B91D-4657-B3D9-D5BDFE61EEA6}" srcOrd="0" destOrd="0" parTransId="{C687356B-0E6D-489C-9140-0A536DD17A5F}" sibTransId="{AF0A2338-B749-4FDD-8B3D-2E2783C40627}"/>
    <dgm:cxn modelId="{46F725FD-6E83-4843-A3DD-12C8D2FF1C09}" type="presOf" srcId="{D320E001-A40A-4976-9374-48F8932315FA}" destId="{8F2D4687-79C2-E749-92CB-B9781B99BC65}" srcOrd="1" destOrd="0" presId="urn:microsoft.com/office/officeart/2005/8/layout/hProcess7"/>
    <dgm:cxn modelId="{9CEB42FF-E541-4DE9-935A-A636ABF7A94D}" srcId="{64B87ED7-07CF-49D6-BE0B-4C6E326BF060}" destId="{D9A4BD26-43B6-4E03-9EAF-EA54A3EEB91B}" srcOrd="0" destOrd="0" parTransId="{220426FF-9BB3-40ED-B16D-FAB6758AECBF}" sibTransId="{73354A5E-B355-4F79-B986-9B4FCF260992}"/>
    <dgm:cxn modelId="{3245D26F-F3BB-D142-8ED8-40CEBC0BAD47}" type="presParOf" srcId="{0AF42DDD-1B6E-B449-B588-CA2E7209031D}" destId="{B529DAAC-5A8C-8946-9C2F-BE46C9CED10C}" srcOrd="0" destOrd="0" presId="urn:microsoft.com/office/officeart/2005/8/layout/hProcess7"/>
    <dgm:cxn modelId="{5068483E-89AD-0946-BD9A-E2DAFCA2DD3E}" type="presParOf" srcId="{B529DAAC-5A8C-8946-9C2F-BE46C9CED10C}" destId="{825A663C-C558-DB4B-A831-B0F559EC1460}" srcOrd="0" destOrd="0" presId="urn:microsoft.com/office/officeart/2005/8/layout/hProcess7"/>
    <dgm:cxn modelId="{3C53E03B-1C49-A549-8703-74D4B9F5A439}" type="presParOf" srcId="{B529DAAC-5A8C-8946-9C2F-BE46C9CED10C}" destId="{0FA3655C-9679-2E41-8D01-E509D8227570}" srcOrd="1" destOrd="0" presId="urn:microsoft.com/office/officeart/2005/8/layout/hProcess7"/>
    <dgm:cxn modelId="{5CBC7AE9-19F1-0044-9A54-0B003FA7802A}" type="presParOf" srcId="{B529DAAC-5A8C-8946-9C2F-BE46C9CED10C}" destId="{756F3B6A-9647-9E40-8395-06787AD8663B}" srcOrd="2" destOrd="0" presId="urn:microsoft.com/office/officeart/2005/8/layout/hProcess7"/>
    <dgm:cxn modelId="{B0D44291-18FD-FD47-94DF-6E7C805F5785}" type="presParOf" srcId="{0AF42DDD-1B6E-B449-B588-CA2E7209031D}" destId="{22B6292A-9AAB-D04F-BAB7-AE60105C8896}" srcOrd="1" destOrd="0" presId="urn:microsoft.com/office/officeart/2005/8/layout/hProcess7"/>
    <dgm:cxn modelId="{8642597E-37D5-4748-81E7-C2A974E0E194}" type="presParOf" srcId="{0AF42DDD-1B6E-B449-B588-CA2E7209031D}" destId="{64C07E50-15ED-A244-B22D-C1E4E9EF7504}" srcOrd="2" destOrd="0" presId="urn:microsoft.com/office/officeart/2005/8/layout/hProcess7"/>
    <dgm:cxn modelId="{96EC74E6-899A-7340-A439-79205F72B7F9}" type="presParOf" srcId="{64C07E50-15ED-A244-B22D-C1E4E9EF7504}" destId="{7D5348B3-EB18-184D-84CA-BB6359A520CE}" srcOrd="0" destOrd="0" presId="urn:microsoft.com/office/officeart/2005/8/layout/hProcess7"/>
    <dgm:cxn modelId="{47B6239D-7EF1-1447-BBCE-2679314B6CB5}" type="presParOf" srcId="{64C07E50-15ED-A244-B22D-C1E4E9EF7504}" destId="{71D1FFB3-4D5A-C947-9B7E-61C07DEA37C0}" srcOrd="1" destOrd="0" presId="urn:microsoft.com/office/officeart/2005/8/layout/hProcess7"/>
    <dgm:cxn modelId="{CD718DE5-4F9A-004A-81C4-037D9B7B7879}" type="presParOf" srcId="{64C07E50-15ED-A244-B22D-C1E4E9EF7504}" destId="{8F15CB49-F1EE-2D48-BB2A-BBCCE6C7A7AF}" srcOrd="2" destOrd="0" presId="urn:microsoft.com/office/officeart/2005/8/layout/hProcess7"/>
    <dgm:cxn modelId="{C7CF31BE-5958-7744-B872-56A2B88457F5}" type="presParOf" srcId="{0AF42DDD-1B6E-B449-B588-CA2E7209031D}" destId="{23A8819A-D2C0-F74E-9058-B59117C7DD94}" srcOrd="3" destOrd="0" presId="urn:microsoft.com/office/officeart/2005/8/layout/hProcess7"/>
    <dgm:cxn modelId="{49D2D96D-1F42-684C-A4BF-A004CFFF268E}" type="presParOf" srcId="{0AF42DDD-1B6E-B449-B588-CA2E7209031D}" destId="{EE45EB23-4197-8844-B291-4154528545AD}" srcOrd="4" destOrd="0" presId="urn:microsoft.com/office/officeart/2005/8/layout/hProcess7"/>
    <dgm:cxn modelId="{B24C843B-778F-C748-9F70-683D40D62ADD}" type="presParOf" srcId="{EE45EB23-4197-8844-B291-4154528545AD}" destId="{795E6167-A805-FC43-844A-01E2D2612ADA}" srcOrd="0" destOrd="0" presId="urn:microsoft.com/office/officeart/2005/8/layout/hProcess7"/>
    <dgm:cxn modelId="{E8E7B7A6-0FB1-8947-93E5-C31EEC831159}" type="presParOf" srcId="{EE45EB23-4197-8844-B291-4154528545AD}" destId="{8F2D4687-79C2-E749-92CB-B9781B99BC65}" srcOrd="1" destOrd="0" presId="urn:microsoft.com/office/officeart/2005/8/layout/hProcess7"/>
    <dgm:cxn modelId="{23666622-7744-B148-A5F3-0090DE0D32ED}" type="presParOf" srcId="{EE45EB23-4197-8844-B291-4154528545AD}" destId="{87240735-E8A5-854B-A052-4E9DD366E121}" srcOrd="2" destOrd="0" presId="urn:microsoft.com/office/officeart/2005/8/layout/hProcess7"/>
    <dgm:cxn modelId="{FF9DA5D4-84D4-B948-95EB-F069AD253BB3}" type="presParOf" srcId="{0AF42DDD-1B6E-B449-B588-CA2E7209031D}" destId="{1FC11D1F-BFBD-904C-A658-49F40D9BD99A}" srcOrd="5" destOrd="0" presId="urn:microsoft.com/office/officeart/2005/8/layout/hProcess7"/>
    <dgm:cxn modelId="{3356FE64-8076-C040-8017-F676725B5011}" type="presParOf" srcId="{0AF42DDD-1B6E-B449-B588-CA2E7209031D}" destId="{F22B6179-EE33-0D44-8185-503F6DF1778D}" srcOrd="6" destOrd="0" presId="urn:microsoft.com/office/officeart/2005/8/layout/hProcess7"/>
    <dgm:cxn modelId="{F36DF8F8-50F8-6D41-8957-3EA6B92870DB}" type="presParOf" srcId="{F22B6179-EE33-0D44-8185-503F6DF1778D}" destId="{FE49B625-077C-1049-B7BB-8C9CE13220F0}" srcOrd="0" destOrd="0" presId="urn:microsoft.com/office/officeart/2005/8/layout/hProcess7"/>
    <dgm:cxn modelId="{801D6E3F-6E5B-3B4C-961B-C55BD67E4931}" type="presParOf" srcId="{F22B6179-EE33-0D44-8185-503F6DF1778D}" destId="{A4C07550-0D9C-B14E-AB21-4073AD8667D2}" srcOrd="1" destOrd="0" presId="urn:microsoft.com/office/officeart/2005/8/layout/hProcess7"/>
    <dgm:cxn modelId="{423606E0-E316-544D-880F-18090DF42D03}" type="presParOf" srcId="{F22B6179-EE33-0D44-8185-503F6DF1778D}" destId="{CC26EF21-A880-8A4C-B5CE-F9DA9C6238A6}" srcOrd="2" destOrd="0" presId="urn:microsoft.com/office/officeart/2005/8/layout/hProcess7"/>
    <dgm:cxn modelId="{4BCB900B-64C3-854F-8686-DC16E6F5FDF7}" type="presParOf" srcId="{0AF42DDD-1B6E-B449-B588-CA2E7209031D}" destId="{D3EAAC3B-AD12-9541-85C6-E0E9FCEF90BB}" srcOrd="7" destOrd="0" presId="urn:microsoft.com/office/officeart/2005/8/layout/hProcess7"/>
    <dgm:cxn modelId="{A366E5A9-248C-5E40-9429-AA89392C688B}" type="presParOf" srcId="{0AF42DDD-1B6E-B449-B588-CA2E7209031D}" destId="{14414CB7-3664-AA48-99C1-D88513F4F81D}" srcOrd="8" destOrd="0" presId="urn:microsoft.com/office/officeart/2005/8/layout/hProcess7"/>
    <dgm:cxn modelId="{23F4F732-AC0C-684E-99E2-C48A02964C32}" type="presParOf" srcId="{14414CB7-3664-AA48-99C1-D88513F4F81D}" destId="{CD7E43B5-99E3-CA40-B9EB-CA006D6D2240}" srcOrd="0" destOrd="0" presId="urn:microsoft.com/office/officeart/2005/8/layout/hProcess7"/>
    <dgm:cxn modelId="{0862489C-07E7-B944-9811-597BD1F1CA84}" type="presParOf" srcId="{14414CB7-3664-AA48-99C1-D88513F4F81D}" destId="{19893125-6B2C-484F-B7A3-6981AB9EC985}" srcOrd="1" destOrd="0" presId="urn:microsoft.com/office/officeart/2005/8/layout/hProcess7"/>
    <dgm:cxn modelId="{FD35DFA2-5B94-F44D-8422-B8AD941D6D91}" type="presParOf" srcId="{14414CB7-3664-AA48-99C1-D88513F4F81D}" destId="{8F75791F-13FC-514F-BD23-411BBBC60BE3}" srcOrd="2" destOrd="0" presId="urn:microsoft.com/office/officeart/2005/8/layout/hProcess7"/>
    <dgm:cxn modelId="{7547D3B2-E909-4F4A-A75D-8A81C01F0A9A}" type="presParOf" srcId="{0AF42DDD-1B6E-B449-B588-CA2E7209031D}" destId="{07523F51-C84E-EF42-B27A-1F62AE88081F}" srcOrd="9" destOrd="0" presId="urn:microsoft.com/office/officeart/2005/8/layout/hProcess7"/>
    <dgm:cxn modelId="{EF4E5B59-694E-8D40-AF8D-FB3AE39966E8}" type="presParOf" srcId="{0AF42DDD-1B6E-B449-B588-CA2E7209031D}" destId="{C4792B54-D0EF-EE4F-A3AB-CCDE3EC51829}" srcOrd="10" destOrd="0" presId="urn:microsoft.com/office/officeart/2005/8/layout/hProcess7"/>
    <dgm:cxn modelId="{D143A09D-A205-9844-B123-0E141EAC1CF9}" type="presParOf" srcId="{C4792B54-D0EF-EE4F-A3AB-CCDE3EC51829}" destId="{D960B0E6-C00C-3A4D-A68B-4ABF818B63C4}" srcOrd="0" destOrd="0" presId="urn:microsoft.com/office/officeart/2005/8/layout/hProcess7"/>
    <dgm:cxn modelId="{634A0A15-AF7B-9741-83B4-7162BCB814F5}" type="presParOf" srcId="{C4792B54-D0EF-EE4F-A3AB-CCDE3EC51829}" destId="{CAEF5432-FEDF-2B48-B711-AA13543BFB7C}" srcOrd="1" destOrd="0" presId="urn:microsoft.com/office/officeart/2005/8/layout/hProcess7"/>
    <dgm:cxn modelId="{23A3E43A-43F9-0F43-A38D-A5AC85840DFB}" type="presParOf" srcId="{C4792B54-D0EF-EE4F-A3AB-CCDE3EC51829}" destId="{34F89994-ADF6-874A-962E-64B9784BC648}" srcOrd="2" destOrd="0" presId="urn:microsoft.com/office/officeart/2005/8/layout/hProcess7"/>
    <dgm:cxn modelId="{63004EF4-7640-414B-BA70-E5CDAC121697}" type="presParOf" srcId="{0AF42DDD-1B6E-B449-B588-CA2E7209031D}" destId="{9A65CB94-3758-F440-82A0-DF1504EA876C}" srcOrd="11" destOrd="0" presId="urn:microsoft.com/office/officeart/2005/8/layout/hProcess7"/>
    <dgm:cxn modelId="{0A71F2C0-0190-B043-9D1F-CCD9F5377063}" type="presParOf" srcId="{0AF42DDD-1B6E-B449-B588-CA2E7209031D}" destId="{9EB05A0A-820F-7C4D-AAF4-B335C85B26EF}" srcOrd="12" destOrd="0" presId="urn:microsoft.com/office/officeart/2005/8/layout/hProcess7"/>
    <dgm:cxn modelId="{D48F59FA-A7D4-8845-B00E-875EBB60C233}" type="presParOf" srcId="{9EB05A0A-820F-7C4D-AAF4-B335C85B26EF}" destId="{B5908F67-24BB-C849-83B3-A7C9AF7CD955}" srcOrd="0" destOrd="0" presId="urn:microsoft.com/office/officeart/2005/8/layout/hProcess7"/>
    <dgm:cxn modelId="{277990F8-45E2-044D-8A2F-AB0DA8E7E6AF}" type="presParOf" srcId="{9EB05A0A-820F-7C4D-AAF4-B335C85B26EF}" destId="{EBCBD7BF-F97E-6C49-8C9E-8A7609AFC147}" srcOrd="1" destOrd="0" presId="urn:microsoft.com/office/officeart/2005/8/layout/hProcess7"/>
    <dgm:cxn modelId="{F9171EC9-6803-EF4E-AE63-1D650BEC6B67}" type="presParOf" srcId="{9EB05A0A-820F-7C4D-AAF4-B335C85B26EF}" destId="{53820AAE-7386-9148-8C12-420CAB62647D}"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dirty="0"/>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dirty="0"/>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dirty="0"/>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dirty="0"/>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dirty="0"/>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dirty="0"/>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dirty="0"/>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dirty="0"/>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dirty="0"/>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dirty="0"/>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dirty="0"/>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dirty="0"/>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dirty="0"/>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dirty="0"/>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dirty="0"/>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dirty="0"/>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dirty="0"/>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dirty="0"/>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dirty="0"/>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dirty="0"/>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dirty="0"/>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dirty="0"/>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5E5E3D5C-D428-C540-93B0-0D107CC163FC}" type="presOf" srcId="{A63C109D-AC43-0E41-A927-C3CA52AC490B}" destId="{F29A0866-1E00-BB42-A471-B5DED63D2C7A}" srcOrd="0" destOrd="1"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FA090F6D-90E6-C040-B497-15426135B114}" type="presOf" srcId="{6758AF3C-672A-3249-8AB9-6862FF69125F}" destId="{E7E50F52-7AD9-BF40-90E0-DA13A0A78FFE}" srcOrd="0" destOrd="1" presId="urn:microsoft.com/office/officeart/2005/8/layout/hProcess7"/>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E709377-6520-5F41-B730-5C12881D294A}" srcId="{E8ECF3E4-1A43-1E4B-8A43-11D691F54896}" destId="{A63C109D-AC43-0E41-A927-C3CA52AC490B}" srcOrd="1" destOrd="0" parTransId="{F91BFF37-BDF4-C74B-8AC8-E2A4C0CA3BBC}" sibTransId="{F5AAE500-92C9-704B-BC54-11BB46E80E6F}"/>
    <dgm:cxn modelId="{EF0C205A-3C7D-134F-B903-72FBD2F9BD18}" srcId="{EEEDA7B9-559C-BC49-9B82-36ABB2773275}" destId="{7A2D0338-494E-0D49-82C7-73805538CE49}" srcOrd="0" destOrd="0" parTransId="{67DAFD73-92C4-EE44-AC25-A6ED3218B89D}" sibTransId="{A3E75D22-A9C7-F248-BA8B-E1BD67D8DCC2}"/>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17EE60-B9CB-424E-AF49-3A04443C8649}" type="doc">
      <dgm:prSet loTypeId="urn:microsoft.com/office/officeart/2005/8/layout/chevron2" loCatId="" qsTypeId="urn:microsoft.com/office/officeart/2005/8/quickstyle/simple1" qsCatId="simple" csTypeId="urn:microsoft.com/office/officeart/2005/8/colors/accent3_2" csCatId="accent3" phldr="1"/>
      <dgm:spPr/>
      <dgm:t>
        <a:bodyPr/>
        <a:lstStyle/>
        <a:p>
          <a:endParaRPr lang="en-US"/>
        </a:p>
      </dgm:t>
    </dgm:pt>
    <dgm:pt modelId="{6044385E-5E82-7145-AF99-142715A1ECA3}">
      <dgm:prSet phldrT="[Text]"/>
      <dgm:spPr>
        <a:effectLst>
          <a:outerShdw blurRad="50800" dist="38100" dir="8100000" algn="tr" rotWithShape="0">
            <a:prstClr val="black">
              <a:alpha val="40000"/>
            </a:prstClr>
          </a:outerShdw>
        </a:effectLst>
      </dgm:spPr>
      <dgm:t>
        <a:bodyPr/>
        <a:lstStyle/>
        <a:p>
          <a:r>
            <a:rPr lang="en-US" dirty="0"/>
            <a:t>Record Retention</a:t>
          </a:r>
        </a:p>
      </dgm:t>
    </dgm:pt>
    <dgm:pt modelId="{6835E514-F51C-AE47-A276-1A424EE6D29B}" type="parTrans" cxnId="{7DC26BDC-8C0F-9B4C-8001-D56F849D319E}">
      <dgm:prSet/>
      <dgm:spPr/>
      <dgm:t>
        <a:bodyPr/>
        <a:lstStyle/>
        <a:p>
          <a:endParaRPr lang="en-US"/>
        </a:p>
      </dgm:t>
    </dgm:pt>
    <dgm:pt modelId="{5E8CBDD8-D2D1-B646-8DC9-A2790E8F749F}" type="sibTrans" cxnId="{7DC26BDC-8C0F-9B4C-8001-D56F849D319E}">
      <dgm:prSet/>
      <dgm:spPr/>
      <dgm:t>
        <a:bodyPr/>
        <a:lstStyle/>
        <a:p>
          <a:endParaRPr lang="en-US"/>
        </a:p>
      </dgm:t>
    </dgm:pt>
    <dgm:pt modelId="{923535BB-B0CA-5445-8BFB-6F549C10BB2C}">
      <dgm:prSet phldrT="[Text]"/>
      <dgm:spPr/>
      <dgm:t>
        <a:bodyPr/>
        <a:lstStyle/>
        <a:p>
          <a:r>
            <a:rPr lang="en-US" dirty="0"/>
            <a:t>This policy supplements a local government’s regular records retention policy to establish procedures to retain all ARP/CSLFRF-related information for at least 5 years after the end of the award term (through December 31, 2031). (</a:t>
          </a:r>
          <a:r>
            <a:rPr lang="en-US" b="1" u="sng"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dirty="0"/>
            <a:t>.)</a:t>
          </a:r>
        </a:p>
      </dgm:t>
    </dgm:pt>
    <dgm:pt modelId="{20AF0D3C-C7A9-E249-89D9-F585503EB8EF}" type="parTrans" cxnId="{7A03D53E-2A7B-CC4E-99B8-4AFC467C8788}">
      <dgm:prSet/>
      <dgm:spPr/>
      <dgm:t>
        <a:bodyPr/>
        <a:lstStyle/>
        <a:p>
          <a:endParaRPr lang="en-US"/>
        </a:p>
      </dgm:t>
    </dgm:pt>
    <dgm:pt modelId="{33F13D12-9D10-804B-8A69-CA615577C6F4}" type="sibTrans" cxnId="{7A03D53E-2A7B-CC4E-99B8-4AFC467C8788}">
      <dgm:prSet/>
      <dgm:spPr/>
      <dgm:t>
        <a:bodyPr/>
        <a:lstStyle/>
        <a:p>
          <a:endParaRPr lang="en-US"/>
        </a:p>
      </dgm:t>
    </dgm:pt>
    <dgm:pt modelId="{17E7088E-37D7-E14F-8414-02FBD8E5B192}">
      <dgm:prSet phldrT="[Text]"/>
      <dgm:spPr>
        <a:effectLst>
          <a:outerShdw blurRad="50800" dist="38100" dir="8100000" algn="tr" rotWithShape="0">
            <a:prstClr val="black">
              <a:alpha val="40000"/>
            </a:prstClr>
          </a:outerShdw>
        </a:effectLst>
      </dgm:spPr>
      <dgm:t>
        <a:bodyPr/>
        <a:lstStyle/>
        <a:p>
          <a:r>
            <a:rPr lang="en-US" dirty="0"/>
            <a:t>Civil Rights Compliance</a:t>
          </a:r>
        </a:p>
      </dgm:t>
    </dgm:pt>
    <dgm:pt modelId="{5FE08347-21E9-FA47-BE87-668E4B660081}" type="parTrans" cxnId="{53ECFD2C-692B-1240-B20C-D19A0785DBDE}">
      <dgm:prSet/>
      <dgm:spPr/>
      <dgm:t>
        <a:bodyPr/>
        <a:lstStyle/>
        <a:p>
          <a:endParaRPr lang="en-US"/>
        </a:p>
      </dgm:t>
    </dgm:pt>
    <dgm:pt modelId="{6ED5864E-8416-DF47-A386-D4F994B6D5AB}" type="sibTrans" cxnId="{53ECFD2C-692B-1240-B20C-D19A0785DBDE}">
      <dgm:prSet/>
      <dgm:spPr/>
      <dgm:t>
        <a:bodyPr/>
        <a:lstStyle/>
        <a:p>
          <a:endParaRPr lang="en-US"/>
        </a:p>
      </dgm:t>
    </dgm:pt>
    <dgm:pt modelId="{BA975726-A961-E749-9ADE-3456EC347E6C}">
      <dgm:prSet phldrT="[Text]"/>
      <dgm:spPr/>
      <dgm:t>
        <a:bodyPr/>
        <a:lstStyle/>
        <a:p>
          <a:r>
            <a:rPr lang="en-US"/>
            <a:t>This policy reaffirms the local government’s commitment to compliance with federal civil rights laws and establishes processes for reporting potential violations and tracking complaints and resolutions. (</a:t>
          </a:r>
          <a:r>
            <a:rPr lang="en-US" b="1" u="sng">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a:t>.)</a:t>
          </a:r>
          <a:endParaRPr lang="en-US" dirty="0"/>
        </a:p>
      </dgm:t>
    </dgm:pt>
    <dgm:pt modelId="{A36C58FC-EC9A-6446-ABE8-E480703C4172}" type="parTrans" cxnId="{CF847DD9-2C7C-6A40-B8D4-A4FC256D9D92}">
      <dgm:prSet/>
      <dgm:spPr/>
      <dgm:t>
        <a:bodyPr/>
        <a:lstStyle/>
        <a:p>
          <a:endParaRPr lang="en-US"/>
        </a:p>
      </dgm:t>
    </dgm:pt>
    <dgm:pt modelId="{3A622814-C21C-104C-9A87-C888B75C2B24}" type="sibTrans" cxnId="{CF847DD9-2C7C-6A40-B8D4-A4FC256D9D92}">
      <dgm:prSet/>
      <dgm:spPr/>
      <dgm:t>
        <a:bodyPr/>
        <a:lstStyle/>
        <a:p>
          <a:endParaRPr lang="en-US"/>
        </a:p>
      </dgm:t>
    </dgm:pt>
    <dgm:pt modelId="{B13A47F0-5034-2A48-98E9-491D684356D1}">
      <dgm:prSet phldrT="[Text]"/>
      <dgm:spPr>
        <a:effectLst>
          <a:outerShdw blurRad="50800" dist="38100" dir="8100000" algn="tr" rotWithShape="0">
            <a:prstClr val="black">
              <a:alpha val="40000"/>
            </a:prstClr>
          </a:outerShdw>
        </a:effectLst>
      </dgm:spPr>
      <dgm:t>
        <a:bodyPr/>
        <a:lstStyle/>
        <a:p>
          <a:r>
            <a:rPr lang="en-US" dirty="0"/>
            <a:t>Eligible Use</a:t>
          </a:r>
        </a:p>
      </dgm:t>
    </dgm:pt>
    <dgm:pt modelId="{71803BE7-A488-B748-AF1C-2A91CF7382FD}" type="parTrans" cxnId="{24E57FCE-A393-2840-B04E-EF3BB1973283}">
      <dgm:prSet/>
      <dgm:spPr/>
      <dgm:t>
        <a:bodyPr/>
        <a:lstStyle/>
        <a:p>
          <a:endParaRPr lang="en-US"/>
        </a:p>
      </dgm:t>
    </dgm:pt>
    <dgm:pt modelId="{7457C47B-3857-6148-B874-10D18A8C90D8}" type="sibTrans" cxnId="{24E57FCE-A393-2840-B04E-EF3BB1973283}">
      <dgm:prSet/>
      <dgm:spPr/>
      <dgm:t>
        <a:bodyPr/>
        <a:lstStyle/>
        <a:p>
          <a:endParaRPr lang="en-US"/>
        </a:p>
      </dgm:t>
    </dgm:pt>
    <dgm:pt modelId="{D1A9ED23-E7A1-1C41-9813-FF07CE9F63B3}">
      <dgm:prSet phldrT="[Text]"/>
      <dgm:spPr/>
      <dgm:t>
        <a:bodyPr/>
        <a:lstStyle/>
        <a:p>
          <a:r>
            <a:rPr lang="en-US"/>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b="1" u="sng">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a:t>.)</a:t>
          </a:r>
          <a:endParaRPr lang="en-US" dirty="0"/>
        </a:p>
      </dgm:t>
    </dgm:pt>
    <dgm:pt modelId="{1DBD3554-0D2A-624E-B9F5-6AB536D734E5}" type="parTrans" cxnId="{2EAEE1D5-BF59-F34D-8910-AA555816A170}">
      <dgm:prSet/>
      <dgm:spPr/>
      <dgm:t>
        <a:bodyPr/>
        <a:lstStyle/>
        <a:p>
          <a:endParaRPr lang="en-US"/>
        </a:p>
      </dgm:t>
    </dgm:pt>
    <dgm:pt modelId="{7D5252AE-DD3A-D94E-9759-71C1F30CD77E}" type="sibTrans" cxnId="{2EAEE1D5-BF59-F34D-8910-AA555816A170}">
      <dgm:prSet/>
      <dgm:spPr/>
      <dgm:t>
        <a:bodyPr/>
        <a:lstStyle/>
        <a:p>
          <a:endParaRPr lang="en-US"/>
        </a:p>
      </dgm:t>
    </dgm:pt>
    <dgm:pt modelId="{E17F8093-8FDA-8D4E-A068-A2AA37EDF432}">
      <dgm:prSet phldrT="[Text]"/>
      <dgm:spPr>
        <a:effectLst>
          <a:outerShdw blurRad="50800" dist="38100" dir="8100000" algn="tr" rotWithShape="0">
            <a:prstClr val="black">
              <a:alpha val="40000"/>
            </a:prstClr>
          </a:outerShdw>
        </a:effectLst>
      </dgm:spPr>
      <dgm:t>
        <a:bodyPr/>
        <a:lstStyle/>
        <a:p>
          <a:r>
            <a:rPr lang="en-US" dirty="0"/>
            <a:t>Allowable Cost</a:t>
          </a:r>
        </a:p>
      </dgm:t>
    </dgm:pt>
    <dgm:pt modelId="{4B325278-635D-404C-B5E6-B4C91A3D3C5D}" type="parTrans" cxnId="{4751A72B-2BF5-7C4F-AFDD-1F24F3AD023D}">
      <dgm:prSet/>
      <dgm:spPr/>
      <dgm:t>
        <a:bodyPr/>
        <a:lstStyle/>
        <a:p>
          <a:endParaRPr lang="en-US"/>
        </a:p>
      </dgm:t>
    </dgm:pt>
    <dgm:pt modelId="{DE16B433-FD04-1540-9081-C6C18EDA39E1}" type="sibTrans" cxnId="{4751A72B-2BF5-7C4F-AFDD-1F24F3AD023D}">
      <dgm:prSet/>
      <dgm:spPr/>
      <dgm:t>
        <a:bodyPr/>
        <a:lstStyle/>
        <a:p>
          <a:endParaRPr lang="en-US"/>
        </a:p>
      </dgm:t>
    </dgm:pt>
    <dgm:pt modelId="{D1F359FC-93B3-0C41-9C3E-A42D5C74FC1E}">
      <dgm:prSet/>
      <dgm:spPr/>
      <dgm:t>
        <a:bodyPr/>
        <a:lstStyle/>
        <a:p>
          <a:r>
            <a:rPr lang="en-US"/>
            <a:t>This is a more complex policy that requires a local government to do a detailed review of each cost item and ensure compliance with special limitations and documentation mandates for certain cost items. (</a:t>
          </a:r>
          <a:r>
            <a:rPr lang="en-US" b="1" u="sng">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a:t>.) </a:t>
          </a:r>
          <a:r>
            <a:rPr lang="en-US" i="1"/>
            <a:t>[If using Revenue Replacement ARP/CSLFRF, there will be a more limited allowable cost review.]</a:t>
          </a:r>
          <a:endParaRPr lang="en-US" i="1" dirty="0"/>
        </a:p>
      </dgm:t>
    </dgm:pt>
    <dgm:pt modelId="{344A5620-5E5E-9D48-BC6C-C11C63DF0D7A}" type="parTrans" cxnId="{0328B2A3-408C-A140-865A-3A03FC058437}">
      <dgm:prSet/>
      <dgm:spPr/>
      <dgm:t>
        <a:bodyPr/>
        <a:lstStyle/>
        <a:p>
          <a:endParaRPr lang="en-US"/>
        </a:p>
      </dgm:t>
    </dgm:pt>
    <dgm:pt modelId="{5FBCC697-2799-EB4F-8843-A3A1BC9F1CBA}" type="sibTrans" cxnId="{0328B2A3-408C-A140-865A-3A03FC058437}">
      <dgm:prSet/>
      <dgm:spPr/>
      <dgm:t>
        <a:bodyPr/>
        <a:lstStyle/>
        <a:p>
          <a:endParaRPr lang="en-US"/>
        </a:p>
      </dgm:t>
    </dgm:pt>
    <dgm:pt modelId="{8AC34032-294D-5747-AF9A-5EF4CB6FCAA5}">
      <dgm:prSet/>
      <dgm:spPr>
        <a:effectLst>
          <a:outerShdw blurRad="50800" dist="38100" dir="8100000" algn="tr" rotWithShape="0">
            <a:prstClr val="black">
              <a:alpha val="40000"/>
            </a:prstClr>
          </a:outerShdw>
        </a:effectLst>
      </dgm:spPr>
      <dgm:t>
        <a:bodyPr/>
        <a:lstStyle/>
        <a:p>
          <a:r>
            <a:rPr lang="en-US" i="0" dirty="0"/>
            <a:t>Conflict of Interest</a:t>
          </a:r>
        </a:p>
      </dgm:t>
    </dgm:pt>
    <dgm:pt modelId="{81844832-6864-3C41-8258-CCE42B086E5A}" type="parTrans" cxnId="{2A6F1DD5-7ED7-8F4C-9B38-603020F29F0F}">
      <dgm:prSet/>
      <dgm:spPr/>
      <dgm:t>
        <a:bodyPr/>
        <a:lstStyle/>
        <a:p>
          <a:endParaRPr lang="en-US"/>
        </a:p>
      </dgm:t>
    </dgm:pt>
    <dgm:pt modelId="{F01A16AB-CE34-AF45-8615-123D5BC446D3}" type="sibTrans" cxnId="{2A6F1DD5-7ED7-8F4C-9B38-603020F29F0F}">
      <dgm:prSet/>
      <dgm:spPr/>
      <dgm:t>
        <a:bodyPr/>
        <a:lstStyle/>
        <a:p>
          <a:endParaRPr lang="en-US"/>
        </a:p>
      </dgm:t>
    </dgm:pt>
    <dgm:pt modelId="{AF745F84-E082-864D-BBFA-55DA82404ADB}">
      <dgm:prSet/>
      <dgm:spPr/>
      <dgm:t>
        <a:bodyPr/>
        <a:lstStyle/>
        <a:p>
          <a:r>
            <a:rPr lang="en-US"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b="1" u="sng"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dirty="0"/>
            <a:t>.)</a:t>
          </a:r>
        </a:p>
      </dgm:t>
    </dgm:pt>
    <dgm:pt modelId="{D50FD268-CF8B-E249-98DA-84AB70A5192C}" type="parTrans" cxnId="{2F45A17B-E03A-4C49-8086-264E1B414E09}">
      <dgm:prSet/>
      <dgm:spPr/>
      <dgm:t>
        <a:bodyPr/>
        <a:lstStyle/>
        <a:p>
          <a:endParaRPr lang="en-US"/>
        </a:p>
      </dgm:t>
    </dgm:pt>
    <dgm:pt modelId="{DAC55C2F-5ECA-8D4C-A3B9-0CE9A6B21D6A}" type="sibTrans" cxnId="{2F45A17B-E03A-4C49-8086-264E1B414E09}">
      <dgm:prSet/>
      <dgm:spPr/>
      <dgm:t>
        <a:bodyPr/>
        <a:lstStyle/>
        <a:p>
          <a:endParaRPr lang="en-US"/>
        </a:p>
      </dgm:t>
    </dgm:pt>
    <dgm:pt modelId="{D8511F46-B64A-C640-8B89-1EB86548C3BC}" type="pres">
      <dgm:prSet presAssocID="{F117EE60-B9CB-424E-AF49-3A04443C8649}" presName="linearFlow" presStyleCnt="0">
        <dgm:presLayoutVars>
          <dgm:dir/>
          <dgm:animLvl val="lvl"/>
          <dgm:resizeHandles val="exact"/>
        </dgm:presLayoutVars>
      </dgm:prSet>
      <dgm:spPr/>
    </dgm:pt>
    <dgm:pt modelId="{9168AAF2-A0A3-0341-8A2C-F17386A0C92C}" type="pres">
      <dgm:prSet presAssocID="{6044385E-5E82-7145-AF99-142715A1ECA3}" presName="composite" presStyleCnt="0"/>
      <dgm:spPr/>
    </dgm:pt>
    <dgm:pt modelId="{A68B0F2E-5BD5-EB43-AA5A-B67BDA866B63}" type="pres">
      <dgm:prSet presAssocID="{6044385E-5E82-7145-AF99-142715A1ECA3}" presName="parentText" presStyleLbl="alignNode1" presStyleIdx="0" presStyleCnt="5">
        <dgm:presLayoutVars>
          <dgm:chMax val="1"/>
          <dgm:bulletEnabled val="1"/>
        </dgm:presLayoutVars>
      </dgm:prSet>
      <dgm:spPr/>
    </dgm:pt>
    <dgm:pt modelId="{1DF808AB-3D64-B145-B52D-0CE08C53F47A}" type="pres">
      <dgm:prSet presAssocID="{6044385E-5E82-7145-AF99-142715A1ECA3}" presName="descendantText" presStyleLbl="alignAcc1" presStyleIdx="0" presStyleCnt="5">
        <dgm:presLayoutVars>
          <dgm:bulletEnabled val="1"/>
        </dgm:presLayoutVars>
      </dgm:prSet>
      <dgm:spPr/>
    </dgm:pt>
    <dgm:pt modelId="{DE0CA77E-ECA4-E54E-A5C0-C6B9D26BCBFE}" type="pres">
      <dgm:prSet presAssocID="{5E8CBDD8-D2D1-B646-8DC9-A2790E8F749F}" presName="sp" presStyleCnt="0"/>
      <dgm:spPr/>
    </dgm:pt>
    <dgm:pt modelId="{4FF6E6D0-D563-AD41-8B4E-F268FF63133F}" type="pres">
      <dgm:prSet presAssocID="{17E7088E-37D7-E14F-8414-02FBD8E5B192}" presName="composite" presStyleCnt="0"/>
      <dgm:spPr/>
    </dgm:pt>
    <dgm:pt modelId="{F14040D4-44BF-D34E-97E0-69A566AB554B}" type="pres">
      <dgm:prSet presAssocID="{17E7088E-37D7-E14F-8414-02FBD8E5B192}" presName="parentText" presStyleLbl="alignNode1" presStyleIdx="1" presStyleCnt="5">
        <dgm:presLayoutVars>
          <dgm:chMax val="1"/>
          <dgm:bulletEnabled val="1"/>
        </dgm:presLayoutVars>
      </dgm:prSet>
      <dgm:spPr/>
    </dgm:pt>
    <dgm:pt modelId="{FE8D2E72-4480-484A-94D7-19A83A7C203C}" type="pres">
      <dgm:prSet presAssocID="{17E7088E-37D7-E14F-8414-02FBD8E5B192}" presName="descendantText" presStyleLbl="alignAcc1" presStyleIdx="1" presStyleCnt="5">
        <dgm:presLayoutVars>
          <dgm:bulletEnabled val="1"/>
        </dgm:presLayoutVars>
      </dgm:prSet>
      <dgm:spPr/>
    </dgm:pt>
    <dgm:pt modelId="{04A9C165-C041-AA48-978D-9C0C95BFF62C}" type="pres">
      <dgm:prSet presAssocID="{6ED5864E-8416-DF47-A386-D4F994B6D5AB}" presName="sp" presStyleCnt="0"/>
      <dgm:spPr/>
    </dgm:pt>
    <dgm:pt modelId="{32396594-1AA8-BB49-BAE8-957A4A25DE5F}" type="pres">
      <dgm:prSet presAssocID="{B13A47F0-5034-2A48-98E9-491D684356D1}" presName="composite" presStyleCnt="0"/>
      <dgm:spPr/>
    </dgm:pt>
    <dgm:pt modelId="{98CE0172-6EE1-6749-A6C8-F2BBFBC45159}" type="pres">
      <dgm:prSet presAssocID="{B13A47F0-5034-2A48-98E9-491D684356D1}" presName="parentText" presStyleLbl="alignNode1" presStyleIdx="2" presStyleCnt="5">
        <dgm:presLayoutVars>
          <dgm:chMax val="1"/>
          <dgm:bulletEnabled val="1"/>
        </dgm:presLayoutVars>
      </dgm:prSet>
      <dgm:spPr/>
    </dgm:pt>
    <dgm:pt modelId="{40012342-DE9C-034B-B28F-E5E6EC8B6014}" type="pres">
      <dgm:prSet presAssocID="{B13A47F0-5034-2A48-98E9-491D684356D1}" presName="descendantText" presStyleLbl="alignAcc1" presStyleIdx="2" presStyleCnt="5">
        <dgm:presLayoutVars>
          <dgm:bulletEnabled val="1"/>
        </dgm:presLayoutVars>
      </dgm:prSet>
      <dgm:spPr/>
    </dgm:pt>
    <dgm:pt modelId="{3DD6CB46-C957-A34D-8A43-A5EB0DD77BDA}" type="pres">
      <dgm:prSet presAssocID="{7457C47B-3857-6148-B874-10D18A8C90D8}" presName="sp" presStyleCnt="0"/>
      <dgm:spPr/>
    </dgm:pt>
    <dgm:pt modelId="{78949D3B-849B-D046-9678-E2CDCDD96CFD}" type="pres">
      <dgm:prSet presAssocID="{E17F8093-8FDA-8D4E-A068-A2AA37EDF432}" presName="composite" presStyleCnt="0"/>
      <dgm:spPr/>
    </dgm:pt>
    <dgm:pt modelId="{5CA5B7DE-DB9A-4A46-A82B-1EECEF8A0E55}" type="pres">
      <dgm:prSet presAssocID="{E17F8093-8FDA-8D4E-A068-A2AA37EDF432}" presName="parentText" presStyleLbl="alignNode1" presStyleIdx="3" presStyleCnt="5">
        <dgm:presLayoutVars>
          <dgm:chMax val="1"/>
          <dgm:bulletEnabled val="1"/>
        </dgm:presLayoutVars>
      </dgm:prSet>
      <dgm:spPr/>
    </dgm:pt>
    <dgm:pt modelId="{59C8FA81-C9BC-774F-8DA2-13A9F617B561}" type="pres">
      <dgm:prSet presAssocID="{E17F8093-8FDA-8D4E-A068-A2AA37EDF432}" presName="descendantText" presStyleLbl="alignAcc1" presStyleIdx="3" presStyleCnt="5">
        <dgm:presLayoutVars>
          <dgm:bulletEnabled val="1"/>
        </dgm:presLayoutVars>
      </dgm:prSet>
      <dgm:spPr/>
    </dgm:pt>
    <dgm:pt modelId="{E074A357-08DB-B14C-9465-444431385FD1}" type="pres">
      <dgm:prSet presAssocID="{DE16B433-FD04-1540-9081-C6C18EDA39E1}" presName="sp" presStyleCnt="0"/>
      <dgm:spPr/>
    </dgm:pt>
    <dgm:pt modelId="{6E3841E0-C38A-3A45-8F51-B7EB9FC2ADB2}" type="pres">
      <dgm:prSet presAssocID="{8AC34032-294D-5747-AF9A-5EF4CB6FCAA5}" presName="composite" presStyleCnt="0"/>
      <dgm:spPr/>
    </dgm:pt>
    <dgm:pt modelId="{3BABBCC3-2585-9145-9378-0861DE8AAB7D}" type="pres">
      <dgm:prSet presAssocID="{8AC34032-294D-5747-AF9A-5EF4CB6FCAA5}" presName="parentText" presStyleLbl="alignNode1" presStyleIdx="4" presStyleCnt="5">
        <dgm:presLayoutVars>
          <dgm:chMax val="1"/>
          <dgm:bulletEnabled val="1"/>
        </dgm:presLayoutVars>
      </dgm:prSet>
      <dgm:spPr/>
    </dgm:pt>
    <dgm:pt modelId="{5E6BC373-316E-D241-ABC1-871F32CF8412}" type="pres">
      <dgm:prSet presAssocID="{8AC34032-294D-5747-AF9A-5EF4CB6FCAA5}" presName="descendantText" presStyleLbl="alignAcc1" presStyleIdx="4" presStyleCnt="5">
        <dgm:presLayoutVars>
          <dgm:bulletEnabled val="1"/>
        </dgm:presLayoutVars>
      </dgm:prSet>
      <dgm:spPr/>
    </dgm:pt>
  </dgm:ptLst>
  <dgm:cxnLst>
    <dgm:cxn modelId="{2C660422-CE2D-4F44-82AD-B20DD60E474C}" type="presOf" srcId="{17E7088E-37D7-E14F-8414-02FBD8E5B192}" destId="{F14040D4-44BF-D34E-97E0-69A566AB554B}" srcOrd="0" destOrd="0" presId="urn:microsoft.com/office/officeart/2005/8/layout/chevron2"/>
    <dgm:cxn modelId="{ECDF7B26-F9AA-494B-B85F-B5B271F3C7CD}" type="presOf" srcId="{D1F359FC-93B3-0C41-9C3E-A42D5C74FC1E}" destId="{59C8FA81-C9BC-774F-8DA2-13A9F617B561}" srcOrd="0" destOrd="0" presId="urn:microsoft.com/office/officeart/2005/8/layout/chevron2"/>
    <dgm:cxn modelId="{D83B2E2A-4390-614D-A708-578AB979CF19}" type="presOf" srcId="{D1A9ED23-E7A1-1C41-9813-FF07CE9F63B3}" destId="{40012342-DE9C-034B-B28F-E5E6EC8B6014}" srcOrd="0" destOrd="0" presId="urn:microsoft.com/office/officeart/2005/8/layout/chevron2"/>
    <dgm:cxn modelId="{4751A72B-2BF5-7C4F-AFDD-1F24F3AD023D}" srcId="{F117EE60-B9CB-424E-AF49-3A04443C8649}" destId="{E17F8093-8FDA-8D4E-A068-A2AA37EDF432}" srcOrd="3" destOrd="0" parTransId="{4B325278-635D-404C-B5E6-B4C91A3D3C5D}" sibTransId="{DE16B433-FD04-1540-9081-C6C18EDA39E1}"/>
    <dgm:cxn modelId="{53ECFD2C-692B-1240-B20C-D19A0785DBDE}" srcId="{F117EE60-B9CB-424E-AF49-3A04443C8649}" destId="{17E7088E-37D7-E14F-8414-02FBD8E5B192}" srcOrd="1" destOrd="0" parTransId="{5FE08347-21E9-FA47-BE87-668E4B660081}" sibTransId="{6ED5864E-8416-DF47-A386-D4F994B6D5AB}"/>
    <dgm:cxn modelId="{BD81E030-E00C-064F-BFF1-471FBBEE9A78}" type="presOf" srcId="{BA975726-A961-E749-9ADE-3456EC347E6C}" destId="{FE8D2E72-4480-484A-94D7-19A83A7C203C}" srcOrd="0" destOrd="0" presId="urn:microsoft.com/office/officeart/2005/8/layout/chevron2"/>
    <dgm:cxn modelId="{90CBAC3A-1C0C-A945-92CA-6A70F3361DCB}" type="presOf" srcId="{8AC34032-294D-5747-AF9A-5EF4CB6FCAA5}" destId="{3BABBCC3-2585-9145-9378-0861DE8AAB7D}" srcOrd="0" destOrd="0" presId="urn:microsoft.com/office/officeart/2005/8/layout/chevron2"/>
    <dgm:cxn modelId="{7BFC143C-038A-A642-8036-DB1E2969972D}" type="presOf" srcId="{AF745F84-E082-864D-BBFA-55DA82404ADB}" destId="{5E6BC373-316E-D241-ABC1-871F32CF8412}" srcOrd="0" destOrd="0" presId="urn:microsoft.com/office/officeart/2005/8/layout/chevron2"/>
    <dgm:cxn modelId="{7A03D53E-2A7B-CC4E-99B8-4AFC467C8788}" srcId="{6044385E-5E82-7145-AF99-142715A1ECA3}" destId="{923535BB-B0CA-5445-8BFB-6F549C10BB2C}" srcOrd="0" destOrd="0" parTransId="{20AF0D3C-C7A9-E249-89D9-F585503EB8EF}" sibTransId="{33F13D12-9D10-804B-8A69-CA615577C6F4}"/>
    <dgm:cxn modelId="{D396D95E-DBB0-BF48-90D6-81714C63720F}" type="presOf" srcId="{923535BB-B0CA-5445-8BFB-6F549C10BB2C}" destId="{1DF808AB-3D64-B145-B52D-0CE08C53F47A}" srcOrd="0" destOrd="0" presId="urn:microsoft.com/office/officeart/2005/8/layout/chevron2"/>
    <dgm:cxn modelId="{2F45A17B-E03A-4C49-8086-264E1B414E09}" srcId="{8AC34032-294D-5747-AF9A-5EF4CB6FCAA5}" destId="{AF745F84-E082-864D-BBFA-55DA82404ADB}" srcOrd="0" destOrd="0" parTransId="{D50FD268-CF8B-E249-98DA-84AB70A5192C}" sibTransId="{DAC55C2F-5ECA-8D4C-A3B9-0CE9A6B21D6A}"/>
    <dgm:cxn modelId="{D2D2359A-394C-3F49-AC0B-FA59F7F21AF2}" type="presOf" srcId="{F117EE60-B9CB-424E-AF49-3A04443C8649}" destId="{D8511F46-B64A-C640-8B89-1EB86548C3BC}" srcOrd="0" destOrd="0" presId="urn:microsoft.com/office/officeart/2005/8/layout/chevron2"/>
    <dgm:cxn modelId="{0328B2A3-408C-A140-865A-3A03FC058437}" srcId="{E17F8093-8FDA-8D4E-A068-A2AA37EDF432}" destId="{D1F359FC-93B3-0C41-9C3E-A42D5C74FC1E}" srcOrd="0" destOrd="0" parTransId="{344A5620-5E5E-9D48-BC6C-C11C63DF0D7A}" sibTransId="{5FBCC697-2799-EB4F-8843-A3A1BC9F1CBA}"/>
    <dgm:cxn modelId="{979276BA-4A17-6B4B-B846-08EC61E13393}" type="presOf" srcId="{6044385E-5E82-7145-AF99-142715A1ECA3}" destId="{A68B0F2E-5BD5-EB43-AA5A-B67BDA866B63}" srcOrd="0" destOrd="0" presId="urn:microsoft.com/office/officeart/2005/8/layout/chevron2"/>
    <dgm:cxn modelId="{24E57FCE-A393-2840-B04E-EF3BB1973283}" srcId="{F117EE60-B9CB-424E-AF49-3A04443C8649}" destId="{B13A47F0-5034-2A48-98E9-491D684356D1}" srcOrd="2" destOrd="0" parTransId="{71803BE7-A488-B748-AF1C-2A91CF7382FD}" sibTransId="{7457C47B-3857-6148-B874-10D18A8C90D8}"/>
    <dgm:cxn modelId="{2A6F1DD5-7ED7-8F4C-9B38-603020F29F0F}" srcId="{F117EE60-B9CB-424E-AF49-3A04443C8649}" destId="{8AC34032-294D-5747-AF9A-5EF4CB6FCAA5}" srcOrd="4" destOrd="0" parTransId="{81844832-6864-3C41-8258-CCE42B086E5A}" sibTransId="{F01A16AB-CE34-AF45-8615-123D5BC446D3}"/>
    <dgm:cxn modelId="{2EAEE1D5-BF59-F34D-8910-AA555816A170}" srcId="{B13A47F0-5034-2A48-98E9-491D684356D1}" destId="{D1A9ED23-E7A1-1C41-9813-FF07CE9F63B3}" srcOrd="0" destOrd="0" parTransId="{1DBD3554-0D2A-624E-B9F5-6AB536D734E5}" sibTransId="{7D5252AE-DD3A-D94E-9759-71C1F30CD77E}"/>
    <dgm:cxn modelId="{CF847DD9-2C7C-6A40-B8D4-A4FC256D9D92}" srcId="{17E7088E-37D7-E14F-8414-02FBD8E5B192}" destId="{BA975726-A961-E749-9ADE-3456EC347E6C}" srcOrd="0" destOrd="0" parTransId="{A36C58FC-EC9A-6446-ABE8-E480703C4172}" sibTransId="{3A622814-C21C-104C-9A87-C888B75C2B24}"/>
    <dgm:cxn modelId="{7DC26BDC-8C0F-9B4C-8001-D56F849D319E}" srcId="{F117EE60-B9CB-424E-AF49-3A04443C8649}" destId="{6044385E-5E82-7145-AF99-142715A1ECA3}" srcOrd="0" destOrd="0" parTransId="{6835E514-F51C-AE47-A276-1A424EE6D29B}" sibTransId="{5E8CBDD8-D2D1-B646-8DC9-A2790E8F749F}"/>
    <dgm:cxn modelId="{52A94EEC-D387-FC43-9841-0363573CCD11}" type="presOf" srcId="{E17F8093-8FDA-8D4E-A068-A2AA37EDF432}" destId="{5CA5B7DE-DB9A-4A46-A82B-1EECEF8A0E55}" srcOrd="0" destOrd="0" presId="urn:microsoft.com/office/officeart/2005/8/layout/chevron2"/>
    <dgm:cxn modelId="{CE5AAFEF-E434-2F45-8DBD-B100EFF33202}" type="presOf" srcId="{B13A47F0-5034-2A48-98E9-491D684356D1}" destId="{98CE0172-6EE1-6749-A6C8-F2BBFBC45159}" srcOrd="0" destOrd="0" presId="urn:microsoft.com/office/officeart/2005/8/layout/chevron2"/>
    <dgm:cxn modelId="{8FA1CC7C-A0A0-F942-9F49-044E5AFE081E}" type="presParOf" srcId="{D8511F46-B64A-C640-8B89-1EB86548C3BC}" destId="{9168AAF2-A0A3-0341-8A2C-F17386A0C92C}" srcOrd="0" destOrd="0" presId="urn:microsoft.com/office/officeart/2005/8/layout/chevron2"/>
    <dgm:cxn modelId="{5F6C711C-1EFF-F049-B408-4D6116CB47BD}" type="presParOf" srcId="{9168AAF2-A0A3-0341-8A2C-F17386A0C92C}" destId="{A68B0F2E-5BD5-EB43-AA5A-B67BDA866B63}" srcOrd="0" destOrd="0" presId="urn:microsoft.com/office/officeart/2005/8/layout/chevron2"/>
    <dgm:cxn modelId="{53647D40-0F99-6F4C-8FA7-04C2B707159B}" type="presParOf" srcId="{9168AAF2-A0A3-0341-8A2C-F17386A0C92C}" destId="{1DF808AB-3D64-B145-B52D-0CE08C53F47A}" srcOrd="1" destOrd="0" presId="urn:microsoft.com/office/officeart/2005/8/layout/chevron2"/>
    <dgm:cxn modelId="{74A5E4A9-40F9-AA47-B66E-C05CC9214336}" type="presParOf" srcId="{D8511F46-B64A-C640-8B89-1EB86548C3BC}" destId="{DE0CA77E-ECA4-E54E-A5C0-C6B9D26BCBFE}" srcOrd="1" destOrd="0" presId="urn:microsoft.com/office/officeart/2005/8/layout/chevron2"/>
    <dgm:cxn modelId="{EA7B82CC-2E8D-184F-ACEC-4E656E53FB10}" type="presParOf" srcId="{D8511F46-B64A-C640-8B89-1EB86548C3BC}" destId="{4FF6E6D0-D563-AD41-8B4E-F268FF63133F}" srcOrd="2" destOrd="0" presId="urn:microsoft.com/office/officeart/2005/8/layout/chevron2"/>
    <dgm:cxn modelId="{B6908F7B-BDA2-2441-A9AC-56736A3DDEA6}" type="presParOf" srcId="{4FF6E6D0-D563-AD41-8B4E-F268FF63133F}" destId="{F14040D4-44BF-D34E-97E0-69A566AB554B}" srcOrd="0" destOrd="0" presId="urn:microsoft.com/office/officeart/2005/8/layout/chevron2"/>
    <dgm:cxn modelId="{9E662041-3367-474C-B721-664807EC7B6B}" type="presParOf" srcId="{4FF6E6D0-D563-AD41-8B4E-F268FF63133F}" destId="{FE8D2E72-4480-484A-94D7-19A83A7C203C}" srcOrd="1" destOrd="0" presId="urn:microsoft.com/office/officeart/2005/8/layout/chevron2"/>
    <dgm:cxn modelId="{C5AC995F-7386-DE4D-B9CC-EB6C7E4DF070}" type="presParOf" srcId="{D8511F46-B64A-C640-8B89-1EB86548C3BC}" destId="{04A9C165-C041-AA48-978D-9C0C95BFF62C}" srcOrd="3" destOrd="0" presId="urn:microsoft.com/office/officeart/2005/8/layout/chevron2"/>
    <dgm:cxn modelId="{50078331-30FA-8849-8AE9-D91D3D89B02E}" type="presParOf" srcId="{D8511F46-B64A-C640-8B89-1EB86548C3BC}" destId="{32396594-1AA8-BB49-BAE8-957A4A25DE5F}" srcOrd="4" destOrd="0" presId="urn:microsoft.com/office/officeart/2005/8/layout/chevron2"/>
    <dgm:cxn modelId="{1922BF1B-1122-E244-B57B-3AA95EA7C8BC}" type="presParOf" srcId="{32396594-1AA8-BB49-BAE8-957A4A25DE5F}" destId="{98CE0172-6EE1-6749-A6C8-F2BBFBC45159}" srcOrd="0" destOrd="0" presId="urn:microsoft.com/office/officeart/2005/8/layout/chevron2"/>
    <dgm:cxn modelId="{11C73EE9-7543-B74E-8F7D-F1D6CC5A8B41}" type="presParOf" srcId="{32396594-1AA8-BB49-BAE8-957A4A25DE5F}" destId="{40012342-DE9C-034B-B28F-E5E6EC8B6014}" srcOrd="1" destOrd="0" presId="urn:microsoft.com/office/officeart/2005/8/layout/chevron2"/>
    <dgm:cxn modelId="{C1828AE3-BEB8-9845-8BB5-5B5968B1BDE0}" type="presParOf" srcId="{D8511F46-B64A-C640-8B89-1EB86548C3BC}" destId="{3DD6CB46-C957-A34D-8A43-A5EB0DD77BDA}" srcOrd="5" destOrd="0" presId="urn:microsoft.com/office/officeart/2005/8/layout/chevron2"/>
    <dgm:cxn modelId="{EAE83E14-52D4-C54B-941A-84673798923C}" type="presParOf" srcId="{D8511F46-B64A-C640-8B89-1EB86548C3BC}" destId="{78949D3B-849B-D046-9678-E2CDCDD96CFD}" srcOrd="6" destOrd="0" presId="urn:microsoft.com/office/officeart/2005/8/layout/chevron2"/>
    <dgm:cxn modelId="{9CDBB019-C587-6649-BEEB-C012B77EFB6D}" type="presParOf" srcId="{78949D3B-849B-D046-9678-E2CDCDD96CFD}" destId="{5CA5B7DE-DB9A-4A46-A82B-1EECEF8A0E55}" srcOrd="0" destOrd="0" presId="urn:microsoft.com/office/officeart/2005/8/layout/chevron2"/>
    <dgm:cxn modelId="{0E988B3B-D7F5-C84F-9878-739BE5E21DD5}" type="presParOf" srcId="{78949D3B-849B-D046-9678-E2CDCDD96CFD}" destId="{59C8FA81-C9BC-774F-8DA2-13A9F617B561}" srcOrd="1" destOrd="0" presId="urn:microsoft.com/office/officeart/2005/8/layout/chevron2"/>
    <dgm:cxn modelId="{F9006D6A-066A-824A-8051-BC9B6F0FEFC0}" type="presParOf" srcId="{D8511F46-B64A-C640-8B89-1EB86548C3BC}" destId="{E074A357-08DB-B14C-9465-444431385FD1}" srcOrd="7" destOrd="0" presId="urn:microsoft.com/office/officeart/2005/8/layout/chevron2"/>
    <dgm:cxn modelId="{44F1A63B-3B05-8848-B5D8-C6617759402D}" type="presParOf" srcId="{D8511F46-B64A-C640-8B89-1EB86548C3BC}" destId="{6E3841E0-C38A-3A45-8F51-B7EB9FC2ADB2}" srcOrd="8" destOrd="0" presId="urn:microsoft.com/office/officeart/2005/8/layout/chevron2"/>
    <dgm:cxn modelId="{72455B97-49DF-B044-B88C-4697B50BE36F}" type="presParOf" srcId="{6E3841E0-C38A-3A45-8F51-B7EB9FC2ADB2}" destId="{3BABBCC3-2585-9145-9378-0861DE8AAB7D}" srcOrd="0" destOrd="0" presId="urn:microsoft.com/office/officeart/2005/8/layout/chevron2"/>
    <dgm:cxn modelId="{4776A8E3-2DF5-C545-9EFD-BD9D82B936DB}" type="presParOf" srcId="{6E3841E0-C38A-3A45-8F51-B7EB9FC2ADB2}" destId="{5E6BC373-316E-D241-ABC1-871F32CF8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3F48F7-8BF0-E44E-8F02-EEB922C7147B}" type="doc">
      <dgm:prSet loTypeId="urn:microsoft.com/office/officeart/2005/8/layout/process2" loCatId="" qsTypeId="urn:microsoft.com/office/officeart/2005/8/quickstyle/simple1" qsCatId="simple" csTypeId="urn:microsoft.com/office/officeart/2005/8/colors/accent0_3" csCatId="mainScheme" phldr="1"/>
      <dgm:spPr/>
    </dgm:pt>
    <dgm:pt modelId="{7784672C-1083-0340-B7C6-4C66C73DB67B}">
      <dgm:prSet phldrT="[Text]" custT="1"/>
      <dgm:spPr>
        <a:effectLst>
          <a:outerShdw blurRad="50800" dist="38100" dir="8100000" algn="tr" rotWithShape="0">
            <a:prstClr val="black">
              <a:alpha val="40000"/>
            </a:prstClr>
          </a:outerShdw>
        </a:effectLst>
      </dgm:spPr>
      <dgm:t>
        <a:bodyPr/>
        <a:lstStyle/>
        <a:p>
          <a:r>
            <a:rPr lang="en-US" sz="1400" dirty="0"/>
            <a:t>Extends for life of capital project or grant</a:t>
          </a:r>
        </a:p>
      </dgm:t>
    </dgm:pt>
    <dgm:pt modelId="{B2D70A54-8BB0-0B4B-A5B7-EA5AC5AB85E5}" type="parTrans" cxnId="{EEB20901-21A6-1544-96B1-46A52776A4A2}">
      <dgm:prSet/>
      <dgm:spPr/>
      <dgm:t>
        <a:bodyPr/>
        <a:lstStyle/>
        <a:p>
          <a:endParaRPr lang="en-US"/>
        </a:p>
      </dgm:t>
    </dgm:pt>
    <dgm:pt modelId="{987FEA22-FC39-7741-8B47-1F89D5199055}" type="sibTrans" cxnId="{EEB20901-21A6-1544-96B1-46A52776A4A2}">
      <dgm:prSet/>
      <dgm:spPr/>
      <dgm:t>
        <a:bodyPr/>
        <a:lstStyle/>
        <a:p>
          <a:endParaRPr lang="en-US"/>
        </a:p>
      </dgm:t>
    </dgm:pt>
    <dgm:pt modelId="{E9A60766-78B1-F648-9F25-0C5314C3C1EA}">
      <dgm:prSet custT="1"/>
      <dgm:spPr>
        <a:effectLst>
          <a:outerShdw blurRad="50800" dist="38100" dir="8100000" algn="tr" rotWithShape="0">
            <a:prstClr val="black">
              <a:alpha val="40000"/>
            </a:prstClr>
          </a:outerShdw>
        </a:effectLst>
      </dgm:spPr>
      <dgm:t>
        <a:bodyPr/>
        <a:lstStyle/>
        <a:p>
          <a:r>
            <a:rPr lang="en-US" sz="1400" dirty="0"/>
            <a:t>Must be balanced</a:t>
          </a:r>
        </a:p>
      </dgm:t>
    </dgm:pt>
    <dgm:pt modelId="{D0A1288F-337E-0847-B4B5-17DF6278173C}" type="parTrans" cxnId="{B15F135A-FCEC-E54F-8D7D-578964F3297B}">
      <dgm:prSet/>
      <dgm:spPr/>
      <dgm:t>
        <a:bodyPr/>
        <a:lstStyle/>
        <a:p>
          <a:endParaRPr lang="en-US"/>
        </a:p>
      </dgm:t>
    </dgm:pt>
    <dgm:pt modelId="{12D53C19-484A-6443-9520-3B22FE87ABE8}" type="sibTrans" cxnId="{B15F135A-FCEC-E54F-8D7D-578964F3297B}">
      <dgm:prSet/>
      <dgm:spPr/>
      <dgm:t>
        <a:bodyPr/>
        <a:lstStyle/>
        <a:p>
          <a:endParaRPr lang="en-US"/>
        </a:p>
      </dgm:t>
    </dgm:pt>
    <dgm:pt modelId="{56FD6C08-4770-B44D-81FA-87D4BBAA98CE}">
      <dgm:prSet custT="1"/>
      <dgm:spPr>
        <a:effectLst>
          <a:outerShdw blurRad="50800" dist="38100" dir="8100000" algn="tr" rotWithShape="0">
            <a:prstClr val="black">
              <a:alpha val="40000"/>
            </a:prstClr>
          </a:outerShdw>
        </a:effectLst>
      </dgm:spPr>
      <dgm:t>
        <a:bodyPr/>
        <a:lstStyle/>
        <a:p>
          <a:r>
            <a:rPr lang="en-US" sz="1400" dirty="0"/>
            <a:t>Adopt at any time, by simple majority of board present and voting, if there is a quorum </a:t>
          </a:r>
        </a:p>
      </dgm:t>
    </dgm:pt>
    <dgm:pt modelId="{62C383CC-C087-4D4E-A7CC-D51FD8254CCC}" type="parTrans" cxnId="{EE018A8D-9B9E-B948-9F4B-0CC0459EF13B}">
      <dgm:prSet/>
      <dgm:spPr/>
      <dgm:t>
        <a:bodyPr/>
        <a:lstStyle/>
        <a:p>
          <a:endParaRPr lang="en-US"/>
        </a:p>
      </dgm:t>
    </dgm:pt>
    <dgm:pt modelId="{C45C1179-4AC5-C242-8B55-155981061519}" type="sibTrans" cxnId="{EE018A8D-9B9E-B948-9F4B-0CC0459EF13B}">
      <dgm:prSet/>
      <dgm:spPr/>
      <dgm:t>
        <a:bodyPr/>
        <a:lstStyle/>
        <a:p>
          <a:endParaRPr lang="en-US"/>
        </a:p>
      </dgm:t>
    </dgm:pt>
    <dgm:pt modelId="{641A6653-C7C5-924B-A539-398BD484BC95}">
      <dgm:prSet custT="1"/>
      <dgm:spPr>
        <a:effectLst>
          <a:outerShdw blurRad="50800" dist="38100" dir="8100000" algn="tr" rotWithShape="0">
            <a:prstClr val="black">
              <a:alpha val="40000"/>
            </a:prstClr>
          </a:outerShdw>
        </a:effectLst>
      </dgm:spPr>
      <dgm:t>
        <a:bodyPr/>
        <a:lstStyle/>
        <a:p>
          <a:r>
            <a:rPr lang="en-US" sz="1400"/>
            <a:t>No public hearing required</a:t>
          </a:r>
          <a:endParaRPr lang="en-US" sz="1400" dirty="0"/>
        </a:p>
      </dgm:t>
    </dgm:pt>
    <dgm:pt modelId="{32BD915D-21C8-C44C-9302-04D5E6049BC5}" type="parTrans" cxnId="{7AD0557F-1AC2-464E-974A-BBFA221ECEA4}">
      <dgm:prSet/>
      <dgm:spPr/>
      <dgm:t>
        <a:bodyPr/>
        <a:lstStyle/>
        <a:p>
          <a:endParaRPr lang="en-US"/>
        </a:p>
      </dgm:t>
    </dgm:pt>
    <dgm:pt modelId="{D342C4CB-D690-2D4C-A244-B011D70B22E0}" type="sibTrans" cxnId="{7AD0557F-1AC2-464E-974A-BBFA221ECEA4}">
      <dgm:prSet/>
      <dgm:spPr/>
      <dgm:t>
        <a:bodyPr/>
        <a:lstStyle/>
        <a:p>
          <a:endParaRPr lang="en-US"/>
        </a:p>
      </dgm:t>
    </dgm:pt>
    <dgm:pt modelId="{063A2AC7-AEC6-F04A-AFA9-B065962F7074}">
      <dgm:prSet custT="1"/>
      <dgm:spPr>
        <a:effectLst>
          <a:outerShdw blurRad="50800" dist="38100" dir="8100000" algn="tr" rotWithShape="0">
            <a:prstClr val="black">
              <a:alpha val="40000"/>
            </a:prstClr>
          </a:outerShdw>
        </a:effectLst>
      </dgm:spPr>
      <dgm:t>
        <a:bodyPr/>
        <a:lstStyle/>
        <a:p>
          <a:r>
            <a:rPr lang="en-US" sz="1400" dirty="0"/>
            <a:t>Must be included in board minutes with copies filed with finance officer, budget officer, and clerk</a:t>
          </a:r>
        </a:p>
      </dgm:t>
    </dgm:pt>
    <dgm:pt modelId="{A954D0BE-C105-B646-9418-C086C0DEA3B3}" type="parTrans" cxnId="{7C04FB35-FD57-1A44-A143-E0C0323A9F7A}">
      <dgm:prSet/>
      <dgm:spPr/>
      <dgm:t>
        <a:bodyPr/>
        <a:lstStyle/>
        <a:p>
          <a:endParaRPr lang="en-US"/>
        </a:p>
      </dgm:t>
    </dgm:pt>
    <dgm:pt modelId="{520574F7-FA22-5240-B10B-165D6D7EE509}" type="sibTrans" cxnId="{7C04FB35-FD57-1A44-A143-E0C0323A9F7A}">
      <dgm:prSet/>
      <dgm:spPr/>
      <dgm:t>
        <a:bodyPr/>
        <a:lstStyle/>
        <a:p>
          <a:endParaRPr lang="en-US"/>
        </a:p>
      </dgm:t>
    </dgm:pt>
    <dgm:pt modelId="{9AF33D1F-5471-A343-AD71-C15177EC4B1C}">
      <dgm:prSet custT="1"/>
      <dgm:spPr>
        <a:effectLst>
          <a:outerShdw blurRad="50800" dist="38100" dir="8100000" algn="tr" rotWithShape="0">
            <a:prstClr val="black">
              <a:alpha val="40000"/>
            </a:prstClr>
          </a:outerShdw>
        </a:effectLst>
      </dgm:spPr>
      <dgm:t>
        <a:bodyPr/>
        <a:lstStyle/>
        <a:p>
          <a:r>
            <a:rPr lang="en-US" sz="1400" dirty="0"/>
            <a:t>Info about expected projects/programs relayed to board during annual budget process</a:t>
          </a:r>
        </a:p>
      </dgm:t>
    </dgm:pt>
    <dgm:pt modelId="{A0BD98E5-886B-B940-9AFA-D443081307BD}" type="parTrans" cxnId="{C78B77FF-EB86-B14E-AD7B-5B25822F7014}">
      <dgm:prSet/>
      <dgm:spPr/>
      <dgm:t>
        <a:bodyPr/>
        <a:lstStyle/>
        <a:p>
          <a:endParaRPr lang="en-US"/>
        </a:p>
      </dgm:t>
    </dgm:pt>
    <dgm:pt modelId="{33895F4F-413C-334D-8AC0-A628615CF9EB}" type="sibTrans" cxnId="{C78B77FF-EB86-B14E-AD7B-5B25822F7014}">
      <dgm:prSet/>
      <dgm:spPr/>
      <dgm:t>
        <a:bodyPr/>
        <a:lstStyle/>
        <a:p>
          <a:endParaRPr lang="en-US"/>
        </a:p>
      </dgm:t>
    </dgm:pt>
    <dgm:pt modelId="{E14B3F79-98E7-9B4B-BB9E-7549CF97F0A5}">
      <dgm:prSet custT="1"/>
      <dgm:spPr>
        <a:effectLst>
          <a:outerShdw blurRad="50800" dist="38100" dir="8100000" algn="tr" rotWithShape="0">
            <a:prstClr val="black">
              <a:alpha val="40000"/>
            </a:prstClr>
          </a:outerShdw>
        </a:effectLst>
      </dgm:spPr>
      <dgm:t>
        <a:bodyPr/>
        <a:lstStyle/>
        <a:p>
          <a:r>
            <a:rPr lang="en-US" sz="1400" dirty="0"/>
            <a:t>Board may amend at any time, as long as it continues to be balanced</a:t>
          </a:r>
        </a:p>
      </dgm:t>
    </dgm:pt>
    <dgm:pt modelId="{A40BAC41-DAA3-E24C-B2C4-116782CEBB1D}" type="parTrans" cxnId="{BAC50E4A-1120-B049-A977-D3552909BD51}">
      <dgm:prSet/>
      <dgm:spPr/>
      <dgm:t>
        <a:bodyPr/>
        <a:lstStyle/>
        <a:p>
          <a:endParaRPr lang="en-US"/>
        </a:p>
      </dgm:t>
    </dgm:pt>
    <dgm:pt modelId="{650CE2E3-7190-DD41-A559-499243041299}" type="sibTrans" cxnId="{BAC50E4A-1120-B049-A977-D3552909BD51}">
      <dgm:prSet/>
      <dgm:spPr/>
      <dgm:t>
        <a:bodyPr/>
        <a:lstStyle/>
        <a:p>
          <a:endParaRPr lang="en-US"/>
        </a:p>
      </dgm:t>
    </dgm:pt>
    <dgm:pt modelId="{BE1ED4FC-146C-484A-B0E1-86DA8450BDBD}">
      <dgm:prSet custT="1"/>
      <dgm:spPr>
        <a:effectLst>
          <a:outerShdw blurRad="50800" dist="38100" dir="8100000" algn="tr" rotWithShape="0">
            <a:prstClr val="black">
              <a:alpha val="40000"/>
            </a:prstClr>
          </a:outerShdw>
        </a:effectLst>
      </dgm:spPr>
      <dgm:t>
        <a:bodyPr/>
        <a:lstStyle/>
        <a:p>
          <a:r>
            <a:rPr lang="en-US" sz="1400" dirty="0"/>
            <a:t>If grant project ordinance, account as special revenue fund</a:t>
          </a:r>
        </a:p>
      </dgm:t>
    </dgm:pt>
    <dgm:pt modelId="{20E85DA0-66E4-4448-AD87-CA7CE5732D00}" type="parTrans" cxnId="{86C4CA3B-6300-1B4B-8844-43738C9EBDBD}">
      <dgm:prSet/>
      <dgm:spPr/>
      <dgm:t>
        <a:bodyPr/>
        <a:lstStyle/>
        <a:p>
          <a:endParaRPr lang="en-US"/>
        </a:p>
      </dgm:t>
    </dgm:pt>
    <dgm:pt modelId="{D98C81D5-701F-7A48-B161-BA5DF20C7241}" type="sibTrans" cxnId="{86C4CA3B-6300-1B4B-8844-43738C9EBDBD}">
      <dgm:prSet/>
      <dgm:spPr/>
      <dgm:t>
        <a:bodyPr/>
        <a:lstStyle/>
        <a:p>
          <a:endParaRPr lang="en-US"/>
        </a:p>
      </dgm:t>
    </dgm:pt>
    <dgm:pt modelId="{924A05BA-BBCB-654E-99DC-BE5E240651B4}" type="pres">
      <dgm:prSet presAssocID="{D83F48F7-8BF0-E44E-8F02-EEB922C7147B}" presName="linearFlow" presStyleCnt="0">
        <dgm:presLayoutVars>
          <dgm:resizeHandles val="exact"/>
        </dgm:presLayoutVars>
      </dgm:prSet>
      <dgm:spPr/>
    </dgm:pt>
    <dgm:pt modelId="{7588FD30-451D-CE4E-AB4C-03BF30A52B44}" type="pres">
      <dgm:prSet presAssocID="{7784672C-1083-0340-B7C6-4C66C73DB67B}" presName="node" presStyleLbl="node1" presStyleIdx="0" presStyleCnt="8" custScaleX="207542">
        <dgm:presLayoutVars>
          <dgm:bulletEnabled val="1"/>
        </dgm:presLayoutVars>
      </dgm:prSet>
      <dgm:spPr/>
    </dgm:pt>
    <dgm:pt modelId="{42A4EA8E-B414-5349-BD97-D56B7971D9B4}" type="pres">
      <dgm:prSet presAssocID="{987FEA22-FC39-7741-8B47-1F89D5199055}" presName="sibTrans" presStyleLbl="sibTrans2D1" presStyleIdx="0" presStyleCnt="7"/>
      <dgm:spPr/>
    </dgm:pt>
    <dgm:pt modelId="{96F50454-E111-8D44-B059-5359A4E64FC8}" type="pres">
      <dgm:prSet presAssocID="{987FEA22-FC39-7741-8B47-1F89D5199055}" presName="connectorText" presStyleLbl="sibTrans2D1" presStyleIdx="0" presStyleCnt="7"/>
      <dgm:spPr/>
    </dgm:pt>
    <dgm:pt modelId="{7985053D-F195-1B48-954D-0F034781E712}" type="pres">
      <dgm:prSet presAssocID="{E9A60766-78B1-F648-9F25-0C5314C3C1EA}" presName="node" presStyleLbl="node1" presStyleIdx="1" presStyleCnt="8" custScaleX="207542">
        <dgm:presLayoutVars>
          <dgm:bulletEnabled val="1"/>
        </dgm:presLayoutVars>
      </dgm:prSet>
      <dgm:spPr/>
    </dgm:pt>
    <dgm:pt modelId="{E796AAC6-76C5-1546-A1EF-0FA2C5E844B0}" type="pres">
      <dgm:prSet presAssocID="{12D53C19-484A-6443-9520-3B22FE87ABE8}" presName="sibTrans" presStyleLbl="sibTrans2D1" presStyleIdx="1" presStyleCnt="7"/>
      <dgm:spPr/>
    </dgm:pt>
    <dgm:pt modelId="{5F9ACBE6-3C4D-6340-9285-42ED2FD5934A}" type="pres">
      <dgm:prSet presAssocID="{12D53C19-484A-6443-9520-3B22FE87ABE8}" presName="connectorText" presStyleLbl="sibTrans2D1" presStyleIdx="1" presStyleCnt="7"/>
      <dgm:spPr/>
    </dgm:pt>
    <dgm:pt modelId="{A97F3A70-86A3-224A-AAF4-AC4568371833}" type="pres">
      <dgm:prSet presAssocID="{56FD6C08-4770-B44D-81FA-87D4BBAA98CE}" presName="node" presStyleLbl="node1" presStyleIdx="2" presStyleCnt="8" custScaleX="207542">
        <dgm:presLayoutVars>
          <dgm:bulletEnabled val="1"/>
        </dgm:presLayoutVars>
      </dgm:prSet>
      <dgm:spPr/>
    </dgm:pt>
    <dgm:pt modelId="{23638FAE-37FF-8140-9F40-590DECE35841}" type="pres">
      <dgm:prSet presAssocID="{C45C1179-4AC5-C242-8B55-155981061519}" presName="sibTrans" presStyleLbl="sibTrans2D1" presStyleIdx="2" presStyleCnt="7"/>
      <dgm:spPr/>
    </dgm:pt>
    <dgm:pt modelId="{8A939DBA-9908-F447-85B4-ED9B637D2FBA}" type="pres">
      <dgm:prSet presAssocID="{C45C1179-4AC5-C242-8B55-155981061519}" presName="connectorText" presStyleLbl="sibTrans2D1" presStyleIdx="2" presStyleCnt="7"/>
      <dgm:spPr/>
    </dgm:pt>
    <dgm:pt modelId="{7D0FCEDC-4B57-1648-9DAD-D9A384F56E6B}" type="pres">
      <dgm:prSet presAssocID="{641A6653-C7C5-924B-A539-398BD484BC95}" presName="node" presStyleLbl="node1" presStyleIdx="3" presStyleCnt="8" custScaleX="207542">
        <dgm:presLayoutVars>
          <dgm:bulletEnabled val="1"/>
        </dgm:presLayoutVars>
      </dgm:prSet>
      <dgm:spPr/>
    </dgm:pt>
    <dgm:pt modelId="{37CB25F6-6954-4442-9653-F6E685354F25}" type="pres">
      <dgm:prSet presAssocID="{D342C4CB-D690-2D4C-A244-B011D70B22E0}" presName="sibTrans" presStyleLbl="sibTrans2D1" presStyleIdx="3" presStyleCnt="7"/>
      <dgm:spPr/>
    </dgm:pt>
    <dgm:pt modelId="{8ADE6A55-66FE-3746-8D4E-AB6E0FCEFC63}" type="pres">
      <dgm:prSet presAssocID="{D342C4CB-D690-2D4C-A244-B011D70B22E0}" presName="connectorText" presStyleLbl="sibTrans2D1" presStyleIdx="3" presStyleCnt="7"/>
      <dgm:spPr/>
    </dgm:pt>
    <dgm:pt modelId="{ADAF51A3-CAB0-A342-91D8-7B1E7047DBD7}" type="pres">
      <dgm:prSet presAssocID="{063A2AC7-AEC6-F04A-AFA9-B065962F7074}" presName="node" presStyleLbl="node1" presStyleIdx="4" presStyleCnt="8" custScaleX="207542">
        <dgm:presLayoutVars>
          <dgm:bulletEnabled val="1"/>
        </dgm:presLayoutVars>
      </dgm:prSet>
      <dgm:spPr/>
    </dgm:pt>
    <dgm:pt modelId="{51E3B891-81B7-5E4E-A5D0-429BFED0AB84}" type="pres">
      <dgm:prSet presAssocID="{520574F7-FA22-5240-B10B-165D6D7EE509}" presName="sibTrans" presStyleLbl="sibTrans2D1" presStyleIdx="4" presStyleCnt="7"/>
      <dgm:spPr/>
    </dgm:pt>
    <dgm:pt modelId="{50DA7726-5B62-2F46-9E4F-F6564AF9E9A2}" type="pres">
      <dgm:prSet presAssocID="{520574F7-FA22-5240-B10B-165D6D7EE509}" presName="connectorText" presStyleLbl="sibTrans2D1" presStyleIdx="4" presStyleCnt="7"/>
      <dgm:spPr/>
    </dgm:pt>
    <dgm:pt modelId="{7267B94A-96A0-454D-8CD6-6F70A51468B6}" type="pres">
      <dgm:prSet presAssocID="{9AF33D1F-5471-A343-AD71-C15177EC4B1C}" presName="node" presStyleLbl="node1" presStyleIdx="5" presStyleCnt="8" custScaleX="207542">
        <dgm:presLayoutVars>
          <dgm:bulletEnabled val="1"/>
        </dgm:presLayoutVars>
      </dgm:prSet>
      <dgm:spPr/>
    </dgm:pt>
    <dgm:pt modelId="{A6239B2E-4F69-0946-BAC0-4D28E8F0DD7C}" type="pres">
      <dgm:prSet presAssocID="{33895F4F-413C-334D-8AC0-A628615CF9EB}" presName="sibTrans" presStyleLbl="sibTrans2D1" presStyleIdx="5" presStyleCnt="7"/>
      <dgm:spPr/>
    </dgm:pt>
    <dgm:pt modelId="{5BF97676-8538-F24B-B900-3C920027C55D}" type="pres">
      <dgm:prSet presAssocID="{33895F4F-413C-334D-8AC0-A628615CF9EB}" presName="connectorText" presStyleLbl="sibTrans2D1" presStyleIdx="5" presStyleCnt="7"/>
      <dgm:spPr/>
    </dgm:pt>
    <dgm:pt modelId="{92C75C58-D91A-7647-A201-6CA65157F1F6}" type="pres">
      <dgm:prSet presAssocID="{E14B3F79-98E7-9B4B-BB9E-7549CF97F0A5}" presName="node" presStyleLbl="node1" presStyleIdx="6" presStyleCnt="8" custScaleX="207542">
        <dgm:presLayoutVars>
          <dgm:bulletEnabled val="1"/>
        </dgm:presLayoutVars>
      </dgm:prSet>
      <dgm:spPr/>
    </dgm:pt>
    <dgm:pt modelId="{B212B42E-A1CD-0441-B44F-529BC1CDB837}" type="pres">
      <dgm:prSet presAssocID="{650CE2E3-7190-DD41-A559-499243041299}" presName="sibTrans" presStyleLbl="sibTrans2D1" presStyleIdx="6" presStyleCnt="7"/>
      <dgm:spPr/>
    </dgm:pt>
    <dgm:pt modelId="{35728E62-B316-764F-93AD-B5A395B57C38}" type="pres">
      <dgm:prSet presAssocID="{650CE2E3-7190-DD41-A559-499243041299}" presName="connectorText" presStyleLbl="sibTrans2D1" presStyleIdx="6" presStyleCnt="7"/>
      <dgm:spPr/>
    </dgm:pt>
    <dgm:pt modelId="{8F5BA582-09BC-DB49-808D-762C097718EE}" type="pres">
      <dgm:prSet presAssocID="{BE1ED4FC-146C-484A-B0E1-86DA8450BDBD}" presName="node" presStyleLbl="node1" presStyleIdx="7" presStyleCnt="8" custScaleX="207542">
        <dgm:presLayoutVars>
          <dgm:bulletEnabled val="1"/>
        </dgm:presLayoutVars>
      </dgm:prSet>
      <dgm:spPr/>
    </dgm:pt>
  </dgm:ptLst>
  <dgm:cxnLst>
    <dgm:cxn modelId="{EEB20901-21A6-1544-96B1-46A52776A4A2}" srcId="{D83F48F7-8BF0-E44E-8F02-EEB922C7147B}" destId="{7784672C-1083-0340-B7C6-4C66C73DB67B}" srcOrd="0" destOrd="0" parTransId="{B2D70A54-8BB0-0B4B-A5B7-EA5AC5AB85E5}" sibTransId="{987FEA22-FC39-7741-8B47-1F89D5199055}"/>
    <dgm:cxn modelId="{D606CE0E-3E5A-6747-B295-A172095D550D}" type="presOf" srcId="{BE1ED4FC-146C-484A-B0E1-86DA8450BDBD}" destId="{8F5BA582-09BC-DB49-808D-762C097718EE}" srcOrd="0" destOrd="0" presId="urn:microsoft.com/office/officeart/2005/8/layout/process2"/>
    <dgm:cxn modelId="{51D4311E-970D-9741-AF9A-030182992DDC}" type="presOf" srcId="{650CE2E3-7190-DD41-A559-499243041299}" destId="{35728E62-B316-764F-93AD-B5A395B57C38}" srcOrd="1" destOrd="0" presId="urn:microsoft.com/office/officeart/2005/8/layout/process2"/>
    <dgm:cxn modelId="{FBC30A22-7496-644C-91C5-420BB32F1C5C}" type="presOf" srcId="{D342C4CB-D690-2D4C-A244-B011D70B22E0}" destId="{37CB25F6-6954-4442-9653-F6E685354F25}" srcOrd="0" destOrd="0" presId="urn:microsoft.com/office/officeart/2005/8/layout/process2"/>
    <dgm:cxn modelId="{8C32542A-E255-6046-8D15-01BE67BE0E96}" type="presOf" srcId="{641A6653-C7C5-924B-A539-398BD484BC95}" destId="{7D0FCEDC-4B57-1648-9DAD-D9A384F56E6B}" srcOrd="0" destOrd="0" presId="urn:microsoft.com/office/officeart/2005/8/layout/process2"/>
    <dgm:cxn modelId="{EDB10F2B-EE6D-5E4A-AE93-0DA280CBB2C6}" type="presOf" srcId="{520574F7-FA22-5240-B10B-165D6D7EE509}" destId="{51E3B891-81B7-5E4E-A5D0-429BFED0AB84}" srcOrd="0" destOrd="0" presId="urn:microsoft.com/office/officeart/2005/8/layout/process2"/>
    <dgm:cxn modelId="{7C04FB35-FD57-1A44-A143-E0C0323A9F7A}" srcId="{D83F48F7-8BF0-E44E-8F02-EEB922C7147B}" destId="{063A2AC7-AEC6-F04A-AFA9-B065962F7074}" srcOrd="4" destOrd="0" parTransId="{A954D0BE-C105-B646-9418-C086C0DEA3B3}" sibTransId="{520574F7-FA22-5240-B10B-165D6D7EE509}"/>
    <dgm:cxn modelId="{2EDFDC38-2D3D-DB46-8F33-5C4DF6CC8C3E}" type="presOf" srcId="{7784672C-1083-0340-B7C6-4C66C73DB67B}" destId="{7588FD30-451D-CE4E-AB4C-03BF30A52B44}" srcOrd="0" destOrd="0" presId="urn:microsoft.com/office/officeart/2005/8/layout/process2"/>
    <dgm:cxn modelId="{86C4CA3B-6300-1B4B-8844-43738C9EBDBD}" srcId="{D83F48F7-8BF0-E44E-8F02-EEB922C7147B}" destId="{BE1ED4FC-146C-484A-B0E1-86DA8450BDBD}" srcOrd="7" destOrd="0" parTransId="{20E85DA0-66E4-4448-AD87-CA7CE5732D00}" sibTransId="{D98C81D5-701F-7A48-B161-BA5DF20C7241}"/>
    <dgm:cxn modelId="{78B1DB60-607B-B749-93C6-3CD440437627}" type="presOf" srcId="{C45C1179-4AC5-C242-8B55-155981061519}" destId="{8A939DBA-9908-F447-85B4-ED9B637D2FBA}" srcOrd="1" destOrd="0" presId="urn:microsoft.com/office/officeart/2005/8/layout/process2"/>
    <dgm:cxn modelId="{AD2AC666-21A6-6D43-9FEF-C094AD80F1E9}" type="presOf" srcId="{33895F4F-413C-334D-8AC0-A628615CF9EB}" destId="{5BF97676-8538-F24B-B900-3C920027C55D}" srcOrd="1" destOrd="0" presId="urn:microsoft.com/office/officeart/2005/8/layout/process2"/>
    <dgm:cxn modelId="{BAC50E4A-1120-B049-A977-D3552909BD51}" srcId="{D83F48F7-8BF0-E44E-8F02-EEB922C7147B}" destId="{E14B3F79-98E7-9B4B-BB9E-7549CF97F0A5}" srcOrd="6" destOrd="0" parTransId="{A40BAC41-DAA3-E24C-B2C4-116782CEBB1D}" sibTransId="{650CE2E3-7190-DD41-A559-499243041299}"/>
    <dgm:cxn modelId="{5607046B-5936-8C43-BFC5-BC78E5A31AC5}" type="presOf" srcId="{E9A60766-78B1-F648-9F25-0C5314C3C1EA}" destId="{7985053D-F195-1B48-954D-0F034781E712}" srcOrd="0" destOrd="0" presId="urn:microsoft.com/office/officeart/2005/8/layout/process2"/>
    <dgm:cxn modelId="{03C95F6B-64AF-BC43-92C7-47D15AC5CA5D}" type="presOf" srcId="{987FEA22-FC39-7741-8B47-1F89D5199055}" destId="{96F50454-E111-8D44-B059-5359A4E64FC8}" srcOrd="1" destOrd="0" presId="urn:microsoft.com/office/officeart/2005/8/layout/process2"/>
    <dgm:cxn modelId="{41A4C24E-B62D-074E-9EAE-CA2D85B516EF}" type="presOf" srcId="{520574F7-FA22-5240-B10B-165D6D7EE509}" destId="{50DA7726-5B62-2F46-9E4F-F6564AF9E9A2}" srcOrd="1" destOrd="0" presId="urn:microsoft.com/office/officeart/2005/8/layout/process2"/>
    <dgm:cxn modelId="{25658172-2A4C-EE4A-9B53-AE35B98D0C26}" type="presOf" srcId="{33895F4F-413C-334D-8AC0-A628615CF9EB}" destId="{A6239B2E-4F69-0946-BAC0-4D28E8F0DD7C}" srcOrd="0" destOrd="0" presId="urn:microsoft.com/office/officeart/2005/8/layout/process2"/>
    <dgm:cxn modelId="{8308CA58-E508-FC4A-9003-D2AED63FAA51}" type="presOf" srcId="{9AF33D1F-5471-A343-AD71-C15177EC4B1C}" destId="{7267B94A-96A0-454D-8CD6-6F70A51468B6}" srcOrd="0" destOrd="0" presId="urn:microsoft.com/office/officeart/2005/8/layout/process2"/>
    <dgm:cxn modelId="{B15F135A-FCEC-E54F-8D7D-578964F3297B}" srcId="{D83F48F7-8BF0-E44E-8F02-EEB922C7147B}" destId="{E9A60766-78B1-F648-9F25-0C5314C3C1EA}" srcOrd="1" destOrd="0" parTransId="{D0A1288F-337E-0847-B4B5-17DF6278173C}" sibTransId="{12D53C19-484A-6443-9520-3B22FE87ABE8}"/>
    <dgm:cxn modelId="{2914A07B-EAE8-AC40-A3C0-1E15895250ED}" type="presOf" srcId="{12D53C19-484A-6443-9520-3B22FE87ABE8}" destId="{5F9ACBE6-3C4D-6340-9285-42ED2FD5934A}" srcOrd="1" destOrd="0" presId="urn:microsoft.com/office/officeart/2005/8/layout/process2"/>
    <dgm:cxn modelId="{80108A7E-AF0B-8C41-B677-B7BFD3F58BD6}" type="presOf" srcId="{063A2AC7-AEC6-F04A-AFA9-B065962F7074}" destId="{ADAF51A3-CAB0-A342-91D8-7B1E7047DBD7}" srcOrd="0" destOrd="0" presId="urn:microsoft.com/office/officeart/2005/8/layout/process2"/>
    <dgm:cxn modelId="{7AD0557F-1AC2-464E-974A-BBFA221ECEA4}" srcId="{D83F48F7-8BF0-E44E-8F02-EEB922C7147B}" destId="{641A6653-C7C5-924B-A539-398BD484BC95}" srcOrd="3" destOrd="0" parTransId="{32BD915D-21C8-C44C-9302-04D5E6049BC5}" sibTransId="{D342C4CB-D690-2D4C-A244-B011D70B22E0}"/>
    <dgm:cxn modelId="{EE018A8D-9B9E-B948-9F4B-0CC0459EF13B}" srcId="{D83F48F7-8BF0-E44E-8F02-EEB922C7147B}" destId="{56FD6C08-4770-B44D-81FA-87D4BBAA98CE}" srcOrd="2" destOrd="0" parTransId="{62C383CC-C087-4D4E-A7CC-D51FD8254CCC}" sibTransId="{C45C1179-4AC5-C242-8B55-155981061519}"/>
    <dgm:cxn modelId="{FA5139A4-E1FA-654A-B0B8-5C88D3F6C3A3}" type="presOf" srcId="{12D53C19-484A-6443-9520-3B22FE87ABE8}" destId="{E796AAC6-76C5-1546-A1EF-0FA2C5E844B0}" srcOrd="0" destOrd="0" presId="urn:microsoft.com/office/officeart/2005/8/layout/process2"/>
    <dgm:cxn modelId="{239715A9-E2E9-7043-9475-9FE90C29D572}" type="presOf" srcId="{D342C4CB-D690-2D4C-A244-B011D70B22E0}" destId="{8ADE6A55-66FE-3746-8D4E-AB6E0FCEFC63}" srcOrd="1" destOrd="0" presId="urn:microsoft.com/office/officeart/2005/8/layout/process2"/>
    <dgm:cxn modelId="{AED690D4-F27B-E347-9540-E84DD1672D5E}" type="presOf" srcId="{C45C1179-4AC5-C242-8B55-155981061519}" destId="{23638FAE-37FF-8140-9F40-590DECE35841}" srcOrd="0" destOrd="0" presId="urn:microsoft.com/office/officeart/2005/8/layout/process2"/>
    <dgm:cxn modelId="{46271DDF-2BE2-3941-A16B-8B0A385B13D0}" type="presOf" srcId="{987FEA22-FC39-7741-8B47-1F89D5199055}" destId="{42A4EA8E-B414-5349-BD97-D56B7971D9B4}" srcOrd="0" destOrd="0" presId="urn:microsoft.com/office/officeart/2005/8/layout/process2"/>
    <dgm:cxn modelId="{8D2604E0-70EA-1C45-8275-326EDDAB539D}" type="presOf" srcId="{650CE2E3-7190-DD41-A559-499243041299}" destId="{B212B42E-A1CD-0441-B44F-529BC1CDB837}" srcOrd="0" destOrd="0" presId="urn:microsoft.com/office/officeart/2005/8/layout/process2"/>
    <dgm:cxn modelId="{902D45F2-0676-974A-B9A2-69C97BFD1FAE}" type="presOf" srcId="{E14B3F79-98E7-9B4B-BB9E-7549CF97F0A5}" destId="{92C75C58-D91A-7647-A201-6CA65157F1F6}" srcOrd="0" destOrd="0" presId="urn:microsoft.com/office/officeart/2005/8/layout/process2"/>
    <dgm:cxn modelId="{9C32BBF8-4A05-E84B-8776-1D2C196A6696}" type="presOf" srcId="{D83F48F7-8BF0-E44E-8F02-EEB922C7147B}" destId="{924A05BA-BBCB-654E-99DC-BE5E240651B4}" srcOrd="0" destOrd="0" presId="urn:microsoft.com/office/officeart/2005/8/layout/process2"/>
    <dgm:cxn modelId="{FAACE5FB-5F2C-2E4A-AF7D-982F435356D1}" type="presOf" srcId="{56FD6C08-4770-B44D-81FA-87D4BBAA98CE}" destId="{A97F3A70-86A3-224A-AAF4-AC4568371833}" srcOrd="0" destOrd="0" presId="urn:microsoft.com/office/officeart/2005/8/layout/process2"/>
    <dgm:cxn modelId="{C78B77FF-EB86-B14E-AD7B-5B25822F7014}" srcId="{D83F48F7-8BF0-E44E-8F02-EEB922C7147B}" destId="{9AF33D1F-5471-A343-AD71-C15177EC4B1C}" srcOrd="5" destOrd="0" parTransId="{A0BD98E5-886B-B940-9AFA-D443081307BD}" sibTransId="{33895F4F-413C-334D-8AC0-A628615CF9EB}"/>
    <dgm:cxn modelId="{BFD4EB2A-F81A-4149-BD08-21605148F47C}" type="presParOf" srcId="{924A05BA-BBCB-654E-99DC-BE5E240651B4}" destId="{7588FD30-451D-CE4E-AB4C-03BF30A52B44}" srcOrd="0" destOrd="0" presId="urn:microsoft.com/office/officeart/2005/8/layout/process2"/>
    <dgm:cxn modelId="{91ABC183-9DEA-E54B-9F36-B16084DE9522}" type="presParOf" srcId="{924A05BA-BBCB-654E-99DC-BE5E240651B4}" destId="{42A4EA8E-B414-5349-BD97-D56B7971D9B4}" srcOrd="1" destOrd="0" presId="urn:microsoft.com/office/officeart/2005/8/layout/process2"/>
    <dgm:cxn modelId="{47DE29C4-5231-AF48-A5F9-29241FFECE20}" type="presParOf" srcId="{42A4EA8E-B414-5349-BD97-D56B7971D9B4}" destId="{96F50454-E111-8D44-B059-5359A4E64FC8}" srcOrd="0" destOrd="0" presId="urn:microsoft.com/office/officeart/2005/8/layout/process2"/>
    <dgm:cxn modelId="{C235AD0B-C4A7-3C4D-9721-1CA715EEDF2E}" type="presParOf" srcId="{924A05BA-BBCB-654E-99DC-BE5E240651B4}" destId="{7985053D-F195-1B48-954D-0F034781E712}" srcOrd="2" destOrd="0" presId="urn:microsoft.com/office/officeart/2005/8/layout/process2"/>
    <dgm:cxn modelId="{E9848A90-AF60-7940-AD60-31E0FDECDC89}" type="presParOf" srcId="{924A05BA-BBCB-654E-99DC-BE5E240651B4}" destId="{E796AAC6-76C5-1546-A1EF-0FA2C5E844B0}" srcOrd="3" destOrd="0" presId="urn:microsoft.com/office/officeart/2005/8/layout/process2"/>
    <dgm:cxn modelId="{253AB56E-E664-1C4D-8729-DAED71953ED3}" type="presParOf" srcId="{E796AAC6-76C5-1546-A1EF-0FA2C5E844B0}" destId="{5F9ACBE6-3C4D-6340-9285-42ED2FD5934A}" srcOrd="0" destOrd="0" presId="urn:microsoft.com/office/officeart/2005/8/layout/process2"/>
    <dgm:cxn modelId="{6C135502-555A-0F47-BF04-267B6B7864E0}" type="presParOf" srcId="{924A05BA-BBCB-654E-99DC-BE5E240651B4}" destId="{A97F3A70-86A3-224A-AAF4-AC4568371833}" srcOrd="4" destOrd="0" presId="urn:microsoft.com/office/officeart/2005/8/layout/process2"/>
    <dgm:cxn modelId="{F961CE53-C6C1-3940-ADDF-05B9617BE3E1}" type="presParOf" srcId="{924A05BA-BBCB-654E-99DC-BE5E240651B4}" destId="{23638FAE-37FF-8140-9F40-590DECE35841}" srcOrd="5" destOrd="0" presId="urn:microsoft.com/office/officeart/2005/8/layout/process2"/>
    <dgm:cxn modelId="{28579CB5-BA37-6343-B23D-42ECBF578229}" type="presParOf" srcId="{23638FAE-37FF-8140-9F40-590DECE35841}" destId="{8A939DBA-9908-F447-85B4-ED9B637D2FBA}" srcOrd="0" destOrd="0" presId="urn:microsoft.com/office/officeart/2005/8/layout/process2"/>
    <dgm:cxn modelId="{51801C44-9EC7-AE40-B630-4017165F4EF4}" type="presParOf" srcId="{924A05BA-BBCB-654E-99DC-BE5E240651B4}" destId="{7D0FCEDC-4B57-1648-9DAD-D9A384F56E6B}" srcOrd="6" destOrd="0" presId="urn:microsoft.com/office/officeart/2005/8/layout/process2"/>
    <dgm:cxn modelId="{F3E1B059-4393-BE4A-B0C6-EA278A31AA73}" type="presParOf" srcId="{924A05BA-BBCB-654E-99DC-BE5E240651B4}" destId="{37CB25F6-6954-4442-9653-F6E685354F25}" srcOrd="7" destOrd="0" presId="urn:microsoft.com/office/officeart/2005/8/layout/process2"/>
    <dgm:cxn modelId="{DD0FF96E-7929-4849-BC42-C84E3EDA9F3D}" type="presParOf" srcId="{37CB25F6-6954-4442-9653-F6E685354F25}" destId="{8ADE6A55-66FE-3746-8D4E-AB6E0FCEFC63}" srcOrd="0" destOrd="0" presId="urn:microsoft.com/office/officeart/2005/8/layout/process2"/>
    <dgm:cxn modelId="{8BAA085C-7663-D043-A828-6E13DEBF274F}" type="presParOf" srcId="{924A05BA-BBCB-654E-99DC-BE5E240651B4}" destId="{ADAF51A3-CAB0-A342-91D8-7B1E7047DBD7}" srcOrd="8" destOrd="0" presId="urn:microsoft.com/office/officeart/2005/8/layout/process2"/>
    <dgm:cxn modelId="{39C6EAD6-B609-284D-8D93-6E2267B02B80}" type="presParOf" srcId="{924A05BA-BBCB-654E-99DC-BE5E240651B4}" destId="{51E3B891-81B7-5E4E-A5D0-429BFED0AB84}" srcOrd="9" destOrd="0" presId="urn:microsoft.com/office/officeart/2005/8/layout/process2"/>
    <dgm:cxn modelId="{7A0FE105-357A-4E4B-AEB3-A1FE804D3F95}" type="presParOf" srcId="{51E3B891-81B7-5E4E-A5D0-429BFED0AB84}" destId="{50DA7726-5B62-2F46-9E4F-F6564AF9E9A2}" srcOrd="0" destOrd="0" presId="urn:microsoft.com/office/officeart/2005/8/layout/process2"/>
    <dgm:cxn modelId="{77ACFBB3-DA2D-FE4E-B4A2-288023C16DCB}" type="presParOf" srcId="{924A05BA-BBCB-654E-99DC-BE5E240651B4}" destId="{7267B94A-96A0-454D-8CD6-6F70A51468B6}" srcOrd="10" destOrd="0" presId="urn:microsoft.com/office/officeart/2005/8/layout/process2"/>
    <dgm:cxn modelId="{670E82D8-2A49-0A46-BE60-AAD4663BE103}" type="presParOf" srcId="{924A05BA-BBCB-654E-99DC-BE5E240651B4}" destId="{A6239B2E-4F69-0946-BAC0-4D28E8F0DD7C}" srcOrd="11" destOrd="0" presId="urn:microsoft.com/office/officeart/2005/8/layout/process2"/>
    <dgm:cxn modelId="{369F22A7-E3F8-454B-93DD-7D2DE6598088}" type="presParOf" srcId="{A6239B2E-4F69-0946-BAC0-4D28E8F0DD7C}" destId="{5BF97676-8538-F24B-B900-3C920027C55D}" srcOrd="0" destOrd="0" presId="urn:microsoft.com/office/officeart/2005/8/layout/process2"/>
    <dgm:cxn modelId="{9011912D-ADAB-394F-B69A-38CA86E4F70A}" type="presParOf" srcId="{924A05BA-BBCB-654E-99DC-BE5E240651B4}" destId="{92C75C58-D91A-7647-A201-6CA65157F1F6}" srcOrd="12" destOrd="0" presId="urn:microsoft.com/office/officeart/2005/8/layout/process2"/>
    <dgm:cxn modelId="{CA31C9AE-98B2-DA47-86B1-8F2AA1A9B8DB}" type="presParOf" srcId="{924A05BA-BBCB-654E-99DC-BE5E240651B4}" destId="{B212B42E-A1CD-0441-B44F-529BC1CDB837}" srcOrd="13" destOrd="0" presId="urn:microsoft.com/office/officeart/2005/8/layout/process2"/>
    <dgm:cxn modelId="{80F08E09-FBAB-384B-9214-95EB53227564}" type="presParOf" srcId="{B212B42E-A1CD-0441-B44F-529BC1CDB837}" destId="{35728E62-B316-764F-93AD-B5A395B57C38}" srcOrd="0" destOrd="0" presId="urn:microsoft.com/office/officeart/2005/8/layout/process2"/>
    <dgm:cxn modelId="{0EE2E7B5-6A49-444B-9034-55BA9366E54B}" type="presParOf" srcId="{924A05BA-BBCB-654E-99DC-BE5E240651B4}" destId="{8F5BA582-09BC-DB49-808D-762C097718EE}"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856227B-57AD-0040-98D5-3E2BAD48AAD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3CF51924-7A3D-DC49-B6F3-8936821F0A7A}">
      <dgm:prSet phldrT="[Text]"/>
      <dgm:spPr>
        <a:solidFill>
          <a:schemeClr val="accent3"/>
        </a:solidFill>
        <a:effectLst>
          <a:outerShdw blurRad="50800" dist="38100" dir="8100000" algn="tr" rotWithShape="0">
            <a:prstClr val="black">
              <a:alpha val="40000"/>
            </a:prstClr>
          </a:outerShdw>
        </a:effectLst>
      </dgm:spPr>
      <dgm:t>
        <a:bodyPr/>
        <a:lstStyle/>
        <a:p>
          <a:r>
            <a:rPr lang="en-US" dirty="0"/>
            <a:t>Eligibility restrictions</a:t>
          </a:r>
        </a:p>
      </dgm:t>
    </dgm:pt>
    <dgm:pt modelId="{02A882E1-B4E9-7143-A546-5472482EB152}" type="parTrans" cxnId="{F7290171-69AA-9845-B01D-52376E009D1E}">
      <dgm:prSet/>
      <dgm:spPr/>
      <dgm:t>
        <a:bodyPr/>
        <a:lstStyle/>
        <a:p>
          <a:endParaRPr lang="en-US"/>
        </a:p>
      </dgm:t>
    </dgm:pt>
    <dgm:pt modelId="{148EEDF9-3E9B-094A-B6C7-CD04B8085D7A}" type="sibTrans" cxnId="{F7290171-69AA-9845-B01D-52376E009D1E}">
      <dgm:prSet/>
      <dgm:spPr/>
      <dgm:t>
        <a:bodyPr/>
        <a:lstStyle/>
        <a:p>
          <a:endParaRPr lang="en-US"/>
        </a:p>
      </dgm:t>
    </dgm:pt>
    <dgm:pt modelId="{5DF5B8EE-EE99-B74D-BD6A-F51CCCCD4F88}">
      <dgm:prSet phldrT="[Text]"/>
      <dgm:spPr>
        <a:solidFill>
          <a:schemeClr val="accent3"/>
        </a:solidFill>
        <a:effectLst>
          <a:outerShdw blurRad="50800" dist="38100" dir="8100000" algn="tr" rotWithShape="0">
            <a:prstClr val="black">
              <a:alpha val="40000"/>
            </a:prstClr>
          </a:outerShdw>
        </a:effectLst>
      </dgm:spPr>
      <dgm:t>
        <a:bodyPr/>
        <a:lstStyle/>
        <a:p>
          <a:r>
            <a:rPr lang="en-US" dirty="0"/>
            <a:t>Award terms and prohibitions</a:t>
          </a:r>
        </a:p>
      </dgm:t>
    </dgm:pt>
    <dgm:pt modelId="{8E1C3503-C714-5843-B728-6B9C9539F319}" type="parTrans" cxnId="{6283929F-56C6-A048-AFCD-F6F7D6AA063F}">
      <dgm:prSet/>
      <dgm:spPr/>
      <dgm:t>
        <a:bodyPr/>
        <a:lstStyle/>
        <a:p>
          <a:endParaRPr lang="en-US"/>
        </a:p>
      </dgm:t>
    </dgm:pt>
    <dgm:pt modelId="{E9A7163B-E587-164A-B6B1-9C8CCC6F629D}" type="sibTrans" cxnId="{6283929F-56C6-A048-AFCD-F6F7D6AA063F}">
      <dgm:prSet/>
      <dgm:spPr/>
      <dgm:t>
        <a:bodyPr/>
        <a:lstStyle/>
        <a:p>
          <a:endParaRPr lang="en-US"/>
        </a:p>
      </dgm:t>
    </dgm:pt>
    <dgm:pt modelId="{CB4D5A6C-B50A-B548-AB82-3E4329D331DF}">
      <dgm:prSet phldrT="[Text]"/>
      <dgm:spPr>
        <a:solidFill>
          <a:schemeClr val="accent3"/>
        </a:solidFill>
        <a:effectLst>
          <a:outerShdw blurRad="50800" dist="38100" dir="8100000" algn="tr" rotWithShape="0">
            <a:prstClr val="black">
              <a:alpha val="40000"/>
            </a:prstClr>
          </a:outerShdw>
        </a:effectLst>
      </dgm:spPr>
      <dgm:t>
        <a:bodyPr/>
        <a:lstStyle/>
        <a:p>
          <a:r>
            <a:rPr lang="en-US" dirty="0"/>
            <a:t>Uniform guidance requirements</a:t>
          </a:r>
        </a:p>
      </dgm:t>
    </dgm:pt>
    <dgm:pt modelId="{AED58873-0564-7D42-94F9-EC0AB20BE168}" type="parTrans" cxnId="{38F18705-B11E-F246-BC78-0A9C0AD89B70}">
      <dgm:prSet/>
      <dgm:spPr/>
      <dgm:t>
        <a:bodyPr/>
        <a:lstStyle/>
        <a:p>
          <a:endParaRPr lang="en-US"/>
        </a:p>
      </dgm:t>
    </dgm:pt>
    <dgm:pt modelId="{31151AAB-FC40-2149-8348-CA89F5556DD9}" type="sibTrans" cxnId="{38F18705-B11E-F246-BC78-0A9C0AD89B70}">
      <dgm:prSet/>
      <dgm:spPr/>
      <dgm:t>
        <a:bodyPr/>
        <a:lstStyle/>
        <a:p>
          <a:endParaRPr lang="en-US"/>
        </a:p>
      </dgm:t>
    </dgm:pt>
    <dgm:pt modelId="{B5315745-625A-4141-9930-94121E0DEA8F}">
      <dgm:prSet phldrT="[Text]"/>
      <dgm:spPr>
        <a:solidFill>
          <a:schemeClr val="accent2"/>
        </a:solidFill>
        <a:effectLst>
          <a:outerShdw blurRad="50800" dist="38100" dir="8100000" algn="tr" rotWithShape="0">
            <a:prstClr val="black">
              <a:alpha val="40000"/>
            </a:prstClr>
          </a:outerShdw>
        </a:effectLst>
      </dgm:spPr>
      <dgm:t>
        <a:bodyPr/>
        <a:lstStyle/>
        <a:p>
          <a:r>
            <a:rPr lang="en-US" dirty="0"/>
            <a:t>Local Government</a:t>
          </a:r>
        </a:p>
      </dgm:t>
    </dgm:pt>
    <dgm:pt modelId="{E323419E-6143-2F46-A9EC-0D81D68F27CB}" type="parTrans" cxnId="{2FCE45B0-67D7-F845-9BA5-C3B9CB940D48}">
      <dgm:prSet/>
      <dgm:spPr/>
      <dgm:t>
        <a:bodyPr/>
        <a:lstStyle/>
        <a:p>
          <a:endParaRPr lang="en-US"/>
        </a:p>
      </dgm:t>
    </dgm:pt>
    <dgm:pt modelId="{E21F8C03-93E2-F141-B845-3EDE487F0055}" type="sibTrans" cxnId="{2FCE45B0-67D7-F845-9BA5-C3B9CB940D48}">
      <dgm:prSet/>
      <dgm:spPr/>
      <dgm:t>
        <a:bodyPr/>
        <a:lstStyle/>
        <a:p>
          <a:endParaRPr lang="en-US"/>
        </a:p>
      </dgm:t>
    </dgm:pt>
    <dgm:pt modelId="{0C612CA5-83E2-B042-9565-D96B36CEF500}">
      <dgm:prSet phldrT="[Text]"/>
      <dgm:spPr>
        <a:solidFill>
          <a:schemeClr val="accent4"/>
        </a:solidFill>
        <a:effectLst>
          <a:outerShdw blurRad="50800" dist="38100" dir="8100000" algn="tr" rotWithShape="0">
            <a:prstClr val="black">
              <a:alpha val="40000"/>
            </a:prstClr>
          </a:outerShdw>
        </a:effectLst>
      </dgm:spPr>
      <dgm:t>
        <a:bodyPr/>
        <a:lstStyle/>
        <a:p>
          <a:r>
            <a:rPr lang="en-US" dirty="0"/>
            <a:t>Partner Organization</a:t>
          </a:r>
        </a:p>
      </dgm:t>
    </dgm:pt>
    <dgm:pt modelId="{46A7DC0B-79FB-C142-A239-001E130A2848}" type="parTrans" cxnId="{17FED857-3A99-4D49-BFA5-5DD524D88D9C}">
      <dgm:prSet/>
      <dgm:spPr/>
      <dgm:t>
        <a:bodyPr/>
        <a:lstStyle/>
        <a:p>
          <a:endParaRPr lang="en-US"/>
        </a:p>
      </dgm:t>
    </dgm:pt>
    <dgm:pt modelId="{0F4441A9-74D6-AD46-A71E-D774C7FF00CE}" type="sibTrans" cxnId="{17FED857-3A99-4D49-BFA5-5DD524D88D9C}">
      <dgm:prSet/>
      <dgm:spPr/>
      <dgm:t>
        <a:bodyPr/>
        <a:lstStyle/>
        <a:p>
          <a:endParaRPr lang="en-US"/>
        </a:p>
      </dgm:t>
    </dgm:pt>
    <dgm:pt modelId="{50348FE9-8B04-DE45-B294-A127A0E6AC24}" type="pres">
      <dgm:prSet presAssocID="{B856227B-57AD-0040-98D5-3E2BAD48AADE}" presName="linearFlow" presStyleCnt="0">
        <dgm:presLayoutVars>
          <dgm:resizeHandles val="exact"/>
        </dgm:presLayoutVars>
      </dgm:prSet>
      <dgm:spPr/>
    </dgm:pt>
    <dgm:pt modelId="{B76C87A5-04F6-0143-A867-9E4FAB2D5BE7}" type="pres">
      <dgm:prSet presAssocID="{B5315745-625A-4141-9930-94121E0DEA8F}" presName="node" presStyleLbl="node1" presStyleIdx="0" presStyleCnt="5">
        <dgm:presLayoutVars>
          <dgm:bulletEnabled val="1"/>
        </dgm:presLayoutVars>
      </dgm:prSet>
      <dgm:spPr/>
    </dgm:pt>
    <dgm:pt modelId="{51954E66-56AC-A44E-B63F-D556D903D7AD}" type="pres">
      <dgm:prSet presAssocID="{E21F8C03-93E2-F141-B845-3EDE487F0055}" presName="sibTrans" presStyleLbl="sibTrans2D1" presStyleIdx="0" presStyleCnt="4"/>
      <dgm:spPr/>
    </dgm:pt>
    <dgm:pt modelId="{FB769F48-A0D2-2046-97FA-8EC7C8C49F93}" type="pres">
      <dgm:prSet presAssocID="{E21F8C03-93E2-F141-B845-3EDE487F0055}" presName="connectorText" presStyleLbl="sibTrans2D1" presStyleIdx="0" presStyleCnt="4"/>
      <dgm:spPr/>
    </dgm:pt>
    <dgm:pt modelId="{5FE4ED40-1284-F24A-9497-392C669A4DB6}" type="pres">
      <dgm:prSet presAssocID="{3CF51924-7A3D-DC49-B6F3-8936821F0A7A}" presName="node" presStyleLbl="node1" presStyleIdx="1" presStyleCnt="5">
        <dgm:presLayoutVars>
          <dgm:bulletEnabled val="1"/>
        </dgm:presLayoutVars>
      </dgm:prSet>
      <dgm:spPr/>
    </dgm:pt>
    <dgm:pt modelId="{674CECF2-45F9-154D-BAA7-3CC87CD8751F}" type="pres">
      <dgm:prSet presAssocID="{148EEDF9-3E9B-094A-B6C7-CD04B8085D7A}" presName="sibTrans" presStyleLbl="sibTrans2D1" presStyleIdx="1" presStyleCnt="4"/>
      <dgm:spPr/>
    </dgm:pt>
    <dgm:pt modelId="{FFA2FAB6-DC8E-F646-995B-2C51C0F7015B}" type="pres">
      <dgm:prSet presAssocID="{148EEDF9-3E9B-094A-B6C7-CD04B8085D7A}" presName="connectorText" presStyleLbl="sibTrans2D1" presStyleIdx="1" presStyleCnt="4"/>
      <dgm:spPr/>
    </dgm:pt>
    <dgm:pt modelId="{C6689794-B8CB-4842-8181-EB8F93F1585E}" type="pres">
      <dgm:prSet presAssocID="{5DF5B8EE-EE99-B74D-BD6A-F51CCCCD4F88}" presName="node" presStyleLbl="node1" presStyleIdx="2" presStyleCnt="5">
        <dgm:presLayoutVars>
          <dgm:bulletEnabled val="1"/>
        </dgm:presLayoutVars>
      </dgm:prSet>
      <dgm:spPr/>
    </dgm:pt>
    <dgm:pt modelId="{57D94668-669D-3945-A0C6-4BC6744E9816}" type="pres">
      <dgm:prSet presAssocID="{E9A7163B-E587-164A-B6B1-9C8CCC6F629D}" presName="sibTrans" presStyleLbl="sibTrans2D1" presStyleIdx="2" presStyleCnt="4"/>
      <dgm:spPr/>
    </dgm:pt>
    <dgm:pt modelId="{C7013E84-A6FD-0843-BB45-FE5D5D9CF454}" type="pres">
      <dgm:prSet presAssocID="{E9A7163B-E587-164A-B6B1-9C8CCC6F629D}" presName="connectorText" presStyleLbl="sibTrans2D1" presStyleIdx="2" presStyleCnt="4"/>
      <dgm:spPr/>
    </dgm:pt>
    <dgm:pt modelId="{EA73BA3F-D6E0-4447-8C84-C5F91A3E73C3}" type="pres">
      <dgm:prSet presAssocID="{CB4D5A6C-B50A-B548-AB82-3E4329D331DF}" presName="node" presStyleLbl="node1" presStyleIdx="3" presStyleCnt="5">
        <dgm:presLayoutVars>
          <dgm:bulletEnabled val="1"/>
        </dgm:presLayoutVars>
      </dgm:prSet>
      <dgm:spPr/>
    </dgm:pt>
    <dgm:pt modelId="{630891F8-1C41-3049-8C24-15719267826C}" type="pres">
      <dgm:prSet presAssocID="{31151AAB-FC40-2149-8348-CA89F5556DD9}" presName="sibTrans" presStyleLbl="sibTrans2D1" presStyleIdx="3" presStyleCnt="4"/>
      <dgm:spPr/>
    </dgm:pt>
    <dgm:pt modelId="{EB6E37F5-FB6D-9F42-B2FD-BA3C62A56F07}" type="pres">
      <dgm:prSet presAssocID="{31151AAB-FC40-2149-8348-CA89F5556DD9}" presName="connectorText" presStyleLbl="sibTrans2D1" presStyleIdx="3" presStyleCnt="4"/>
      <dgm:spPr/>
    </dgm:pt>
    <dgm:pt modelId="{9B45FFB3-5D70-AC48-8F57-64AE0E1D66FF}" type="pres">
      <dgm:prSet presAssocID="{0C612CA5-83E2-B042-9565-D96B36CEF500}" presName="node" presStyleLbl="node1" presStyleIdx="4" presStyleCnt="5">
        <dgm:presLayoutVars>
          <dgm:bulletEnabled val="1"/>
        </dgm:presLayoutVars>
      </dgm:prSet>
      <dgm:spPr/>
    </dgm:pt>
  </dgm:ptLst>
  <dgm:cxnLst>
    <dgm:cxn modelId="{38F18705-B11E-F246-BC78-0A9C0AD89B70}" srcId="{B856227B-57AD-0040-98D5-3E2BAD48AADE}" destId="{CB4D5A6C-B50A-B548-AB82-3E4329D331DF}" srcOrd="3" destOrd="0" parTransId="{AED58873-0564-7D42-94F9-EC0AB20BE168}" sibTransId="{31151AAB-FC40-2149-8348-CA89F5556DD9}"/>
    <dgm:cxn modelId="{993D9917-75E5-5C4F-B1D2-CD3B5F9BF5B4}" type="presOf" srcId="{148EEDF9-3E9B-094A-B6C7-CD04B8085D7A}" destId="{674CECF2-45F9-154D-BAA7-3CC87CD8751F}" srcOrd="0" destOrd="0" presId="urn:microsoft.com/office/officeart/2005/8/layout/process2"/>
    <dgm:cxn modelId="{9C592218-D6E8-7E42-98E7-E6724FF16C08}" type="presOf" srcId="{E21F8C03-93E2-F141-B845-3EDE487F0055}" destId="{FB769F48-A0D2-2046-97FA-8EC7C8C49F93}" srcOrd="1" destOrd="0" presId="urn:microsoft.com/office/officeart/2005/8/layout/process2"/>
    <dgm:cxn modelId="{5659A91F-54B1-F34D-A5E2-E810BAA3F006}" type="presOf" srcId="{148EEDF9-3E9B-094A-B6C7-CD04B8085D7A}" destId="{FFA2FAB6-DC8E-F646-995B-2C51C0F7015B}" srcOrd="1" destOrd="0" presId="urn:microsoft.com/office/officeart/2005/8/layout/process2"/>
    <dgm:cxn modelId="{E6EACF3E-CA95-FD48-9AC2-B05FE9FB0E9A}" type="presOf" srcId="{E9A7163B-E587-164A-B6B1-9C8CCC6F629D}" destId="{57D94668-669D-3945-A0C6-4BC6744E9816}" srcOrd="0" destOrd="0" presId="urn:microsoft.com/office/officeart/2005/8/layout/process2"/>
    <dgm:cxn modelId="{3115AB5E-39D1-3D4D-A23C-6201CADF9EB3}" type="presOf" srcId="{B856227B-57AD-0040-98D5-3E2BAD48AADE}" destId="{50348FE9-8B04-DE45-B294-A127A0E6AC24}" srcOrd="0" destOrd="0" presId="urn:microsoft.com/office/officeart/2005/8/layout/process2"/>
    <dgm:cxn modelId="{B2547D45-E429-C140-B813-A4E916CF917F}" type="presOf" srcId="{E9A7163B-E587-164A-B6B1-9C8CCC6F629D}" destId="{C7013E84-A6FD-0843-BB45-FE5D5D9CF454}" srcOrd="1" destOrd="0" presId="urn:microsoft.com/office/officeart/2005/8/layout/process2"/>
    <dgm:cxn modelId="{F7290171-69AA-9845-B01D-52376E009D1E}" srcId="{B856227B-57AD-0040-98D5-3E2BAD48AADE}" destId="{3CF51924-7A3D-DC49-B6F3-8936821F0A7A}" srcOrd="1" destOrd="0" parTransId="{02A882E1-B4E9-7143-A546-5472482EB152}" sibTransId="{148EEDF9-3E9B-094A-B6C7-CD04B8085D7A}"/>
    <dgm:cxn modelId="{C6A26173-0C97-484B-9C80-C71A43D0BEC7}" type="presOf" srcId="{3CF51924-7A3D-DC49-B6F3-8936821F0A7A}" destId="{5FE4ED40-1284-F24A-9497-392C669A4DB6}" srcOrd="0" destOrd="0" presId="urn:microsoft.com/office/officeart/2005/8/layout/process2"/>
    <dgm:cxn modelId="{17FED857-3A99-4D49-BFA5-5DD524D88D9C}" srcId="{B856227B-57AD-0040-98D5-3E2BAD48AADE}" destId="{0C612CA5-83E2-B042-9565-D96B36CEF500}" srcOrd="4" destOrd="0" parTransId="{46A7DC0B-79FB-C142-A239-001E130A2848}" sibTransId="{0F4441A9-74D6-AD46-A71E-D774C7FF00CE}"/>
    <dgm:cxn modelId="{466E5184-2335-CE40-9601-5C7FBB790A69}" type="presOf" srcId="{E21F8C03-93E2-F141-B845-3EDE487F0055}" destId="{51954E66-56AC-A44E-B63F-D556D903D7AD}" srcOrd="0" destOrd="0" presId="urn:microsoft.com/office/officeart/2005/8/layout/process2"/>
    <dgm:cxn modelId="{1F14459D-DFCC-1C4A-B9F7-89A25DF76B8D}" type="presOf" srcId="{CB4D5A6C-B50A-B548-AB82-3E4329D331DF}" destId="{EA73BA3F-D6E0-4447-8C84-C5F91A3E73C3}" srcOrd="0" destOrd="0" presId="urn:microsoft.com/office/officeart/2005/8/layout/process2"/>
    <dgm:cxn modelId="{6283929F-56C6-A048-AFCD-F6F7D6AA063F}" srcId="{B856227B-57AD-0040-98D5-3E2BAD48AADE}" destId="{5DF5B8EE-EE99-B74D-BD6A-F51CCCCD4F88}" srcOrd="2" destOrd="0" parTransId="{8E1C3503-C714-5843-B728-6B9C9539F319}" sibTransId="{E9A7163B-E587-164A-B6B1-9C8CCC6F629D}"/>
    <dgm:cxn modelId="{2FCE45B0-67D7-F845-9BA5-C3B9CB940D48}" srcId="{B856227B-57AD-0040-98D5-3E2BAD48AADE}" destId="{B5315745-625A-4141-9930-94121E0DEA8F}" srcOrd="0" destOrd="0" parTransId="{E323419E-6143-2F46-A9EC-0D81D68F27CB}" sibTransId="{E21F8C03-93E2-F141-B845-3EDE487F0055}"/>
    <dgm:cxn modelId="{A3515BBD-99A8-9C41-BD07-05F8D188DEE5}" type="presOf" srcId="{0C612CA5-83E2-B042-9565-D96B36CEF500}" destId="{9B45FFB3-5D70-AC48-8F57-64AE0E1D66FF}" srcOrd="0" destOrd="0" presId="urn:microsoft.com/office/officeart/2005/8/layout/process2"/>
    <dgm:cxn modelId="{1DC397BE-8C74-EB4B-B070-3CE9B303AF1E}" type="presOf" srcId="{B5315745-625A-4141-9930-94121E0DEA8F}" destId="{B76C87A5-04F6-0143-A867-9E4FAB2D5BE7}" srcOrd="0" destOrd="0" presId="urn:microsoft.com/office/officeart/2005/8/layout/process2"/>
    <dgm:cxn modelId="{7C11CAD7-190E-9347-8F4D-8CB3D1E02249}" type="presOf" srcId="{31151AAB-FC40-2149-8348-CA89F5556DD9}" destId="{EB6E37F5-FB6D-9F42-B2FD-BA3C62A56F07}" srcOrd="1" destOrd="0" presId="urn:microsoft.com/office/officeart/2005/8/layout/process2"/>
    <dgm:cxn modelId="{448785F5-C5DD-5443-A0FC-C0A8F0ED880A}" type="presOf" srcId="{5DF5B8EE-EE99-B74D-BD6A-F51CCCCD4F88}" destId="{C6689794-B8CB-4842-8181-EB8F93F1585E}" srcOrd="0" destOrd="0" presId="urn:microsoft.com/office/officeart/2005/8/layout/process2"/>
    <dgm:cxn modelId="{E21ACAFB-19ED-6A46-A593-5536AD95C522}" type="presOf" srcId="{31151AAB-FC40-2149-8348-CA89F5556DD9}" destId="{630891F8-1C41-3049-8C24-15719267826C}" srcOrd="0" destOrd="0" presId="urn:microsoft.com/office/officeart/2005/8/layout/process2"/>
    <dgm:cxn modelId="{3890B536-FA38-D342-A11E-8995634A403A}" type="presParOf" srcId="{50348FE9-8B04-DE45-B294-A127A0E6AC24}" destId="{B76C87A5-04F6-0143-A867-9E4FAB2D5BE7}" srcOrd="0" destOrd="0" presId="urn:microsoft.com/office/officeart/2005/8/layout/process2"/>
    <dgm:cxn modelId="{3E169344-1F9B-904E-98FD-B86C01C28F89}" type="presParOf" srcId="{50348FE9-8B04-DE45-B294-A127A0E6AC24}" destId="{51954E66-56AC-A44E-B63F-D556D903D7AD}" srcOrd="1" destOrd="0" presId="urn:microsoft.com/office/officeart/2005/8/layout/process2"/>
    <dgm:cxn modelId="{71A44316-5F70-D14F-B475-BCAA893E76EC}" type="presParOf" srcId="{51954E66-56AC-A44E-B63F-D556D903D7AD}" destId="{FB769F48-A0D2-2046-97FA-8EC7C8C49F93}" srcOrd="0" destOrd="0" presId="urn:microsoft.com/office/officeart/2005/8/layout/process2"/>
    <dgm:cxn modelId="{EFE80BDC-D015-9D45-A4BC-BDC3F17D5BE7}" type="presParOf" srcId="{50348FE9-8B04-DE45-B294-A127A0E6AC24}" destId="{5FE4ED40-1284-F24A-9497-392C669A4DB6}" srcOrd="2" destOrd="0" presId="urn:microsoft.com/office/officeart/2005/8/layout/process2"/>
    <dgm:cxn modelId="{ACF11AF9-2635-0547-AE1F-04B401E02FDB}" type="presParOf" srcId="{50348FE9-8B04-DE45-B294-A127A0E6AC24}" destId="{674CECF2-45F9-154D-BAA7-3CC87CD8751F}" srcOrd="3" destOrd="0" presId="urn:microsoft.com/office/officeart/2005/8/layout/process2"/>
    <dgm:cxn modelId="{9EA7EA63-17CC-1D40-99A0-4351E9DD3DE1}" type="presParOf" srcId="{674CECF2-45F9-154D-BAA7-3CC87CD8751F}" destId="{FFA2FAB6-DC8E-F646-995B-2C51C0F7015B}" srcOrd="0" destOrd="0" presId="urn:microsoft.com/office/officeart/2005/8/layout/process2"/>
    <dgm:cxn modelId="{E6914CDC-7C4D-F945-B58F-467885AF3290}" type="presParOf" srcId="{50348FE9-8B04-DE45-B294-A127A0E6AC24}" destId="{C6689794-B8CB-4842-8181-EB8F93F1585E}" srcOrd="4" destOrd="0" presId="urn:microsoft.com/office/officeart/2005/8/layout/process2"/>
    <dgm:cxn modelId="{2F255B33-9BA3-D44D-9A36-7B6E9110D2C9}" type="presParOf" srcId="{50348FE9-8B04-DE45-B294-A127A0E6AC24}" destId="{57D94668-669D-3945-A0C6-4BC6744E9816}" srcOrd="5" destOrd="0" presId="urn:microsoft.com/office/officeart/2005/8/layout/process2"/>
    <dgm:cxn modelId="{70C57D92-6DE9-F346-AC8F-D955A738AF04}" type="presParOf" srcId="{57D94668-669D-3945-A0C6-4BC6744E9816}" destId="{C7013E84-A6FD-0843-BB45-FE5D5D9CF454}" srcOrd="0" destOrd="0" presId="urn:microsoft.com/office/officeart/2005/8/layout/process2"/>
    <dgm:cxn modelId="{480DEE88-0ABF-664B-BCCA-66D6D1DFA05A}" type="presParOf" srcId="{50348FE9-8B04-DE45-B294-A127A0E6AC24}" destId="{EA73BA3F-D6E0-4447-8C84-C5F91A3E73C3}" srcOrd="6" destOrd="0" presId="urn:microsoft.com/office/officeart/2005/8/layout/process2"/>
    <dgm:cxn modelId="{BA10BB90-B6AA-FD49-B9E1-3CD365AB9E90}" type="presParOf" srcId="{50348FE9-8B04-DE45-B294-A127A0E6AC24}" destId="{630891F8-1C41-3049-8C24-15719267826C}" srcOrd="7" destOrd="0" presId="urn:microsoft.com/office/officeart/2005/8/layout/process2"/>
    <dgm:cxn modelId="{3375FF51-DACE-E444-9B68-733397FC43EA}" type="presParOf" srcId="{630891F8-1C41-3049-8C24-15719267826C}" destId="{EB6E37F5-FB6D-9F42-B2FD-BA3C62A56F07}" srcOrd="0" destOrd="0" presId="urn:microsoft.com/office/officeart/2005/8/layout/process2"/>
    <dgm:cxn modelId="{F0326A12-5F9B-E141-BD2A-81FE279F8683}" type="presParOf" srcId="{50348FE9-8B04-DE45-B294-A127A0E6AC24}" destId="{9B45FFB3-5D70-AC48-8F57-64AE0E1D66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BFC435-6746-AE47-9E48-F5A593B87590}"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47AC473-5517-D146-BAB6-55469DF1D7A6}">
      <dgm:prSet phldrT="[Text]"/>
      <dgm:spPr>
        <a:solidFill>
          <a:schemeClr val="accent6"/>
        </a:solidFill>
      </dgm:spPr>
      <dgm:t>
        <a:bodyPr/>
        <a:lstStyle/>
        <a:p>
          <a:r>
            <a:rPr lang="en-US" dirty="0"/>
            <a:t>Low Risk</a:t>
          </a:r>
        </a:p>
      </dgm:t>
    </dgm:pt>
    <dgm:pt modelId="{1E0E964A-F299-0643-935B-46F37F1D0189}" type="parTrans" cxnId="{53DF8EC7-F86A-5247-9C3B-5E3A31B20A3D}">
      <dgm:prSet/>
      <dgm:spPr/>
      <dgm:t>
        <a:bodyPr/>
        <a:lstStyle/>
        <a:p>
          <a:endParaRPr lang="en-US"/>
        </a:p>
      </dgm:t>
    </dgm:pt>
    <dgm:pt modelId="{ACC4C8C9-58E5-B240-87E0-301F4B542495}" type="sibTrans" cxnId="{53DF8EC7-F86A-5247-9C3B-5E3A31B20A3D}">
      <dgm:prSet/>
      <dgm:spPr/>
      <dgm:t>
        <a:bodyPr/>
        <a:lstStyle/>
        <a:p>
          <a:endParaRPr lang="en-US"/>
        </a:p>
      </dgm:t>
    </dgm:pt>
    <dgm:pt modelId="{78823840-40B9-9340-B0A2-FFF96C7A52DE}">
      <dgm:prSet phldrT="[Text]" custT="1"/>
      <dgm:spPr/>
      <dgm:t>
        <a:bodyPr/>
        <a:lstStyle/>
        <a:p>
          <a:pPr>
            <a:buFont typeface="Arial" panose="020B0604020202020204" pitchFamily="34" charset="0"/>
            <a:buChar char="•"/>
          </a:pPr>
          <a:r>
            <a:rPr lang="en-US" sz="1300" dirty="0"/>
            <a:t>Periodic review of financial and performance reports</a:t>
          </a:r>
        </a:p>
      </dgm:t>
    </dgm:pt>
    <dgm:pt modelId="{BDE861E2-56ED-ED4A-BFCB-57B9F5348372}" type="parTrans" cxnId="{7F2C600F-5F53-C943-A508-C42DD35A35F3}">
      <dgm:prSet/>
      <dgm:spPr/>
      <dgm:t>
        <a:bodyPr/>
        <a:lstStyle/>
        <a:p>
          <a:endParaRPr lang="en-US"/>
        </a:p>
      </dgm:t>
    </dgm:pt>
    <dgm:pt modelId="{DAFCCB45-CDC4-F34C-B906-2D5D3CD66C5B}" type="sibTrans" cxnId="{7F2C600F-5F53-C943-A508-C42DD35A35F3}">
      <dgm:prSet/>
      <dgm:spPr/>
      <dgm:t>
        <a:bodyPr/>
        <a:lstStyle/>
        <a:p>
          <a:endParaRPr lang="en-US"/>
        </a:p>
      </dgm:t>
    </dgm:pt>
    <dgm:pt modelId="{69BA2783-10E0-604C-889A-5D71E53371F3}">
      <dgm:prSet phldrT="[Text]"/>
      <dgm:spPr>
        <a:solidFill>
          <a:schemeClr val="accent4"/>
        </a:solidFill>
      </dgm:spPr>
      <dgm:t>
        <a:bodyPr/>
        <a:lstStyle/>
        <a:p>
          <a:r>
            <a:rPr lang="en-US" dirty="0"/>
            <a:t>Med. Risk</a:t>
          </a:r>
        </a:p>
      </dgm:t>
    </dgm:pt>
    <dgm:pt modelId="{05908D4F-71FE-2741-836B-A62B33F42A43}" type="parTrans" cxnId="{CC8C48C2-F608-4B44-9DE7-77CDABB7C7F0}">
      <dgm:prSet/>
      <dgm:spPr/>
      <dgm:t>
        <a:bodyPr/>
        <a:lstStyle/>
        <a:p>
          <a:endParaRPr lang="en-US"/>
        </a:p>
      </dgm:t>
    </dgm:pt>
    <dgm:pt modelId="{34B0CDED-7C0D-6744-9F52-8B0E72A6CB36}" type="sibTrans" cxnId="{CC8C48C2-F608-4B44-9DE7-77CDABB7C7F0}">
      <dgm:prSet/>
      <dgm:spPr/>
      <dgm:t>
        <a:bodyPr/>
        <a:lstStyle/>
        <a:p>
          <a:endParaRPr lang="en-US"/>
        </a:p>
      </dgm:t>
    </dgm:pt>
    <dgm:pt modelId="{0672D222-ABDB-CD4F-8787-E102D63F2096}">
      <dgm:prSet phldrT="[Text]" custT="1"/>
      <dgm:spPr/>
      <dgm:t>
        <a:bodyPr/>
        <a:lstStyle/>
        <a:p>
          <a:r>
            <a:rPr lang="en-US" sz="1300" dirty="0"/>
            <a:t>Payments on reimbursement basis</a:t>
          </a:r>
        </a:p>
      </dgm:t>
    </dgm:pt>
    <dgm:pt modelId="{73477419-38E0-D54C-8FB1-2A033ED124CB}" type="parTrans" cxnId="{F9965768-B01E-524F-8018-178723780BCB}">
      <dgm:prSet/>
      <dgm:spPr/>
      <dgm:t>
        <a:bodyPr/>
        <a:lstStyle/>
        <a:p>
          <a:endParaRPr lang="en-US"/>
        </a:p>
      </dgm:t>
    </dgm:pt>
    <dgm:pt modelId="{F2179EC6-8F7B-574B-9159-69B50AE312BA}" type="sibTrans" cxnId="{F9965768-B01E-524F-8018-178723780BCB}">
      <dgm:prSet/>
      <dgm:spPr/>
      <dgm:t>
        <a:bodyPr/>
        <a:lstStyle/>
        <a:p>
          <a:endParaRPr lang="en-US"/>
        </a:p>
      </dgm:t>
    </dgm:pt>
    <dgm:pt modelId="{650EE829-8ED9-7643-9A84-B1F00C04C7AB}">
      <dgm:prSet phldrT="[Text]"/>
      <dgm:spPr>
        <a:solidFill>
          <a:schemeClr val="accent2"/>
        </a:solidFill>
      </dgm:spPr>
      <dgm:t>
        <a:bodyPr/>
        <a:lstStyle/>
        <a:p>
          <a:r>
            <a:rPr lang="en-US" dirty="0"/>
            <a:t>High Risk</a:t>
          </a:r>
        </a:p>
      </dgm:t>
    </dgm:pt>
    <dgm:pt modelId="{9789710C-06F7-744A-B036-2247E19D26CA}" type="parTrans" cxnId="{CB76E3F9-8442-8C42-A28E-B955BFBC9FDD}">
      <dgm:prSet/>
      <dgm:spPr/>
      <dgm:t>
        <a:bodyPr/>
        <a:lstStyle/>
        <a:p>
          <a:endParaRPr lang="en-US"/>
        </a:p>
      </dgm:t>
    </dgm:pt>
    <dgm:pt modelId="{D6AD243D-74EC-5947-9DF7-BFCAABB8B327}" type="sibTrans" cxnId="{CB76E3F9-8442-8C42-A28E-B955BFBC9FDD}">
      <dgm:prSet/>
      <dgm:spPr/>
      <dgm:t>
        <a:bodyPr/>
        <a:lstStyle/>
        <a:p>
          <a:endParaRPr lang="en-US"/>
        </a:p>
      </dgm:t>
    </dgm:pt>
    <dgm:pt modelId="{8DCB8070-A318-2647-B17F-C4C821AF852C}">
      <dgm:prSet phldrT="[Text]" custT="1"/>
      <dgm:spPr/>
      <dgm:t>
        <a:bodyPr/>
        <a:lstStyle/>
        <a:p>
          <a:r>
            <a:rPr lang="en-US" sz="1400" dirty="0"/>
            <a:t>Quarterly status meetings</a:t>
          </a:r>
        </a:p>
      </dgm:t>
    </dgm:pt>
    <dgm:pt modelId="{E1EC672E-CCC7-5648-AC3F-C32C3FE0D622}" type="parTrans" cxnId="{03C31245-F369-C740-99ED-ECBA20081A82}">
      <dgm:prSet/>
      <dgm:spPr/>
      <dgm:t>
        <a:bodyPr/>
        <a:lstStyle/>
        <a:p>
          <a:endParaRPr lang="en-US"/>
        </a:p>
      </dgm:t>
    </dgm:pt>
    <dgm:pt modelId="{60787FE7-5066-2A4F-99CC-9D87C6DACE83}" type="sibTrans" cxnId="{03C31245-F369-C740-99ED-ECBA20081A82}">
      <dgm:prSet/>
      <dgm:spPr/>
      <dgm:t>
        <a:bodyPr/>
        <a:lstStyle/>
        <a:p>
          <a:endParaRPr lang="en-US"/>
        </a:p>
      </dgm:t>
    </dgm:pt>
    <dgm:pt modelId="{F3C38C29-8648-D541-8B0B-CEAE16A806FE}">
      <dgm:prSet phldrT="[Text]" custT="1"/>
      <dgm:spPr/>
      <dgm:t>
        <a:bodyPr/>
        <a:lstStyle/>
        <a:p>
          <a:r>
            <a:rPr lang="en-US" sz="1400" dirty="0"/>
            <a:t>Other action plans established by LG</a:t>
          </a:r>
        </a:p>
      </dgm:t>
    </dgm:pt>
    <dgm:pt modelId="{C333F574-6440-264F-A238-5773FFCAAD1F}" type="parTrans" cxnId="{3E851681-75D0-574A-A0A0-AFE22A969631}">
      <dgm:prSet/>
      <dgm:spPr/>
      <dgm:t>
        <a:bodyPr/>
        <a:lstStyle/>
        <a:p>
          <a:endParaRPr lang="en-US"/>
        </a:p>
      </dgm:t>
    </dgm:pt>
    <dgm:pt modelId="{99FE9637-5B5F-A043-BBB6-48935B61A60A}" type="sibTrans" cxnId="{3E851681-75D0-574A-A0A0-AFE22A969631}">
      <dgm:prSet/>
      <dgm:spPr/>
      <dgm:t>
        <a:bodyPr/>
        <a:lstStyle/>
        <a:p>
          <a:endParaRPr lang="en-US"/>
        </a:p>
      </dgm:t>
    </dgm:pt>
    <dgm:pt modelId="{497B68B2-8426-004A-8724-0A13D0F91EF0}">
      <dgm:prSet phldrT="[Text]" custT="1"/>
      <dgm:spPr/>
      <dgm:t>
        <a:bodyPr/>
        <a:lstStyle/>
        <a:p>
          <a:r>
            <a:rPr lang="en-US" sz="1300" dirty="0"/>
            <a:t>Required technical training and assistance</a:t>
          </a:r>
        </a:p>
      </dgm:t>
    </dgm:pt>
    <dgm:pt modelId="{AC63CCF9-8C19-EF49-8AB7-DADC73B9AB82}" type="parTrans" cxnId="{88060C8F-F13C-E545-818E-4AFB432B2A8F}">
      <dgm:prSet/>
      <dgm:spPr/>
      <dgm:t>
        <a:bodyPr/>
        <a:lstStyle/>
        <a:p>
          <a:endParaRPr lang="en-US"/>
        </a:p>
      </dgm:t>
    </dgm:pt>
    <dgm:pt modelId="{0099A9FC-C2EC-A740-8483-D39340531E96}" type="sibTrans" cxnId="{88060C8F-F13C-E545-818E-4AFB432B2A8F}">
      <dgm:prSet/>
      <dgm:spPr/>
      <dgm:t>
        <a:bodyPr/>
        <a:lstStyle/>
        <a:p>
          <a:endParaRPr lang="en-US"/>
        </a:p>
      </dgm:t>
    </dgm:pt>
    <dgm:pt modelId="{AC17DBAB-88C8-214A-916A-491587F6CD56}">
      <dgm:prSet phldrT="[Text]" custT="1"/>
      <dgm:spPr/>
      <dgm:t>
        <a:bodyPr/>
        <a:lstStyle/>
        <a:p>
          <a:r>
            <a:rPr lang="en-US" sz="1300" dirty="0"/>
            <a:t>More detailed financial reports</a:t>
          </a:r>
        </a:p>
      </dgm:t>
    </dgm:pt>
    <dgm:pt modelId="{30F8FD7A-2DF4-B24C-8ADA-5EC7DBD1CBBE}" type="parTrans" cxnId="{B756FA26-E42A-524C-8825-CF0943E80DC3}">
      <dgm:prSet/>
      <dgm:spPr/>
      <dgm:t>
        <a:bodyPr/>
        <a:lstStyle/>
        <a:p>
          <a:endParaRPr lang="en-US"/>
        </a:p>
      </dgm:t>
    </dgm:pt>
    <dgm:pt modelId="{09A57F32-B9A7-3441-8126-0069BC69D9EA}" type="sibTrans" cxnId="{B756FA26-E42A-524C-8825-CF0943E80DC3}">
      <dgm:prSet/>
      <dgm:spPr/>
      <dgm:t>
        <a:bodyPr/>
        <a:lstStyle/>
        <a:p>
          <a:endParaRPr lang="en-US"/>
        </a:p>
      </dgm:t>
    </dgm:pt>
    <dgm:pt modelId="{E566940C-C984-AF40-A3BD-73FCD3DC509A}">
      <dgm:prSet phldrT="[Text]" custT="1"/>
      <dgm:spPr/>
      <dgm:t>
        <a:bodyPr/>
        <a:lstStyle/>
        <a:p>
          <a:r>
            <a:rPr lang="en-US" sz="1400" dirty="0"/>
            <a:t>Review of financial mgmt. systems and policies and procedures to ensure                                                    adequacy to meet minimum requirements</a:t>
          </a:r>
        </a:p>
      </dgm:t>
    </dgm:pt>
    <dgm:pt modelId="{4A97EBA5-EC0E-BC48-9CD1-359F9CE58047}" type="parTrans" cxnId="{A5F27934-1FA4-7D44-A205-4914F22E8316}">
      <dgm:prSet/>
      <dgm:spPr/>
      <dgm:t>
        <a:bodyPr/>
        <a:lstStyle/>
        <a:p>
          <a:endParaRPr lang="en-US"/>
        </a:p>
      </dgm:t>
    </dgm:pt>
    <dgm:pt modelId="{562E63D0-4394-EF40-B728-652CF84E7DB8}" type="sibTrans" cxnId="{A5F27934-1FA4-7D44-A205-4914F22E8316}">
      <dgm:prSet/>
      <dgm:spPr/>
      <dgm:t>
        <a:bodyPr/>
        <a:lstStyle/>
        <a:p>
          <a:endParaRPr lang="en-US"/>
        </a:p>
      </dgm:t>
    </dgm:pt>
    <dgm:pt modelId="{90E886F0-ACE1-3741-A587-328EC484AA96}">
      <dgm:prSet phldrT="[Text]" custT="1"/>
      <dgm:spPr/>
      <dgm:t>
        <a:bodyPr/>
        <a:lstStyle/>
        <a:p>
          <a:r>
            <a:rPr lang="en-US" sz="1400" dirty="0"/>
            <a:t>Monthly financial, performance, and compliance reports</a:t>
          </a:r>
        </a:p>
      </dgm:t>
    </dgm:pt>
    <dgm:pt modelId="{EA228389-FF9B-9147-A092-BDFE1C4779D1}" type="parTrans" cxnId="{7097254A-60E3-964F-B774-DA00036DA312}">
      <dgm:prSet/>
      <dgm:spPr/>
      <dgm:t>
        <a:bodyPr/>
        <a:lstStyle/>
        <a:p>
          <a:endParaRPr lang="en-US"/>
        </a:p>
      </dgm:t>
    </dgm:pt>
    <dgm:pt modelId="{7A688E8C-9F27-674A-8090-DE9FE82BF925}" type="sibTrans" cxnId="{7097254A-60E3-964F-B774-DA00036DA312}">
      <dgm:prSet/>
      <dgm:spPr/>
      <dgm:t>
        <a:bodyPr/>
        <a:lstStyle/>
        <a:p>
          <a:endParaRPr lang="en-US"/>
        </a:p>
      </dgm:t>
    </dgm:pt>
    <dgm:pt modelId="{7266C341-329E-014B-BEE7-B9D51083ECB7}">
      <dgm:prSet phldrT="[Text]" custT="1"/>
      <dgm:spPr/>
      <dgm:t>
        <a:bodyPr/>
        <a:lstStyle/>
        <a:p>
          <a:pPr>
            <a:buFont typeface="Arial" panose="020B0604020202020204" pitchFamily="34" charset="0"/>
            <a:buChar char="•"/>
          </a:pPr>
          <a:r>
            <a:rPr lang="en-US" sz="1300" dirty="0"/>
            <a:t>Follow-up an ensure timely action on all identified deficiencies detected through audits, on-site reviews, and other reports from subrecipient. (Document all follow-up)</a:t>
          </a:r>
        </a:p>
      </dgm:t>
    </dgm:pt>
    <dgm:pt modelId="{E1409A6A-4649-E442-8499-566509D2C0A3}" type="parTrans" cxnId="{77C9632D-8EF2-B544-80BE-BB82799705FF}">
      <dgm:prSet/>
      <dgm:spPr/>
      <dgm:t>
        <a:bodyPr/>
        <a:lstStyle/>
        <a:p>
          <a:endParaRPr lang="en-US"/>
        </a:p>
      </dgm:t>
    </dgm:pt>
    <dgm:pt modelId="{860416C8-593C-544C-8E4D-F8DE37908F6E}" type="sibTrans" cxnId="{77C9632D-8EF2-B544-80BE-BB82799705FF}">
      <dgm:prSet/>
      <dgm:spPr/>
      <dgm:t>
        <a:bodyPr/>
        <a:lstStyle/>
        <a:p>
          <a:endParaRPr lang="en-US"/>
        </a:p>
      </dgm:t>
    </dgm:pt>
    <dgm:pt modelId="{6D8E6486-7604-E84E-A6D3-F0CDC08FC332}">
      <dgm:prSet phldrT="[Text]" custT="1"/>
      <dgm:spPr/>
      <dgm:t>
        <a:bodyPr/>
        <a:lstStyle/>
        <a:p>
          <a:pPr>
            <a:buFont typeface="Arial" panose="020B0604020202020204" pitchFamily="34" charset="0"/>
            <a:buChar char="•"/>
          </a:pPr>
          <a:r>
            <a:rPr lang="en-US" sz="1300" dirty="0"/>
            <a:t>Management decisions for applicable audit findings related to this award (2 CFR 200.521)</a:t>
          </a:r>
        </a:p>
      </dgm:t>
    </dgm:pt>
    <dgm:pt modelId="{892406C5-54D6-F142-9C55-7AC8206CCE64}" type="parTrans" cxnId="{4E71618B-E037-8348-84F3-2100E4B7E404}">
      <dgm:prSet/>
      <dgm:spPr/>
      <dgm:t>
        <a:bodyPr/>
        <a:lstStyle/>
        <a:p>
          <a:endParaRPr lang="en-US"/>
        </a:p>
      </dgm:t>
    </dgm:pt>
    <dgm:pt modelId="{8DDFA598-326F-A24F-B760-11E129945BA8}" type="sibTrans" cxnId="{4E71618B-E037-8348-84F3-2100E4B7E404}">
      <dgm:prSet/>
      <dgm:spPr/>
      <dgm:t>
        <a:bodyPr/>
        <a:lstStyle/>
        <a:p>
          <a:endParaRPr lang="en-US"/>
        </a:p>
      </dgm:t>
    </dgm:pt>
    <dgm:pt modelId="{E2003471-0F6F-D848-B9F3-BF21C083F448}">
      <dgm:prSet phldrT="[Text]" custT="1"/>
      <dgm:spPr/>
      <dgm:t>
        <a:bodyPr/>
        <a:lstStyle/>
        <a:p>
          <a:r>
            <a:rPr lang="en-US" sz="1300" dirty="0"/>
            <a:t>Arranging for procedures engagement, if subrecipient not subject to Single Audit (2 CFR 200.425)</a:t>
          </a:r>
        </a:p>
      </dgm:t>
    </dgm:pt>
    <dgm:pt modelId="{23505029-5E37-CD43-9594-0EE1827BC724}" type="parTrans" cxnId="{FF1E44D3-F48D-8748-8E99-40B8E9599706}">
      <dgm:prSet/>
      <dgm:spPr/>
      <dgm:t>
        <a:bodyPr/>
        <a:lstStyle/>
        <a:p>
          <a:endParaRPr lang="en-US"/>
        </a:p>
      </dgm:t>
    </dgm:pt>
    <dgm:pt modelId="{D606D81F-3679-1443-98C0-82B4CF2EB01C}" type="sibTrans" cxnId="{FF1E44D3-F48D-8748-8E99-40B8E9599706}">
      <dgm:prSet/>
      <dgm:spPr/>
      <dgm:t>
        <a:bodyPr/>
        <a:lstStyle/>
        <a:p>
          <a:endParaRPr lang="en-US"/>
        </a:p>
      </dgm:t>
    </dgm:pt>
    <dgm:pt modelId="{FA6CD56F-6C80-DE4A-B38F-84F6D6C091AE}">
      <dgm:prSet phldrT="[Text]" custT="1"/>
      <dgm:spPr/>
      <dgm:t>
        <a:bodyPr/>
        <a:lstStyle/>
        <a:p>
          <a:pPr>
            <a:buFont typeface="Arial" panose="020B0604020202020204" pitchFamily="34" charset="0"/>
            <a:buChar char="•"/>
          </a:pPr>
          <a:r>
            <a:rPr lang="en-US" sz="1300" dirty="0"/>
            <a:t>Verify audits</a:t>
          </a:r>
        </a:p>
      </dgm:t>
    </dgm:pt>
    <dgm:pt modelId="{3F7CA598-F561-1548-BF4C-5F9E6E53EA68}" type="parTrans" cxnId="{36AD1382-7730-6F4D-9D35-CD662B25B815}">
      <dgm:prSet/>
      <dgm:spPr/>
      <dgm:t>
        <a:bodyPr/>
        <a:lstStyle/>
        <a:p>
          <a:endParaRPr lang="en-US"/>
        </a:p>
      </dgm:t>
    </dgm:pt>
    <dgm:pt modelId="{7C875CD2-B464-3144-B274-ED874F377A70}" type="sibTrans" cxnId="{36AD1382-7730-6F4D-9D35-CD662B25B815}">
      <dgm:prSet/>
      <dgm:spPr/>
      <dgm:t>
        <a:bodyPr/>
        <a:lstStyle/>
        <a:p>
          <a:endParaRPr lang="en-US"/>
        </a:p>
      </dgm:t>
    </dgm:pt>
    <dgm:pt modelId="{32A892F1-C155-E14C-9401-4E5ECAFE5ECE}">
      <dgm:prSet phldrT="[Text]" custT="1"/>
      <dgm:spPr/>
      <dgm:t>
        <a:bodyPr/>
        <a:lstStyle/>
        <a:p>
          <a:r>
            <a:rPr lang="en-US" sz="1300" dirty="0"/>
            <a:t>Withholding authority to proceed to next phase until sign off on acceptable performance</a:t>
          </a:r>
        </a:p>
      </dgm:t>
    </dgm:pt>
    <dgm:pt modelId="{B3F3544F-D6DB-0B41-B14B-F19B59DCBAC6}" type="parTrans" cxnId="{FB61A291-A7BE-B74F-9C5D-A25C949A5A08}">
      <dgm:prSet/>
      <dgm:spPr/>
      <dgm:t>
        <a:bodyPr/>
        <a:lstStyle/>
        <a:p>
          <a:endParaRPr lang="en-US"/>
        </a:p>
      </dgm:t>
    </dgm:pt>
    <dgm:pt modelId="{82C84470-6F3C-EB4F-849D-FE377C5F33DB}" type="sibTrans" cxnId="{FB61A291-A7BE-B74F-9C5D-A25C949A5A08}">
      <dgm:prSet/>
      <dgm:spPr/>
      <dgm:t>
        <a:bodyPr/>
        <a:lstStyle/>
        <a:p>
          <a:endParaRPr lang="en-US"/>
        </a:p>
      </dgm:t>
    </dgm:pt>
    <dgm:pt modelId="{EB112FBF-C657-FE42-91F9-16F43A9E8523}">
      <dgm:prSet phldrT="[Text]" custT="1"/>
      <dgm:spPr/>
      <dgm:t>
        <a:bodyPr/>
        <a:lstStyle/>
        <a:p>
          <a:r>
            <a:rPr lang="en-US" sz="1300" dirty="0"/>
            <a:t>Supporting documentation for all expenditures</a:t>
          </a:r>
        </a:p>
      </dgm:t>
    </dgm:pt>
    <dgm:pt modelId="{32FE83E8-0C04-044A-BB70-518D25DD9C11}" type="parTrans" cxnId="{0EE55921-5D4B-E743-B26E-BD8887835D65}">
      <dgm:prSet/>
      <dgm:spPr/>
      <dgm:t>
        <a:bodyPr/>
        <a:lstStyle/>
        <a:p>
          <a:endParaRPr lang="en-US"/>
        </a:p>
      </dgm:t>
    </dgm:pt>
    <dgm:pt modelId="{20E4C133-346E-B444-95C7-4B05A14DCF7F}" type="sibTrans" cxnId="{0EE55921-5D4B-E743-B26E-BD8887835D65}">
      <dgm:prSet/>
      <dgm:spPr/>
      <dgm:t>
        <a:bodyPr/>
        <a:lstStyle/>
        <a:p>
          <a:endParaRPr lang="en-US"/>
        </a:p>
      </dgm:t>
    </dgm:pt>
    <dgm:pt modelId="{AFB8A46F-56E4-7F4B-8EA1-94F1D72B1466}">
      <dgm:prSet phldrT="[Text]" custT="1"/>
      <dgm:spPr/>
      <dgm:t>
        <a:bodyPr/>
        <a:lstStyle/>
        <a:p>
          <a:r>
            <a:rPr lang="en-US" sz="1300" dirty="0"/>
            <a:t>Additional project monitoring</a:t>
          </a:r>
        </a:p>
      </dgm:t>
    </dgm:pt>
    <dgm:pt modelId="{9D013A7A-1B7A-EA43-9A6F-158177753C67}" type="parTrans" cxnId="{023521BE-01B8-E849-A232-9697C9765D7E}">
      <dgm:prSet/>
      <dgm:spPr/>
      <dgm:t>
        <a:bodyPr/>
        <a:lstStyle/>
        <a:p>
          <a:endParaRPr lang="en-US"/>
        </a:p>
      </dgm:t>
    </dgm:pt>
    <dgm:pt modelId="{959BE225-2FBE-D54C-B8B7-086D81864DC9}" type="sibTrans" cxnId="{023521BE-01B8-E849-A232-9697C9765D7E}">
      <dgm:prSet/>
      <dgm:spPr/>
      <dgm:t>
        <a:bodyPr/>
        <a:lstStyle/>
        <a:p>
          <a:endParaRPr lang="en-US"/>
        </a:p>
      </dgm:t>
    </dgm:pt>
    <dgm:pt modelId="{6B414920-2436-1342-8928-FE23CB2E9A9A}" type="pres">
      <dgm:prSet presAssocID="{00BFC435-6746-AE47-9E48-F5A593B87590}" presName="linearFlow" presStyleCnt="0">
        <dgm:presLayoutVars>
          <dgm:dir/>
          <dgm:animLvl val="lvl"/>
          <dgm:resizeHandles val="exact"/>
        </dgm:presLayoutVars>
      </dgm:prSet>
      <dgm:spPr/>
    </dgm:pt>
    <dgm:pt modelId="{F77F8304-40F4-CA41-817F-2BA5E21B8BB7}" type="pres">
      <dgm:prSet presAssocID="{E47AC473-5517-D146-BAB6-55469DF1D7A6}" presName="composite" presStyleCnt="0"/>
      <dgm:spPr/>
    </dgm:pt>
    <dgm:pt modelId="{A892B5F1-F62E-A341-A148-ACA3AA6ED792}" type="pres">
      <dgm:prSet presAssocID="{E47AC473-5517-D146-BAB6-55469DF1D7A6}" presName="parentText" presStyleLbl="alignNode1" presStyleIdx="0" presStyleCnt="3">
        <dgm:presLayoutVars>
          <dgm:chMax val="1"/>
          <dgm:bulletEnabled val="1"/>
        </dgm:presLayoutVars>
      </dgm:prSet>
      <dgm:spPr/>
    </dgm:pt>
    <dgm:pt modelId="{7BEBE8EC-07ED-8B4D-9AE2-E63AA3BA1F5A}" type="pres">
      <dgm:prSet presAssocID="{E47AC473-5517-D146-BAB6-55469DF1D7A6}" presName="descendantText" presStyleLbl="alignAcc1" presStyleIdx="0" presStyleCnt="3" custScaleY="118688">
        <dgm:presLayoutVars>
          <dgm:bulletEnabled val="1"/>
        </dgm:presLayoutVars>
      </dgm:prSet>
      <dgm:spPr/>
    </dgm:pt>
    <dgm:pt modelId="{4DD3B430-ACE0-944E-8D8D-5AB1B4B1862A}" type="pres">
      <dgm:prSet presAssocID="{ACC4C8C9-58E5-B240-87E0-301F4B542495}" presName="sp" presStyleCnt="0"/>
      <dgm:spPr/>
    </dgm:pt>
    <dgm:pt modelId="{A7E81E66-9C27-CB41-8422-C14541DAC75D}" type="pres">
      <dgm:prSet presAssocID="{69BA2783-10E0-604C-889A-5D71E53371F3}" presName="composite" presStyleCnt="0"/>
      <dgm:spPr/>
    </dgm:pt>
    <dgm:pt modelId="{16A8F36B-BD8A-414F-9C11-B1247343CE71}" type="pres">
      <dgm:prSet presAssocID="{69BA2783-10E0-604C-889A-5D71E53371F3}" presName="parentText" presStyleLbl="alignNode1" presStyleIdx="1" presStyleCnt="3">
        <dgm:presLayoutVars>
          <dgm:chMax val="1"/>
          <dgm:bulletEnabled val="1"/>
        </dgm:presLayoutVars>
      </dgm:prSet>
      <dgm:spPr/>
    </dgm:pt>
    <dgm:pt modelId="{B7F94BE1-113D-8C4C-B991-24554FFB28EA}" type="pres">
      <dgm:prSet presAssocID="{69BA2783-10E0-604C-889A-5D71E53371F3}" presName="descendantText" presStyleLbl="alignAcc1" presStyleIdx="1" presStyleCnt="3" custScaleY="128839">
        <dgm:presLayoutVars>
          <dgm:bulletEnabled val="1"/>
        </dgm:presLayoutVars>
      </dgm:prSet>
      <dgm:spPr/>
    </dgm:pt>
    <dgm:pt modelId="{BE9B9054-7CCE-B247-9E90-02BF82A24004}" type="pres">
      <dgm:prSet presAssocID="{34B0CDED-7C0D-6744-9F52-8B0E72A6CB36}" presName="sp" presStyleCnt="0"/>
      <dgm:spPr/>
    </dgm:pt>
    <dgm:pt modelId="{8927987F-A3BB-B44C-9F8C-1F695FCCDB97}" type="pres">
      <dgm:prSet presAssocID="{650EE829-8ED9-7643-9A84-B1F00C04C7AB}" presName="composite" presStyleCnt="0"/>
      <dgm:spPr/>
    </dgm:pt>
    <dgm:pt modelId="{F232B374-6D0A-1244-B91C-FB3AEEBA928A}" type="pres">
      <dgm:prSet presAssocID="{650EE829-8ED9-7643-9A84-B1F00C04C7AB}" presName="parentText" presStyleLbl="alignNode1" presStyleIdx="2" presStyleCnt="3">
        <dgm:presLayoutVars>
          <dgm:chMax val="1"/>
          <dgm:bulletEnabled val="1"/>
        </dgm:presLayoutVars>
      </dgm:prSet>
      <dgm:spPr/>
    </dgm:pt>
    <dgm:pt modelId="{D6D6CCC5-52C5-DF4C-A4BE-9EBCD3867A51}" type="pres">
      <dgm:prSet presAssocID="{650EE829-8ED9-7643-9A84-B1F00C04C7AB}" presName="descendantText" presStyleLbl="alignAcc1" presStyleIdx="2" presStyleCnt="3" custScaleY="116856">
        <dgm:presLayoutVars>
          <dgm:bulletEnabled val="1"/>
        </dgm:presLayoutVars>
      </dgm:prSet>
      <dgm:spPr/>
    </dgm:pt>
  </dgm:ptLst>
  <dgm:cxnLst>
    <dgm:cxn modelId="{15221709-1306-A54E-A340-3A47862542F4}" type="presOf" srcId="{7266C341-329E-014B-BEE7-B9D51083ECB7}" destId="{7BEBE8EC-07ED-8B4D-9AE2-E63AA3BA1F5A}" srcOrd="0" destOrd="1" presId="urn:microsoft.com/office/officeart/2005/8/layout/chevron2"/>
    <dgm:cxn modelId="{7F2C600F-5F53-C943-A508-C42DD35A35F3}" srcId="{E47AC473-5517-D146-BAB6-55469DF1D7A6}" destId="{78823840-40B9-9340-B0A2-FFF96C7A52DE}" srcOrd="0" destOrd="0" parTransId="{BDE861E2-56ED-ED4A-BFCB-57B9F5348372}" sibTransId="{DAFCCB45-CDC4-F34C-B906-2D5D3CD66C5B}"/>
    <dgm:cxn modelId="{A469F510-8BA1-234E-A4BC-82483EFB7D76}" type="presOf" srcId="{AFB8A46F-56E4-7F4B-8EA1-94F1D72B1466}" destId="{B7F94BE1-113D-8C4C-B991-24554FFB28EA}" srcOrd="0" destOrd="4" presId="urn:microsoft.com/office/officeart/2005/8/layout/chevron2"/>
    <dgm:cxn modelId="{0EE55921-5D4B-E743-B26E-BD8887835D65}" srcId="{69BA2783-10E0-604C-889A-5D71E53371F3}" destId="{EB112FBF-C657-FE42-91F9-16F43A9E8523}" srcOrd="2" destOrd="0" parTransId="{32FE83E8-0C04-044A-BB70-518D25DD9C11}" sibTransId="{20E4C133-346E-B444-95C7-4B05A14DCF7F}"/>
    <dgm:cxn modelId="{B756FA26-E42A-524C-8825-CF0943E80DC3}" srcId="{69BA2783-10E0-604C-889A-5D71E53371F3}" destId="{AC17DBAB-88C8-214A-916A-491587F6CD56}" srcOrd="0" destOrd="0" parTransId="{30F8FD7A-2DF4-B24C-8ADA-5EC7DBD1CBBE}" sibTransId="{09A57F32-B9A7-3441-8126-0069BC69D9EA}"/>
    <dgm:cxn modelId="{F8B83428-E745-2C45-BEBD-6FDA5F2E219D}" type="presOf" srcId="{AC17DBAB-88C8-214A-916A-491587F6CD56}" destId="{B7F94BE1-113D-8C4C-B991-24554FFB28EA}" srcOrd="0" destOrd="0" presId="urn:microsoft.com/office/officeart/2005/8/layout/chevron2"/>
    <dgm:cxn modelId="{77C9632D-8EF2-B544-80BE-BB82799705FF}" srcId="{E47AC473-5517-D146-BAB6-55469DF1D7A6}" destId="{7266C341-329E-014B-BEE7-B9D51083ECB7}" srcOrd="1" destOrd="0" parTransId="{E1409A6A-4649-E442-8499-566509D2C0A3}" sibTransId="{860416C8-593C-544C-8E4D-F8DE37908F6E}"/>
    <dgm:cxn modelId="{718B9C33-29AF-0F4C-91DF-CE00E22859C7}" type="presOf" srcId="{FA6CD56F-6C80-DE4A-B38F-84F6D6C091AE}" destId="{7BEBE8EC-07ED-8B4D-9AE2-E63AA3BA1F5A}" srcOrd="0" destOrd="3" presId="urn:microsoft.com/office/officeart/2005/8/layout/chevron2"/>
    <dgm:cxn modelId="{A5F27934-1FA4-7D44-A205-4914F22E8316}" srcId="{650EE829-8ED9-7643-9A84-B1F00C04C7AB}" destId="{E566940C-C984-AF40-A3BD-73FCD3DC509A}" srcOrd="1" destOrd="0" parTransId="{4A97EBA5-EC0E-BC48-9CD1-359F9CE58047}" sibTransId="{562E63D0-4394-EF40-B728-652CF84E7DB8}"/>
    <dgm:cxn modelId="{A8FB9A40-D748-884F-9E43-0D771CEA5DBB}" type="presOf" srcId="{69BA2783-10E0-604C-889A-5D71E53371F3}" destId="{16A8F36B-BD8A-414F-9C11-B1247343CE71}" srcOrd="0" destOrd="0" presId="urn:microsoft.com/office/officeart/2005/8/layout/chevron2"/>
    <dgm:cxn modelId="{029EC960-F1EC-A448-ACAA-62DED4A5B9D3}" type="presOf" srcId="{78823840-40B9-9340-B0A2-FFF96C7A52DE}" destId="{7BEBE8EC-07ED-8B4D-9AE2-E63AA3BA1F5A}" srcOrd="0" destOrd="0" presId="urn:microsoft.com/office/officeart/2005/8/layout/chevron2"/>
    <dgm:cxn modelId="{03C31245-F369-C740-99ED-ECBA20081A82}" srcId="{650EE829-8ED9-7643-9A84-B1F00C04C7AB}" destId="{8DCB8070-A318-2647-B17F-C4C821AF852C}" srcOrd="0" destOrd="0" parTransId="{E1EC672E-CCC7-5648-AC3F-C32C3FE0D622}" sibTransId="{60787FE7-5066-2A4F-99CC-9D87C6DACE83}"/>
    <dgm:cxn modelId="{F9965768-B01E-524F-8018-178723780BCB}" srcId="{69BA2783-10E0-604C-889A-5D71E53371F3}" destId="{0672D222-ABDB-CD4F-8787-E102D63F2096}" srcOrd="3" destOrd="0" parTransId="{73477419-38E0-D54C-8FB1-2A033ED124CB}" sibTransId="{F2179EC6-8F7B-574B-9159-69B50AE312BA}"/>
    <dgm:cxn modelId="{7097254A-60E3-964F-B774-DA00036DA312}" srcId="{650EE829-8ED9-7643-9A84-B1F00C04C7AB}" destId="{90E886F0-ACE1-3741-A587-328EC484AA96}" srcOrd="2" destOrd="0" parTransId="{EA228389-FF9B-9147-A092-BDFE1C4779D1}" sibTransId="{7A688E8C-9F27-674A-8090-DE9FE82BF925}"/>
    <dgm:cxn modelId="{28A1FD4B-835C-E544-975D-C29785BA4955}" type="presOf" srcId="{EB112FBF-C657-FE42-91F9-16F43A9E8523}" destId="{B7F94BE1-113D-8C4C-B991-24554FFB28EA}" srcOrd="0" destOrd="2" presId="urn:microsoft.com/office/officeart/2005/8/layout/chevron2"/>
    <dgm:cxn modelId="{4140C679-D22E-084B-BFCD-3974609E5351}" type="presOf" srcId="{E2003471-0F6F-D848-B9F3-BF21C083F448}" destId="{B7F94BE1-113D-8C4C-B991-24554FFB28EA}" srcOrd="0" destOrd="6" presId="urn:microsoft.com/office/officeart/2005/8/layout/chevron2"/>
    <dgm:cxn modelId="{003CD15A-EB73-684A-A182-AC10816A4EDD}" type="presOf" srcId="{E47AC473-5517-D146-BAB6-55469DF1D7A6}" destId="{A892B5F1-F62E-A341-A148-ACA3AA6ED792}" srcOrd="0" destOrd="0" presId="urn:microsoft.com/office/officeart/2005/8/layout/chevron2"/>
    <dgm:cxn modelId="{EF530F7B-06DE-6A4F-8C85-3886D830C323}" type="presOf" srcId="{8DCB8070-A318-2647-B17F-C4C821AF852C}" destId="{D6D6CCC5-52C5-DF4C-A4BE-9EBCD3867A51}" srcOrd="0" destOrd="0" presId="urn:microsoft.com/office/officeart/2005/8/layout/chevron2"/>
    <dgm:cxn modelId="{3E851681-75D0-574A-A0A0-AFE22A969631}" srcId="{650EE829-8ED9-7643-9A84-B1F00C04C7AB}" destId="{F3C38C29-8648-D541-8B0B-CEAE16A806FE}" srcOrd="3" destOrd="0" parTransId="{C333F574-6440-264F-A238-5773FFCAAD1F}" sibTransId="{99FE9637-5B5F-A043-BBB6-48935B61A60A}"/>
    <dgm:cxn modelId="{36AD1382-7730-6F4D-9D35-CD662B25B815}" srcId="{E47AC473-5517-D146-BAB6-55469DF1D7A6}" destId="{FA6CD56F-6C80-DE4A-B38F-84F6D6C091AE}" srcOrd="3" destOrd="0" parTransId="{3F7CA598-F561-1548-BF4C-5F9E6E53EA68}" sibTransId="{7C875CD2-B464-3144-B274-ED874F377A70}"/>
    <dgm:cxn modelId="{4E71618B-E037-8348-84F3-2100E4B7E404}" srcId="{E47AC473-5517-D146-BAB6-55469DF1D7A6}" destId="{6D8E6486-7604-E84E-A6D3-F0CDC08FC332}" srcOrd="2" destOrd="0" parTransId="{892406C5-54D6-F142-9C55-7AC8206CCE64}" sibTransId="{8DDFA598-326F-A24F-B760-11E129945BA8}"/>
    <dgm:cxn modelId="{88060C8F-F13C-E545-818E-4AFB432B2A8F}" srcId="{69BA2783-10E0-604C-889A-5D71E53371F3}" destId="{497B68B2-8426-004A-8724-0A13D0F91EF0}" srcOrd="5" destOrd="0" parTransId="{AC63CCF9-8C19-EF49-8AB7-DADC73B9AB82}" sibTransId="{0099A9FC-C2EC-A740-8483-D39340531E96}"/>
    <dgm:cxn modelId="{FB61A291-A7BE-B74F-9C5D-A25C949A5A08}" srcId="{69BA2783-10E0-604C-889A-5D71E53371F3}" destId="{32A892F1-C155-E14C-9401-4E5ECAFE5ECE}" srcOrd="1" destOrd="0" parTransId="{B3F3544F-D6DB-0B41-B14B-F19B59DCBAC6}" sibTransId="{82C84470-6F3C-EB4F-849D-FE377C5F33DB}"/>
    <dgm:cxn modelId="{012AFE96-9749-324A-8491-36EA88BA3AB9}" type="presOf" srcId="{F3C38C29-8648-D541-8B0B-CEAE16A806FE}" destId="{D6D6CCC5-52C5-DF4C-A4BE-9EBCD3867A51}" srcOrd="0" destOrd="3" presId="urn:microsoft.com/office/officeart/2005/8/layout/chevron2"/>
    <dgm:cxn modelId="{DB6E7FAE-DB5E-B74E-91F9-6F2DEC6E5E08}" type="presOf" srcId="{6D8E6486-7604-E84E-A6D3-F0CDC08FC332}" destId="{7BEBE8EC-07ED-8B4D-9AE2-E63AA3BA1F5A}" srcOrd="0" destOrd="2" presId="urn:microsoft.com/office/officeart/2005/8/layout/chevron2"/>
    <dgm:cxn modelId="{91BD13B3-BC51-294A-95A4-3109B0C99ACA}" type="presOf" srcId="{90E886F0-ACE1-3741-A587-328EC484AA96}" destId="{D6D6CCC5-52C5-DF4C-A4BE-9EBCD3867A51}" srcOrd="0" destOrd="2" presId="urn:microsoft.com/office/officeart/2005/8/layout/chevron2"/>
    <dgm:cxn modelId="{2C0512BB-A112-3749-9A0B-35AA7E092203}" type="presOf" srcId="{E566940C-C984-AF40-A3BD-73FCD3DC509A}" destId="{D6D6CCC5-52C5-DF4C-A4BE-9EBCD3867A51}" srcOrd="0" destOrd="1" presId="urn:microsoft.com/office/officeart/2005/8/layout/chevron2"/>
    <dgm:cxn modelId="{023521BE-01B8-E849-A232-9697C9765D7E}" srcId="{69BA2783-10E0-604C-889A-5D71E53371F3}" destId="{AFB8A46F-56E4-7F4B-8EA1-94F1D72B1466}" srcOrd="4" destOrd="0" parTransId="{9D013A7A-1B7A-EA43-9A6F-158177753C67}" sibTransId="{959BE225-2FBE-D54C-B8B7-086D81864DC9}"/>
    <dgm:cxn modelId="{CC8C48C2-F608-4B44-9DE7-77CDABB7C7F0}" srcId="{00BFC435-6746-AE47-9E48-F5A593B87590}" destId="{69BA2783-10E0-604C-889A-5D71E53371F3}" srcOrd="1" destOrd="0" parTransId="{05908D4F-71FE-2741-836B-A62B33F42A43}" sibTransId="{34B0CDED-7C0D-6744-9F52-8B0E72A6CB36}"/>
    <dgm:cxn modelId="{0D6D5AC5-FFFB-C04B-A7D3-F825EE3B7F0F}" type="presOf" srcId="{00BFC435-6746-AE47-9E48-F5A593B87590}" destId="{6B414920-2436-1342-8928-FE23CB2E9A9A}" srcOrd="0" destOrd="0" presId="urn:microsoft.com/office/officeart/2005/8/layout/chevron2"/>
    <dgm:cxn modelId="{53DF8EC7-F86A-5247-9C3B-5E3A31B20A3D}" srcId="{00BFC435-6746-AE47-9E48-F5A593B87590}" destId="{E47AC473-5517-D146-BAB6-55469DF1D7A6}" srcOrd="0" destOrd="0" parTransId="{1E0E964A-F299-0643-935B-46F37F1D0189}" sibTransId="{ACC4C8C9-58E5-B240-87E0-301F4B542495}"/>
    <dgm:cxn modelId="{DD2BCCCB-B210-744D-B08F-0689EA5C56E9}" type="presOf" srcId="{497B68B2-8426-004A-8724-0A13D0F91EF0}" destId="{B7F94BE1-113D-8C4C-B991-24554FFB28EA}" srcOrd="0" destOrd="5" presId="urn:microsoft.com/office/officeart/2005/8/layout/chevron2"/>
    <dgm:cxn modelId="{FF1E44D3-F48D-8748-8E99-40B8E9599706}" srcId="{69BA2783-10E0-604C-889A-5D71E53371F3}" destId="{E2003471-0F6F-D848-B9F3-BF21C083F448}" srcOrd="6" destOrd="0" parTransId="{23505029-5E37-CD43-9594-0EE1827BC724}" sibTransId="{D606D81F-3679-1443-98C0-82B4CF2EB01C}"/>
    <dgm:cxn modelId="{2666D9DF-EF41-AB4F-9EF8-90665C337567}" type="presOf" srcId="{32A892F1-C155-E14C-9401-4E5ECAFE5ECE}" destId="{B7F94BE1-113D-8C4C-B991-24554FFB28EA}" srcOrd="0" destOrd="1" presId="urn:microsoft.com/office/officeart/2005/8/layout/chevron2"/>
    <dgm:cxn modelId="{BDA088E3-0843-2848-9CDD-94FE2B612767}" type="presOf" srcId="{650EE829-8ED9-7643-9A84-B1F00C04C7AB}" destId="{F232B374-6D0A-1244-B91C-FB3AEEBA928A}" srcOrd="0" destOrd="0" presId="urn:microsoft.com/office/officeart/2005/8/layout/chevron2"/>
    <dgm:cxn modelId="{5B9798EB-2216-654A-9DA0-7E9F2DDDB288}" type="presOf" srcId="{0672D222-ABDB-CD4F-8787-E102D63F2096}" destId="{B7F94BE1-113D-8C4C-B991-24554FFB28EA}" srcOrd="0" destOrd="3" presId="urn:microsoft.com/office/officeart/2005/8/layout/chevron2"/>
    <dgm:cxn modelId="{CB76E3F9-8442-8C42-A28E-B955BFBC9FDD}" srcId="{00BFC435-6746-AE47-9E48-F5A593B87590}" destId="{650EE829-8ED9-7643-9A84-B1F00C04C7AB}" srcOrd="2" destOrd="0" parTransId="{9789710C-06F7-744A-B036-2247E19D26CA}" sibTransId="{D6AD243D-74EC-5947-9DF7-BFCAABB8B327}"/>
    <dgm:cxn modelId="{E3BD5F3D-C9E4-BD4A-9453-0E3E54D64779}" type="presParOf" srcId="{6B414920-2436-1342-8928-FE23CB2E9A9A}" destId="{F77F8304-40F4-CA41-817F-2BA5E21B8BB7}" srcOrd="0" destOrd="0" presId="urn:microsoft.com/office/officeart/2005/8/layout/chevron2"/>
    <dgm:cxn modelId="{9EA98B5A-18C2-2144-A03C-B2C82BFA3FF6}" type="presParOf" srcId="{F77F8304-40F4-CA41-817F-2BA5E21B8BB7}" destId="{A892B5F1-F62E-A341-A148-ACA3AA6ED792}" srcOrd="0" destOrd="0" presId="urn:microsoft.com/office/officeart/2005/8/layout/chevron2"/>
    <dgm:cxn modelId="{71B48678-442E-D84C-A926-8A38BE82A26F}" type="presParOf" srcId="{F77F8304-40F4-CA41-817F-2BA5E21B8BB7}" destId="{7BEBE8EC-07ED-8B4D-9AE2-E63AA3BA1F5A}" srcOrd="1" destOrd="0" presId="urn:microsoft.com/office/officeart/2005/8/layout/chevron2"/>
    <dgm:cxn modelId="{FC3372C1-8926-1142-BAE8-280E7B50272C}" type="presParOf" srcId="{6B414920-2436-1342-8928-FE23CB2E9A9A}" destId="{4DD3B430-ACE0-944E-8D8D-5AB1B4B1862A}" srcOrd="1" destOrd="0" presId="urn:microsoft.com/office/officeart/2005/8/layout/chevron2"/>
    <dgm:cxn modelId="{A403E20E-D92F-E248-B478-C7ACCCA78F77}" type="presParOf" srcId="{6B414920-2436-1342-8928-FE23CB2E9A9A}" destId="{A7E81E66-9C27-CB41-8422-C14541DAC75D}" srcOrd="2" destOrd="0" presId="urn:microsoft.com/office/officeart/2005/8/layout/chevron2"/>
    <dgm:cxn modelId="{392D026B-202A-2D47-9558-843AC1324BF0}" type="presParOf" srcId="{A7E81E66-9C27-CB41-8422-C14541DAC75D}" destId="{16A8F36B-BD8A-414F-9C11-B1247343CE71}" srcOrd="0" destOrd="0" presId="urn:microsoft.com/office/officeart/2005/8/layout/chevron2"/>
    <dgm:cxn modelId="{196466A3-6FF1-3C48-B352-A8502E1B3D47}" type="presParOf" srcId="{A7E81E66-9C27-CB41-8422-C14541DAC75D}" destId="{B7F94BE1-113D-8C4C-B991-24554FFB28EA}" srcOrd="1" destOrd="0" presId="urn:microsoft.com/office/officeart/2005/8/layout/chevron2"/>
    <dgm:cxn modelId="{F5F9CD45-76F7-DF43-873D-F27269D9C745}" type="presParOf" srcId="{6B414920-2436-1342-8928-FE23CB2E9A9A}" destId="{BE9B9054-7CCE-B247-9E90-02BF82A24004}" srcOrd="3" destOrd="0" presId="urn:microsoft.com/office/officeart/2005/8/layout/chevron2"/>
    <dgm:cxn modelId="{8FF361F4-1482-9F49-9A72-049946341960}" type="presParOf" srcId="{6B414920-2436-1342-8928-FE23CB2E9A9A}" destId="{8927987F-A3BB-B44C-9F8C-1F695FCCDB97}" srcOrd="4" destOrd="0" presId="urn:microsoft.com/office/officeart/2005/8/layout/chevron2"/>
    <dgm:cxn modelId="{02B560E4-0422-0A48-8DF7-178B5E907086}" type="presParOf" srcId="{8927987F-A3BB-B44C-9F8C-1F695FCCDB97}" destId="{F232B374-6D0A-1244-B91C-FB3AEEBA928A}" srcOrd="0" destOrd="0" presId="urn:microsoft.com/office/officeart/2005/8/layout/chevron2"/>
    <dgm:cxn modelId="{29706807-E04B-6E4F-A648-031D9DD4FF09}" type="presParOf" srcId="{8927987F-A3BB-B44C-9F8C-1F695FCCDB97}" destId="{D6D6CCC5-52C5-DF4C-A4BE-9EBCD3867A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05088F5-F2D5-493C-821E-A25505185AC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1CB5403D-1E03-4538-91AB-43A7D08BC1DE}">
      <dgm:prSet phldrT="[Text]" custT="1"/>
      <dgm:spPr>
        <a:solidFill>
          <a:schemeClr val="tx1">
            <a:lumMod val="50000"/>
            <a:lumOff val="50000"/>
          </a:schemeClr>
        </a:solidFill>
      </dgm:spPr>
      <dgm:t>
        <a:bodyPr/>
        <a:lstStyle/>
        <a:p>
          <a:r>
            <a:rPr lang="en-US" sz="1500" dirty="0"/>
            <a:t>SL 2021-180 Funds</a:t>
          </a:r>
        </a:p>
      </dgm:t>
    </dgm:pt>
    <dgm:pt modelId="{76A3A679-35F3-44AE-8B36-0779CDC3425C}" type="parTrans" cxnId="{7182B8DA-AACF-419B-84EE-1346E0382FCB}">
      <dgm:prSet/>
      <dgm:spPr/>
      <dgm:t>
        <a:bodyPr/>
        <a:lstStyle/>
        <a:p>
          <a:endParaRPr lang="en-US" sz="1500"/>
        </a:p>
      </dgm:t>
    </dgm:pt>
    <dgm:pt modelId="{4994EC29-0767-4F74-B91D-152DF8B66091}" type="sibTrans" cxnId="{7182B8DA-AACF-419B-84EE-1346E0382FCB}">
      <dgm:prSet/>
      <dgm:spPr/>
      <dgm:t>
        <a:bodyPr/>
        <a:lstStyle/>
        <a:p>
          <a:endParaRPr lang="en-US" sz="1500"/>
        </a:p>
      </dgm:t>
    </dgm:pt>
    <dgm:pt modelId="{70C40EF3-A3D6-4CC1-B1C7-B3947863F593}">
      <dgm:prSet phldrT="[Text]" custT="1"/>
      <dgm:spPr>
        <a:solidFill>
          <a:schemeClr val="accent2"/>
        </a:solidFill>
      </dgm:spPr>
      <dgm:t>
        <a:bodyPr/>
        <a:lstStyle/>
        <a:p>
          <a:r>
            <a:rPr lang="en-US" sz="1500" dirty="0"/>
            <a:t>Viable Utility Reserve “Distressed”</a:t>
          </a:r>
        </a:p>
      </dgm:t>
    </dgm:pt>
    <dgm:pt modelId="{BB301764-5FB9-4508-825C-7D1E916827AD}" type="parTrans" cxnId="{D821BA43-6977-4ED2-B2F0-F77D51DD0F25}">
      <dgm:prSet/>
      <dgm:spPr/>
      <dgm:t>
        <a:bodyPr/>
        <a:lstStyle/>
        <a:p>
          <a:endParaRPr lang="en-US" sz="1500"/>
        </a:p>
      </dgm:t>
    </dgm:pt>
    <dgm:pt modelId="{6215ADEE-6A12-47D5-A738-3BF2FECC950E}" type="sibTrans" cxnId="{D821BA43-6977-4ED2-B2F0-F77D51DD0F25}">
      <dgm:prSet/>
      <dgm:spPr/>
      <dgm:t>
        <a:bodyPr/>
        <a:lstStyle/>
        <a:p>
          <a:endParaRPr lang="en-US" sz="1500"/>
        </a:p>
      </dgm:t>
    </dgm:pt>
    <dgm:pt modelId="{FA2C3BA1-08DC-4152-80B2-9AE4D7F3A368}">
      <dgm:prSet phldrT="[Text]" custT="1"/>
      <dgm:spPr>
        <a:solidFill>
          <a:schemeClr val="accent3">
            <a:lumMod val="60000"/>
            <a:lumOff val="40000"/>
          </a:schemeClr>
        </a:solidFill>
      </dgm:spPr>
      <dgm:t>
        <a:bodyPr/>
        <a:lstStyle/>
        <a:p>
          <a:r>
            <a:rPr lang="en-US" sz="1500" dirty="0"/>
            <a:t>State Reserve </a:t>
          </a:r>
        </a:p>
        <a:p>
          <a:r>
            <a:rPr lang="en-US" sz="1500" dirty="0"/>
            <a:t>“At Risk”</a:t>
          </a:r>
        </a:p>
      </dgm:t>
    </dgm:pt>
    <dgm:pt modelId="{99C792E7-D0DC-4764-B236-E45717C62407}" type="parTrans" cxnId="{797F6110-787A-46EA-9AE6-71A67B4DC49C}">
      <dgm:prSet/>
      <dgm:spPr/>
      <dgm:t>
        <a:bodyPr/>
        <a:lstStyle/>
        <a:p>
          <a:endParaRPr lang="en-US" sz="1500"/>
        </a:p>
      </dgm:t>
    </dgm:pt>
    <dgm:pt modelId="{188FD796-696C-435D-A61D-FBE12DB56E3F}" type="sibTrans" cxnId="{797F6110-787A-46EA-9AE6-71A67B4DC49C}">
      <dgm:prSet/>
      <dgm:spPr/>
      <dgm:t>
        <a:bodyPr/>
        <a:lstStyle/>
        <a:p>
          <a:endParaRPr lang="en-US" sz="1500"/>
        </a:p>
      </dgm:t>
    </dgm:pt>
    <dgm:pt modelId="{B6868DC7-9002-4D26-9D45-8D798A2C09E2}">
      <dgm:prSet phldrT="[Text]" custT="1"/>
      <dgm:spPr>
        <a:solidFill>
          <a:schemeClr val="accent1"/>
        </a:solidFill>
      </dgm:spPr>
      <dgm:t>
        <a:bodyPr/>
        <a:lstStyle/>
        <a:p>
          <a:r>
            <a:rPr lang="en-US" sz="1400" dirty="0"/>
            <a:t>Local Assistance for Stormwater Infrastructure Investment</a:t>
          </a:r>
        </a:p>
      </dgm:t>
    </dgm:pt>
    <dgm:pt modelId="{76F62411-ABE7-4995-A360-BC5C4BC533D8}" type="parTrans" cxnId="{D7D59133-4DC8-4106-9FC8-9A0E9BE09323}">
      <dgm:prSet/>
      <dgm:spPr/>
      <dgm:t>
        <a:bodyPr/>
        <a:lstStyle/>
        <a:p>
          <a:endParaRPr lang="en-US" sz="1500"/>
        </a:p>
      </dgm:t>
    </dgm:pt>
    <dgm:pt modelId="{6E13B037-42CF-4A71-A831-48D8F428B481}" type="sibTrans" cxnId="{D7D59133-4DC8-4106-9FC8-9A0E9BE09323}">
      <dgm:prSet/>
      <dgm:spPr/>
      <dgm:t>
        <a:bodyPr/>
        <a:lstStyle/>
        <a:p>
          <a:endParaRPr lang="en-US" sz="1500"/>
        </a:p>
      </dgm:t>
    </dgm:pt>
    <dgm:pt modelId="{FC753709-EDDF-445A-828A-C105031CD013}">
      <dgm:prSet phldrT="[Text]" custT="1"/>
      <dgm:spPr>
        <a:solidFill>
          <a:schemeClr val="accent3">
            <a:lumMod val="60000"/>
            <a:lumOff val="40000"/>
          </a:schemeClr>
        </a:solidFill>
      </dgm:spPr>
      <dgm:t>
        <a:bodyPr/>
        <a:lstStyle/>
        <a:p>
          <a:r>
            <a:rPr lang="en-US" sz="1500" dirty="0"/>
            <a:t>~$42 M </a:t>
          </a:r>
        </a:p>
        <a:p>
          <a:r>
            <a:rPr lang="en-US" sz="1500" dirty="0"/>
            <a:t>Available for Applications</a:t>
          </a:r>
        </a:p>
      </dgm:t>
    </dgm:pt>
    <dgm:pt modelId="{BFCDC763-227E-43F6-A302-0481FFB47AE1}" type="parTrans" cxnId="{17AA9384-2A28-4057-B4A0-162F6F7CF7DE}">
      <dgm:prSet/>
      <dgm:spPr/>
      <dgm:t>
        <a:bodyPr/>
        <a:lstStyle/>
        <a:p>
          <a:endParaRPr lang="en-US" sz="1500"/>
        </a:p>
      </dgm:t>
    </dgm:pt>
    <dgm:pt modelId="{9D85A033-888E-4140-B288-AF35F9400913}" type="sibTrans" cxnId="{17AA9384-2A28-4057-B4A0-162F6F7CF7DE}">
      <dgm:prSet/>
      <dgm:spPr/>
      <dgm:t>
        <a:bodyPr/>
        <a:lstStyle/>
        <a:p>
          <a:endParaRPr lang="en-US" sz="1500"/>
        </a:p>
      </dgm:t>
    </dgm:pt>
    <dgm:pt modelId="{9B5AD8D1-C6AC-412C-9DA0-984DF86ADDFF}">
      <dgm:prSet phldrT="[Text]" custT="1"/>
      <dgm:spPr>
        <a:solidFill>
          <a:schemeClr val="accent1"/>
        </a:solidFill>
      </dgm:spPr>
      <dgm:t>
        <a:bodyPr/>
        <a:lstStyle/>
        <a:p>
          <a:r>
            <a:rPr lang="en-US" sz="1500" dirty="0"/>
            <a:t>$82 M </a:t>
          </a:r>
        </a:p>
        <a:p>
          <a:r>
            <a:rPr lang="en-US" sz="1500" dirty="0"/>
            <a:t>Available for Applications</a:t>
          </a:r>
        </a:p>
      </dgm:t>
    </dgm:pt>
    <dgm:pt modelId="{5A07A8A8-6E6F-4384-957A-10148907A01C}" type="parTrans" cxnId="{E0025B96-5519-4D59-A428-CD8E9F8AA580}">
      <dgm:prSet/>
      <dgm:spPr/>
      <dgm:t>
        <a:bodyPr/>
        <a:lstStyle/>
        <a:p>
          <a:endParaRPr lang="en-US" sz="1500"/>
        </a:p>
      </dgm:t>
    </dgm:pt>
    <dgm:pt modelId="{AF3F1CA3-2E0C-401B-AC26-9ECFC2E751D0}" type="sibTrans" cxnId="{E0025B96-5519-4D59-A428-CD8E9F8AA580}">
      <dgm:prSet/>
      <dgm:spPr/>
      <dgm:t>
        <a:bodyPr/>
        <a:lstStyle/>
        <a:p>
          <a:endParaRPr lang="en-US" sz="1500"/>
        </a:p>
      </dgm:t>
    </dgm:pt>
    <dgm:pt modelId="{B09BBBCE-7F7D-438E-9CC3-53E99D47617D}">
      <dgm:prSet phldrT="[Text]" custT="1"/>
      <dgm:spPr>
        <a:solidFill>
          <a:schemeClr val="accent5">
            <a:lumMod val="40000"/>
            <a:lumOff val="60000"/>
          </a:schemeClr>
        </a:solidFill>
      </dgm:spPr>
      <dgm:t>
        <a:bodyPr/>
        <a:lstStyle/>
        <a:p>
          <a:r>
            <a:rPr lang="en-US" sz="1500" dirty="0"/>
            <a:t>State Reserve </a:t>
          </a:r>
        </a:p>
        <a:p>
          <a:r>
            <a:rPr lang="en-US" sz="1500" dirty="0"/>
            <a:t>Studies</a:t>
          </a:r>
        </a:p>
      </dgm:t>
    </dgm:pt>
    <dgm:pt modelId="{5EFCB670-75EF-4D91-80EB-05F1399E39EE}" type="parTrans" cxnId="{767CC977-9F79-446E-AC2D-EDBA111D67C8}">
      <dgm:prSet/>
      <dgm:spPr/>
      <dgm:t>
        <a:bodyPr/>
        <a:lstStyle/>
        <a:p>
          <a:endParaRPr lang="en-US" sz="1500"/>
        </a:p>
      </dgm:t>
    </dgm:pt>
    <dgm:pt modelId="{88A981A4-1DCC-40A9-9632-D0824A6774C6}" type="sibTrans" cxnId="{767CC977-9F79-446E-AC2D-EDBA111D67C8}">
      <dgm:prSet/>
      <dgm:spPr/>
      <dgm:t>
        <a:bodyPr/>
        <a:lstStyle/>
        <a:p>
          <a:endParaRPr lang="en-US" sz="1500"/>
        </a:p>
      </dgm:t>
    </dgm:pt>
    <dgm:pt modelId="{40625259-E0D6-4978-898F-C2F9E699E919}">
      <dgm:prSet phldrT="[Text]" custT="1"/>
      <dgm:spPr>
        <a:solidFill>
          <a:schemeClr val="accent2"/>
        </a:solidFill>
      </dgm:spPr>
      <dgm:t>
        <a:bodyPr/>
        <a:lstStyle/>
        <a:p>
          <a:r>
            <a:rPr lang="en-US" sz="1500" dirty="0"/>
            <a:t>~$119 M </a:t>
          </a:r>
        </a:p>
        <a:p>
          <a:r>
            <a:rPr lang="en-US" sz="1500" dirty="0"/>
            <a:t>Available for Applications</a:t>
          </a:r>
        </a:p>
      </dgm:t>
    </dgm:pt>
    <dgm:pt modelId="{BEE8E3C6-8E83-450E-8BAE-EB3B3C713248}" type="parTrans" cxnId="{6153B1B7-15A7-490C-96A4-858D0F31FDF2}">
      <dgm:prSet/>
      <dgm:spPr/>
      <dgm:t>
        <a:bodyPr/>
        <a:lstStyle/>
        <a:p>
          <a:endParaRPr lang="en-US" sz="1500"/>
        </a:p>
      </dgm:t>
    </dgm:pt>
    <dgm:pt modelId="{FA6CBE67-B95C-43C4-8717-E9F0FCD1B44B}" type="sibTrans" cxnId="{6153B1B7-15A7-490C-96A4-858D0F31FDF2}">
      <dgm:prSet/>
      <dgm:spPr/>
      <dgm:t>
        <a:bodyPr/>
        <a:lstStyle/>
        <a:p>
          <a:endParaRPr lang="en-US" sz="1500"/>
        </a:p>
      </dgm:t>
    </dgm:pt>
    <dgm:pt modelId="{8948B828-485C-4793-A9A1-2E32F319A801}">
      <dgm:prSet phldrT="[Text]" custT="1"/>
      <dgm:spPr>
        <a:solidFill>
          <a:schemeClr val="tx1"/>
        </a:solidFill>
      </dgm:spPr>
      <dgm:t>
        <a:bodyPr/>
        <a:lstStyle/>
        <a:p>
          <a:r>
            <a:rPr lang="en-US" sz="1500" strike="sngStrike" baseline="0" dirty="0"/>
            <a:t>State Reserve </a:t>
          </a:r>
        </a:p>
        <a:p>
          <a:r>
            <a:rPr lang="en-US" sz="1500" strike="sngStrike" baseline="0" dirty="0"/>
            <a:t>“All Other Systems”</a:t>
          </a:r>
        </a:p>
      </dgm:t>
    </dgm:pt>
    <dgm:pt modelId="{95F31346-01AF-4E3F-9687-C37081C5A5C9}" type="parTrans" cxnId="{A735470C-79E9-4E25-BDAB-12E53EB78A73}">
      <dgm:prSet/>
      <dgm:spPr/>
      <dgm:t>
        <a:bodyPr/>
        <a:lstStyle/>
        <a:p>
          <a:endParaRPr lang="en-US" sz="1500"/>
        </a:p>
      </dgm:t>
    </dgm:pt>
    <dgm:pt modelId="{D33430DA-1EE9-46EA-83A3-A6508FE0D70E}" type="sibTrans" cxnId="{A735470C-79E9-4E25-BDAB-12E53EB78A73}">
      <dgm:prSet/>
      <dgm:spPr/>
      <dgm:t>
        <a:bodyPr/>
        <a:lstStyle/>
        <a:p>
          <a:endParaRPr lang="en-US" sz="1500"/>
        </a:p>
      </dgm:t>
    </dgm:pt>
    <dgm:pt modelId="{2A38C5B3-FA2D-4698-82C9-9D5EB8249945}">
      <dgm:prSet phldrT="[Text]" custT="1"/>
      <dgm:spPr>
        <a:solidFill>
          <a:schemeClr val="tx1"/>
        </a:solidFill>
      </dgm:spPr>
      <dgm:t>
        <a:bodyPr/>
        <a:lstStyle/>
        <a:p>
          <a:r>
            <a:rPr lang="en-US" sz="1500" strike="sngStrike" baseline="0" dirty="0"/>
            <a:t>Not available for Applications</a:t>
          </a:r>
        </a:p>
      </dgm:t>
    </dgm:pt>
    <dgm:pt modelId="{3A2FAD3C-01EA-4A2A-A03D-BF384FE3E1E9}" type="parTrans" cxnId="{FC2CEE8B-1E5E-4A79-A9F7-938B25837FCE}">
      <dgm:prSet/>
      <dgm:spPr/>
      <dgm:t>
        <a:bodyPr/>
        <a:lstStyle/>
        <a:p>
          <a:endParaRPr lang="en-US" sz="1500"/>
        </a:p>
      </dgm:t>
    </dgm:pt>
    <dgm:pt modelId="{886668A7-6716-4C8E-B726-31515C26CE0C}" type="sibTrans" cxnId="{FC2CEE8B-1E5E-4A79-A9F7-938B25837FCE}">
      <dgm:prSet/>
      <dgm:spPr/>
      <dgm:t>
        <a:bodyPr/>
        <a:lstStyle/>
        <a:p>
          <a:endParaRPr lang="en-US" sz="1500"/>
        </a:p>
      </dgm:t>
    </dgm:pt>
    <dgm:pt modelId="{5A12E01D-3343-49B4-AC74-BD96C659D7E5}">
      <dgm:prSet custT="1"/>
      <dgm:spPr>
        <a:solidFill>
          <a:schemeClr val="accent5">
            <a:lumMod val="40000"/>
            <a:lumOff val="60000"/>
          </a:schemeClr>
        </a:solidFill>
        <a:ln w="12700" cap="flat" cmpd="sng" algn="ctr">
          <a:solidFill>
            <a:srgbClr val="FFFFFF">
              <a:hueOff val="0"/>
              <a:satOff val="0"/>
              <a:lumOff val="0"/>
              <a:alphaOff val="0"/>
            </a:srgbClr>
          </a:solidFill>
          <a:prstDash val="solid"/>
          <a:miter lim="800000"/>
        </a:ln>
        <a:effectLst/>
      </dgm:spPr>
      <dgm:t>
        <a:bodyPr spcFirstLastPara="0" vert="horz" wrap="square" lIns="9525" tIns="9525" rIns="9525" bIns="9525" numCol="1" spcCol="1270" anchor="ctr" anchorCtr="0"/>
        <a:lstStyle/>
        <a:p>
          <a:pPr marL="0" lvl="0" algn="ctr" defTabSz="666750">
            <a:lnSpc>
              <a:spcPct val="90000"/>
            </a:lnSpc>
            <a:spcBef>
              <a:spcPct val="0"/>
            </a:spcBef>
            <a:spcAft>
              <a:spcPct val="35000"/>
            </a:spcAft>
            <a:buNone/>
          </a:pPr>
          <a:r>
            <a:rPr lang="en-US" sz="1500" kern="1200" dirty="0">
              <a:solidFill>
                <a:srgbClr val="FFFFFF"/>
              </a:solidFill>
              <a:latin typeface="+mn-lt"/>
              <a:ea typeface="+mn-ea"/>
              <a:cs typeface="+mn-cs"/>
            </a:rPr>
            <a:t>~$28 M </a:t>
          </a:r>
        </a:p>
        <a:p>
          <a:pPr marL="0" lvl="0" algn="ctr" defTabSz="666750">
            <a:lnSpc>
              <a:spcPct val="90000"/>
            </a:lnSpc>
            <a:spcBef>
              <a:spcPct val="0"/>
            </a:spcBef>
            <a:spcAft>
              <a:spcPct val="35000"/>
            </a:spcAft>
            <a:buNone/>
          </a:pPr>
          <a:r>
            <a:rPr lang="en-US" sz="1500" kern="1200" dirty="0">
              <a:solidFill>
                <a:srgbClr val="FFFFFF"/>
              </a:solidFill>
              <a:latin typeface="+mn-lt"/>
              <a:ea typeface="+mn-ea"/>
              <a:cs typeface="+mn-cs"/>
            </a:rPr>
            <a:t>Available for Applications</a:t>
          </a:r>
        </a:p>
      </dgm:t>
    </dgm:pt>
    <dgm:pt modelId="{BA68A953-7A08-4CBA-AC2B-3C357EB58FB2}" type="parTrans" cxnId="{DD58B732-4509-43E4-B0A3-5655D6BC5C4D}">
      <dgm:prSet/>
      <dgm:spPr/>
      <dgm:t>
        <a:bodyPr/>
        <a:lstStyle/>
        <a:p>
          <a:endParaRPr lang="en-US"/>
        </a:p>
      </dgm:t>
    </dgm:pt>
    <dgm:pt modelId="{FD12AFDD-3B55-4D13-BCFC-43344DDA36D6}" type="sibTrans" cxnId="{DD58B732-4509-43E4-B0A3-5655D6BC5C4D}">
      <dgm:prSet/>
      <dgm:spPr/>
      <dgm:t>
        <a:bodyPr/>
        <a:lstStyle/>
        <a:p>
          <a:endParaRPr lang="en-US"/>
        </a:p>
      </dgm:t>
    </dgm:pt>
    <dgm:pt modelId="{B1E8CBCB-635D-4BE0-8F7C-C2A33A626753}">
      <dgm:prSet phldrT="[Text]" custT="1"/>
      <dgm:spPr>
        <a:solidFill>
          <a:schemeClr val="accent4"/>
        </a:solidFill>
      </dgm:spPr>
      <dgm:t>
        <a:bodyPr/>
        <a:lstStyle/>
        <a:p>
          <a:r>
            <a:rPr lang="en-US" sz="1500" dirty="0"/>
            <a:t>SL 2022-74 Funds</a:t>
          </a:r>
        </a:p>
      </dgm:t>
    </dgm:pt>
    <dgm:pt modelId="{9EBD2456-3C0B-4849-B78A-071A8B0BCB82}" type="parTrans" cxnId="{C34413E1-DBEF-4B9F-A06F-972009FEA1D8}">
      <dgm:prSet/>
      <dgm:spPr/>
      <dgm:t>
        <a:bodyPr/>
        <a:lstStyle/>
        <a:p>
          <a:endParaRPr lang="en-US"/>
        </a:p>
      </dgm:t>
    </dgm:pt>
    <dgm:pt modelId="{1BDA5D13-B2F0-49CA-88AD-21822FEAC7F2}" type="sibTrans" cxnId="{C34413E1-DBEF-4B9F-A06F-972009FEA1D8}">
      <dgm:prSet/>
      <dgm:spPr/>
      <dgm:t>
        <a:bodyPr/>
        <a:lstStyle/>
        <a:p>
          <a:endParaRPr lang="en-US"/>
        </a:p>
      </dgm:t>
    </dgm:pt>
    <dgm:pt modelId="{F323C5EC-5274-4175-9121-833CFDF0EEC6}">
      <dgm:prSet phldrT="[Text]" custT="1"/>
      <dgm:spPr>
        <a:solidFill>
          <a:schemeClr val="accent4"/>
        </a:solidFill>
      </dgm:spPr>
      <dgm:t>
        <a:bodyPr/>
        <a:lstStyle/>
        <a:p>
          <a:r>
            <a:rPr lang="en-US" sz="1500" strike="noStrike" baseline="0" dirty="0"/>
            <a:t>State Reserve</a:t>
          </a:r>
        </a:p>
      </dgm:t>
    </dgm:pt>
    <dgm:pt modelId="{AAFB4650-039F-493C-8CB0-759DD64C9CF2}" type="parTrans" cxnId="{F0EC6233-6E24-4F49-89B5-F0703DF05B10}">
      <dgm:prSet/>
      <dgm:spPr/>
      <dgm:t>
        <a:bodyPr/>
        <a:lstStyle/>
        <a:p>
          <a:endParaRPr lang="en-US"/>
        </a:p>
      </dgm:t>
    </dgm:pt>
    <dgm:pt modelId="{D2A1DA89-11F3-4E96-ABAB-B77A6329FA19}" type="sibTrans" cxnId="{F0EC6233-6E24-4F49-89B5-F0703DF05B10}">
      <dgm:prSet/>
      <dgm:spPr/>
      <dgm:t>
        <a:bodyPr/>
        <a:lstStyle/>
        <a:p>
          <a:endParaRPr lang="en-US"/>
        </a:p>
      </dgm:t>
    </dgm:pt>
    <dgm:pt modelId="{AE767D00-CEDC-4FBC-ACF3-FBAA49FA203E}">
      <dgm:prSet phldrT="[Text]" custT="1"/>
      <dgm:spPr>
        <a:solidFill>
          <a:schemeClr val="accent4"/>
        </a:solidFill>
      </dgm:spPr>
      <dgm:t>
        <a:bodyPr/>
        <a:lstStyle/>
        <a:p>
          <a:r>
            <a:rPr lang="en-US" sz="1500" strike="noStrike" baseline="0" dirty="0"/>
            <a:t>~$7 M</a:t>
          </a:r>
          <a:br>
            <a:rPr lang="en-US" sz="1500" strike="noStrike" baseline="0" dirty="0"/>
          </a:br>
          <a:r>
            <a:rPr lang="en-US" sz="1500" strike="noStrike" baseline="0" dirty="0"/>
            <a:t>Available for Applications</a:t>
          </a:r>
        </a:p>
      </dgm:t>
    </dgm:pt>
    <dgm:pt modelId="{6BDC0B24-7CAD-4A06-BA0C-71521AF63757}" type="parTrans" cxnId="{6887173F-6E64-46D1-8C8F-4FD86A7D8F87}">
      <dgm:prSet/>
      <dgm:spPr/>
      <dgm:t>
        <a:bodyPr/>
        <a:lstStyle/>
        <a:p>
          <a:endParaRPr lang="en-US"/>
        </a:p>
      </dgm:t>
    </dgm:pt>
    <dgm:pt modelId="{AE445A37-1B61-4552-9857-EE5718D5075B}" type="sibTrans" cxnId="{6887173F-6E64-46D1-8C8F-4FD86A7D8F87}">
      <dgm:prSet/>
      <dgm:spPr/>
      <dgm:t>
        <a:bodyPr/>
        <a:lstStyle/>
        <a:p>
          <a:endParaRPr lang="en-US"/>
        </a:p>
      </dgm:t>
    </dgm:pt>
    <dgm:pt modelId="{FC37200F-8188-4F86-B5BF-0337AFEADA99}" type="pres">
      <dgm:prSet presAssocID="{105088F5-F2D5-493C-821E-A25505185AC0}" presName="hierChild1" presStyleCnt="0">
        <dgm:presLayoutVars>
          <dgm:orgChart val="1"/>
          <dgm:chPref val="1"/>
          <dgm:dir/>
          <dgm:animOne val="branch"/>
          <dgm:animLvl val="lvl"/>
          <dgm:resizeHandles/>
        </dgm:presLayoutVars>
      </dgm:prSet>
      <dgm:spPr/>
    </dgm:pt>
    <dgm:pt modelId="{62D31633-6234-4F4A-BA7B-DFD3D06FE51F}" type="pres">
      <dgm:prSet presAssocID="{1CB5403D-1E03-4538-91AB-43A7D08BC1DE}" presName="hierRoot1" presStyleCnt="0">
        <dgm:presLayoutVars>
          <dgm:hierBranch val="init"/>
        </dgm:presLayoutVars>
      </dgm:prSet>
      <dgm:spPr/>
    </dgm:pt>
    <dgm:pt modelId="{E7FC01F8-717B-458E-97D0-279829120283}" type="pres">
      <dgm:prSet presAssocID="{1CB5403D-1E03-4538-91AB-43A7D08BC1DE}" presName="rootComposite1" presStyleCnt="0"/>
      <dgm:spPr/>
    </dgm:pt>
    <dgm:pt modelId="{2AD26ED6-CE1C-4BD6-B2F0-CCDDBA78D4F9}" type="pres">
      <dgm:prSet presAssocID="{1CB5403D-1E03-4538-91AB-43A7D08BC1DE}" presName="rootText1" presStyleLbl="node0" presStyleIdx="0" presStyleCnt="2" custScaleX="163924" custScaleY="211085">
        <dgm:presLayoutVars>
          <dgm:chPref val="3"/>
        </dgm:presLayoutVars>
      </dgm:prSet>
      <dgm:spPr/>
    </dgm:pt>
    <dgm:pt modelId="{9EB7B5B3-7003-4B16-A37D-81060ED4C8D5}" type="pres">
      <dgm:prSet presAssocID="{1CB5403D-1E03-4538-91AB-43A7D08BC1DE}" presName="rootConnector1" presStyleLbl="node1" presStyleIdx="0" presStyleCnt="0"/>
      <dgm:spPr/>
    </dgm:pt>
    <dgm:pt modelId="{F1D28A64-2E65-4EB3-BE96-440C8916C65A}" type="pres">
      <dgm:prSet presAssocID="{1CB5403D-1E03-4538-91AB-43A7D08BC1DE}" presName="hierChild2" presStyleCnt="0"/>
      <dgm:spPr/>
    </dgm:pt>
    <dgm:pt modelId="{F0E4FCE8-78E0-4B6A-8D29-8A1A0D1BE282}" type="pres">
      <dgm:prSet presAssocID="{BB301764-5FB9-4508-825C-7D1E916827AD}" presName="Name64" presStyleLbl="parChTrans1D2" presStyleIdx="0" presStyleCnt="6"/>
      <dgm:spPr/>
    </dgm:pt>
    <dgm:pt modelId="{DBA3800C-1D0E-41C6-99C2-CDBFAA39F255}" type="pres">
      <dgm:prSet presAssocID="{70C40EF3-A3D6-4CC1-B1C7-B3947863F593}" presName="hierRoot2" presStyleCnt="0">
        <dgm:presLayoutVars>
          <dgm:hierBranch val="init"/>
        </dgm:presLayoutVars>
      </dgm:prSet>
      <dgm:spPr/>
    </dgm:pt>
    <dgm:pt modelId="{ED7BF403-4D70-4CCE-BD19-16273F796C38}" type="pres">
      <dgm:prSet presAssocID="{70C40EF3-A3D6-4CC1-B1C7-B3947863F593}" presName="rootComposite" presStyleCnt="0"/>
      <dgm:spPr/>
    </dgm:pt>
    <dgm:pt modelId="{D2A1D44D-2CB4-49C9-AF36-22997D252211}" type="pres">
      <dgm:prSet presAssocID="{70C40EF3-A3D6-4CC1-B1C7-B3947863F593}" presName="rootText" presStyleLbl="node2" presStyleIdx="0" presStyleCnt="6" custScaleX="163924" custScaleY="211085">
        <dgm:presLayoutVars>
          <dgm:chPref val="3"/>
        </dgm:presLayoutVars>
      </dgm:prSet>
      <dgm:spPr/>
    </dgm:pt>
    <dgm:pt modelId="{2FD1053A-86C8-43E6-A764-E10792CE3B2D}" type="pres">
      <dgm:prSet presAssocID="{70C40EF3-A3D6-4CC1-B1C7-B3947863F593}" presName="rootConnector" presStyleLbl="node2" presStyleIdx="0" presStyleCnt="6"/>
      <dgm:spPr/>
    </dgm:pt>
    <dgm:pt modelId="{3A88F899-4977-45FF-ADD8-FE8DC95D335B}" type="pres">
      <dgm:prSet presAssocID="{70C40EF3-A3D6-4CC1-B1C7-B3947863F593}" presName="hierChild4" presStyleCnt="0"/>
      <dgm:spPr/>
    </dgm:pt>
    <dgm:pt modelId="{34A0A1C3-36CD-4F14-B8EA-9AECE779A12A}" type="pres">
      <dgm:prSet presAssocID="{BEE8E3C6-8E83-450E-8BAE-EB3B3C713248}" presName="Name64" presStyleLbl="parChTrans1D3" presStyleIdx="0" presStyleCnt="6"/>
      <dgm:spPr/>
    </dgm:pt>
    <dgm:pt modelId="{8342EAB3-390F-4A08-A9DE-6EE8BFD7536F}" type="pres">
      <dgm:prSet presAssocID="{40625259-E0D6-4978-898F-C2F9E699E919}" presName="hierRoot2" presStyleCnt="0">
        <dgm:presLayoutVars>
          <dgm:hierBranch val="init"/>
        </dgm:presLayoutVars>
      </dgm:prSet>
      <dgm:spPr/>
    </dgm:pt>
    <dgm:pt modelId="{30EEF95E-E132-4A8F-9575-55D5C78B453E}" type="pres">
      <dgm:prSet presAssocID="{40625259-E0D6-4978-898F-C2F9E699E919}" presName="rootComposite" presStyleCnt="0"/>
      <dgm:spPr/>
    </dgm:pt>
    <dgm:pt modelId="{1ED20944-AA61-4B0E-83A7-8A3EB84D1DE7}" type="pres">
      <dgm:prSet presAssocID="{40625259-E0D6-4978-898F-C2F9E699E919}" presName="rootText" presStyleLbl="node3" presStyleIdx="0" presStyleCnt="6" custScaleX="163924" custScaleY="211085">
        <dgm:presLayoutVars>
          <dgm:chPref val="3"/>
        </dgm:presLayoutVars>
      </dgm:prSet>
      <dgm:spPr/>
    </dgm:pt>
    <dgm:pt modelId="{21FA06E1-DD76-4BFE-9799-08A286B132D3}" type="pres">
      <dgm:prSet presAssocID="{40625259-E0D6-4978-898F-C2F9E699E919}" presName="rootConnector" presStyleLbl="node3" presStyleIdx="0" presStyleCnt="6"/>
      <dgm:spPr/>
    </dgm:pt>
    <dgm:pt modelId="{03375C19-1D22-4060-85E2-C57DBA4E3363}" type="pres">
      <dgm:prSet presAssocID="{40625259-E0D6-4978-898F-C2F9E699E919}" presName="hierChild4" presStyleCnt="0"/>
      <dgm:spPr/>
    </dgm:pt>
    <dgm:pt modelId="{CEF8B4EB-0F61-4A36-AF01-B55F07BBB02B}" type="pres">
      <dgm:prSet presAssocID="{40625259-E0D6-4978-898F-C2F9E699E919}" presName="hierChild5" presStyleCnt="0"/>
      <dgm:spPr/>
    </dgm:pt>
    <dgm:pt modelId="{494BBA03-5187-4A69-A509-5E198CD4BEF0}" type="pres">
      <dgm:prSet presAssocID="{70C40EF3-A3D6-4CC1-B1C7-B3947863F593}" presName="hierChild5" presStyleCnt="0"/>
      <dgm:spPr/>
    </dgm:pt>
    <dgm:pt modelId="{DBC866C2-A5D7-4CD5-A1A1-297FE4411481}" type="pres">
      <dgm:prSet presAssocID="{99C792E7-D0DC-4764-B236-E45717C62407}" presName="Name64" presStyleLbl="parChTrans1D2" presStyleIdx="1" presStyleCnt="6"/>
      <dgm:spPr/>
    </dgm:pt>
    <dgm:pt modelId="{248F841A-871D-413B-B94D-9EA9A2D5BD86}" type="pres">
      <dgm:prSet presAssocID="{FA2C3BA1-08DC-4152-80B2-9AE4D7F3A368}" presName="hierRoot2" presStyleCnt="0">
        <dgm:presLayoutVars>
          <dgm:hierBranch val="init"/>
        </dgm:presLayoutVars>
      </dgm:prSet>
      <dgm:spPr/>
    </dgm:pt>
    <dgm:pt modelId="{3E83E249-958D-4DC3-910C-964C630EB2DB}" type="pres">
      <dgm:prSet presAssocID="{FA2C3BA1-08DC-4152-80B2-9AE4D7F3A368}" presName="rootComposite" presStyleCnt="0"/>
      <dgm:spPr/>
    </dgm:pt>
    <dgm:pt modelId="{57D10B75-1889-44E5-B6A0-5F5F58964569}" type="pres">
      <dgm:prSet presAssocID="{FA2C3BA1-08DC-4152-80B2-9AE4D7F3A368}" presName="rootText" presStyleLbl="node2" presStyleIdx="1" presStyleCnt="6" custScaleX="163924" custScaleY="211085">
        <dgm:presLayoutVars>
          <dgm:chPref val="3"/>
        </dgm:presLayoutVars>
      </dgm:prSet>
      <dgm:spPr/>
    </dgm:pt>
    <dgm:pt modelId="{049E93BC-06E2-483B-99FD-F396893A60FB}" type="pres">
      <dgm:prSet presAssocID="{FA2C3BA1-08DC-4152-80B2-9AE4D7F3A368}" presName="rootConnector" presStyleLbl="node2" presStyleIdx="1" presStyleCnt="6"/>
      <dgm:spPr/>
    </dgm:pt>
    <dgm:pt modelId="{7834EC94-3E9C-4BBE-913E-E75578D8C100}" type="pres">
      <dgm:prSet presAssocID="{FA2C3BA1-08DC-4152-80B2-9AE4D7F3A368}" presName="hierChild4" presStyleCnt="0"/>
      <dgm:spPr/>
    </dgm:pt>
    <dgm:pt modelId="{FC62FEBD-070F-4867-B2A5-ECC788EC217A}" type="pres">
      <dgm:prSet presAssocID="{BFCDC763-227E-43F6-A302-0481FFB47AE1}" presName="Name64" presStyleLbl="parChTrans1D3" presStyleIdx="1" presStyleCnt="6"/>
      <dgm:spPr/>
    </dgm:pt>
    <dgm:pt modelId="{5D98BE18-C559-43D4-ACF8-FEA7CBE22C86}" type="pres">
      <dgm:prSet presAssocID="{FC753709-EDDF-445A-828A-C105031CD013}" presName="hierRoot2" presStyleCnt="0">
        <dgm:presLayoutVars>
          <dgm:hierBranch val="init"/>
        </dgm:presLayoutVars>
      </dgm:prSet>
      <dgm:spPr/>
    </dgm:pt>
    <dgm:pt modelId="{5A2739E3-B8F3-4AC9-85BA-6751893182FC}" type="pres">
      <dgm:prSet presAssocID="{FC753709-EDDF-445A-828A-C105031CD013}" presName="rootComposite" presStyleCnt="0"/>
      <dgm:spPr/>
    </dgm:pt>
    <dgm:pt modelId="{41AE96FE-4A30-4579-AD1E-CF229EF76482}" type="pres">
      <dgm:prSet presAssocID="{FC753709-EDDF-445A-828A-C105031CD013}" presName="rootText" presStyleLbl="node3" presStyleIdx="1" presStyleCnt="6" custScaleX="163924" custScaleY="211085">
        <dgm:presLayoutVars>
          <dgm:chPref val="3"/>
        </dgm:presLayoutVars>
      </dgm:prSet>
      <dgm:spPr/>
    </dgm:pt>
    <dgm:pt modelId="{EEC0CA73-87D5-47F1-B67F-E442A0C43D62}" type="pres">
      <dgm:prSet presAssocID="{FC753709-EDDF-445A-828A-C105031CD013}" presName="rootConnector" presStyleLbl="node3" presStyleIdx="1" presStyleCnt="6"/>
      <dgm:spPr/>
    </dgm:pt>
    <dgm:pt modelId="{EDF2061B-2771-4786-9AA9-4BA358146854}" type="pres">
      <dgm:prSet presAssocID="{FC753709-EDDF-445A-828A-C105031CD013}" presName="hierChild4" presStyleCnt="0"/>
      <dgm:spPr/>
    </dgm:pt>
    <dgm:pt modelId="{82F8DC1E-5611-43DE-BAD2-1BE84C0D7249}" type="pres">
      <dgm:prSet presAssocID="{FC753709-EDDF-445A-828A-C105031CD013}" presName="hierChild5" presStyleCnt="0"/>
      <dgm:spPr/>
    </dgm:pt>
    <dgm:pt modelId="{27E3C66D-0AEE-4955-9888-224516E91556}" type="pres">
      <dgm:prSet presAssocID="{FA2C3BA1-08DC-4152-80B2-9AE4D7F3A368}" presName="hierChild5" presStyleCnt="0"/>
      <dgm:spPr/>
    </dgm:pt>
    <dgm:pt modelId="{6BF24534-DB66-487A-AA45-127EC27A343D}" type="pres">
      <dgm:prSet presAssocID="{95F31346-01AF-4E3F-9687-C37081C5A5C9}" presName="Name64" presStyleLbl="parChTrans1D2" presStyleIdx="2" presStyleCnt="6"/>
      <dgm:spPr/>
    </dgm:pt>
    <dgm:pt modelId="{C5C14A88-A499-47ED-8EAE-68E4E9E71FE3}" type="pres">
      <dgm:prSet presAssocID="{8948B828-485C-4793-A9A1-2E32F319A801}" presName="hierRoot2" presStyleCnt="0">
        <dgm:presLayoutVars>
          <dgm:hierBranch val="init"/>
        </dgm:presLayoutVars>
      </dgm:prSet>
      <dgm:spPr/>
    </dgm:pt>
    <dgm:pt modelId="{02CE0ECE-8F8A-4365-961A-62237E6644CD}" type="pres">
      <dgm:prSet presAssocID="{8948B828-485C-4793-A9A1-2E32F319A801}" presName="rootComposite" presStyleCnt="0"/>
      <dgm:spPr/>
    </dgm:pt>
    <dgm:pt modelId="{9256DBF5-E7AF-470D-A2E9-7EF2C9D74DCE}" type="pres">
      <dgm:prSet presAssocID="{8948B828-485C-4793-A9A1-2E32F319A801}" presName="rootText" presStyleLbl="node2" presStyleIdx="2" presStyleCnt="6" custScaleX="163924" custScaleY="211085">
        <dgm:presLayoutVars>
          <dgm:chPref val="3"/>
        </dgm:presLayoutVars>
      </dgm:prSet>
      <dgm:spPr/>
    </dgm:pt>
    <dgm:pt modelId="{6FDE0917-3662-4EFE-8F65-FAA9870EC6AB}" type="pres">
      <dgm:prSet presAssocID="{8948B828-485C-4793-A9A1-2E32F319A801}" presName="rootConnector" presStyleLbl="node2" presStyleIdx="2" presStyleCnt="6"/>
      <dgm:spPr/>
    </dgm:pt>
    <dgm:pt modelId="{86CD42DA-7111-4D8C-ABD0-878E9D2D490A}" type="pres">
      <dgm:prSet presAssocID="{8948B828-485C-4793-A9A1-2E32F319A801}" presName="hierChild4" presStyleCnt="0"/>
      <dgm:spPr/>
    </dgm:pt>
    <dgm:pt modelId="{FAAC894B-2A41-4A6A-95BF-95E9919DD921}" type="pres">
      <dgm:prSet presAssocID="{3A2FAD3C-01EA-4A2A-A03D-BF384FE3E1E9}" presName="Name64" presStyleLbl="parChTrans1D3" presStyleIdx="2" presStyleCnt="6"/>
      <dgm:spPr/>
    </dgm:pt>
    <dgm:pt modelId="{3B33BB2A-123A-41A7-8BF4-7C745A1D6AAB}" type="pres">
      <dgm:prSet presAssocID="{2A38C5B3-FA2D-4698-82C9-9D5EB8249945}" presName="hierRoot2" presStyleCnt="0">
        <dgm:presLayoutVars>
          <dgm:hierBranch val="init"/>
        </dgm:presLayoutVars>
      </dgm:prSet>
      <dgm:spPr/>
    </dgm:pt>
    <dgm:pt modelId="{A25E37B9-8685-4D63-A6FF-60FECEC25B04}" type="pres">
      <dgm:prSet presAssocID="{2A38C5B3-FA2D-4698-82C9-9D5EB8249945}" presName="rootComposite" presStyleCnt="0"/>
      <dgm:spPr/>
    </dgm:pt>
    <dgm:pt modelId="{17157EEE-BDCA-435A-8BEC-00AD1C01DEE3}" type="pres">
      <dgm:prSet presAssocID="{2A38C5B3-FA2D-4698-82C9-9D5EB8249945}" presName="rootText" presStyleLbl="node3" presStyleIdx="2" presStyleCnt="6" custScaleX="163924" custScaleY="211085">
        <dgm:presLayoutVars>
          <dgm:chPref val="3"/>
        </dgm:presLayoutVars>
      </dgm:prSet>
      <dgm:spPr/>
    </dgm:pt>
    <dgm:pt modelId="{A1767091-F524-4D2D-86EB-D7478EF52FAB}" type="pres">
      <dgm:prSet presAssocID="{2A38C5B3-FA2D-4698-82C9-9D5EB8249945}" presName="rootConnector" presStyleLbl="node3" presStyleIdx="2" presStyleCnt="6"/>
      <dgm:spPr/>
    </dgm:pt>
    <dgm:pt modelId="{9320300B-6533-4A3A-B4F8-E8DA88E213AA}" type="pres">
      <dgm:prSet presAssocID="{2A38C5B3-FA2D-4698-82C9-9D5EB8249945}" presName="hierChild4" presStyleCnt="0"/>
      <dgm:spPr/>
    </dgm:pt>
    <dgm:pt modelId="{0341F078-B439-4E02-9803-FE5CBB20A312}" type="pres">
      <dgm:prSet presAssocID="{2A38C5B3-FA2D-4698-82C9-9D5EB8249945}" presName="hierChild5" presStyleCnt="0"/>
      <dgm:spPr/>
    </dgm:pt>
    <dgm:pt modelId="{12E9CF40-D9F6-4F67-9A1F-4C2F1C2C42A4}" type="pres">
      <dgm:prSet presAssocID="{8948B828-485C-4793-A9A1-2E32F319A801}" presName="hierChild5" presStyleCnt="0"/>
      <dgm:spPr/>
    </dgm:pt>
    <dgm:pt modelId="{0C1D825E-6731-44E9-8108-56478AE911CA}" type="pres">
      <dgm:prSet presAssocID="{5EFCB670-75EF-4D91-80EB-05F1399E39EE}" presName="Name64" presStyleLbl="parChTrans1D2" presStyleIdx="3" presStyleCnt="6"/>
      <dgm:spPr/>
    </dgm:pt>
    <dgm:pt modelId="{52114E33-3B22-4E65-9B8D-E54E76F27EA4}" type="pres">
      <dgm:prSet presAssocID="{B09BBBCE-7F7D-438E-9CC3-53E99D47617D}" presName="hierRoot2" presStyleCnt="0">
        <dgm:presLayoutVars>
          <dgm:hierBranch val="init"/>
        </dgm:presLayoutVars>
      </dgm:prSet>
      <dgm:spPr/>
    </dgm:pt>
    <dgm:pt modelId="{E7138C93-D6C6-4BF1-8023-20CC5352EE1C}" type="pres">
      <dgm:prSet presAssocID="{B09BBBCE-7F7D-438E-9CC3-53E99D47617D}" presName="rootComposite" presStyleCnt="0"/>
      <dgm:spPr/>
    </dgm:pt>
    <dgm:pt modelId="{C2DCA2C7-8B5D-49F9-BD6A-0C7DA5D544E1}" type="pres">
      <dgm:prSet presAssocID="{B09BBBCE-7F7D-438E-9CC3-53E99D47617D}" presName="rootText" presStyleLbl="node2" presStyleIdx="3" presStyleCnt="6" custScaleX="163924" custScaleY="211085">
        <dgm:presLayoutVars>
          <dgm:chPref val="3"/>
        </dgm:presLayoutVars>
      </dgm:prSet>
      <dgm:spPr/>
    </dgm:pt>
    <dgm:pt modelId="{875A8C74-F71A-4B6D-A44B-382F80CD80FA}" type="pres">
      <dgm:prSet presAssocID="{B09BBBCE-7F7D-438E-9CC3-53E99D47617D}" presName="rootConnector" presStyleLbl="node2" presStyleIdx="3" presStyleCnt="6"/>
      <dgm:spPr/>
    </dgm:pt>
    <dgm:pt modelId="{70340A3D-F160-4DD5-8DF2-B515CD7E9F10}" type="pres">
      <dgm:prSet presAssocID="{B09BBBCE-7F7D-438E-9CC3-53E99D47617D}" presName="hierChild4" presStyleCnt="0"/>
      <dgm:spPr/>
    </dgm:pt>
    <dgm:pt modelId="{224CF86E-25BC-4073-BD69-98A55886B371}" type="pres">
      <dgm:prSet presAssocID="{BA68A953-7A08-4CBA-AC2B-3C357EB58FB2}" presName="Name64" presStyleLbl="parChTrans1D3" presStyleIdx="3" presStyleCnt="6"/>
      <dgm:spPr/>
    </dgm:pt>
    <dgm:pt modelId="{D3BA1851-80B0-40B3-A5CD-2FE3D3D43C03}" type="pres">
      <dgm:prSet presAssocID="{5A12E01D-3343-49B4-AC74-BD96C659D7E5}" presName="hierRoot2" presStyleCnt="0">
        <dgm:presLayoutVars>
          <dgm:hierBranch val="init"/>
        </dgm:presLayoutVars>
      </dgm:prSet>
      <dgm:spPr/>
    </dgm:pt>
    <dgm:pt modelId="{DA59B94C-2631-4491-869E-07D6C9D6DEE5}" type="pres">
      <dgm:prSet presAssocID="{5A12E01D-3343-49B4-AC74-BD96C659D7E5}" presName="rootComposite" presStyleCnt="0"/>
      <dgm:spPr/>
    </dgm:pt>
    <dgm:pt modelId="{E3D55314-1E32-4DE0-AED0-CC7F64E55345}" type="pres">
      <dgm:prSet presAssocID="{5A12E01D-3343-49B4-AC74-BD96C659D7E5}" presName="rootText" presStyleLbl="node3" presStyleIdx="3" presStyleCnt="6" custScaleX="161156" custScaleY="208509">
        <dgm:presLayoutVars>
          <dgm:chPref val="3"/>
        </dgm:presLayoutVars>
      </dgm:prSet>
      <dgm:spPr>
        <a:xfrm>
          <a:off x="5454786" y="3284616"/>
          <a:ext cx="2289496" cy="903479"/>
        </a:xfrm>
        <a:prstGeom prst="rect">
          <a:avLst/>
        </a:prstGeom>
      </dgm:spPr>
    </dgm:pt>
    <dgm:pt modelId="{C01032D0-1F4C-460C-9C67-C772055D39FE}" type="pres">
      <dgm:prSet presAssocID="{5A12E01D-3343-49B4-AC74-BD96C659D7E5}" presName="rootConnector" presStyleLbl="node3" presStyleIdx="3" presStyleCnt="6"/>
      <dgm:spPr/>
    </dgm:pt>
    <dgm:pt modelId="{50CEA176-6CB2-4550-B741-906F83205B40}" type="pres">
      <dgm:prSet presAssocID="{5A12E01D-3343-49B4-AC74-BD96C659D7E5}" presName="hierChild4" presStyleCnt="0"/>
      <dgm:spPr/>
    </dgm:pt>
    <dgm:pt modelId="{61B5F148-6136-4E91-BC62-2F1E87FDB8E8}" type="pres">
      <dgm:prSet presAssocID="{5A12E01D-3343-49B4-AC74-BD96C659D7E5}" presName="hierChild5" presStyleCnt="0"/>
      <dgm:spPr/>
    </dgm:pt>
    <dgm:pt modelId="{5A1D6DEC-CBD5-4D50-9621-4B6AA4AA4F3B}" type="pres">
      <dgm:prSet presAssocID="{B09BBBCE-7F7D-438E-9CC3-53E99D47617D}" presName="hierChild5" presStyleCnt="0"/>
      <dgm:spPr/>
    </dgm:pt>
    <dgm:pt modelId="{97CED53C-2468-403F-9836-9466CBC6BA0D}" type="pres">
      <dgm:prSet presAssocID="{76F62411-ABE7-4995-A360-BC5C4BC533D8}" presName="Name64" presStyleLbl="parChTrans1D2" presStyleIdx="4" presStyleCnt="6"/>
      <dgm:spPr/>
    </dgm:pt>
    <dgm:pt modelId="{32827598-94E6-43BE-A34F-06AF8CBFE66F}" type="pres">
      <dgm:prSet presAssocID="{B6868DC7-9002-4D26-9D45-8D798A2C09E2}" presName="hierRoot2" presStyleCnt="0">
        <dgm:presLayoutVars>
          <dgm:hierBranch val="init"/>
        </dgm:presLayoutVars>
      </dgm:prSet>
      <dgm:spPr/>
    </dgm:pt>
    <dgm:pt modelId="{A6308C52-7B59-4EF2-93BB-B827555DDAEB}" type="pres">
      <dgm:prSet presAssocID="{B6868DC7-9002-4D26-9D45-8D798A2C09E2}" presName="rootComposite" presStyleCnt="0"/>
      <dgm:spPr/>
    </dgm:pt>
    <dgm:pt modelId="{D71FA456-03EC-402A-A1F4-583365A8A36F}" type="pres">
      <dgm:prSet presAssocID="{B6868DC7-9002-4D26-9D45-8D798A2C09E2}" presName="rootText" presStyleLbl="node2" presStyleIdx="4" presStyleCnt="6" custScaleX="163924" custScaleY="211085">
        <dgm:presLayoutVars>
          <dgm:chPref val="3"/>
        </dgm:presLayoutVars>
      </dgm:prSet>
      <dgm:spPr/>
    </dgm:pt>
    <dgm:pt modelId="{C6ACF8C2-9A06-41BC-A4F0-C2E22E81C689}" type="pres">
      <dgm:prSet presAssocID="{B6868DC7-9002-4D26-9D45-8D798A2C09E2}" presName="rootConnector" presStyleLbl="node2" presStyleIdx="4" presStyleCnt="6"/>
      <dgm:spPr/>
    </dgm:pt>
    <dgm:pt modelId="{5D44CD2D-2833-4CE8-A185-E65ED69338FC}" type="pres">
      <dgm:prSet presAssocID="{B6868DC7-9002-4D26-9D45-8D798A2C09E2}" presName="hierChild4" presStyleCnt="0"/>
      <dgm:spPr/>
    </dgm:pt>
    <dgm:pt modelId="{6A32090B-C5C4-47A6-BCA6-059851C81E9F}" type="pres">
      <dgm:prSet presAssocID="{5A07A8A8-6E6F-4384-957A-10148907A01C}" presName="Name64" presStyleLbl="parChTrans1D3" presStyleIdx="4" presStyleCnt="6"/>
      <dgm:spPr/>
    </dgm:pt>
    <dgm:pt modelId="{6E4F20E9-9663-4582-837F-53B6D91EBFFB}" type="pres">
      <dgm:prSet presAssocID="{9B5AD8D1-C6AC-412C-9DA0-984DF86ADDFF}" presName="hierRoot2" presStyleCnt="0">
        <dgm:presLayoutVars>
          <dgm:hierBranch val="init"/>
        </dgm:presLayoutVars>
      </dgm:prSet>
      <dgm:spPr/>
    </dgm:pt>
    <dgm:pt modelId="{3948B2A8-8FE2-4DCB-971E-F820985456B8}" type="pres">
      <dgm:prSet presAssocID="{9B5AD8D1-C6AC-412C-9DA0-984DF86ADDFF}" presName="rootComposite" presStyleCnt="0"/>
      <dgm:spPr/>
    </dgm:pt>
    <dgm:pt modelId="{14D6C474-E79B-4499-8939-5E0BE2785195}" type="pres">
      <dgm:prSet presAssocID="{9B5AD8D1-C6AC-412C-9DA0-984DF86ADDFF}" presName="rootText" presStyleLbl="node3" presStyleIdx="4" presStyleCnt="6" custScaleX="163924" custScaleY="211085">
        <dgm:presLayoutVars>
          <dgm:chPref val="3"/>
        </dgm:presLayoutVars>
      </dgm:prSet>
      <dgm:spPr/>
    </dgm:pt>
    <dgm:pt modelId="{83A5D38D-E923-48F1-B1CF-912B9E428C3C}" type="pres">
      <dgm:prSet presAssocID="{9B5AD8D1-C6AC-412C-9DA0-984DF86ADDFF}" presName="rootConnector" presStyleLbl="node3" presStyleIdx="4" presStyleCnt="6"/>
      <dgm:spPr/>
    </dgm:pt>
    <dgm:pt modelId="{0C4D67F9-4638-408F-A0FE-5E3081B95BA3}" type="pres">
      <dgm:prSet presAssocID="{9B5AD8D1-C6AC-412C-9DA0-984DF86ADDFF}" presName="hierChild4" presStyleCnt="0"/>
      <dgm:spPr/>
    </dgm:pt>
    <dgm:pt modelId="{CED3DDBA-FEF6-464F-992E-630213590910}" type="pres">
      <dgm:prSet presAssocID="{9B5AD8D1-C6AC-412C-9DA0-984DF86ADDFF}" presName="hierChild5" presStyleCnt="0"/>
      <dgm:spPr/>
    </dgm:pt>
    <dgm:pt modelId="{2FF5C340-B4CC-473B-9C04-80D08C59377D}" type="pres">
      <dgm:prSet presAssocID="{B6868DC7-9002-4D26-9D45-8D798A2C09E2}" presName="hierChild5" presStyleCnt="0"/>
      <dgm:spPr/>
    </dgm:pt>
    <dgm:pt modelId="{C505BB74-B6C3-4823-A716-72F7FE3BE902}" type="pres">
      <dgm:prSet presAssocID="{1CB5403D-1E03-4538-91AB-43A7D08BC1DE}" presName="hierChild3" presStyleCnt="0"/>
      <dgm:spPr/>
    </dgm:pt>
    <dgm:pt modelId="{9DEE28FA-A350-4553-A144-08DC914B489E}" type="pres">
      <dgm:prSet presAssocID="{B1E8CBCB-635D-4BE0-8F7C-C2A33A626753}" presName="hierRoot1" presStyleCnt="0">
        <dgm:presLayoutVars>
          <dgm:hierBranch val="init"/>
        </dgm:presLayoutVars>
      </dgm:prSet>
      <dgm:spPr/>
    </dgm:pt>
    <dgm:pt modelId="{D7C4AE4D-C338-4BD2-B1F3-DAC57071C648}" type="pres">
      <dgm:prSet presAssocID="{B1E8CBCB-635D-4BE0-8F7C-C2A33A626753}" presName="rootComposite1" presStyleCnt="0"/>
      <dgm:spPr/>
    </dgm:pt>
    <dgm:pt modelId="{93D5B25F-6CB5-4EEE-9D3F-DB4FF6ABC326}" type="pres">
      <dgm:prSet presAssocID="{B1E8CBCB-635D-4BE0-8F7C-C2A33A626753}" presName="rootText1" presStyleLbl="node0" presStyleIdx="1" presStyleCnt="2" custScaleX="163749" custScaleY="212069" custLinFactNeighborX="-88" custLinFactNeighborY="-4282">
        <dgm:presLayoutVars>
          <dgm:chPref val="3"/>
        </dgm:presLayoutVars>
      </dgm:prSet>
      <dgm:spPr/>
    </dgm:pt>
    <dgm:pt modelId="{534C8BD8-D446-441B-ABE9-272884462BE0}" type="pres">
      <dgm:prSet presAssocID="{B1E8CBCB-635D-4BE0-8F7C-C2A33A626753}" presName="rootConnector1" presStyleLbl="node1" presStyleIdx="0" presStyleCnt="0"/>
      <dgm:spPr/>
    </dgm:pt>
    <dgm:pt modelId="{080E50AA-2110-4A2A-B2F1-AA882A1D5870}" type="pres">
      <dgm:prSet presAssocID="{B1E8CBCB-635D-4BE0-8F7C-C2A33A626753}" presName="hierChild2" presStyleCnt="0"/>
      <dgm:spPr/>
    </dgm:pt>
    <dgm:pt modelId="{D0CB1795-255F-4D06-B115-41AD961BEFFA}" type="pres">
      <dgm:prSet presAssocID="{AAFB4650-039F-493C-8CB0-759DD64C9CF2}" presName="Name64" presStyleLbl="parChTrans1D2" presStyleIdx="5" presStyleCnt="6"/>
      <dgm:spPr/>
    </dgm:pt>
    <dgm:pt modelId="{1E6C348A-48FA-4405-BF56-66BCA0484037}" type="pres">
      <dgm:prSet presAssocID="{F323C5EC-5274-4175-9121-833CFDF0EEC6}" presName="hierRoot2" presStyleCnt="0">
        <dgm:presLayoutVars>
          <dgm:hierBranch val="init"/>
        </dgm:presLayoutVars>
      </dgm:prSet>
      <dgm:spPr/>
    </dgm:pt>
    <dgm:pt modelId="{197F978D-DB1C-482C-80FE-C928B8BFEFC2}" type="pres">
      <dgm:prSet presAssocID="{F323C5EC-5274-4175-9121-833CFDF0EEC6}" presName="rootComposite" presStyleCnt="0"/>
      <dgm:spPr/>
    </dgm:pt>
    <dgm:pt modelId="{4D2E945D-74DB-422B-BC94-EF3BB9F2EA8F}" type="pres">
      <dgm:prSet presAssocID="{F323C5EC-5274-4175-9121-833CFDF0EEC6}" presName="rootText" presStyleLbl="node2" presStyleIdx="5" presStyleCnt="6" custScaleX="163749" custScaleY="212069" custLinFactNeighborX="381" custLinFactNeighborY="-5744">
        <dgm:presLayoutVars>
          <dgm:chPref val="3"/>
        </dgm:presLayoutVars>
      </dgm:prSet>
      <dgm:spPr/>
    </dgm:pt>
    <dgm:pt modelId="{E5CE40EA-AE1D-4FF9-9E70-7226081DA39C}" type="pres">
      <dgm:prSet presAssocID="{F323C5EC-5274-4175-9121-833CFDF0EEC6}" presName="rootConnector" presStyleLbl="node2" presStyleIdx="5" presStyleCnt="6"/>
      <dgm:spPr/>
    </dgm:pt>
    <dgm:pt modelId="{B8D92216-109B-4431-B8C2-75BB5A31187A}" type="pres">
      <dgm:prSet presAssocID="{F323C5EC-5274-4175-9121-833CFDF0EEC6}" presName="hierChild4" presStyleCnt="0"/>
      <dgm:spPr/>
    </dgm:pt>
    <dgm:pt modelId="{537B1F9B-8F79-47E7-AC06-83B0173BE282}" type="pres">
      <dgm:prSet presAssocID="{6BDC0B24-7CAD-4A06-BA0C-71521AF63757}" presName="Name64" presStyleLbl="parChTrans1D3" presStyleIdx="5" presStyleCnt="6"/>
      <dgm:spPr/>
    </dgm:pt>
    <dgm:pt modelId="{C46F8A0A-7914-42F2-B2CA-05BE95CECA46}" type="pres">
      <dgm:prSet presAssocID="{AE767D00-CEDC-4FBC-ACF3-FBAA49FA203E}" presName="hierRoot2" presStyleCnt="0">
        <dgm:presLayoutVars>
          <dgm:hierBranch val="init"/>
        </dgm:presLayoutVars>
      </dgm:prSet>
      <dgm:spPr/>
    </dgm:pt>
    <dgm:pt modelId="{43002E0A-691A-42EE-B93B-0EF9B99A3B5B}" type="pres">
      <dgm:prSet presAssocID="{AE767D00-CEDC-4FBC-ACF3-FBAA49FA203E}" presName="rootComposite" presStyleCnt="0"/>
      <dgm:spPr/>
    </dgm:pt>
    <dgm:pt modelId="{A3C6BA47-B54F-4AC4-BE4D-A17FF1194416}" type="pres">
      <dgm:prSet presAssocID="{AE767D00-CEDC-4FBC-ACF3-FBAA49FA203E}" presName="rootText" presStyleLbl="node3" presStyleIdx="5" presStyleCnt="6" custScaleX="163749" custScaleY="212069" custLinFactNeighborX="-1363" custLinFactNeighborY="-5326">
        <dgm:presLayoutVars>
          <dgm:chPref val="3"/>
        </dgm:presLayoutVars>
      </dgm:prSet>
      <dgm:spPr/>
    </dgm:pt>
    <dgm:pt modelId="{571896AA-865F-4E08-BA68-B99CE4FD76DB}" type="pres">
      <dgm:prSet presAssocID="{AE767D00-CEDC-4FBC-ACF3-FBAA49FA203E}" presName="rootConnector" presStyleLbl="node3" presStyleIdx="5" presStyleCnt="6"/>
      <dgm:spPr/>
    </dgm:pt>
    <dgm:pt modelId="{51C4861C-FB05-4788-B719-B579D593C421}" type="pres">
      <dgm:prSet presAssocID="{AE767D00-CEDC-4FBC-ACF3-FBAA49FA203E}" presName="hierChild4" presStyleCnt="0"/>
      <dgm:spPr/>
    </dgm:pt>
    <dgm:pt modelId="{9743DE4A-9AC6-43B4-B246-BC6A5E8C5020}" type="pres">
      <dgm:prSet presAssocID="{AE767D00-CEDC-4FBC-ACF3-FBAA49FA203E}" presName="hierChild5" presStyleCnt="0"/>
      <dgm:spPr/>
    </dgm:pt>
    <dgm:pt modelId="{85EA01E3-D350-4E0B-9ED4-938CA049B93D}" type="pres">
      <dgm:prSet presAssocID="{F323C5EC-5274-4175-9121-833CFDF0EEC6}" presName="hierChild5" presStyleCnt="0"/>
      <dgm:spPr/>
    </dgm:pt>
    <dgm:pt modelId="{1152FBCF-4748-4F37-8C06-8C42C11BCDFF}" type="pres">
      <dgm:prSet presAssocID="{B1E8CBCB-635D-4BE0-8F7C-C2A33A626753}" presName="hierChild3" presStyleCnt="0"/>
      <dgm:spPr/>
    </dgm:pt>
  </dgm:ptLst>
  <dgm:cxnLst>
    <dgm:cxn modelId="{B40D5B03-03FF-4C3E-B506-9C5262EBFB19}" type="presOf" srcId="{99C792E7-D0DC-4764-B236-E45717C62407}" destId="{DBC866C2-A5D7-4CD5-A1A1-297FE4411481}" srcOrd="0" destOrd="0" presId="urn:microsoft.com/office/officeart/2009/3/layout/HorizontalOrganizationChart"/>
    <dgm:cxn modelId="{FFAA6403-5ED5-4071-914C-84F1D6E5E2F5}" type="presOf" srcId="{8948B828-485C-4793-A9A1-2E32F319A801}" destId="{6FDE0917-3662-4EFE-8F65-FAA9870EC6AB}" srcOrd="1" destOrd="0" presId="urn:microsoft.com/office/officeart/2009/3/layout/HorizontalOrganizationChart"/>
    <dgm:cxn modelId="{5C733B05-DB0A-4E3E-838A-F2BA79A8189F}" type="presOf" srcId="{B09BBBCE-7F7D-438E-9CC3-53E99D47617D}" destId="{875A8C74-F71A-4B6D-A44B-382F80CD80FA}" srcOrd="1" destOrd="0" presId="urn:microsoft.com/office/officeart/2009/3/layout/HorizontalOrganizationChart"/>
    <dgm:cxn modelId="{A735470C-79E9-4E25-BDAB-12E53EB78A73}" srcId="{1CB5403D-1E03-4538-91AB-43A7D08BC1DE}" destId="{8948B828-485C-4793-A9A1-2E32F319A801}" srcOrd="2" destOrd="0" parTransId="{95F31346-01AF-4E3F-9687-C37081C5A5C9}" sibTransId="{D33430DA-1EE9-46EA-83A3-A6508FE0D70E}"/>
    <dgm:cxn modelId="{797F6110-787A-46EA-9AE6-71A67B4DC49C}" srcId="{1CB5403D-1E03-4538-91AB-43A7D08BC1DE}" destId="{FA2C3BA1-08DC-4152-80B2-9AE4D7F3A368}" srcOrd="1" destOrd="0" parTransId="{99C792E7-D0DC-4764-B236-E45717C62407}" sibTransId="{188FD796-696C-435D-A61D-FBE12DB56E3F}"/>
    <dgm:cxn modelId="{51DA4F10-77C1-413A-8632-A192372CA53D}" type="presOf" srcId="{FA2C3BA1-08DC-4152-80B2-9AE4D7F3A368}" destId="{57D10B75-1889-44E5-B6A0-5F5F58964569}" srcOrd="0" destOrd="0" presId="urn:microsoft.com/office/officeart/2009/3/layout/HorizontalOrganizationChart"/>
    <dgm:cxn modelId="{312B3324-6361-441F-9861-6F51A79E14D5}" type="presOf" srcId="{AE767D00-CEDC-4FBC-ACF3-FBAA49FA203E}" destId="{571896AA-865F-4E08-BA68-B99CE4FD76DB}" srcOrd="1" destOrd="0" presId="urn:microsoft.com/office/officeart/2009/3/layout/HorizontalOrganizationChart"/>
    <dgm:cxn modelId="{9FB9942C-092C-4910-8631-0ACE40D848CC}" type="presOf" srcId="{9B5AD8D1-C6AC-412C-9DA0-984DF86ADDFF}" destId="{14D6C474-E79B-4499-8939-5E0BE2785195}" srcOrd="0" destOrd="0" presId="urn:microsoft.com/office/officeart/2009/3/layout/HorizontalOrganizationChart"/>
    <dgm:cxn modelId="{96A0702D-91BC-479F-9A2E-8BBF0A139DFD}" type="presOf" srcId="{5A12E01D-3343-49B4-AC74-BD96C659D7E5}" destId="{E3D55314-1E32-4DE0-AED0-CC7F64E55345}" srcOrd="0" destOrd="0" presId="urn:microsoft.com/office/officeart/2009/3/layout/HorizontalOrganizationChart"/>
    <dgm:cxn modelId="{59F30C2F-11B0-4676-883E-1424675852E8}" type="presOf" srcId="{BB301764-5FB9-4508-825C-7D1E916827AD}" destId="{F0E4FCE8-78E0-4B6A-8D29-8A1A0D1BE282}" srcOrd="0" destOrd="0" presId="urn:microsoft.com/office/officeart/2009/3/layout/HorizontalOrganizationChart"/>
    <dgm:cxn modelId="{DD58B732-4509-43E4-B0A3-5655D6BC5C4D}" srcId="{B09BBBCE-7F7D-438E-9CC3-53E99D47617D}" destId="{5A12E01D-3343-49B4-AC74-BD96C659D7E5}" srcOrd="0" destOrd="0" parTransId="{BA68A953-7A08-4CBA-AC2B-3C357EB58FB2}" sibTransId="{FD12AFDD-3B55-4D13-BCFC-43344DDA36D6}"/>
    <dgm:cxn modelId="{F0EC6233-6E24-4F49-89B5-F0703DF05B10}" srcId="{B1E8CBCB-635D-4BE0-8F7C-C2A33A626753}" destId="{F323C5EC-5274-4175-9121-833CFDF0EEC6}" srcOrd="0" destOrd="0" parTransId="{AAFB4650-039F-493C-8CB0-759DD64C9CF2}" sibTransId="{D2A1DA89-11F3-4E96-ABAB-B77A6329FA19}"/>
    <dgm:cxn modelId="{D7D59133-4DC8-4106-9FC8-9A0E9BE09323}" srcId="{1CB5403D-1E03-4538-91AB-43A7D08BC1DE}" destId="{B6868DC7-9002-4D26-9D45-8D798A2C09E2}" srcOrd="4" destOrd="0" parTransId="{76F62411-ABE7-4995-A360-BC5C4BC533D8}" sibTransId="{6E13B037-42CF-4A71-A831-48D8F428B481}"/>
    <dgm:cxn modelId="{90CCE138-8C16-4CCE-885C-2550FDB6C946}" type="presOf" srcId="{5A12E01D-3343-49B4-AC74-BD96C659D7E5}" destId="{C01032D0-1F4C-460C-9C67-C772055D39FE}" srcOrd="1" destOrd="0" presId="urn:microsoft.com/office/officeart/2009/3/layout/HorizontalOrganizationChart"/>
    <dgm:cxn modelId="{6887173F-6E64-46D1-8C8F-4FD86A7D8F87}" srcId="{F323C5EC-5274-4175-9121-833CFDF0EEC6}" destId="{AE767D00-CEDC-4FBC-ACF3-FBAA49FA203E}" srcOrd="0" destOrd="0" parTransId="{6BDC0B24-7CAD-4A06-BA0C-71521AF63757}" sibTransId="{AE445A37-1B61-4552-9857-EE5718D5075B}"/>
    <dgm:cxn modelId="{7463F63F-AF49-40B2-BEA0-3E2341E2EAC4}" type="presOf" srcId="{B6868DC7-9002-4D26-9D45-8D798A2C09E2}" destId="{C6ACF8C2-9A06-41BC-A4F0-C2E22E81C689}" srcOrd="1" destOrd="0" presId="urn:microsoft.com/office/officeart/2009/3/layout/HorizontalOrganizationChart"/>
    <dgm:cxn modelId="{0CFFDB5D-10E2-4840-8664-E825F1468946}" type="presOf" srcId="{B1E8CBCB-635D-4BE0-8F7C-C2A33A626753}" destId="{534C8BD8-D446-441B-ABE9-272884462BE0}" srcOrd="1" destOrd="0" presId="urn:microsoft.com/office/officeart/2009/3/layout/HorizontalOrganizationChart"/>
    <dgm:cxn modelId="{18602E60-217D-4976-BEEC-B9FBC8D31BB1}" type="presOf" srcId="{AAFB4650-039F-493C-8CB0-759DD64C9CF2}" destId="{D0CB1795-255F-4D06-B115-41AD961BEFFA}" srcOrd="0" destOrd="0" presId="urn:microsoft.com/office/officeart/2009/3/layout/HorizontalOrganizationChart"/>
    <dgm:cxn modelId="{786F5A41-4929-4BE4-8864-49A8E609D81D}" type="presOf" srcId="{5A07A8A8-6E6F-4384-957A-10148907A01C}" destId="{6A32090B-C5C4-47A6-BCA6-059851C81E9F}" srcOrd="0" destOrd="0" presId="urn:microsoft.com/office/officeart/2009/3/layout/HorizontalOrganizationChart"/>
    <dgm:cxn modelId="{4847D942-15C9-49DB-8917-B020A6EE1DDF}" type="presOf" srcId="{6BDC0B24-7CAD-4A06-BA0C-71521AF63757}" destId="{537B1F9B-8F79-47E7-AC06-83B0173BE282}" srcOrd="0" destOrd="0" presId="urn:microsoft.com/office/officeart/2009/3/layout/HorizontalOrganizationChart"/>
    <dgm:cxn modelId="{D821BA43-6977-4ED2-B2F0-F77D51DD0F25}" srcId="{1CB5403D-1E03-4538-91AB-43A7D08BC1DE}" destId="{70C40EF3-A3D6-4CC1-B1C7-B3947863F593}" srcOrd="0" destOrd="0" parTransId="{BB301764-5FB9-4508-825C-7D1E916827AD}" sibTransId="{6215ADEE-6A12-47D5-A738-3BF2FECC950E}"/>
    <dgm:cxn modelId="{FC22F445-9BF3-4845-9169-9DDBCA96BB1D}" type="presOf" srcId="{40625259-E0D6-4978-898F-C2F9E699E919}" destId="{21FA06E1-DD76-4BFE-9799-08A286B132D3}" srcOrd="1" destOrd="0" presId="urn:microsoft.com/office/officeart/2009/3/layout/HorizontalOrganizationChart"/>
    <dgm:cxn modelId="{E7868366-5AA9-497D-AAD6-02A018B0BC52}" type="presOf" srcId="{9B5AD8D1-C6AC-412C-9DA0-984DF86ADDFF}" destId="{83A5D38D-E923-48F1-B1CF-912B9E428C3C}" srcOrd="1" destOrd="0" presId="urn:microsoft.com/office/officeart/2009/3/layout/HorizontalOrganizationChart"/>
    <dgm:cxn modelId="{E6A5EA46-1738-49DB-BDA0-FBB5B271FE5B}" type="presOf" srcId="{1CB5403D-1E03-4538-91AB-43A7D08BC1DE}" destId="{9EB7B5B3-7003-4B16-A37D-81060ED4C8D5}" srcOrd="1" destOrd="0" presId="urn:microsoft.com/office/officeart/2009/3/layout/HorizontalOrganizationChart"/>
    <dgm:cxn modelId="{CE41694D-DEF7-4960-84C4-A93EE30176C0}" type="presOf" srcId="{F323C5EC-5274-4175-9121-833CFDF0EEC6}" destId="{E5CE40EA-AE1D-4FF9-9E70-7226081DA39C}" srcOrd="1" destOrd="0" presId="urn:microsoft.com/office/officeart/2009/3/layout/HorizontalOrganizationChart"/>
    <dgm:cxn modelId="{7A663850-38BC-409A-90CE-DE67609700D6}" type="presOf" srcId="{2A38C5B3-FA2D-4698-82C9-9D5EB8249945}" destId="{17157EEE-BDCA-435A-8BEC-00AD1C01DEE3}" srcOrd="0" destOrd="0" presId="urn:microsoft.com/office/officeart/2009/3/layout/HorizontalOrganizationChart"/>
    <dgm:cxn modelId="{767CC977-9F79-446E-AC2D-EDBA111D67C8}" srcId="{1CB5403D-1E03-4538-91AB-43A7D08BC1DE}" destId="{B09BBBCE-7F7D-438E-9CC3-53E99D47617D}" srcOrd="3" destOrd="0" parTransId="{5EFCB670-75EF-4D91-80EB-05F1399E39EE}" sibTransId="{88A981A4-1DCC-40A9-9632-D0824A6774C6}"/>
    <dgm:cxn modelId="{BD7A6D58-A367-4682-B70A-228DF8505DB1}" type="presOf" srcId="{BA68A953-7A08-4CBA-AC2B-3C357EB58FB2}" destId="{224CF86E-25BC-4073-BD69-98A55886B371}" srcOrd="0" destOrd="0" presId="urn:microsoft.com/office/officeart/2009/3/layout/HorizontalOrganizationChart"/>
    <dgm:cxn modelId="{6F842E7F-4536-4379-B6DC-7701F45D9B98}" type="presOf" srcId="{76F62411-ABE7-4995-A360-BC5C4BC533D8}" destId="{97CED53C-2468-403F-9836-9466CBC6BA0D}" srcOrd="0" destOrd="0" presId="urn:microsoft.com/office/officeart/2009/3/layout/HorizontalOrganizationChart"/>
    <dgm:cxn modelId="{17AA9384-2A28-4057-B4A0-162F6F7CF7DE}" srcId="{FA2C3BA1-08DC-4152-80B2-9AE4D7F3A368}" destId="{FC753709-EDDF-445A-828A-C105031CD013}" srcOrd="0" destOrd="0" parTransId="{BFCDC763-227E-43F6-A302-0481FFB47AE1}" sibTransId="{9D85A033-888E-4140-B288-AF35F9400913}"/>
    <dgm:cxn modelId="{6D983487-1345-431B-883D-BFFBD00A0425}" type="presOf" srcId="{FC753709-EDDF-445A-828A-C105031CD013}" destId="{EEC0CA73-87D5-47F1-B67F-E442A0C43D62}" srcOrd="1" destOrd="0" presId="urn:microsoft.com/office/officeart/2009/3/layout/HorizontalOrganizationChart"/>
    <dgm:cxn modelId="{FC2CEE8B-1E5E-4A79-A9F7-938B25837FCE}" srcId="{8948B828-485C-4793-A9A1-2E32F319A801}" destId="{2A38C5B3-FA2D-4698-82C9-9D5EB8249945}" srcOrd="0" destOrd="0" parTransId="{3A2FAD3C-01EA-4A2A-A03D-BF384FE3E1E9}" sibTransId="{886668A7-6716-4C8E-B726-31515C26CE0C}"/>
    <dgm:cxn modelId="{55C75592-6C87-47AD-95F7-1D1009A0B4BC}" type="presOf" srcId="{B1E8CBCB-635D-4BE0-8F7C-C2A33A626753}" destId="{93D5B25F-6CB5-4EEE-9D3F-DB4FF6ABC326}" srcOrd="0" destOrd="0" presId="urn:microsoft.com/office/officeart/2009/3/layout/HorizontalOrganizationChart"/>
    <dgm:cxn modelId="{E0025B96-5519-4D59-A428-CD8E9F8AA580}" srcId="{B6868DC7-9002-4D26-9D45-8D798A2C09E2}" destId="{9B5AD8D1-C6AC-412C-9DA0-984DF86ADDFF}" srcOrd="0" destOrd="0" parTransId="{5A07A8A8-6E6F-4384-957A-10148907A01C}" sibTransId="{AF3F1CA3-2E0C-401B-AC26-9ECFC2E751D0}"/>
    <dgm:cxn modelId="{4C2DC49C-959C-4076-B1F9-B1788FBA5819}" type="presOf" srcId="{F323C5EC-5274-4175-9121-833CFDF0EEC6}" destId="{4D2E945D-74DB-422B-BC94-EF3BB9F2EA8F}" srcOrd="0" destOrd="0" presId="urn:microsoft.com/office/officeart/2009/3/layout/HorizontalOrganizationChart"/>
    <dgm:cxn modelId="{DF5BFB9C-5666-4663-98B1-86205299040D}" type="presOf" srcId="{1CB5403D-1E03-4538-91AB-43A7D08BC1DE}" destId="{2AD26ED6-CE1C-4BD6-B2F0-CCDDBA78D4F9}" srcOrd="0" destOrd="0" presId="urn:microsoft.com/office/officeart/2009/3/layout/HorizontalOrganizationChart"/>
    <dgm:cxn modelId="{9929D19D-7BD9-41FC-9170-574DBF06E168}" type="presOf" srcId="{FA2C3BA1-08DC-4152-80B2-9AE4D7F3A368}" destId="{049E93BC-06E2-483B-99FD-F396893A60FB}" srcOrd="1" destOrd="0" presId="urn:microsoft.com/office/officeart/2009/3/layout/HorizontalOrganizationChart"/>
    <dgm:cxn modelId="{15A8A1A1-516D-4CC4-BF1B-EFAB53DF3CDB}" type="presOf" srcId="{BFCDC763-227E-43F6-A302-0481FFB47AE1}" destId="{FC62FEBD-070F-4867-B2A5-ECC788EC217A}" srcOrd="0" destOrd="0" presId="urn:microsoft.com/office/officeart/2009/3/layout/HorizontalOrganizationChart"/>
    <dgm:cxn modelId="{0BAA49A2-E5C5-45BF-9008-AAB78B87AE11}" type="presOf" srcId="{5EFCB670-75EF-4D91-80EB-05F1399E39EE}" destId="{0C1D825E-6731-44E9-8108-56478AE911CA}" srcOrd="0" destOrd="0" presId="urn:microsoft.com/office/officeart/2009/3/layout/HorizontalOrganizationChart"/>
    <dgm:cxn modelId="{6B1031A5-12ED-4238-898A-1AAA399ABD25}" type="presOf" srcId="{B6868DC7-9002-4D26-9D45-8D798A2C09E2}" destId="{D71FA456-03EC-402A-A1F4-583365A8A36F}" srcOrd="0" destOrd="0" presId="urn:microsoft.com/office/officeart/2009/3/layout/HorizontalOrganizationChart"/>
    <dgm:cxn modelId="{92D8B3A5-7D6B-44AF-846E-D750B9CBD6A6}" type="presOf" srcId="{3A2FAD3C-01EA-4A2A-A03D-BF384FE3E1E9}" destId="{FAAC894B-2A41-4A6A-95BF-95E9919DD921}" srcOrd="0" destOrd="0" presId="urn:microsoft.com/office/officeart/2009/3/layout/HorizontalOrganizationChart"/>
    <dgm:cxn modelId="{65402CB4-D17E-4E53-9D67-B6A3C5438CF2}" type="presOf" srcId="{105088F5-F2D5-493C-821E-A25505185AC0}" destId="{FC37200F-8188-4F86-B5BF-0337AFEADA99}" srcOrd="0" destOrd="0" presId="urn:microsoft.com/office/officeart/2009/3/layout/HorizontalOrganizationChart"/>
    <dgm:cxn modelId="{43EEE5B4-DB73-4E2B-A4AD-8F849FBBFB38}" type="presOf" srcId="{95F31346-01AF-4E3F-9687-C37081C5A5C9}" destId="{6BF24534-DB66-487A-AA45-127EC27A343D}" srcOrd="0" destOrd="0" presId="urn:microsoft.com/office/officeart/2009/3/layout/HorizontalOrganizationChart"/>
    <dgm:cxn modelId="{54035DB5-29E5-4CDE-9489-5EB0792C7836}" type="presOf" srcId="{70C40EF3-A3D6-4CC1-B1C7-B3947863F593}" destId="{2FD1053A-86C8-43E6-A764-E10792CE3B2D}" srcOrd="1" destOrd="0" presId="urn:microsoft.com/office/officeart/2009/3/layout/HorizontalOrganizationChart"/>
    <dgm:cxn modelId="{6153B1B7-15A7-490C-96A4-858D0F31FDF2}" srcId="{70C40EF3-A3D6-4CC1-B1C7-B3947863F593}" destId="{40625259-E0D6-4978-898F-C2F9E699E919}" srcOrd="0" destOrd="0" parTransId="{BEE8E3C6-8E83-450E-8BAE-EB3B3C713248}" sibTransId="{FA6CBE67-B95C-43C4-8717-E9F0FCD1B44B}"/>
    <dgm:cxn modelId="{5FCFAEBD-AB94-42F9-AA9C-543F4A799BD6}" type="presOf" srcId="{40625259-E0D6-4978-898F-C2F9E699E919}" destId="{1ED20944-AA61-4B0E-83A7-8A3EB84D1DE7}" srcOrd="0" destOrd="0" presId="urn:microsoft.com/office/officeart/2009/3/layout/HorizontalOrganizationChart"/>
    <dgm:cxn modelId="{95BCEABE-E0CF-4C38-A3EB-DFDC31E54547}" type="presOf" srcId="{BEE8E3C6-8E83-450E-8BAE-EB3B3C713248}" destId="{34A0A1C3-36CD-4F14-B8EA-9AECE779A12A}" srcOrd="0" destOrd="0" presId="urn:microsoft.com/office/officeart/2009/3/layout/HorizontalOrganizationChart"/>
    <dgm:cxn modelId="{D30E37D2-1C2D-43D7-869A-ED1C92D7ED4D}" type="presOf" srcId="{FC753709-EDDF-445A-828A-C105031CD013}" destId="{41AE96FE-4A30-4579-AD1E-CF229EF76482}" srcOrd="0" destOrd="0" presId="urn:microsoft.com/office/officeart/2009/3/layout/HorizontalOrganizationChart"/>
    <dgm:cxn modelId="{C60AF1D2-1E48-425C-9ED3-576AF4A16C85}" type="presOf" srcId="{AE767D00-CEDC-4FBC-ACF3-FBAA49FA203E}" destId="{A3C6BA47-B54F-4AC4-BE4D-A17FF1194416}" srcOrd="0" destOrd="0" presId="urn:microsoft.com/office/officeart/2009/3/layout/HorizontalOrganizationChart"/>
    <dgm:cxn modelId="{7182B8DA-AACF-419B-84EE-1346E0382FCB}" srcId="{105088F5-F2D5-493C-821E-A25505185AC0}" destId="{1CB5403D-1E03-4538-91AB-43A7D08BC1DE}" srcOrd="0" destOrd="0" parTransId="{76A3A679-35F3-44AE-8B36-0779CDC3425C}" sibTransId="{4994EC29-0767-4F74-B91D-152DF8B66091}"/>
    <dgm:cxn modelId="{C34413E1-DBEF-4B9F-A06F-972009FEA1D8}" srcId="{105088F5-F2D5-493C-821E-A25505185AC0}" destId="{B1E8CBCB-635D-4BE0-8F7C-C2A33A626753}" srcOrd="1" destOrd="0" parTransId="{9EBD2456-3C0B-4849-B78A-071A8B0BCB82}" sibTransId="{1BDA5D13-B2F0-49CA-88AD-21822FEAC7F2}"/>
    <dgm:cxn modelId="{6EAD10EB-1F09-4EE0-9A2A-68E8638459A0}" type="presOf" srcId="{70C40EF3-A3D6-4CC1-B1C7-B3947863F593}" destId="{D2A1D44D-2CB4-49C9-AF36-22997D252211}" srcOrd="0" destOrd="0" presId="urn:microsoft.com/office/officeart/2009/3/layout/HorizontalOrganizationChart"/>
    <dgm:cxn modelId="{B949EFF2-9615-4B1A-8372-E24763B22079}" type="presOf" srcId="{8948B828-485C-4793-A9A1-2E32F319A801}" destId="{9256DBF5-E7AF-470D-A2E9-7EF2C9D74DCE}" srcOrd="0" destOrd="0" presId="urn:microsoft.com/office/officeart/2009/3/layout/HorizontalOrganizationChart"/>
    <dgm:cxn modelId="{C56B8FF3-5E36-43A2-8EE7-DE3AF86221D7}" type="presOf" srcId="{B09BBBCE-7F7D-438E-9CC3-53E99D47617D}" destId="{C2DCA2C7-8B5D-49F9-BD6A-0C7DA5D544E1}" srcOrd="0" destOrd="0" presId="urn:microsoft.com/office/officeart/2009/3/layout/HorizontalOrganizationChart"/>
    <dgm:cxn modelId="{102F8EF7-EFF7-4684-B1A4-445B3819368D}" type="presOf" srcId="{2A38C5B3-FA2D-4698-82C9-9D5EB8249945}" destId="{A1767091-F524-4D2D-86EB-D7478EF52FAB}" srcOrd="1" destOrd="0" presId="urn:microsoft.com/office/officeart/2009/3/layout/HorizontalOrganizationChart"/>
    <dgm:cxn modelId="{670D6A55-8630-4A67-A408-FC0B1D6817C0}" type="presParOf" srcId="{FC37200F-8188-4F86-B5BF-0337AFEADA99}" destId="{62D31633-6234-4F4A-BA7B-DFD3D06FE51F}" srcOrd="0" destOrd="0" presId="urn:microsoft.com/office/officeart/2009/3/layout/HorizontalOrganizationChart"/>
    <dgm:cxn modelId="{99135652-7B6E-4849-9E91-A2CC947E069B}" type="presParOf" srcId="{62D31633-6234-4F4A-BA7B-DFD3D06FE51F}" destId="{E7FC01F8-717B-458E-97D0-279829120283}" srcOrd="0" destOrd="0" presId="urn:microsoft.com/office/officeart/2009/3/layout/HorizontalOrganizationChart"/>
    <dgm:cxn modelId="{D5A81163-9379-415C-AE9C-08859297E892}" type="presParOf" srcId="{E7FC01F8-717B-458E-97D0-279829120283}" destId="{2AD26ED6-CE1C-4BD6-B2F0-CCDDBA78D4F9}" srcOrd="0" destOrd="0" presId="urn:microsoft.com/office/officeart/2009/3/layout/HorizontalOrganizationChart"/>
    <dgm:cxn modelId="{7DAB8299-7EED-4D66-999B-6C3D34C8585E}" type="presParOf" srcId="{E7FC01F8-717B-458E-97D0-279829120283}" destId="{9EB7B5B3-7003-4B16-A37D-81060ED4C8D5}" srcOrd="1" destOrd="0" presId="urn:microsoft.com/office/officeart/2009/3/layout/HorizontalOrganizationChart"/>
    <dgm:cxn modelId="{ABD53269-90F7-4EB0-86A4-3A161417C5B8}" type="presParOf" srcId="{62D31633-6234-4F4A-BA7B-DFD3D06FE51F}" destId="{F1D28A64-2E65-4EB3-BE96-440C8916C65A}" srcOrd="1" destOrd="0" presId="urn:microsoft.com/office/officeart/2009/3/layout/HorizontalOrganizationChart"/>
    <dgm:cxn modelId="{9355EB75-5FFE-4976-B81A-C9E05FEC1D42}" type="presParOf" srcId="{F1D28A64-2E65-4EB3-BE96-440C8916C65A}" destId="{F0E4FCE8-78E0-4B6A-8D29-8A1A0D1BE282}" srcOrd="0" destOrd="0" presId="urn:microsoft.com/office/officeart/2009/3/layout/HorizontalOrganizationChart"/>
    <dgm:cxn modelId="{C69132DC-942F-4997-8D55-F009865F9A27}" type="presParOf" srcId="{F1D28A64-2E65-4EB3-BE96-440C8916C65A}" destId="{DBA3800C-1D0E-41C6-99C2-CDBFAA39F255}" srcOrd="1" destOrd="0" presId="urn:microsoft.com/office/officeart/2009/3/layout/HorizontalOrganizationChart"/>
    <dgm:cxn modelId="{3CBD2795-6D65-41D2-ACB9-30489BC376DE}" type="presParOf" srcId="{DBA3800C-1D0E-41C6-99C2-CDBFAA39F255}" destId="{ED7BF403-4D70-4CCE-BD19-16273F796C38}" srcOrd="0" destOrd="0" presId="urn:microsoft.com/office/officeart/2009/3/layout/HorizontalOrganizationChart"/>
    <dgm:cxn modelId="{AB7C86E1-A066-43D1-9A56-7FA8C703B4AE}" type="presParOf" srcId="{ED7BF403-4D70-4CCE-BD19-16273F796C38}" destId="{D2A1D44D-2CB4-49C9-AF36-22997D252211}" srcOrd="0" destOrd="0" presId="urn:microsoft.com/office/officeart/2009/3/layout/HorizontalOrganizationChart"/>
    <dgm:cxn modelId="{D65E7638-6312-4CD7-9678-99ACB541010A}" type="presParOf" srcId="{ED7BF403-4D70-4CCE-BD19-16273F796C38}" destId="{2FD1053A-86C8-43E6-A764-E10792CE3B2D}" srcOrd="1" destOrd="0" presId="urn:microsoft.com/office/officeart/2009/3/layout/HorizontalOrganizationChart"/>
    <dgm:cxn modelId="{49DCE9FA-C7AE-4A72-9E3A-120552066101}" type="presParOf" srcId="{DBA3800C-1D0E-41C6-99C2-CDBFAA39F255}" destId="{3A88F899-4977-45FF-ADD8-FE8DC95D335B}" srcOrd="1" destOrd="0" presId="urn:microsoft.com/office/officeart/2009/3/layout/HorizontalOrganizationChart"/>
    <dgm:cxn modelId="{F720A054-A4B6-4BFF-8502-50DFC0B6323B}" type="presParOf" srcId="{3A88F899-4977-45FF-ADD8-FE8DC95D335B}" destId="{34A0A1C3-36CD-4F14-B8EA-9AECE779A12A}" srcOrd="0" destOrd="0" presId="urn:microsoft.com/office/officeart/2009/3/layout/HorizontalOrganizationChart"/>
    <dgm:cxn modelId="{C6DACB6D-E870-45EA-BC35-A2EA63626ACD}" type="presParOf" srcId="{3A88F899-4977-45FF-ADD8-FE8DC95D335B}" destId="{8342EAB3-390F-4A08-A9DE-6EE8BFD7536F}" srcOrd="1" destOrd="0" presId="urn:microsoft.com/office/officeart/2009/3/layout/HorizontalOrganizationChart"/>
    <dgm:cxn modelId="{26A3CC3E-1A31-44F7-9822-8994C031F38A}" type="presParOf" srcId="{8342EAB3-390F-4A08-A9DE-6EE8BFD7536F}" destId="{30EEF95E-E132-4A8F-9575-55D5C78B453E}" srcOrd="0" destOrd="0" presId="urn:microsoft.com/office/officeart/2009/3/layout/HorizontalOrganizationChart"/>
    <dgm:cxn modelId="{B63B3545-55B9-42AC-AB88-9CE258150944}" type="presParOf" srcId="{30EEF95E-E132-4A8F-9575-55D5C78B453E}" destId="{1ED20944-AA61-4B0E-83A7-8A3EB84D1DE7}" srcOrd="0" destOrd="0" presId="urn:microsoft.com/office/officeart/2009/3/layout/HorizontalOrganizationChart"/>
    <dgm:cxn modelId="{0356D61C-9475-4475-AD60-50E7DCBBDC57}" type="presParOf" srcId="{30EEF95E-E132-4A8F-9575-55D5C78B453E}" destId="{21FA06E1-DD76-4BFE-9799-08A286B132D3}" srcOrd="1" destOrd="0" presId="urn:microsoft.com/office/officeart/2009/3/layout/HorizontalOrganizationChart"/>
    <dgm:cxn modelId="{F2050F89-5B86-44D4-85AD-1896490BD44B}" type="presParOf" srcId="{8342EAB3-390F-4A08-A9DE-6EE8BFD7536F}" destId="{03375C19-1D22-4060-85E2-C57DBA4E3363}" srcOrd="1" destOrd="0" presId="urn:microsoft.com/office/officeart/2009/3/layout/HorizontalOrganizationChart"/>
    <dgm:cxn modelId="{4B6656EF-C16D-4EDE-8C32-46DCA59AC1D4}" type="presParOf" srcId="{8342EAB3-390F-4A08-A9DE-6EE8BFD7536F}" destId="{CEF8B4EB-0F61-4A36-AF01-B55F07BBB02B}" srcOrd="2" destOrd="0" presId="urn:microsoft.com/office/officeart/2009/3/layout/HorizontalOrganizationChart"/>
    <dgm:cxn modelId="{44A687D6-4579-4338-A348-7DE6E4CE5E69}" type="presParOf" srcId="{DBA3800C-1D0E-41C6-99C2-CDBFAA39F255}" destId="{494BBA03-5187-4A69-A509-5E198CD4BEF0}" srcOrd="2" destOrd="0" presId="urn:microsoft.com/office/officeart/2009/3/layout/HorizontalOrganizationChart"/>
    <dgm:cxn modelId="{8810111B-225A-4AA2-A27A-7E1E20E6A604}" type="presParOf" srcId="{F1D28A64-2E65-4EB3-BE96-440C8916C65A}" destId="{DBC866C2-A5D7-4CD5-A1A1-297FE4411481}" srcOrd="2" destOrd="0" presId="urn:microsoft.com/office/officeart/2009/3/layout/HorizontalOrganizationChart"/>
    <dgm:cxn modelId="{32E0A4DC-FE87-4F91-89A5-58A98736708A}" type="presParOf" srcId="{F1D28A64-2E65-4EB3-BE96-440C8916C65A}" destId="{248F841A-871D-413B-B94D-9EA9A2D5BD86}" srcOrd="3" destOrd="0" presId="urn:microsoft.com/office/officeart/2009/3/layout/HorizontalOrganizationChart"/>
    <dgm:cxn modelId="{0EDBC3A8-4CF3-4950-86B6-83D3CFCA189C}" type="presParOf" srcId="{248F841A-871D-413B-B94D-9EA9A2D5BD86}" destId="{3E83E249-958D-4DC3-910C-964C630EB2DB}" srcOrd="0" destOrd="0" presId="urn:microsoft.com/office/officeart/2009/3/layout/HorizontalOrganizationChart"/>
    <dgm:cxn modelId="{67560AF1-13CE-48A2-8C53-D95EC6B636F5}" type="presParOf" srcId="{3E83E249-958D-4DC3-910C-964C630EB2DB}" destId="{57D10B75-1889-44E5-B6A0-5F5F58964569}" srcOrd="0" destOrd="0" presId="urn:microsoft.com/office/officeart/2009/3/layout/HorizontalOrganizationChart"/>
    <dgm:cxn modelId="{8D3F201A-DB89-4086-BBAC-AD5A17F57372}" type="presParOf" srcId="{3E83E249-958D-4DC3-910C-964C630EB2DB}" destId="{049E93BC-06E2-483B-99FD-F396893A60FB}" srcOrd="1" destOrd="0" presId="urn:microsoft.com/office/officeart/2009/3/layout/HorizontalOrganizationChart"/>
    <dgm:cxn modelId="{BAE7C442-4075-4A1C-B1D8-C99EF0FC253D}" type="presParOf" srcId="{248F841A-871D-413B-B94D-9EA9A2D5BD86}" destId="{7834EC94-3E9C-4BBE-913E-E75578D8C100}" srcOrd="1" destOrd="0" presId="urn:microsoft.com/office/officeart/2009/3/layout/HorizontalOrganizationChart"/>
    <dgm:cxn modelId="{D84F4C2B-EC4E-440F-8F69-501E62C5CA49}" type="presParOf" srcId="{7834EC94-3E9C-4BBE-913E-E75578D8C100}" destId="{FC62FEBD-070F-4867-B2A5-ECC788EC217A}" srcOrd="0" destOrd="0" presId="urn:microsoft.com/office/officeart/2009/3/layout/HorizontalOrganizationChart"/>
    <dgm:cxn modelId="{DADD1CFF-7E47-46FC-A7E4-E2A99C56FF0E}" type="presParOf" srcId="{7834EC94-3E9C-4BBE-913E-E75578D8C100}" destId="{5D98BE18-C559-43D4-ACF8-FEA7CBE22C86}" srcOrd="1" destOrd="0" presId="urn:microsoft.com/office/officeart/2009/3/layout/HorizontalOrganizationChart"/>
    <dgm:cxn modelId="{D7047ABA-1808-48DC-82E6-760092DC5D5A}" type="presParOf" srcId="{5D98BE18-C559-43D4-ACF8-FEA7CBE22C86}" destId="{5A2739E3-B8F3-4AC9-85BA-6751893182FC}" srcOrd="0" destOrd="0" presId="urn:microsoft.com/office/officeart/2009/3/layout/HorizontalOrganizationChart"/>
    <dgm:cxn modelId="{CB059D28-4089-4366-BFD2-E55B1ED73A42}" type="presParOf" srcId="{5A2739E3-B8F3-4AC9-85BA-6751893182FC}" destId="{41AE96FE-4A30-4579-AD1E-CF229EF76482}" srcOrd="0" destOrd="0" presId="urn:microsoft.com/office/officeart/2009/3/layout/HorizontalOrganizationChart"/>
    <dgm:cxn modelId="{91D2383E-11C3-489E-8C82-1852CD317943}" type="presParOf" srcId="{5A2739E3-B8F3-4AC9-85BA-6751893182FC}" destId="{EEC0CA73-87D5-47F1-B67F-E442A0C43D62}" srcOrd="1" destOrd="0" presId="urn:microsoft.com/office/officeart/2009/3/layout/HorizontalOrganizationChart"/>
    <dgm:cxn modelId="{B480BA7D-2E37-4D10-B6C5-C615C72B95A3}" type="presParOf" srcId="{5D98BE18-C559-43D4-ACF8-FEA7CBE22C86}" destId="{EDF2061B-2771-4786-9AA9-4BA358146854}" srcOrd="1" destOrd="0" presId="urn:microsoft.com/office/officeart/2009/3/layout/HorizontalOrganizationChart"/>
    <dgm:cxn modelId="{B46991C8-0368-432D-AB08-774A9A40E02A}" type="presParOf" srcId="{5D98BE18-C559-43D4-ACF8-FEA7CBE22C86}" destId="{82F8DC1E-5611-43DE-BAD2-1BE84C0D7249}" srcOrd="2" destOrd="0" presId="urn:microsoft.com/office/officeart/2009/3/layout/HorizontalOrganizationChart"/>
    <dgm:cxn modelId="{BCC9D084-00CD-4DB8-A5C2-D608B612F900}" type="presParOf" srcId="{248F841A-871D-413B-B94D-9EA9A2D5BD86}" destId="{27E3C66D-0AEE-4955-9888-224516E91556}" srcOrd="2" destOrd="0" presId="urn:microsoft.com/office/officeart/2009/3/layout/HorizontalOrganizationChart"/>
    <dgm:cxn modelId="{ABE14FAA-F409-4BD2-AFDF-9410006C27B2}" type="presParOf" srcId="{F1D28A64-2E65-4EB3-BE96-440C8916C65A}" destId="{6BF24534-DB66-487A-AA45-127EC27A343D}" srcOrd="4" destOrd="0" presId="urn:microsoft.com/office/officeart/2009/3/layout/HorizontalOrganizationChart"/>
    <dgm:cxn modelId="{3CEC71C2-9A2F-445D-926F-A5A2BE2E58B2}" type="presParOf" srcId="{F1D28A64-2E65-4EB3-BE96-440C8916C65A}" destId="{C5C14A88-A499-47ED-8EAE-68E4E9E71FE3}" srcOrd="5" destOrd="0" presId="urn:microsoft.com/office/officeart/2009/3/layout/HorizontalOrganizationChart"/>
    <dgm:cxn modelId="{177FD630-B1C2-4D48-BF78-38E5041A472E}" type="presParOf" srcId="{C5C14A88-A499-47ED-8EAE-68E4E9E71FE3}" destId="{02CE0ECE-8F8A-4365-961A-62237E6644CD}" srcOrd="0" destOrd="0" presId="urn:microsoft.com/office/officeart/2009/3/layout/HorizontalOrganizationChart"/>
    <dgm:cxn modelId="{9DE55F1B-7EFC-4A6A-880F-CBF206E4B0B6}" type="presParOf" srcId="{02CE0ECE-8F8A-4365-961A-62237E6644CD}" destId="{9256DBF5-E7AF-470D-A2E9-7EF2C9D74DCE}" srcOrd="0" destOrd="0" presId="urn:microsoft.com/office/officeart/2009/3/layout/HorizontalOrganizationChart"/>
    <dgm:cxn modelId="{8895342E-3469-471C-B4A4-8FB79A739543}" type="presParOf" srcId="{02CE0ECE-8F8A-4365-961A-62237E6644CD}" destId="{6FDE0917-3662-4EFE-8F65-FAA9870EC6AB}" srcOrd="1" destOrd="0" presId="urn:microsoft.com/office/officeart/2009/3/layout/HorizontalOrganizationChart"/>
    <dgm:cxn modelId="{AEA24CBA-F2DC-4EC9-A5B0-AC86CF279447}" type="presParOf" srcId="{C5C14A88-A499-47ED-8EAE-68E4E9E71FE3}" destId="{86CD42DA-7111-4D8C-ABD0-878E9D2D490A}" srcOrd="1" destOrd="0" presId="urn:microsoft.com/office/officeart/2009/3/layout/HorizontalOrganizationChart"/>
    <dgm:cxn modelId="{438DF4EB-89CA-4927-9E7B-471419F39C96}" type="presParOf" srcId="{86CD42DA-7111-4D8C-ABD0-878E9D2D490A}" destId="{FAAC894B-2A41-4A6A-95BF-95E9919DD921}" srcOrd="0" destOrd="0" presId="urn:microsoft.com/office/officeart/2009/3/layout/HorizontalOrganizationChart"/>
    <dgm:cxn modelId="{B4D3AB44-5127-495F-979E-90B144CDBEE7}" type="presParOf" srcId="{86CD42DA-7111-4D8C-ABD0-878E9D2D490A}" destId="{3B33BB2A-123A-41A7-8BF4-7C745A1D6AAB}" srcOrd="1" destOrd="0" presId="urn:microsoft.com/office/officeart/2009/3/layout/HorizontalOrganizationChart"/>
    <dgm:cxn modelId="{1B120F7A-7E57-4DAC-BC0E-31978124E759}" type="presParOf" srcId="{3B33BB2A-123A-41A7-8BF4-7C745A1D6AAB}" destId="{A25E37B9-8685-4D63-A6FF-60FECEC25B04}" srcOrd="0" destOrd="0" presId="urn:microsoft.com/office/officeart/2009/3/layout/HorizontalOrganizationChart"/>
    <dgm:cxn modelId="{2E608840-7BEC-479A-B0AE-766B82E4D720}" type="presParOf" srcId="{A25E37B9-8685-4D63-A6FF-60FECEC25B04}" destId="{17157EEE-BDCA-435A-8BEC-00AD1C01DEE3}" srcOrd="0" destOrd="0" presId="urn:microsoft.com/office/officeart/2009/3/layout/HorizontalOrganizationChart"/>
    <dgm:cxn modelId="{C9B2BB16-CD71-48B4-A150-B8ADC194BAB2}" type="presParOf" srcId="{A25E37B9-8685-4D63-A6FF-60FECEC25B04}" destId="{A1767091-F524-4D2D-86EB-D7478EF52FAB}" srcOrd="1" destOrd="0" presId="urn:microsoft.com/office/officeart/2009/3/layout/HorizontalOrganizationChart"/>
    <dgm:cxn modelId="{BDC6C3FA-A6C5-43B1-9CFE-7D6A9EE920A0}" type="presParOf" srcId="{3B33BB2A-123A-41A7-8BF4-7C745A1D6AAB}" destId="{9320300B-6533-4A3A-B4F8-E8DA88E213AA}" srcOrd="1" destOrd="0" presId="urn:microsoft.com/office/officeart/2009/3/layout/HorizontalOrganizationChart"/>
    <dgm:cxn modelId="{CD7E9660-FB65-4FC4-9A4F-4F826FAE5802}" type="presParOf" srcId="{3B33BB2A-123A-41A7-8BF4-7C745A1D6AAB}" destId="{0341F078-B439-4E02-9803-FE5CBB20A312}" srcOrd="2" destOrd="0" presId="urn:microsoft.com/office/officeart/2009/3/layout/HorizontalOrganizationChart"/>
    <dgm:cxn modelId="{AC7913B1-C71E-41FE-AD2F-D591F0EEE978}" type="presParOf" srcId="{C5C14A88-A499-47ED-8EAE-68E4E9E71FE3}" destId="{12E9CF40-D9F6-4F67-9A1F-4C2F1C2C42A4}" srcOrd="2" destOrd="0" presId="urn:microsoft.com/office/officeart/2009/3/layout/HorizontalOrganizationChart"/>
    <dgm:cxn modelId="{0ABE201A-9539-4DC5-BF7C-719F890B119B}" type="presParOf" srcId="{F1D28A64-2E65-4EB3-BE96-440C8916C65A}" destId="{0C1D825E-6731-44E9-8108-56478AE911CA}" srcOrd="6" destOrd="0" presId="urn:microsoft.com/office/officeart/2009/3/layout/HorizontalOrganizationChart"/>
    <dgm:cxn modelId="{655E47C6-FC84-4983-80F5-D24E5BA6DBC6}" type="presParOf" srcId="{F1D28A64-2E65-4EB3-BE96-440C8916C65A}" destId="{52114E33-3B22-4E65-9B8D-E54E76F27EA4}" srcOrd="7" destOrd="0" presId="urn:microsoft.com/office/officeart/2009/3/layout/HorizontalOrganizationChart"/>
    <dgm:cxn modelId="{5D29BA46-F3CA-4D6E-8DA1-2F75A897F9C3}" type="presParOf" srcId="{52114E33-3B22-4E65-9B8D-E54E76F27EA4}" destId="{E7138C93-D6C6-4BF1-8023-20CC5352EE1C}" srcOrd="0" destOrd="0" presId="urn:microsoft.com/office/officeart/2009/3/layout/HorizontalOrganizationChart"/>
    <dgm:cxn modelId="{3985F974-DE81-46E6-BF62-4675EBFF4ABB}" type="presParOf" srcId="{E7138C93-D6C6-4BF1-8023-20CC5352EE1C}" destId="{C2DCA2C7-8B5D-49F9-BD6A-0C7DA5D544E1}" srcOrd="0" destOrd="0" presId="urn:microsoft.com/office/officeart/2009/3/layout/HorizontalOrganizationChart"/>
    <dgm:cxn modelId="{A4D75362-7956-4336-BB34-2C5DD6E496EB}" type="presParOf" srcId="{E7138C93-D6C6-4BF1-8023-20CC5352EE1C}" destId="{875A8C74-F71A-4B6D-A44B-382F80CD80FA}" srcOrd="1" destOrd="0" presId="urn:microsoft.com/office/officeart/2009/3/layout/HorizontalOrganizationChart"/>
    <dgm:cxn modelId="{B9632312-3718-4D3E-9E54-C474F89F4CF5}" type="presParOf" srcId="{52114E33-3B22-4E65-9B8D-E54E76F27EA4}" destId="{70340A3D-F160-4DD5-8DF2-B515CD7E9F10}" srcOrd="1" destOrd="0" presId="urn:microsoft.com/office/officeart/2009/3/layout/HorizontalOrganizationChart"/>
    <dgm:cxn modelId="{174C1CB2-B542-4B68-82C7-4E3C5876B490}" type="presParOf" srcId="{70340A3D-F160-4DD5-8DF2-B515CD7E9F10}" destId="{224CF86E-25BC-4073-BD69-98A55886B371}" srcOrd="0" destOrd="0" presId="urn:microsoft.com/office/officeart/2009/3/layout/HorizontalOrganizationChart"/>
    <dgm:cxn modelId="{728EA8DA-E2A6-400A-B84D-EE4ACC731A9C}" type="presParOf" srcId="{70340A3D-F160-4DD5-8DF2-B515CD7E9F10}" destId="{D3BA1851-80B0-40B3-A5CD-2FE3D3D43C03}" srcOrd="1" destOrd="0" presId="urn:microsoft.com/office/officeart/2009/3/layout/HorizontalOrganizationChart"/>
    <dgm:cxn modelId="{AA71B53B-AD1A-450E-A255-47F78E23B4AD}" type="presParOf" srcId="{D3BA1851-80B0-40B3-A5CD-2FE3D3D43C03}" destId="{DA59B94C-2631-4491-869E-07D6C9D6DEE5}" srcOrd="0" destOrd="0" presId="urn:microsoft.com/office/officeart/2009/3/layout/HorizontalOrganizationChart"/>
    <dgm:cxn modelId="{E4CFD8F8-DEE5-4A90-830B-D457F7BBAC05}" type="presParOf" srcId="{DA59B94C-2631-4491-869E-07D6C9D6DEE5}" destId="{E3D55314-1E32-4DE0-AED0-CC7F64E55345}" srcOrd="0" destOrd="0" presId="urn:microsoft.com/office/officeart/2009/3/layout/HorizontalOrganizationChart"/>
    <dgm:cxn modelId="{5EEE563A-5BB5-4B82-B245-EFC96C5ADF02}" type="presParOf" srcId="{DA59B94C-2631-4491-869E-07D6C9D6DEE5}" destId="{C01032D0-1F4C-460C-9C67-C772055D39FE}" srcOrd="1" destOrd="0" presId="urn:microsoft.com/office/officeart/2009/3/layout/HorizontalOrganizationChart"/>
    <dgm:cxn modelId="{CD8B7DC3-D4ED-4763-BABF-83CAFB494CDF}" type="presParOf" srcId="{D3BA1851-80B0-40B3-A5CD-2FE3D3D43C03}" destId="{50CEA176-6CB2-4550-B741-906F83205B40}" srcOrd="1" destOrd="0" presId="urn:microsoft.com/office/officeart/2009/3/layout/HorizontalOrganizationChart"/>
    <dgm:cxn modelId="{A0282AAC-622F-47B2-B194-062B1F63EFE5}" type="presParOf" srcId="{D3BA1851-80B0-40B3-A5CD-2FE3D3D43C03}" destId="{61B5F148-6136-4E91-BC62-2F1E87FDB8E8}" srcOrd="2" destOrd="0" presId="urn:microsoft.com/office/officeart/2009/3/layout/HorizontalOrganizationChart"/>
    <dgm:cxn modelId="{4F5E8072-47F3-4773-AA7A-0C8B0D65B226}" type="presParOf" srcId="{52114E33-3B22-4E65-9B8D-E54E76F27EA4}" destId="{5A1D6DEC-CBD5-4D50-9621-4B6AA4AA4F3B}" srcOrd="2" destOrd="0" presId="urn:microsoft.com/office/officeart/2009/3/layout/HorizontalOrganizationChart"/>
    <dgm:cxn modelId="{FCB27D9A-70A7-42F7-8443-CFAEFCD7AC8B}" type="presParOf" srcId="{F1D28A64-2E65-4EB3-BE96-440C8916C65A}" destId="{97CED53C-2468-403F-9836-9466CBC6BA0D}" srcOrd="8" destOrd="0" presId="urn:microsoft.com/office/officeart/2009/3/layout/HorizontalOrganizationChart"/>
    <dgm:cxn modelId="{FC13FFB7-1526-4C9E-A038-58F7D462E469}" type="presParOf" srcId="{F1D28A64-2E65-4EB3-BE96-440C8916C65A}" destId="{32827598-94E6-43BE-A34F-06AF8CBFE66F}" srcOrd="9" destOrd="0" presId="urn:microsoft.com/office/officeart/2009/3/layout/HorizontalOrganizationChart"/>
    <dgm:cxn modelId="{3598839B-E389-48A6-8E11-49DB90A00BC6}" type="presParOf" srcId="{32827598-94E6-43BE-A34F-06AF8CBFE66F}" destId="{A6308C52-7B59-4EF2-93BB-B827555DDAEB}" srcOrd="0" destOrd="0" presId="urn:microsoft.com/office/officeart/2009/3/layout/HorizontalOrganizationChart"/>
    <dgm:cxn modelId="{7EA0F065-7E58-43CD-B81E-6C7FF652064F}" type="presParOf" srcId="{A6308C52-7B59-4EF2-93BB-B827555DDAEB}" destId="{D71FA456-03EC-402A-A1F4-583365A8A36F}" srcOrd="0" destOrd="0" presId="urn:microsoft.com/office/officeart/2009/3/layout/HorizontalOrganizationChart"/>
    <dgm:cxn modelId="{545387AD-5EE1-4816-9DF9-B8C8780BBCF3}" type="presParOf" srcId="{A6308C52-7B59-4EF2-93BB-B827555DDAEB}" destId="{C6ACF8C2-9A06-41BC-A4F0-C2E22E81C689}" srcOrd="1" destOrd="0" presId="urn:microsoft.com/office/officeart/2009/3/layout/HorizontalOrganizationChart"/>
    <dgm:cxn modelId="{5D058942-0867-4CEA-96EA-856384AF3372}" type="presParOf" srcId="{32827598-94E6-43BE-A34F-06AF8CBFE66F}" destId="{5D44CD2D-2833-4CE8-A185-E65ED69338FC}" srcOrd="1" destOrd="0" presId="urn:microsoft.com/office/officeart/2009/3/layout/HorizontalOrganizationChart"/>
    <dgm:cxn modelId="{315BCF2D-FAC5-4A53-9AC3-FFA0510F07BB}" type="presParOf" srcId="{5D44CD2D-2833-4CE8-A185-E65ED69338FC}" destId="{6A32090B-C5C4-47A6-BCA6-059851C81E9F}" srcOrd="0" destOrd="0" presId="urn:microsoft.com/office/officeart/2009/3/layout/HorizontalOrganizationChart"/>
    <dgm:cxn modelId="{070F8F99-8A07-4385-B8FF-6284B4F62816}" type="presParOf" srcId="{5D44CD2D-2833-4CE8-A185-E65ED69338FC}" destId="{6E4F20E9-9663-4582-837F-53B6D91EBFFB}" srcOrd="1" destOrd="0" presId="urn:microsoft.com/office/officeart/2009/3/layout/HorizontalOrganizationChart"/>
    <dgm:cxn modelId="{E83BEAE6-7B0E-4A99-911C-6D92D2410535}" type="presParOf" srcId="{6E4F20E9-9663-4582-837F-53B6D91EBFFB}" destId="{3948B2A8-8FE2-4DCB-971E-F820985456B8}" srcOrd="0" destOrd="0" presId="urn:microsoft.com/office/officeart/2009/3/layout/HorizontalOrganizationChart"/>
    <dgm:cxn modelId="{90B5FA37-22DF-4DE8-A52A-FB6A07905A30}" type="presParOf" srcId="{3948B2A8-8FE2-4DCB-971E-F820985456B8}" destId="{14D6C474-E79B-4499-8939-5E0BE2785195}" srcOrd="0" destOrd="0" presId="urn:microsoft.com/office/officeart/2009/3/layout/HorizontalOrganizationChart"/>
    <dgm:cxn modelId="{5CC916D7-222F-4F35-A521-ADB300C19D0D}" type="presParOf" srcId="{3948B2A8-8FE2-4DCB-971E-F820985456B8}" destId="{83A5D38D-E923-48F1-B1CF-912B9E428C3C}" srcOrd="1" destOrd="0" presId="urn:microsoft.com/office/officeart/2009/3/layout/HorizontalOrganizationChart"/>
    <dgm:cxn modelId="{6340793E-086E-49AC-B660-861EB25950B9}" type="presParOf" srcId="{6E4F20E9-9663-4582-837F-53B6D91EBFFB}" destId="{0C4D67F9-4638-408F-A0FE-5E3081B95BA3}" srcOrd="1" destOrd="0" presId="urn:microsoft.com/office/officeart/2009/3/layout/HorizontalOrganizationChart"/>
    <dgm:cxn modelId="{3094971B-00B2-4E40-A2C1-5C3ADA7AB66B}" type="presParOf" srcId="{6E4F20E9-9663-4582-837F-53B6D91EBFFB}" destId="{CED3DDBA-FEF6-464F-992E-630213590910}" srcOrd="2" destOrd="0" presId="urn:microsoft.com/office/officeart/2009/3/layout/HorizontalOrganizationChart"/>
    <dgm:cxn modelId="{CB9F48A2-796D-4778-87C9-9EC3342D6244}" type="presParOf" srcId="{32827598-94E6-43BE-A34F-06AF8CBFE66F}" destId="{2FF5C340-B4CC-473B-9C04-80D08C59377D}" srcOrd="2" destOrd="0" presId="urn:microsoft.com/office/officeart/2009/3/layout/HorizontalOrganizationChart"/>
    <dgm:cxn modelId="{E07318CD-3F93-4EF1-933C-19121896F59F}" type="presParOf" srcId="{62D31633-6234-4F4A-BA7B-DFD3D06FE51F}" destId="{C505BB74-B6C3-4823-A716-72F7FE3BE902}" srcOrd="2" destOrd="0" presId="urn:microsoft.com/office/officeart/2009/3/layout/HorizontalOrganizationChart"/>
    <dgm:cxn modelId="{27689C0C-4811-4A29-B120-0C3B9E88459E}" type="presParOf" srcId="{FC37200F-8188-4F86-B5BF-0337AFEADA99}" destId="{9DEE28FA-A350-4553-A144-08DC914B489E}" srcOrd="1" destOrd="0" presId="urn:microsoft.com/office/officeart/2009/3/layout/HorizontalOrganizationChart"/>
    <dgm:cxn modelId="{8A2D8F37-4DBC-4B92-8AFD-9D71467BE6B3}" type="presParOf" srcId="{9DEE28FA-A350-4553-A144-08DC914B489E}" destId="{D7C4AE4D-C338-4BD2-B1F3-DAC57071C648}" srcOrd="0" destOrd="0" presId="urn:microsoft.com/office/officeart/2009/3/layout/HorizontalOrganizationChart"/>
    <dgm:cxn modelId="{E14807B5-DFEB-4784-AA0E-A05988C675CE}" type="presParOf" srcId="{D7C4AE4D-C338-4BD2-B1F3-DAC57071C648}" destId="{93D5B25F-6CB5-4EEE-9D3F-DB4FF6ABC326}" srcOrd="0" destOrd="0" presId="urn:microsoft.com/office/officeart/2009/3/layout/HorizontalOrganizationChart"/>
    <dgm:cxn modelId="{121AABD6-C3CB-45C2-A3EF-AFCA31D332D6}" type="presParOf" srcId="{D7C4AE4D-C338-4BD2-B1F3-DAC57071C648}" destId="{534C8BD8-D446-441B-ABE9-272884462BE0}" srcOrd="1" destOrd="0" presId="urn:microsoft.com/office/officeart/2009/3/layout/HorizontalOrganizationChart"/>
    <dgm:cxn modelId="{EC54FBBC-5E3D-4EE4-8BAC-7924B27A9BC8}" type="presParOf" srcId="{9DEE28FA-A350-4553-A144-08DC914B489E}" destId="{080E50AA-2110-4A2A-B2F1-AA882A1D5870}" srcOrd="1" destOrd="0" presId="urn:microsoft.com/office/officeart/2009/3/layout/HorizontalOrganizationChart"/>
    <dgm:cxn modelId="{E2942CD9-B22E-426F-8256-9C1B7E4B881E}" type="presParOf" srcId="{080E50AA-2110-4A2A-B2F1-AA882A1D5870}" destId="{D0CB1795-255F-4D06-B115-41AD961BEFFA}" srcOrd="0" destOrd="0" presId="urn:microsoft.com/office/officeart/2009/3/layout/HorizontalOrganizationChart"/>
    <dgm:cxn modelId="{691671DA-C809-429E-957D-B05BF80B92BD}" type="presParOf" srcId="{080E50AA-2110-4A2A-B2F1-AA882A1D5870}" destId="{1E6C348A-48FA-4405-BF56-66BCA0484037}" srcOrd="1" destOrd="0" presId="urn:microsoft.com/office/officeart/2009/3/layout/HorizontalOrganizationChart"/>
    <dgm:cxn modelId="{3ABF42DE-75D6-4734-BBDE-7602C9506D87}" type="presParOf" srcId="{1E6C348A-48FA-4405-BF56-66BCA0484037}" destId="{197F978D-DB1C-482C-80FE-C928B8BFEFC2}" srcOrd="0" destOrd="0" presId="urn:microsoft.com/office/officeart/2009/3/layout/HorizontalOrganizationChart"/>
    <dgm:cxn modelId="{6675D259-1739-48E9-8B91-AD5A7C24A843}" type="presParOf" srcId="{197F978D-DB1C-482C-80FE-C928B8BFEFC2}" destId="{4D2E945D-74DB-422B-BC94-EF3BB9F2EA8F}" srcOrd="0" destOrd="0" presId="urn:microsoft.com/office/officeart/2009/3/layout/HorizontalOrganizationChart"/>
    <dgm:cxn modelId="{28B42367-8954-40AF-BC64-FDC407EEB350}" type="presParOf" srcId="{197F978D-DB1C-482C-80FE-C928B8BFEFC2}" destId="{E5CE40EA-AE1D-4FF9-9E70-7226081DA39C}" srcOrd="1" destOrd="0" presId="urn:microsoft.com/office/officeart/2009/3/layout/HorizontalOrganizationChart"/>
    <dgm:cxn modelId="{E9130FC1-6EDA-463A-ACF0-5A769CACADA8}" type="presParOf" srcId="{1E6C348A-48FA-4405-BF56-66BCA0484037}" destId="{B8D92216-109B-4431-B8C2-75BB5A31187A}" srcOrd="1" destOrd="0" presId="urn:microsoft.com/office/officeart/2009/3/layout/HorizontalOrganizationChart"/>
    <dgm:cxn modelId="{4449734C-2561-4756-9ED3-9597FF7ADF4C}" type="presParOf" srcId="{B8D92216-109B-4431-B8C2-75BB5A31187A}" destId="{537B1F9B-8F79-47E7-AC06-83B0173BE282}" srcOrd="0" destOrd="0" presId="urn:microsoft.com/office/officeart/2009/3/layout/HorizontalOrganizationChart"/>
    <dgm:cxn modelId="{731AAB91-0B79-4863-B0C0-176F157F9C01}" type="presParOf" srcId="{B8D92216-109B-4431-B8C2-75BB5A31187A}" destId="{C46F8A0A-7914-42F2-B2CA-05BE95CECA46}" srcOrd="1" destOrd="0" presId="urn:microsoft.com/office/officeart/2009/3/layout/HorizontalOrganizationChart"/>
    <dgm:cxn modelId="{EBF59197-3705-4E61-A4F7-DD874197FCDA}" type="presParOf" srcId="{C46F8A0A-7914-42F2-B2CA-05BE95CECA46}" destId="{43002E0A-691A-42EE-B93B-0EF9B99A3B5B}" srcOrd="0" destOrd="0" presId="urn:microsoft.com/office/officeart/2009/3/layout/HorizontalOrganizationChart"/>
    <dgm:cxn modelId="{B7C2DA09-FF92-46A5-9B61-22BDAF9FFEB4}" type="presParOf" srcId="{43002E0A-691A-42EE-B93B-0EF9B99A3B5B}" destId="{A3C6BA47-B54F-4AC4-BE4D-A17FF1194416}" srcOrd="0" destOrd="0" presId="urn:microsoft.com/office/officeart/2009/3/layout/HorizontalOrganizationChart"/>
    <dgm:cxn modelId="{407679B9-85B2-4C15-8E45-D2D6B2A950E5}" type="presParOf" srcId="{43002E0A-691A-42EE-B93B-0EF9B99A3B5B}" destId="{571896AA-865F-4E08-BA68-B99CE4FD76DB}" srcOrd="1" destOrd="0" presId="urn:microsoft.com/office/officeart/2009/3/layout/HorizontalOrganizationChart"/>
    <dgm:cxn modelId="{4823F1C6-6F9B-424E-A270-186FBF77C99F}" type="presParOf" srcId="{C46F8A0A-7914-42F2-B2CA-05BE95CECA46}" destId="{51C4861C-FB05-4788-B719-B579D593C421}" srcOrd="1" destOrd="0" presId="urn:microsoft.com/office/officeart/2009/3/layout/HorizontalOrganizationChart"/>
    <dgm:cxn modelId="{4562F14E-F775-4884-A031-F544F3A061D3}" type="presParOf" srcId="{C46F8A0A-7914-42F2-B2CA-05BE95CECA46}" destId="{9743DE4A-9AC6-43B4-B246-BC6A5E8C5020}" srcOrd="2" destOrd="0" presId="urn:microsoft.com/office/officeart/2009/3/layout/HorizontalOrganizationChart"/>
    <dgm:cxn modelId="{550E3C01-1E0F-4E9E-BC3A-9EBC0D589413}" type="presParOf" srcId="{1E6C348A-48FA-4405-BF56-66BCA0484037}" destId="{85EA01E3-D350-4E0B-9ED4-938CA049B93D}" srcOrd="2" destOrd="0" presId="urn:microsoft.com/office/officeart/2009/3/layout/HorizontalOrganizationChart"/>
    <dgm:cxn modelId="{254A924F-252E-4391-8E13-85DAD7F7A989}" type="presParOf" srcId="{9DEE28FA-A350-4553-A144-08DC914B489E}" destId="{1152FBCF-4748-4F37-8C06-8C42C11BCDF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322E88-2690-4207-B985-23B56335C93D}"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9946514C-F913-4F9E-9DBC-13D67E71AFD6}">
      <dgm:prSet phldrT="[Text]" custT="1"/>
      <dgm:spPr>
        <a:solidFill>
          <a:schemeClr val="tx1"/>
        </a:solidFill>
        <a:effectLst>
          <a:outerShdw blurRad="50800" dist="38100" dir="2700000" algn="tl" rotWithShape="0">
            <a:prstClr val="black">
              <a:alpha val="40000"/>
            </a:prstClr>
          </a:outerShdw>
        </a:effectLst>
      </dgm:spPr>
      <dgm:t>
        <a:bodyPr/>
        <a:lstStyle/>
        <a:p>
          <a:r>
            <a:rPr lang="en-US" sz="1600"/>
            <a:t>ARP Funding Level</a:t>
          </a:r>
        </a:p>
      </dgm:t>
    </dgm:pt>
    <dgm:pt modelId="{54E88733-14B7-42D2-8E7A-828E8DCA6128}" type="parTrans" cxnId="{311BD237-71DD-4A74-B03E-C10BF7F0466B}">
      <dgm:prSet/>
      <dgm:spPr/>
      <dgm:t>
        <a:bodyPr/>
        <a:lstStyle/>
        <a:p>
          <a:endParaRPr lang="en-US"/>
        </a:p>
      </dgm:t>
    </dgm:pt>
    <dgm:pt modelId="{BC559F29-38D7-4043-BCFD-9617CD4344F4}" type="sibTrans" cxnId="{311BD237-71DD-4A74-B03E-C10BF7F0466B}">
      <dgm:prSet/>
      <dgm:spPr/>
      <dgm:t>
        <a:bodyPr/>
        <a:lstStyle/>
        <a:p>
          <a:endParaRPr lang="en-US"/>
        </a:p>
      </dgm:t>
    </dgm:pt>
    <dgm:pt modelId="{BB23FB08-A51A-49A1-B491-895EFA852C2B}">
      <dgm:prSet phldrT="[Text]"/>
      <dgm:spPr>
        <a:solidFill>
          <a:srgbClr val="800000"/>
        </a:solidFill>
        <a:effectLst>
          <a:outerShdw blurRad="50800" dist="38100" dir="2700000" algn="tl" rotWithShape="0">
            <a:prstClr val="black">
              <a:alpha val="40000"/>
            </a:prstClr>
          </a:outerShdw>
        </a:effectLst>
      </dgm:spPr>
      <dgm:t>
        <a:bodyPr/>
        <a:lstStyle/>
        <a:p>
          <a:r>
            <a:rPr lang="en-US">
              <a:solidFill>
                <a:schemeClr val="bg1"/>
              </a:solidFill>
            </a:rPr>
            <a:t>G.T. $8M</a:t>
          </a:r>
        </a:p>
      </dgm:t>
    </dgm:pt>
    <dgm:pt modelId="{9D087E10-1DFE-4193-AE18-2FA3CDA767EB}" type="parTrans" cxnId="{A9844075-D894-4F87-BC9C-7524C416207C}">
      <dgm:prSet/>
      <dgm:spPr>
        <a:ln>
          <a:solidFill>
            <a:schemeClr val="accent5"/>
          </a:solidFill>
        </a:ln>
      </dgm:spPr>
      <dgm:t>
        <a:bodyPr/>
        <a:lstStyle/>
        <a:p>
          <a:endParaRPr lang="en-US"/>
        </a:p>
      </dgm:t>
    </dgm:pt>
    <dgm:pt modelId="{A9C7723E-4964-4551-A676-734E9CAF67A1}" type="sibTrans" cxnId="{A9844075-D894-4F87-BC9C-7524C416207C}">
      <dgm:prSet/>
      <dgm:spPr/>
      <dgm:t>
        <a:bodyPr/>
        <a:lstStyle/>
        <a:p>
          <a:endParaRPr lang="en-US"/>
        </a:p>
      </dgm:t>
    </dgm:pt>
    <dgm:pt modelId="{B0F3D2C8-4D14-4361-A574-B5F7803C2488}">
      <dgm:prSet phldrT="[Text]" custT="1"/>
      <dgm:spPr>
        <a:effectLst>
          <a:outerShdw blurRad="50800" dist="38100" dir="2700000" algn="tl" rotWithShape="0">
            <a:prstClr val="black">
              <a:alpha val="40000"/>
            </a:prstClr>
          </a:outerShdw>
        </a:effectLst>
      </dgm:spPr>
      <dgm:t>
        <a:bodyPr/>
        <a:lstStyle/>
        <a:p>
          <a:r>
            <a:rPr lang="en-US" sz="1600"/>
            <a:t>ISP </a:t>
          </a:r>
        </a:p>
        <a:p>
          <a:r>
            <a:rPr lang="en-US" sz="1600"/>
            <a:t>MAX 40%</a:t>
          </a:r>
        </a:p>
      </dgm:t>
    </dgm:pt>
    <dgm:pt modelId="{0C940016-FD6C-4159-95FF-581997006BF0}" type="parTrans" cxnId="{F21F0200-D155-47E5-A5A9-3FC085988DB7}">
      <dgm:prSet/>
      <dgm:spPr/>
      <dgm:t>
        <a:bodyPr/>
        <a:lstStyle/>
        <a:p>
          <a:endParaRPr lang="en-US"/>
        </a:p>
      </dgm:t>
    </dgm:pt>
    <dgm:pt modelId="{3514D10A-725C-4286-99AE-3B80B3921828}" type="sibTrans" cxnId="{F21F0200-D155-47E5-A5A9-3FC085988DB7}">
      <dgm:prSet/>
      <dgm:spPr/>
      <dgm:t>
        <a:bodyPr/>
        <a:lstStyle/>
        <a:p>
          <a:endParaRPr lang="en-US"/>
        </a:p>
      </dgm:t>
    </dgm:pt>
    <dgm:pt modelId="{34339F90-974C-498A-8610-D9A36AD7118C}">
      <dgm:prSet phldrT="[Text]" custT="1"/>
      <dgm:spPr>
        <a:effectLst>
          <a:outerShdw blurRad="50800" dist="38100" dir="2700000" algn="tl" rotWithShape="0">
            <a:prstClr val="black">
              <a:alpha val="40000"/>
            </a:prstClr>
          </a:outerShdw>
        </a:effectLst>
      </dgm:spPr>
      <dgm:t>
        <a:bodyPr/>
        <a:lstStyle/>
        <a:p>
          <a:r>
            <a:rPr lang="en-US" sz="1600"/>
            <a:t>NCBIO </a:t>
          </a:r>
        </a:p>
        <a:p>
          <a:r>
            <a:rPr lang="en-US" sz="1600"/>
            <a:t>MAX 35%</a:t>
          </a:r>
        </a:p>
      </dgm:t>
    </dgm:pt>
    <dgm:pt modelId="{87D5466B-6EE1-40D2-8430-6A9D1FAA6A5E}" type="parTrans" cxnId="{53918D76-7C0C-42FF-9495-76D3FBD95998}">
      <dgm:prSet/>
      <dgm:spPr/>
      <dgm:t>
        <a:bodyPr/>
        <a:lstStyle/>
        <a:p>
          <a:endParaRPr lang="en-US"/>
        </a:p>
      </dgm:t>
    </dgm:pt>
    <dgm:pt modelId="{C3AFA1AA-949A-4686-99DA-4B785AE1458C}" type="sibTrans" cxnId="{53918D76-7C0C-42FF-9495-76D3FBD95998}">
      <dgm:prSet/>
      <dgm:spPr/>
      <dgm:t>
        <a:bodyPr/>
        <a:lstStyle/>
        <a:p>
          <a:endParaRPr lang="en-US"/>
        </a:p>
      </dgm:t>
    </dgm:pt>
    <dgm:pt modelId="{47A2B582-0FC3-4B41-AC1D-69B848970758}">
      <dgm:prSet phldrT="[Text]"/>
      <dgm:spPr>
        <a:solidFill>
          <a:srgbClr val="800000"/>
        </a:solidFill>
        <a:effectLst>
          <a:outerShdw blurRad="50800" dist="38100" dir="2700000" algn="tl" rotWithShape="0">
            <a:prstClr val="black">
              <a:alpha val="40000"/>
            </a:prstClr>
          </a:outerShdw>
        </a:effectLst>
      </dgm:spPr>
      <dgm:t>
        <a:bodyPr/>
        <a:lstStyle/>
        <a:p>
          <a:r>
            <a:rPr lang="en-US">
              <a:solidFill>
                <a:schemeClr val="bg1"/>
              </a:solidFill>
            </a:rPr>
            <a:t>$4M to $8M</a:t>
          </a:r>
        </a:p>
      </dgm:t>
    </dgm:pt>
    <dgm:pt modelId="{77BAD12D-2E80-4863-A0AF-5A190678F6EA}" type="parTrans" cxnId="{6638F476-0072-40D2-9FD2-CCD494C80C2D}">
      <dgm:prSet/>
      <dgm:spPr>
        <a:ln>
          <a:solidFill>
            <a:schemeClr val="accent5"/>
          </a:solidFill>
        </a:ln>
      </dgm:spPr>
      <dgm:t>
        <a:bodyPr/>
        <a:lstStyle/>
        <a:p>
          <a:endParaRPr lang="en-US"/>
        </a:p>
      </dgm:t>
    </dgm:pt>
    <dgm:pt modelId="{EC74432D-350B-4879-8249-123C69F27015}" type="sibTrans" cxnId="{6638F476-0072-40D2-9FD2-CCD494C80C2D}">
      <dgm:prSet/>
      <dgm:spPr/>
      <dgm:t>
        <a:bodyPr/>
        <a:lstStyle/>
        <a:p>
          <a:endParaRPr lang="en-US"/>
        </a:p>
      </dgm:t>
    </dgm:pt>
    <dgm:pt modelId="{08F6E602-3D2B-43E9-8EF9-CA3AA44BDBDE}">
      <dgm:prSet phldrT="[Text]"/>
      <dgm:spPr>
        <a:solidFill>
          <a:srgbClr val="00B050"/>
        </a:solidFill>
        <a:effectLst>
          <a:outerShdw blurRad="50800" dist="38100" dir="2700000" algn="tl" rotWithShape="0">
            <a:prstClr val="black">
              <a:alpha val="40000"/>
            </a:prstClr>
          </a:outerShdw>
        </a:effectLst>
      </dgm:spPr>
      <dgm:t>
        <a:bodyPr/>
        <a:lstStyle/>
        <a:p>
          <a:r>
            <a:rPr lang="en-US"/>
            <a:t>A</a:t>
          </a:r>
        </a:p>
      </dgm:t>
    </dgm:pt>
    <dgm:pt modelId="{633F517B-0E3A-40C6-B4DA-609CD551886D}" type="parTrans" cxnId="{4C8DEEBD-83AC-4358-8D51-B8DD1AF9919F}">
      <dgm:prSet/>
      <dgm:spPr/>
      <dgm:t>
        <a:bodyPr/>
        <a:lstStyle/>
        <a:p>
          <a:endParaRPr lang="en-US"/>
        </a:p>
      </dgm:t>
    </dgm:pt>
    <dgm:pt modelId="{9BD59626-C808-4740-93C1-FD35025D5B84}" type="sibTrans" cxnId="{4C8DEEBD-83AC-4358-8D51-B8DD1AF9919F}">
      <dgm:prSet/>
      <dgm:spPr/>
      <dgm:t>
        <a:bodyPr/>
        <a:lstStyle/>
        <a:p>
          <a:endParaRPr lang="en-US"/>
        </a:p>
      </dgm:t>
    </dgm:pt>
    <dgm:pt modelId="{A4407400-7A5A-4015-95CC-3355F46B614E}">
      <dgm:prSet phldrT="[Text]"/>
      <dgm:spPr>
        <a:solidFill>
          <a:srgbClr val="800000"/>
        </a:solidFill>
        <a:effectLst>
          <a:outerShdw blurRad="50800" dist="38100" dir="2700000" algn="tl" rotWithShape="0">
            <a:prstClr val="black">
              <a:alpha val="40000"/>
            </a:prstClr>
          </a:outerShdw>
        </a:effectLst>
      </dgm:spPr>
      <dgm:t>
        <a:bodyPr/>
        <a:lstStyle/>
        <a:p>
          <a:r>
            <a:rPr lang="en-US">
              <a:solidFill>
                <a:schemeClr val="bg1"/>
              </a:solidFill>
            </a:rPr>
            <a:t>$250K to $4M</a:t>
          </a:r>
        </a:p>
      </dgm:t>
    </dgm:pt>
    <dgm:pt modelId="{DC5AB80A-64C3-405A-888E-49984E2B2161}" type="parTrans" cxnId="{C1CCA9E0-D75B-437E-A853-AB2EA5230469}">
      <dgm:prSet/>
      <dgm:spPr>
        <a:ln>
          <a:solidFill>
            <a:schemeClr val="accent5"/>
          </a:solidFill>
        </a:ln>
      </dgm:spPr>
      <dgm:t>
        <a:bodyPr/>
        <a:lstStyle/>
        <a:p>
          <a:endParaRPr lang="en-US"/>
        </a:p>
      </dgm:t>
    </dgm:pt>
    <dgm:pt modelId="{2E04AD15-4A4A-4E31-AA23-902ED3C30AD7}" type="sibTrans" cxnId="{C1CCA9E0-D75B-437E-A853-AB2EA5230469}">
      <dgm:prSet/>
      <dgm:spPr/>
      <dgm:t>
        <a:bodyPr/>
        <a:lstStyle/>
        <a:p>
          <a:endParaRPr lang="en-US"/>
        </a:p>
      </dgm:t>
    </dgm:pt>
    <dgm:pt modelId="{D3F3C117-8F6E-4478-84B7-D88AF30DD003}">
      <dgm:prSet phldrT="[Text]" custT="1"/>
      <dgm:spPr>
        <a:effectLst>
          <a:outerShdw blurRad="50800" dist="38100" dir="2700000" algn="tl" rotWithShape="0">
            <a:prstClr val="black">
              <a:alpha val="40000"/>
            </a:prstClr>
          </a:outerShdw>
        </a:effectLst>
      </dgm:spPr>
      <dgm:t>
        <a:bodyPr/>
        <a:lstStyle/>
        <a:p>
          <a:r>
            <a:rPr lang="en-US" sz="1600"/>
            <a:t>COUNTY MINIMUM 35%</a:t>
          </a:r>
        </a:p>
      </dgm:t>
    </dgm:pt>
    <dgm:pt modelId="{E39A4C17-9255-4466-B8BA-EDA674ADF45A}" type="parTrans" cxnId="{345B37AF-0479-4CC8-890F-761248083DC5}">
      <dgm:prSet/>
      <dgm:spPr/>
      <dgm:t>
        <a:bodyPr/>
        <a:lstStyle/>
        <a:p>
          <a:endParaRPr lang="en-US"/>
        </a:p>
      </dgm:t>
    </dgm:pt>
    <dgm:pt modelId="{0B3491FA-5AC5-4410-8530-B132E46468AC}" type="sibTrans" cxnId="{345B37AF-0479-4CC8-890F-761248083DC5}">
      <dgm:prSet/>
      <dgm:spPr/>
      <dgm:t>
        <a:bodyPr/>
        <a:lstStyle/>
        <a:p>
          <a:endParaRPr lang="en-US"/>
        </a:p>
      </dgm:t>
    </dgm:pt>
    <dgm:pt modelId="{C0AF290A-31CF-4F5D-9E37-4FB739472BA9}">
      <dgm:prSet phldrT="[Text]" custT="1"/>
      <dgm:spPr>
        <a:solidFill>
          <a:schemeClr val="accent4">
            <a:lumMod val="75000"/>
          </a:schemeClr>
        </a:solidFill>
        <a:effectLst>
          <a:outerShdw blurRad="50800" dist="38100" dir="2700000" algn="tl" rotWithShape="0">
            <a:prstClr val="black">
              <a:alpha val="40000"/>
            </a:prstClr>
          </a:outerShdw>
        </a:effectLst>
      </dgm:spPr>
      <dgm:t>
        <a:bodyPr spcFirstLastPara="0" vert="horz" wrap="square" lIns="9525" tIns="9525" rIns="9525" bIns="9525" numCol="1" spcCol="1270" anchor="ctr" anchorCtr="0"/>
        <a:lstStyle/>
        <a:p>
          <a:pPr marL="0" lvl="0" indent="0" algn="ctr" defTabSz="666750">
            <a:lnSpc>
              <a:spcPct val="90000"/>
            </a:lnSpc>
            <a:spcBef>
              <a:spcPct val="0"/>
            </a:spcBef>
            <a:spcAft>
              <a:spcPct val="35000"/>
            </a:spcAft>
            <a:buNone/>
          </a:pPr>
          <a:r>
            <a:rPr lang="en-US" sz="1500" kern="1200">
              <a:latin typeface="Calibri" panose="020F0502020204030204"/>
              <a:ea typeface="+mn-ea"/>
              <a:cs typeface="+mn-cs"/>
            </a:rPr>
            <a:t>B</a:t>
          </a:r>
        </a:p>
      </dgm:t>
    </dgm:pt>
    <dgm:pt modelId="{9472FE9B-5D98-4476-9F98-943B28B36088}" type="parTrans" cxnId="{74E1D484-CA17-41EE-9FEB-12396E9A2166}">
      <dgm:prSet/>
      <dgm:spPr/>
      <dgm:t>
        <a:bodyPr/>
        <a:lstStyle/>
        <a:p>
          <a:endParaRPr lang="en-US"/>
        </a:p>
      </dgm:t>
    </dgm:pt>
    <dgm:pt modelId="{7F9A6F4A-38C6-422F-91D1-C86380AB5F49}" type="sibTrans" cxnId="{74E1D484-CA17-41EE-9FEB-12396E9A2166}">
      <dgm:prSet/>
      <dgm:spPr/>
      <dgm:t>
        <a:bodyPr/>
        <a:lstStyle/>
        <a:p>
          <a:endParaRPr lang="en-US"/>
        </a:p>
      </dgm:t>
    </dgm:pt>
    <dgm:pt modelId="{4D9F742E-3B32-4E5A-8595-84597FAD0048}">
      <dgm:prSet phldrT="[Text]" custT="1"/>
      <dgm:spPr>
        <a:solidFill>
          <a:srgbClr val="9999FF"/>
        </a:solidFill>
        <a:effectLst>
          <a:outerShdw blurRad="50800" dist="38100" dir="2700000" algn="tl" rotWithShape="0">
            <a:prstClr val="black">
              <a:alpha val="40000"/>
            </a:prstClr>
          </a:outerShdw>
        </a:effectLst>
      </dgm:spPr>
      <dgm:t>
        <a:bodyPr spcFirstLastPara="0" vert="horz" wrap="square" lIns="9525" tIns="9525" rIns="9525" bIns="9525" numCol="1" spcCol="1270" anchor="ctr" anchorCtr="0"/>
        <a:lstStyle/>
        <a:p>
          <a:pPr marL="0" lvl="0" indent="0" algn="ctr" defTabSz="666750">
            <a:lnSpc>
              <a:spcPct val="90000"/>
            </a:lnSpc>
            <a:spcBef>
              <a:spcPct val="0"/>
            </a:spcBef>
            <a:spcAft>
              <a:spcPct val="35000"/>
            </a:spcAft>
            <a:buNone/>
          </a:pPr>
          <a:r>
            <a:rPr lang="en-US" sz="1500" kern="1200">
              <a:latin typeface="Calibri" panose="020F0502020204030204"/>
              <a:ea typeface="+mn-ea"/>
              <a:cs typeface="+mn-cs"/>
            </a:rPr>
            <a:t>A</a:t>
          </a:r>
        </a:p>
      </dgm:t>
    </dgm:pt>
    <dgm:pt modelId="{DEBB2FEE-EEAF-44D5-8A04-15E8D93B8D94}" type="parTrans" cxnId="{0AFAE062-D1FF-4E3B-A458-3708ACACD761}">
      <dgm:prSet/>
      <dgm:spPr/>
      <dgm:t>
        <a:bodyPr/>
        <a:lstStyle/>
        <a:p>
          <a:endParaRPr lang="en-US"/>
        </a:p>
      </dgm:t>
    </dgm:pt>
    <dgm:pt modelId="{021E5E32-77BE-4B5D-BEA3-C0E262277990}" type="sibTrans" cxnId="{0AFAE062-D1FF-4E3B-A458-3708ACACD761}">
      <dgm:prSet/>
      <dgm:spPr/>
      <dgm:t>
        <a:bodyPr/>
        <a:lstStyle/>
        <a:p>
          <a:endParaRPr lang="en-US"/>
        </a:p>
      </dgm:t>
    </dgm:pt>
    <dgm:pt modelId="{A8E7A47E-69FF-4A61-BE3E-DB2365EF3308}">
      <dgm:prSet phldrT="[Text]"/>
      <dgm:spPr>
        <a:solidFill>
          <a:srgbClr val="009999"/>
        </a:solidFill>
        <a:effectLst>
          <a:outerShdw blurRad="50800" dist="38100" dir="2700000" algn="tl" rotWithShape="0">
            <a:prstClr val="black">
              <a:alpha val="40000"/>
            </a:prstClr>
          </a:outerShdw>
        </a:effectLst>
      </dgm:spPr>
      <dgm:t>
        <a:bodyPr/>
        <a:lstStyle/>
        <a:p>
          <a:r>
            <a:rPr lang="en-US"/>
            <a:t>B</a:t>
          </a:r>
        </a:p>
      </dgm:t>
    </dgm:pt>
    <dgm:pt modelId="{57F845E1-4722-4267-9BA0-9C055BCB90D1}" type="parTrans" cxnId="{073EAFAB-38B4-448D-9224-31134F17EE3C}">
      <dgm:prSet/>
      <dgm:spPr/>
      <dgm:t>
        <a:bodyPr/>
        <a:lstStyle/>
        <a:p>
          <a:endParaRPr lang="en-US"/>
        </a:p>
      </dgm:t>
    </dgm:pt>
    <dgm:pt modelId="{E6627460-9DCE-475B-A50F-175D3DE2F452}" type="sibTrans" cxnId="{073EAFAB-38B4-448D-9224-31134F17EE3C}">
      <dgm:prSet/>
      <dgm:spPr/>
      <dgm:t>
        <a:bodyPr/>
        <a:lstStyle/>
        <a:p>
          <a:endParaRPr lang="en-US"/>
        </a:p>
      </dgm:t>
    </dgm:pt>
    <dgm:pt modelId="{9E05D42C-F669-4BEC-BBF5-ED9046C92D8D}">
      <dgm:prSet phldrT="[Text]" custT="1"/>
      <dgm:spPr>
        <a:solidFill>
          <a:srgbClr val="00B050"/>
        </a:solidFill>
        <a:effectLst>
          <a:outerShdw blurRad="50800" dist="38100" dir="2700000" algn="tl" rotWithShape="0">
            <a:prstClr val="black">
              <a:alpha val="40000"/>
            </a:prstClr>
          </a:outerShdw>
        </a:effectLst>
      </dgm:spPr>
      <dgm:t>
        <a:bodyPr/>
        <a:lstStyle/>
        <a:p>
          <a:r>
            <a:rPr lang="en-US" sz="1600"/>
            <a:t>ISP MAX 15%</a:t>
          </a:r>
        </a:p>
      </dgm:t>
    </dgm:pt>
    <dgm:pt modelId="{FBC99E50-34DE-4F1E-B971-62D6036C46F5}" type="parTrans" cxnId="{1FF63C7C-2026-47EF-A031-13D1FAC03FCC}">
      <dgm:prSet/>
      <dgm:spPr/>
      <dgm:t>
        <a:bodyPr/>
        <a:lstStyle/>
        <a:p>
          <a:endParaRPr lang="en-US"/>
        </a:p>
      </dgm:t>
    </dgm:pt>
    <dgm:pt modelId="{733F250A-E6F0-41BD-A683-010E3380572C}" type="sibTrans" cxnId="{1FF63C7C-2026-47EF-A031-13D1FAC03FCC}">
      <dgm:prSet/>
      <dgm:spPr/>
      <dgm:t>
        <a:bodyPr/>
        <a:lstStyle/>
        <a:p>
          <a:endParaRPr lang="en-US"/>
        </a:p>
      </dgm:t>
    </dgm:pt>
    <dgm:pt modelId="{7381E305-EC12-4B8F-B6E3-B59332CEF141}">
      <dgm:prSet phldrT="[Text]" custT="1"/>
      <dgm:spPr>
        <a:solidFill>
          <a:srgbClr val="00B050"/>
        </a:solidFill>
        <a:effectLst>
          <a:outerShdw blurRad="50800" dist="38100" dir="2700000" algn="tl" rotWithShape="0">
            <a:prstClr val="black">
              <a:alpha val="40000"/>
            </a:prstClr>
          </a:outerShdw>
        </a:effectLst>
      </dgm:spPr>
      <dgm:t>
        <a:bodyPr/>
        <a:lstStyle/>
        <a:p>
          <a:r>
            <a:rPr lang="en-US" sz="1600"/>
            <a:t>NCBIO </a:t>
          </a:r>
          <a:br>
            <a:rPr lang="en-US" sz="1600"/>
          </a:br>
          <a:r>
            <a:rPr lang="en-US" sz="1600"/>
            <a:t>MAX 75%</a:t>
          </a:r>
        </a:p>
      </dgm:t>
    </dgm:pt>
    <dgm:pt modelId="{0F956920-8988-472B-9021-46979D456AD5}" type="parTrans" cxnId="{1BB53032-4FED-4626-8E99-9FEF314571D8}">
      <dgm:prSet/>
      <dgm:spPr/>
      <dgm:t>
        <a:bodyPr/>
        <a:lstStyle/>
        <a:p>
          <a:endParaRPr lang="en-US"/>
        </a:p>
      </dgm:t>
    </dgm:pt>
    <dgm:pt modelId="{D5936226-AD49-4B6C-B4FF-8F185F118259}" type="sibTrans" cxnId="{1BB53032-4FED-4626-8E99-9FEF314571D8}">
      <dgm:prSet/>
      <dgm:spPr/>
      <dgm:t>
        <a:bodyPr/>
        <a:lstStyle/>
        <a:p>
          <a:endParaRPr lang="en-US"/>
        </a:p>
      </dgm:t>
    </dgm:pt>
    <dgm:pt modelId="{0CC6CB98-D2C6-4A4A-8EA9-376879598F3F}">
      <dgm:prSet phldrT="[Text]" custT="1"/>
      <dgm:spPr>
        <a:solidFill>
          <a:srgbClr val="00B050"/>
        </a:solidFill>
        <a:effectLst>
          <a:outerShdw blurRad="50800" dist="38100" dir="2700000" algn="tl" rotWithShape="0">
            <a:prstClr val="black">
              <a:alpha val="40000"/>
            </a:prstClr>
          </a:outerShdw>
        </a:effectLst>
      </dgm:spPr>
      <dgm:t>
        <a:bodyPr/>
        <a:lstStyle/>
        <a:p>
          <a:r>
            <a:rPr lang="en-US" sz="1600"/>
            <a:t>COUNTY MINIMUM 10%</a:t>
          </a:r>
        </a:p>
      </dgm:t>
    </dgm:pt>
    <dgm:pt modelId="{393F5FF5-C747-48A8-B5C6-A7F8BF4FD119}" type="parTrans" cxnId="{D82FA3CB-358B-4CF6-B1AE-023BEBB974EE}">
      <dgm:prSet/>
      <dgm:spPr/>
      <dgm:t>
        <a:bodyPr/>
        <a:lstStyle/>
        <a:p>
          <a:endParaRPr lang="en-US"/>
        </a:p>
      </dgm:t>
    </dgm:pt>
    <dgm:pt modelId="{E30A31D2-26CB-4B4A-B07E-791343A02689}" type="sibTrans" cxnId="{D82FA3CB-358B-4CF6-B1AE-023BEBB974EE}">
      <dgm:prSet/>
      <dgm:spPr/>
      <dgm:t>
        <a:bodyPr/>
        <a:lstStyle/>
        <a:p>
          <a:endParaRPr lang="en-US"/>
        </a:p>
      </dgm:t>
    </dgm:pt>
    <dgm:pt modelId="{8D422C54-CD7F-450D-AB8B-D648DB8B2C02}">
      <dgm:prSet phldrT="[Text]" custT="1"/>
      <dgm:spPr>
        <a:solidFill>
          <a:schemeClr val="accent4">
            <a:lumMod val="75000"/>
          </a:schemeClr>
        </a:solidFill>
        <a:effectLst>
          <a:outerShdw blurRad="50800" dist="38100" dir="2700000" algn="tl" rotWithShape="0">
            <a:prstClr val="black">
              <a:alpha val="40000"/>
            </a:prstClr>
          </a:outerShdw>
        </a:effectLst>
      </dgm:spPr>
      <dgm:t>
        <a:bodyPr/>
        <a:lstStyle/>
        <a:p>
          <a:r>
            <a:rPr lang="en-US" sz="1600"/>
            <a:t>ISP </a:t>
          </a:r>
          <a:r>
            <a:rPr lang="en-US" sz="1600" b="1"/>
            <a:t>MIN</a:t>
          </a:r>
          <a:r>
            <a:rPr lang="en-US" sz="1600"/>
            <a:t> 15%</a:t>
          </a:r>
        </a:p>
      </dgm:t>
    </dgm:pt>
    <dgm:pt modelId="{E244D396-48F9-4A61-91EC-B86E8AE42F4C}" type="parTrans" cxnId="{4C5DE091-69AB-4DE5-99A8-DC1B58EB4950}">
      <dgm:prSet/>
      <dgm:spPr/>
      <dgm:t>
        <a:bodyPr/>
        <a:lstStyle/>
        <a:p>
          <a:endParaRPr lang="en-US"/>
        </a:p>
      </dgm:t>
    </dgm:pt>
    <dgm:pt modelId="{68859C79-F286-4D76-90F7-C2B417CF8ABD}" type="sibTrans" cxnId="{4C5DE091-69AB-4DE5-99A8-DC1B58EB4950}">
      <dgm:prSet/>
      <dgm:spPr/>
      <dgm:t>
        <a:bodyPr/>
        <a:lstStyle/>
        <a:p>
          <a:endParaRPr lang="en-US"/>
        </a:p>
      </dgm:t>
    </dgm:pt>
    <dgm:pt modelId="{191F79D6-3EC4-40D7-BBE9-38D88E640E2F}">
      <dgm:prSet phldrT="[Text]" custT="1"/>
      <dgm:spPr>
        <a:solidFill>
          <a:schemeClr val="accent4">
            <a:lumMod val="75000"/>
          </a:schemeClr>
        </a:solidFill>
        <a:effectLst>
          <a:outerShdw blurRad="50800" dist="38100" dir="2700000" algn="tl" rotWithShape="0">
            <a:prstClr val="black">
              <a:alpha val="40000"/>
            </a:prstClr>
          </a:outerShdw>
        </a:effectLst>
      </dgm:spPr>
      <dgm:t>
        <a:bodyPr/>
        <a:lstStyle/>
        <a:p>
          <a:r>
            <a:rPr lang="en-US" sz="1600"/>
            <a:t>NCBIO HALF OF REMAINDER</a:t>
          </a:r>
        </a:p>
      </dgm:t>
    </dgm:pt>
    <dgm:pt modelId="{44936531-09D4-4117-B6A4-8D26888D8AD1}" type="parTrans" cxnId="{13C36864-0C63-4135-B6BE-F68639F6EBCA}">
      <dgm:prSet/>
      <dgm:spPr/>
      <dgm:t>
        <a:bodyPr/>
        <a:lstStyle/>
        <a:p>
          <a:endParaRPr lang="en-US"/>
        </a:p>
      </dgm:t>
    </dgm:pt>
    <dgm:pt modelId="{43C1D721-4BE6-405C-B43D-E0BD378F0E3E}" type="sibTrans" cxnId="{13C36864-0C63-4135-B6BE-F68639F6EBCA}">
      <dgm:prSet/>
      <dgm:spPr/>
      <dgm:t>
        <a:bodyPr/>
        <a:lstStyle/>
        <a:p>
          <a:endParaRPr lang="en-US"/>
        </a:p>
      </dgm:t>
    </dgm:pt>
    <dgm:pt modelId="{A080C64C-D6FA-4B9E-8693-12E267CE516D}">
      <dgm:prSet phldrT="[Text]" custT="1"/>
      <dgm:spPr>
        <a:solidFill>
          <a:schemeClr val="accent4">
            <a:lumMod val="75000"/>
          </a:schemeClr>
        </a:solidFill>
        <a:effectLst>
          <a:outerShdw blurRad="50800" dist="38100" dir="2700000" algn="tl" rotWithShape="0">
            <a:prstClr val="black">
              <a:alpha val="40000"/>
            </a:prstClr>
          </a:outerShdw>
        </a:effectLst>
      </dgm:spPr>
      <dgm:t>
        <a:bodyPr/>
        <a:lstStyle/>
        <a:p>
          <a:r>
            <a:rPr lang="en-US" sz="1600" kern="1200"/>
            <a:t>COUNTY HALF OF </a:t>
          </a:r>
          <a:r>
            <a:rPr lang="en-US" sz="1600" kern="1200">
              <a:latin typeface="Calibri" panose="020F0502020204030204"/>
              <a:ea typeface="+mn-ea"/>
              <a:cs typeface="+mn-cs"/>
            </a:rPr>
            <a:t>REMAINDER</a:t>
          </a:r>
        </a:p>
      </dgm:t>
    </dgm:pt>
    <dgm:pt modelId="{90A5E301-B6E3-4F38-A24A-CB8CC49273FD}" type="parTrans" cxnId="{F62EA8CC-DFEE-40D9-B64C-C016DAEA036E}">
      <dgm:prSet/>
      <dgm:spPr/>
      <dgm:t>
        <a:bodyPr/>
        <a:lstStyle/>
        <a:p>
          <a:endParaRPr lang="en-US"/>
        </a:p>
      </dgm:t>
    </dgm:pt>
    <dgm:pt modelId="{0D1394FE-4AF2-468C-9851-63EE2B934E1E}" type="sibTrans" cxnId="{F62EA8CC-DFEE-40D9-B64C-C016DAEA036E}">
      <dgm:prSet/>
      <dgm:spPr/>
      <dgm:t>
        <a:bodyPr/>
        <a:lstStyle/>
        <a:p>
          <a:endParaRPr lang="en-US"/>
        </a:p>
      </dgm:t>
    </dgm:pt>
    <dgm:pt modelId="{7E8B7E48-7C19-487E-A533-54C896BA697F}">
      <dgm:prSet phldrT="[Text]" custT="1"/>
      <dgm:spPr>
        <a:solidFill>
          <a:srgbClr val="9999FF"/>
        </a:solidFill>
        <a:effectLst>
          <a:outerShdw blurRad="50800" dist="38100" dir="2700000" algn="tl" rotWithShape="0">
            <a:prstClr val="black">
              <a:alpha val="40000"/>
            </a:prstClr>
          </a:outerShdw>
        </a:effectLst>
      </dgm:spPr>
      <dgm:t>
        <a:bodyPr/>
        <a:lstStyle/>
        <a:p>
          <a:r>
            <a:rPr lang="en-US" sz="1600"/>
            <a:t>ISP MAX 15%</a:t>
          </a:r>
        </a:p>
      </dgm:t>
    </dgm:pt>
    <dgm:pt modelId="{E48361AA-93D7-4C4D-BDA2-74C95C05AFDC}" type="parTrans" cxnId="{049C1501-9AF2-49DF-A07A-9E0F4FFF7661}">
      <dgm:prSet/>
      <dgm:spPr/>
      <dgm:t>
        <a:bodyPr/>
        <a:lstStyle/>
        <a:p>
          <a:endParaRPr lang="en-US"/>
        </a:p>
      </dgm:t>
    </dgm:pt>
    <dgm:pt modelId="{29B53A75-0E5C-4342-AF7A-3236922D871E}" type="sibTrans" cxnId="{049C1501-9AF2-49DF-A07A-9E0F4FFF7661}">
      <dgm:prSet/>
      <dgm:spPr/>
      <dgm:t>
        <a:bodyPr/>
        <a:lstStyle/>
        <a:p>
          <a:endParaRPr lang="en-US"/>
        </a:p>
      </dgm:t>
    </dgm:pt>
    <dgm:pt modelId="{4D145EA6-30EE-447B-864C-ED8E50E64F94}">
      <dgm:prSet phldrT="[Text]" custT="1"/>
      <dgm:spPr>
        <a:solidFill>
          <a:srgbClr val="9999FF"/>
        </a:solidFill>
        <a:effectLst>
          <a:outerShdw blurRad="50800" dist="38100" dir="2700000" algn="tl" rotWithShape="0">
            <a:prstClr val="black">
              <a:alpha val="40000"/>
            </a:prstClr>
          </a:outerShdw>
        </a:effectLst>
      </dgm:spPr>
      <dgm:t>
        <a:bodyPr/>
        <a:lstStyle/>
        <a:p>
          <a:r>
            <a:rPr lang="en-US" sz="1600"/>
            <a:t>NCBIO </a:t>
          </a:r>
        </a:p>
        <a:p>
          <a:r>
            <a:rPr lang="en-US" sz="1600"/>
            <a:t>MAX 80%</a:t>
          </a:r>
        </a:p>
      </dgm:t>
    </dgm:pt>
    <dgm:pt modelId="{BC419A2E-20DA-4B23-90CE-66278C5F4C7F}" type="parTrans" cxnId="{6B62D138-28ED-4C13-991C-FA65037F51DD}">
      <dgm:prSet/>
      <dgm:spPr/>
      <dgm:t>
        <a:bodyPr/>
        <a:lstStyle/>
        <a:p>
          <a:endParaRPr lang="en-US"/>
        </a:p>
      </dgm:t>
    </dgm:pt>
    <dgm:pt modelId="{2F340A5A-DA13-40D2-98C4-52E022C7086D}" type="sibTrans" cxnId="{6B62D138-28ED-4C13-991C-FA65037F51DD}">
      <dgm:prSet/>
      <dgm:spPr/>
      <dgm:t>
        <a:bodyPr/>
        <a:lstStyle/>
        <a:p>
          <a:endParaRPr lang="en-US"/>
        </a:p>
      </dgm:t>
    </dgm:pt>
    <dgm:pt modelId="{AD6F4870-9F35-4DFA-97CD-FA333792D6DB}">
      <dgm:prSet phldrT="[Text]" custT="1"/>
      <dgm:spPr>
        <a:solidFill>
          <a:srgbClr val="9999FF"/>
        </a:solidFill>
        <a:effectLst>
          <a:outerShdw blurRad="50800" dist="38100" dir="2700000" algn="tl" rotWithShape="0">
            <a:prstClr val="black">
              <a:alpha val="40000"/>
            </a:prstClr>
          </a:outerShdw>
        </a:effectLst>
      </dgm:spPr>
      <dgm:t>
        <a:bodyPr/>
        <a:lstStyle/>
        <a:p>
          <a:r>
            <a:rPr lang="en-US" sz="1600"/>
            <a:t>COUNTY MINIMUM 5%</a:t>
          </a:r>
        </a:p>
      </dgm:t>
    </dgm:pt>
    <dgm:pt modelId="{98B6C1F0-AF43-442B-906F-0FA92BA8E132}" type="parTrans" cxnId="{37BC3FC1-60CF-4E4A-AF7A-9A4EA7D20FAE}">
      <dgm:prSet/>
      <dgm:spPr/>
      <dgm:t>
        <a:bodyPr/>
        <a:lstStyle/>
        <a:p>
          <a:endParaRPr lang="en-US"/>
        </a:p>
      </dgm:t>
    </dgm:pt>
    <dgm:pt modelId="{1C2ABD5C-97EA-4742-B5BD-F9E6198690E8}" type="sibTrans" cxnId="{37BC3FC1-60CF-4E4A-AF7A-9A4EA7D20FAE}">
      <dgm:prSet/>
      <dgm:spPr/>
      <dgm:t>
        <a:bodyPr/>
        <a:lstStyle/>
        <a:p>
          <a:endParaRPr lang="en-US"/>
        </a:p>
      </dgm:t>
    </dgm:pt>
    <dgm:pt modelId="{6155D922-8340-49BC-BBD5-BE0327623A35}">
      <dgm:prSet phldrT="[Text]" custT="1"/>
      <dgm:spPr>
        <a:solidFill>
          <a:srgbClr val="009999"/>
        </a:solidFill>
        <a:effectLst>
          <a:outerShdw blurRad="50800" dist="38100" dir="2700000" algn="tl" rotWithShape="0">
            <a:prstClr val="black">
              <a:alpha val="40000"/>
            </a:prstClr>
          </a:outerShdw>
        </a:effectLst>
      </dgm:spPr>
      <dgm:t>
        <a:bodyPr/>
        <a:lstStyle/>
        <a:p>
          <a:r>
            <a:rPr lang="en-US" sz="1600"/>
            <a:t>ISP </a:t>
          </a:r>
          <a:r>
            <a:rPr lang="en-US" sz="1600" b="1"/>
            <a:t>MIN</a:t>
          </a:r>
          <a:r>
            <a:rPr lang="en-US" sz="1600"/>
            <a:t> 15%</a:t>
          </a:r>
        </a:p>
      </dgm:t>
    </dgm:pt>
    <dgm:pt modelId="{565663E8-A461-4EB3-A63C-760508E53084}" type="parTrans" cxnId="{604599AC-0F8A-47FE-B25B-94B04664C2FD}">
      <dgm:prSet/>
      <dgm:spPr/>
      <dgm:t>
        <a:bodyPr/>
        <a:lstStyle/>
        <a:p>
          <a:endParaRPr lang="en-US"/>
        </a:p>
      </dgm:t>
    </dgm:pt>
    <dgm:pt modelId="{1F674340-50EC-4086-A713-A282284C156E}" type="sibTrans" cxnId="{604599AC-0F8A-47FE-B25B-94B04664C2FD}">
      <dgm:prSet/>
      <dgm:spPr/>
      <dgm:t>
        <a:bodyPr/>
        <a:lstStyle/>
        <a:p>
          <a:endParaRPr lang="en-US"/>
        </a:p>
      </dgm:t>
    </dgm:pt>
    <dgm:pt modelId="{DBC10923-6A48-4FA9-8A30-21F29B3534D2}">
      <dgm:prSet phldrT="[Text]" custT="1"/>
      <dgm:spPr>
        <a:solidFill>
          <a:srgbClr val="009999"/>
        </a:solidFill>
        <a:effectLst>
          <a:outerShdw blurRad="50800" dist="38100" dir="2700000" algn="tl" rotWithShape="0">
            <a:prstClr val="black">
              <a:alpha val="40000"/>
            </a:prstClr>
          </a:outerShdw>
        </a:effectLst>
      </dgm:spPr>
      <dgm:t>
        <a:bodyPr/>
        <a:lstStyle/>
        <a:p>
          <a:r>
            <a:rPr lang="en-US" sz="1600"/>
            <a:t>NCBIO HALF OF REMAINDER</a:t>
          </a:r>
        </a:p>
      </dgm:t>
    </dgm:pt>
    <dgm:pt modelId="{4F188427-53BA-45D6-951F-113F1D7794D4}" type="parTrans" cxnId="{47D4CB19-0795-4230-90D0-57191DBD4DD0}">
      <dgm:prSet/>
      <dgm:spPr/>
      <dgm:t>
        <a:bodyPr/>
        <a:lstStyle/>
        <a:p>
          <a:endParaRPr lang="en-US"/>
        </a:p>
      </dgm:t>
    </dgm:pt>
    <dgm:pt modelId="{E97C1692-649D-4C69-A221-871162613073}" type="sibTrans" cxnId="{47D4CB19-0795-4230-90D0-57191DBD4DD0}">
      <dgm:prSet/>
      <dgm:spPr/>
      <dgm:t>
        <a:bodyPr/>
        <a:lstStyle/>
        <a:p>
          <a:endParaRPr lang="en-US"/>
        </a:p>
      </dgm:t>
    </dgm:pt>
    <dgm:pt modelId="{55922EEF-96BF-4BB0-A114-CC2E85CB1A3E}">
      <dgm:prSet phldrT="[Text]" custT="1"/>
      <dgm:spPr>
        <a:solidFill>
          <a:srgbClr val="009999"/>
        </a:solidFill>
        <a:effectLst>
          <a:outerShdw blurRad="50800" dist="38100" dir="2700000" algn="tl" rotWithShape="0">
            <a:prstClr val="black">
              <a:alpha val="40000"/>
            </a:prstClr>
          </a:outerShdw>
        </a:effectLst>
      </dgm:spPr>
      <dgm:t>
        <a:bodyPr/>
        <a:lstStyle/>
        <a:p>
          <a:r>
            <a:rPr lang="en-US" sz="1600"/>
            <a:t>COUNTY HALF OF REMAINDER</a:t>
          </a:r>
        </a:p>
      </dgm:t>
    </dgm:pt>
    <dgm:pt modelId="{D2467346-81B4-4C33-AAC9-DDE18E3A55E6}" type="parTrans" cxnId="{316404FC-3B2B-42C1-BE22-CD26DE66DABC}">
      <dgm:prSet/>
      <dgm:spPr/>
      <dgm:t>
        <a:bodyPr/>
        <a:lstStyle/>
        <a:p>
          <a:endParaRPr lang="en-US"/>
        </a:p>
      </dgm:t>
    </dgm:pt>
    <dgm:pt modelId="{859EEE1E-9F67-4FEE-B77B-C0ECCB27F183}" type="sibTrans" cxnId="{316404FC-3B2B-42C1-BE22-CD26DE66DABC}">
      <dgm:prSet/>
      <dgm:spPr/>
      <dgm:t>
        <a:bodyPr/>
        <a:lstStyle/>
        <a:p>
          <a:endParaRPr lang="en-US"/>
        </a:p>
      </dgm:t>
    </dgm:pt>
    <dgm:pt modelId="{CC97DC5C-21E4-4EC6-A495-8E15D30CAA87}" type="pres">
      <dgm:prSet presAssocID="{DD322E88-2690-4207-B985-23B56335C93D}" presName="hierChild1" presStyleCnt="0">
        <dgm:presLayoutVars>
          <dgm:orgChart val="1"/>
          <dgm:chPref val="1"/>
          <dgm:dir/>
          <dgm:animOne val="branch"/>
          <dgm:animLvl val="lvl"/>
          <dgm:resizeHandles/>
        </dgm:presLayoutVars>
      </dgm:prSet>
      <dgm:spPr/>
    </dgm:pt>
    <dgm:pt modelId="{292CDCC6-E67B-4D0A-A839-9580DAD9D69E}" type="pres">
      <dgm:prSet presAssocID="{9946514C-F913-4F9E-9DBC-13D67E71AFD6}" presName="hierRoot1" presStyleCnt="0">
        <dgm:presLayoutVars>
          <dgm:hierBranch val="init"/>
        </dgm:presLayoutVars>
      </dgm:prSet>
      <dgm:spPr/>
    </dgm:pt>
    <dgm:pt modelId="{9A1765B5-029A-4220-80C0-A8E0FB00AD54}" type="pres">
      <dgm:prSet presAssocID="{9946514C-F913-4F9E-9DBC-13D67E71AFD6}" presName="rootComposite1" presStyleCnt="0"/>
      <dgm:spPr/>
    </dgm:pt>
    <dgm:pt modelId="{2A815825-E3B5-4856-BCAC-A9C2A153207F}" type="pres">
      <dgm:prSet presAssocID="{9946514C-F913-4F9E-9DBC-13D67E71AFD6}" presName="rootText1" presStyleLbl="node0" presStyleIdx="0" presStyleCnt="1" custScaleX="230748" custScaleY="77833">
        <dgm:presLayoutVars>
          <dgm:chPref val="3"/>
        </dgm:presLayoutVars>
      </dgm:prSet>
      <dgm:spPr/>
    </dgm:pt>
    <dgm:pt modelId="{92BDF615-2358-481E-BD98-2B1B960CD3E9}" type="pres">
      <dgm:prSet presAssocID="{9946514C-F913-4F9E-9DBC-13D67E71AFD6}" presName="rootConnector1" presStyleLbl="node1" presStyleIdx="0" presStyleCnt="0"/>
      <dgm:spPr/>
    </dgm:pt>
    <dgm:pt modelId="{4C3544FE-2B7D-46AC-AC24-7FD5F7E9CF9B}" type="pres">
      <dgm:prSet presAssocID="{9946514C-F913-4F9E-9DBC-13D67E71AFD6}" presName="hierChild2" presStyleCnt="0"/>
      <dgm:spPr/>
    </dgm:pt>
    <dgm:pt modelId="{B80DC94A-9B8B-42B3-B182-18E92390076D}" type="pres">
      <dgm:prSet presAssocID="{9D087E10-1DFE-4193-AE18-2FA3CDA767EB}" presName="Name37" presStyleLbl="parChTrans1D2" presStyleIdx="0" presStyleCnt="3"/>
      <dgm:spPr/>
    </dgm:pt>
    <dgm:pt modelId="{C710ED20-658B-4828-974F-F0AC2F6AE6F8}" type="pres">
      <dgm:prSet presAssocID="{BB23FB08-A51A-49A1-B491-895EFA852C2B}" presName="hierRoot2" presStyleCnt="0">
        <dgm:presLayoutVars>
          <dgm:hierBranch val="init"/>
        </dgm:presLayoutVars>
      </dgm:prSet>
      <dgm:spPr/>
    </dgm:pt>
    <dgm:pt modelId="{7D572F5C-CB75-43BB-BFF7-E9909F8561B1}" type="pres">
      <dgm:prSet presAssocID="{BB23FB08-A51A-49A1-B491-895EFA852C2B}" presName="rootComposite" presStyleCnt="0"/>
      <dgm:spPr/>
    </dgm:pt>
    <dgm:pt modelId="{6DC8933C-2324-4FE0-8710-7DF335D0B519}" type="pres">
      <dgm:prSet presAssocID="{BB23FB08-A51A-49A1-B491-895EFA852C2B}" presName="rootText" presStyleLbl="node2" presStyleIdx="0" presStyleCnt="3" custScaleY="54991">
        <dgm:presLayoutVars>
          <dgm:chPref val="3"/>
        </dgm:presLayoutVars>
      </dgm:prSet>
      <dgm:spPr/>
    </dgm:pt>
    <dgm:pt modelId="{DED2C509-854E-4BCF-A135-66017361C986}" type="pres">
      <dgm:prSet presAssocID="{BB23FB08-A51A-49A1-B491-895EFA852C2B}" presName="rootConnector" presStyleLbl="node2" presStyleIdx="0" presStyleCnt="3"/>
      <dgm:spPr/>
    </dgm:pt>
    <dgm:pt modelId="{E3FDAC38-182C-4E52-8CF3-89D8121E3ACB}" type="pres">
      <dgm:prSet presAssocID="{BB23FB08-A51A-49A1-B491-895EFA852C2B}" presName="hierChild4" presStyleCnt="0"/>
      <dgm:spPr/>
    </dgm:pt>
    <dgm:pt modelId="{97B9D968-46F3-421B-9F23-05BA57296998}" type="pres">
      <dgm:prSet presAssocID="{0C940016-FD6C-4159-95FF-581997006BF0}" presName="Name37" presStyleLbl="parChTrans1D3" presStyleIdx="0" presStyleCnt="7"/>
      <dgm:spPr/>
    </dgm:pt>
    <dgm:pt modelId="{415D4A1D-1873-42BE-BDC3-C93768632CE0}" type="pres">
      <dgm:prSet presAssocID="{B0F3D2C8-4D14-4361-A574-B5F7803C2488}" presName="hierRoot2" presStyleCnt="0">
        <dgm:presLayoutVars>
          <dgm:hierBranch val="init"/>
        </dgm:presLayoutVars>
      </dgm:prSet>
      <dgm:spPr/>
    </dgm:pt>
    <dgm:pt modelId="{CB041DB7-0738-4D5A-972E-FFD68C3CEC13}" type="pres">
      <dgm:prSet presAssocID="{B0F3D2C8-4D14-4361-A574-B5F7803C2488}" presName="rootComposite" presStyleCnt="0"/>
      <dgm:spPr/>
    </dgm:pt>
    <dgm:pt modelId="{61DDA47B-324C-4066-BFA0-E6133AD86BE6}" type="pres">
      <dgm:prSet presAssocID="{B0F3D2C8-4D14-4361-A574-B5F7803C2488}" presName="rootText" presStyleLbl="node3" presStyleIdx="0" presStyleCnt="7">
        <dgm:presLayoutVars>
          <dgm:chPref val="3"/>
        </dgm:presLayoutVars>
      </dgm:prSet>
      <dgm:spPr/>
    </dgm:pt>
    <dgm:pt modelId="{4D9B0178-91C1-4B45-A135-CB5C8D2789AD}" type="pres">
      <dgm:prSet presAssocID="{B0F3D2C8-4D14-4361-A574-B5F7803C2488}" presName="rootConnector" presStyleLbl="node3" presStyleIdx="0" presStyleCnt="7"/>
      <dgm:spPr/>
    </dgm:pt>
    <dgm:pt modelId="{1ABD21DB-3B23-4504-A1C6-E3251AA822C0}" type="pres">
      <dgm:prSet presAssocID="{B0F3D2C8-4D14-4361-A574-B5F7803C2488}" presName="hierChild4" presStyleCnt="0"/>
      <dgm:spPr/>
    </dgm:pt>
    <dgm:pt modelId="{50869F2C-FE62-4CC6-B3B4-594E4B9AD629}" type="pres">
      <dgm:prSet presAssocID="{B0F3D2C8-4D14-4361-A574-B5F7803C2488}" presName="hierChild5" presStyleCnt="0"/>
      <dgm:spPr/>
    </dgm:pt>
    <dgm:pt modelId="{E69AE37D-96AB-4F8B-9607-721DEBBD20A7}" type="pres">
      <dgm:prSet presAssocID="{87D5466B-6EE1-40D2-8430-6A9D1FAA6A5E}" presName="Name37" presStyleLbl="parChTrans1D3" presStyleIdx="1" presStyleCnt="7"/>
      <dgm:spPr/>
    </dgm:pt>
    <dgm:pt modelId="{0D197166-DF90-4F5E-9AEC-A5735223EFF5}" type="pres">
      <dgm:prSet presAssocID="{34339F90-974C-498A-8610-D9A36AD7118C}" presName="hierRoot2" presStyleCnt="0">
        <dgm:presLayoutVars>
          <dgm:hierBranch val="init"/>
        </dgm:presLayoutVars>
      </dgm:prSet>
      <dgm:spPr/>
    </dgm:pt>
    <dgm:pt modelId="{E2D88DE6-AED7-459D-ABE0-1DC9B589443E}" type="pres">
      <dgm:prSet presAssocID="{34339F90-974C-498A-8610-D9A36AD7118C}" presName="rootComposite" presStyleCnt="0"/>
      <dgm:spPr/>
    </dgm:pt>
    <dgm:pt modelId="{7AF8B575-3C8B-496A-940A-AD493E5B6291}" type="pres">
      <dgm:prSet presAssocID="{34339F90-974C-498A-8610-D9A36AD7118C}" presName="rootText" presStyleLbl="node3" presStyleIdx="1" presStyleCnt="7">
        <dgm:presLayoutVars>
          <dgm:chPref val="3"/>
        </dgm:presLayoutVars>
      </dgm:prSet>
      <dgm:spPr/>
    </dgm:pt>
    <dgm:pt modelId="{248DF8D0-3C15-4A10-A77F-DF249D7B1941}" type="pres">
      <dgm:prSet presAssocID="{34339F90-974C-498A-8610-D9A36AD7118C}" presName="rootConnector" presStyleLbl="node3" presStyleIdx="1" presStyleCnt="7"/>
      <dgm:spPr/>
    </dgm:pt>
    <dgm:pt modelId="{3A77B890-BF8A-4E4A-A286-0FD0820452F2}" type="pres">
      <dgm:prSet presAssocID="{34339F90-974C-498A-8610-D9A36AD7118C}" presName="hierChild4" presStyleCnt="0"/>
      <dgm:spPr/>
    </dgm:pt>
    <dgm:pt modelId="{CC6E2B6F-1E7A-4A50-8834-F66AB64F2B3B}" type="pres">
      <dgm:prSet presAssocID="{34339F90-974C-498A-8610-D9A36AD7118C}" presName="hierChild5" presStyleCnt="0"/>
      <dgm:spPr/>
    </dgm:pt>
    <dgm:pt modelId="{9A0497CE-55B0-4F55-B2F1-2B8B82FCF608}" type="pres">
      <dgm:prSet presAssocID="{E39A4C17-9255-4466-B8BA-EDA674ADF45A}" presName="Name37" presStyleLbl="parChTrans1D3" presStyleIdx="2" presStyleCnt="7"/>
      <dgm:spPr/>
    </dgm:pt>
    <dgm:pt modelId="{8CFA750D-815E-4E93-B404-BF29B14FA205}" type="pres">
      <dgm:prSet presAssocID="{D3F3C117-8F6E-4478-84B7-D88AF30DD003}" presName="hierRoot2" presStyleCnt="0">
        <dgm:presLayoutVars>
          <dgm:hierBranch val="init"/>
        </dgm:presLayoutVars>
      </dgm:prSet>
      <dgm:spPr/>
    </dgm:pt>
    <dgm:pt modelId="{8821E3B1-2EA3-46FD-A934-A2F7A2D98693}" type="pres">
      <dgm:prSet presAssocID="{D3F3C117-8F6E-4478-84B7-D88AF30DD003}" presName="rootComposite" presStyleCnt="0"/>
      <dgm:spPr/>
    </dgm:pt>
    <dgm:pt modelId="{C5CE54A0-5DA5-4431-B15C-F25AA1244432}" type="pres">
      <dgm:prSet presAssocID="{D3F3C117-8F6E-4478-84B7-D88AF30DD003}" presName="rootText" presStyleLbl="node3" presStyleIdx="2" presStyleCnt="7">
        <dgm:presLayoutVars>
          <dgm:chPref val="3"/>
        </dgm:presLayoutVars>
      </dgm:prSet>
      <dgm:spPr/>
    </dgm:pt>
    <dgm:pt modelId="{B5937EA7-3782-442B-9F3C-9496A40B5FD8}" type="pres">
      <dgm:prSet presAssocID="{D3F3C117-8F6E-4478-84B7-D88AF30DD003}" presName="rootConnector" presStyleLbl="node3" presStyleIdx="2" presStyleCnt="7"/>
      <dgm:spPr/>
    </dgm:pt>
    <dgm:pt modelId="{F5BCC90F-24C8-4243-9EAB-FCAF3765AD02}" type="pres">
      <dgm:prSet presAssocID="{D3F3C117-8F6E-4478-84B7-D88AF30DD003}" presName="hierChild4" presStyleCnt="0"/>
      <dgm:spPr/>
    </dgm:pt>
    <dgm:pt modelId="{D9DBCA6E-3832-449B-8590-1E9FC25F6812}" type="pres">
      <dgm:prSet presAssocID="{D3F3C117-8F6E-4478-84B7-D88AF30DD003}" presName="hierChild5" presStyleCnt="0"/>
      <dgm:spPr/>
    </dgm:pt>
    <dgm:pt modelId="{CA403058-731D-4F43-9006-9E200FBEDC4D}" type="pres">
      <dgm:prSet presAssocID="{BB23FB08-A51A-49A1-B491-895EFA852C2B}" presName="hierChild5" presStyleCnt="0"/>
      <dgm:spPr/>
    </dgm:pt>
    <dgm:pt modelId="{C533E8CE-7518-4347-928A-4E05871B8BC9}" type="pres">
      <dgm:prSet presAssocID="{77BAD12D-2E80-4863-A0AF-5A190678F6EA}" presName="Name37" presStyleLbl="parChTrans1D2" presStyleIdx="1" presStyleCnt="3"/>
      <dgm:spPr/>
    </dgm:pt>
    <dgm:pt modelId="{C2EAA8AC-1460-4D20-898D-1B55C1207A8C}" type="pres">
      <dgm:prSet presAssocID="{47A2B582-0FC3-4B41-AC1D-69B848970758}" presName="hierRoot2" presStyleCnt="0">
        <dgm:presLayoutVars>
          <dgm:hierBranch val="init"/>
        </dgm:presLayoutVars>
      </dgm:prSet>
      <dgm:spPr/>
    </dgm:pt>
    <dgm:pt modelId="{F7A0B22A-CD1B-4B1E-BD39-D7E51A9F539C}" type="pres">
      <dgm:prSet presAssocID="{47A2B582-0FC3-4B41-AC1D-69B848970758}" presName="rootComposite" presStyleCnt="0"/>
      <dgm:spPr/>
    </dgm:pt>
    <dgm:pt modelId="{A2AE6F9F-28F0-41F9-BBB1-DFEFCF079015}" type="pres">
      <dgm:prSet presAssocID="{47A2B582-0FC3-4B41-AC1D-69B848970758}" presName="rootText" presStyleLbl="node2" presStyleIdx="1" presStyleCnt="3" custScaleY="55470">
        <dgm:presLayoutVars>
          <dgm:chPref val="3"/>
        </dgm:presLayoutVars>
      </dgm:prSet>
      <dgm:spPr/>
    </dgm:pt>
    <dgm:pt modelId="{104AC184-9B33-4E9F-85A1-832EEB8F35CA}" type="pres">
      <dgm:prSet presAssocID="{47A2B582-0FC3-4B41-AC1D-69B848970758}" presName="rootConnector" presStyleLbl="node2" presStyleIdx="1" presStyleCnt="3"/>
      <dgm:spPr/>
    </dgm:pt>
    <dgm:pt modelId="{B8F19340-9ECA-498E-A69B-A745EDA8D996}" type="pres">
      <dgm:prSet presAssocID="{47A2B582-0FC3-4B41-AC1D-69B848970758}" presName="hierChild4" presStyleCnt="0"/>
      <dgm:spPr/>
    </dgm:pt>
    <dgm:pt modelId="{134F5E01-5E26-4BAC-89F7-9F1F936A4C2A}" type="pres">
      <dgm:prSet presAssocID="{633F517B-0E3A-40C6-B4DA-609CD551886D}" presName="Name37" presStyleLbl="parChTrans1D3" presStyleIdx="3" presStyleCnt="7"/>
      <dgm:spPr/>
    </dgm:pt>
    <dgm:pt modelId="{EAE17F58-9A99-48A7-A0FD-FD1D05E74A33}" type="pres">
      <dgm:prSet presAssocID="{08F6E602-3D2B-43E9-8EF9-CA3AA44BDBDE}" presName="hierRoot2" presStyleCnt="0">
        <dgm:presLayoutVars>
          <dgm:hierBranch val="init"/>
        </dgm:presLayoutVars>
      </dgm:prSet>
      <dgm:spPr/>
    </dgm:pt>
    <dgm:pt modelId="{6B183FA8-C2A5-4643-AD3D-0BA55CA1722F}" type="pres">
      <dgm:prSet presAssocID="{08F6E602-3D2B-43E9-8EF9-CA3AA44BDBDE}" presName="rootComposite" presStyleCnt="0"/>
      <dgm:spPr/>
    </dgm:pt>
    <dgm:pt modelId="{BB080519-4FC7-4FA4-A345-763574796C09}" type="pres">
      <dgm:prSet presAssocID="{08F6E602-3D2B-43E9-8EF9-CA3AA44BDBDE}" presName="rootText" presStyleLbl="node3" presStyleIdx="3" presStyleCnt="7" custScaleY="39340">
        <dgm:presLayoutVars>
          <dgm:chPref val="3"/>
        </dgm:presLayoutVars>
      </dgm:prSet>
      <dgm:spPr/>
    </dgm:pt>
    <dgm:pt modelId="{337CA0D4-C45A-444B-A204-3BC16C47F6F8}" type="pres">
      <dgm:prSet presAssocID="{08F6E602-3D2B-43E9-8EF9-CA3AA44BDBDE}" presName="rootConnector" presStyleLbl="node3" presStyleIdx="3" presStyleCnt="7"/>
      <dgm:spPr/>
    </dgm:pt>
    <dgm:pt modelId="{D88A6D09-542C-49A5-8CD7-9BAFE40CE340}" type="pres">
      <dgm:prSet presAssocID="{08F6E602-3D2B-43E9-8EF9-CA3AA44BDBDE}" presName="hierChild4" presStyleCnt="0"/>
      <dgm:spPr/>
    </dgm:pt>
    <dgm:pt modelId="{91596A4B-2A52-4463-85A1-583A85388316}" type="pres">
      <dgm:prSet presAssocID="{FBC99E50-34DE-4F1E-B971-62D6036C46F5}" presName="Name37" presStyleLbl="parChTrans1D4" presStyleIdx="0" presStyleCnt="12"/>
      <dgm:spPr/>
    </dgm:pt>
    <dgm:pt modelId="{D695FC0A-CB6A-458D-A954-B14FE08452D7}" type="pres">
      <dgm:prSet presAssocID="{9E05D42C-F669-4BEC-BBF5-ED9046C92D8D}" presName="hierRoot2" presStyleCnt="0">
        <dgm:presLayoutVars>
          <dgm:hierBranch val="init"/>
        </dgm:presLayoutVars>
      </dgm:prSet>
      <dgm:spPr/>
    </dgm:pt>
    <dgm:pt modelId="{2AC49407-6A36-402A-9565-46722624E8FC}" type="pres">
      <dgm:prSet presAssocID="{9E05D42C-F669-4BEC-BBF5-ED9046C92D8D}" presName="rootComposite" presStyleCnt="0"/>
      <dgm:spPr/>
    </dgm:pt>
    <dgm:pt modelId="{02234621-B328-4106-B7FC-5DA3EACFE06C}" type="pres">
      <dgm:prSet presAssocID="{9E05D42C-F669-4BEC-BBF5-ED9046C92D8D}" presName="rootText" presStyleLbl="node4" presStyleIdx="0" presStyleCnt="12">
        <dgm:presLayoutVars>
          <dgm:chPref val="3"/>
        </dgm:presLayoutVars>
      </dgm:prSet>
      <dgm:spPr/>
    </dgm:pt>
    <dgm:pt modelId="{E21DE463-F3B6-43DA-8143-3963DAC3BA8B}" type="pres">
      <dgm:prSet presAssocID="{9E05D42C-F669-4BEC-BBF5-ED9046C92D8D}" presName="rootConnector" presStyleLbl="node4" presStyleIdx="0" presStyleCnt="12"/>
      <dgm:spPr/>
    </dgm:pt>
    <dgm:pt modelId="{F4BA817F-8C15-4E0C-97F5-BA4688553DF7}" type="pres">
      <dgm:prSet presAssocID="{9E05D42C-F669-4BEC-BBF5-ED9046C92D8D}" presName="hierChild4" presStyleCnt="0"/>
      <dgm:spPr/>
    </dgm:pt>
    <dgm:pt modelId="{1E0A7B70-7704-4EA7-A044-160DB1CC83A4}" type="pres">
      <dgm:prSet presAssocID="{9E05D42C-F669-4BEC-BBF5-ED9046C92D8D}" presName="hierChild5" presStyleCnt="0"/>
      <dgm:spPr/>
    </dgm:pt>
    <dgm:pt modelId="{58E54526-6C7C-4BDF-A771-5D90018F0B8E}" type="pres">
      <dgm:prSet presAssocID="{0F956920-8988-472B-9021-46979D456AD5}" presName="Name37" presStyleLbl="parChTrans1D4" presStyleIdx="1" presStyleCnt="12"/>
      <dgm:spPr/>
    </dgm:pt>
    <dgm:pt modelId="{07C88577-A117-435A-AC1C-3B129EE3AE0D}" type="pres">
      <dgm:prSet presAssocID="{7381E305-EC12-4B8F-B6E3-B59332CEF141}" presName="hierRoot2" presStyleCnt="0">
        <dgm:presLayoutVars>
          <dgm:hierBranch val="init"/>
        </dgm:presLayoutVars>
      </dgm:prSet>
      <dgm:spPr/>
    </dgm:pt>
    <dgm:pt modelId="{5D2C17F4-D826-4025-960B-E1483E58756D}" type="pres">
      <dgm:prSet presAssocID="{7381E305-EC12-4B8F-B6E3-B59332CEF141}" presName="rootComposite" presStyleCnt="0"/>
      <dgm:spPr/>
    </dgm:pt>
    <dgm:pt modelId="{18CB318E-98DF-4FEB-9047-3E12C1F96A68}" type="pres">
      <dgm:prSet presAssocID="{7381E305-EC12-4B8F-B6E3-B59332CEF141}" presName="rootText" presStyleLbl="node4" presStyleIdx="1" presStyleCnt="12">
        <dgm:presLayoutVars>
          <dgm:chPref val="3"/>
        </dgm:presLayoutVars>
      </dgm:prSet>
      <dgm:spPr/>
    </dgm:pt>
    <dgm:pt modelId="{73D83F3D-7B16-4566-AA91-8CB2882BB5A0}" type="pres">
      <dgm:prSet presAssocID="{7381E305-EC12-4B8F-B6E3-B59332CEF141}" presName="rootConnector" presStyleLbl="node4" presStyleIdx="1" presStyleCnt="12"/>
      <dgm:spPr/>
    </dgm:pt>
    <dgm:pt modelId="{B0444027-611D-4413-B0A7-B96372ADCD23}" type="pres">
      <dgm:prSet presAssocID="{7381E305-EC12-4B8F-B6E3-B59332CEF141}" presName="hierChild4" presStyleCnt="0"/>
      <dgm:spPr/>
    </dgm:pt>
    <dgm:pt modelId="{E1CA7536-5819-4751-BDC3-B444F48643DE}" type="pres">
      <dgm:prSet presAssocID="{7381E305-EC12-4B8F-B6E3-B59332CEF141}" presName="hierChild5" presStyleCnt="0"/>
      <dgm:spPr/>
    </dgm:pt>
    <dgm:pt modelId="{4F1D4461-3468-4092-A7B7-3B239ABBD7F2}" type="pres">
      <dgm:prSet presAssocID="{393F5FF5-C747-48A8-B5C6-A7F8BF4FD119}" presName="Name37" presStyleLbl="parChTrans1D4" presStyleIdx="2" presStyleCnt="12"/>
      <dgm:spPr/>
    </dgm:pt>
    <dgm:pt modelId="{8CBD4358-4990-408A-987A-F2D907897E57}" type="pres">
      <dgm:prSet presAssocID="{0CC6CB98-D2C6-4A4A-8EA9-376879598F3F}" presName="hierRoot2" presStyleCnt="0">
        <dgm:presLayoutVars>
          <dgm:hierBranch val="init"/>
        </dgm:presLayoutVars>
      </dgm:prSet>
      <dgm:spPr/>
    </dgm:pt>
    <dgm:pt modelId="{05850E68-FE54-4547-B664-DD459EB3B7D8}" type="pres">
      <dgm:prSet presAssocID="{0CC6CB98-D2C6-4A4A-8EA9-376879598F3F}" presName="rootComposite" presStyleCnt="0"/>
      <dgm:spPr/>
    </dgm:pt>
    <dgm:pt modelId="{90E35C35-B4D8-4992-8102-444113FC6DCF}" type="pres">
      <dgm:prSet presAssocID="{0CC6CB98-D2C6-4A4A-8EA9-376879598F3F}" presName="rootText" presStyleLbl="node4" presStyleIdx="2" presStyleCnt="12">
        <dgm:presLayoutVars>
          <dgm:chPref val="3"/>
        </dgm:presLayoutVars>
      </dgm:prSet>
      <dgm:spPr/>
    </dgm:pt>
    <dgm:pt modelId="{FFD0F3FA-AF98-4E03-ABC1-8E7CF68459AD}" type="pres">
      <dgm:prSet presAssocID="{0CC6CB98-D2C6-4A4A-8EA9-376879598F3F}" presName="rootConnector" presStyleLbl="node4" presStyleIdx="2" presStyleCnt="12"/>
      <dgm:spPr/>
    </dgm:pt>
    <dgm:pt modelId="{A3489C0E-0094-49F2-9810-F227AB610C73}" type="pres">
      <dgm:prSet presAssocID="{0CC6CB98-D2C6-4A4A-8EA9-376879598F3F}" presName="hierChild4" presStyleCnt="0"/>
      <dgm:spPr/>
    </dgm:pt>
    <dgm:pt modelId="{610FA4F2-0FC1-444C-B0C6-A30531E0C1D2}" type="pres">
      <dgm:prSet presAssocID="{0CC6CB98-D2C6-4A4A-8EA9-376879598F3F}" presName="hierChild5" presStyleCnt="0"/>
      <dgm:spPr/>
    </dgm:pt>
    <dgm:pt modelId="{3AF2CCF4-843E-4240-A016-CD33959EFD64}" type="pres">
      <dgm:prSet presAssocID="{08F6E602-3D2B-43E9-8EF9-CA3AA44BDBDE}" presName="hierChild5" presStyleCnt="0"/>
      <dgm:spPr/>
    </dgm:pt>
    <dgm:pt modelId="{7FAE5702-DD15-40D4-A6B7-5246F7E0EB5E}" type="pres">
      <dgm:prSet presAssocID="{9472FE9B-5D98-4476-9F98-943B28B36088}" presName="Name37" presStyleLbl="parChTrans1D3" presStyleIdx="4" presStyleCnt="7"/>
      <dgm:spPr/>
    </dgm:pt>
    <dgm:pt modelId="{39E503DC-E187-4032-8F63-C1E9475E3C4A}" type="pres">
      <dgm:prSet presAssocID="{C0AF290A-31CF-4F5D-9E37-4FB739472BA9}" presName="hierRoot2" presStyleCnt="0">
        <dgm:presLayoutVars>
          <dgm:hierBranch val="init"/>
        </dgm:presLayoutVars>
      </dgm:prSet>
      <dgm:spPr/>
    </dgm:pt>
    <dgm:pt modelId="{21102877-D0DA-4F28-94DD-1A94CE7AD397}" type="pres">
      <dgm:prSet presAssocID="{C0AF290A-31CF-4F5D-9E37-4FB739472BA9}" presName="rootComposite" presStyleCnt="0"/>
      <dgm:spPr/>
    </dgm:pt>
    <dgm:pt modelId="{60B7D3D0-2E79-49D5-8E4F-DEF6673EC201}" type="pres">
      <dgm:prSet presAssocID="{C0AF290A-31CF-4F5D-9E37-4FB739472BA9}" presName="rootText" presStyleLbl="node3" presStyleIdx="4" presStyleCnt="7" custScaleY="39105">
        <dgm:presLayoutVars>
          <dgm:chPref val="3"/>
        </dgm:presLayoutVars>
      </dgm:prSet>
      <dgm:spPr>
        <a:xfrm>
          <a:off x="4003542" y="1647768"/>
          <a:ext cx="1496543" cy="241100"/>
        </a:xfrm>
        <a:prstGeom prst="rect">
          <a:avLst/>
        </a:prstGeom>
      </dgm:spPr>
    </dgm:pt>
    <dgm:pt modelId="{3004DC10-7832-4766-87DE-D0C0CE5CC6E6}" type="pres">
      <dgm:prSet presAssocID="{C0AF290A-31CF-4F5D-9E37-4FB739472BA9}" presName="rootConnector" presStyleLbl="node3" presStyleIdx="4" presStyleCnt="7"/>
      <dgm:spPr/>
    </dgm:pt>
    <dgm:pt modelId="{92E0C4EF-5A44-4813-BC01-2501BF50A49F}" type="pres">
      <dgm:prSet presAssocID="{C0AF290A-31CF-4F5D-9E37-4FB739472BA9}" presName="hierChild4" presStyleCnt="0"/>
      <dgm:spPr/>
    </dgm:pt>
    <dgm:pt modelId="{B3F232EE-9E68-49B8-906D-8185FE0ADA5E}" type="pres">
      <dgm:prSet presAssocID="{E244D396-48F9-4A61-91EC-B86E8AE42F4C}" presName="Name37" presStyleLbl="parChTrans1D4" presStyleIdx="3" presStyleCnt="12"/>
      <dgm:spPr/>
    </dgm:pt>
    <dgm:pt modelId="{189C8A89-CA25-48EA-8FA4-A653BA661E1E}" type="pres">
      <dgm:prSet presAssocID="{8D422C54-CD7F-450D-AB8B-D648DB8B2C02}" presName="hierRoot2" presStyleCnt="0">
        <dgm:presLayoutVars>
          <dgm:hierBranch val="init"/>
        </dgm:presLayoutVars>
      </dgm:prSet>
      <dgm:spPr/>
    </dgm:pt>
    <dgm:pt modelId="{D6E669C8-A87D-4443-82F7-CC536E312ECB}" type="pres">
      <dgm:prSet presAssocID="{8D422C54-CD7F-450D-AB8B-D648DB8B2C02}" presName="rootComposite" presStyleCnt="0"/>
      <dgm:spPr/>
    </dgm:pt>
    <dgm:pt modelId="{C2F4EF2E-EF57-4562-B86E-494726284C64}" type="pres">
      <dgm:prSet presAssocID="{8D422C54-CD7F-450D-AB8B-D648DB8B2C02}" presName="rootText" presStyleLbl="node4" presStyleIdx="3" presStyleCnt="12">
        <dgm:presLayoutVars>
          <dgm:chPref val="3"/>
        </dgm:presLayoutVars>
      </dgm:prSet>
      <dgm:spPr/>
    </dgm:pt>
    <dgm:pt modelId="{19A158F8-69A6-4E9A-B08B-D8E2C269895C}" type="pres">
      <dgm:prSet presAssocID="{8D422C54-CD7F-450D-AB8B-D648DB8B2C02}" presName="rootConnector" presStyleLbl="node4" presStyleIdx="3" presStyleCnt="12"/>
      <dgm:spPr/>
    </dgm:pt>
    <dgm:pt modelId="{B54BBE3C-3926-4355-B226-595CDDF9B17A}" type="pres">
      <dgm:prSet presAssocID="{8D422C54-CD7F-450D-AB8B-D648DB8B2C02}" presName="hierChild4" presStyleCnt="0"/>
      <dgm:spPr/>
    </dgm:pt>
    <dgm:pt modelId="{D7308E59-1E76-4169-8A7E-1F4AE2192A82}" type="pres">
      <dgm:prSet presAssocID="{8D422C54-CD7F-450D-AB8B-D648DB8B2C02}" presName="hierChild5" presStyleCnt="0"/>
      <dgm:spPr/>
    </dgm:pt>
    <dgm:pt modelId="{2930CA2F-2A00-4E30-B364-4C946DDD3FF9}" type="pres">
      <dgm:prSet presAssocID="{44936531-09D4-4117-B6A4-8D26888D8AD1}" presName="Name37" presStyleLbl="parChTrans1D4" presStyleIdx="4" presStyleCnt="12"/>
      <dgm:spPr/>
    </dgm:pt>
    <dgm:pt modelId="{F0926BFF-DEDF-427C-962C-A7074A7CBFC6}" type="pres">
      <dgm:prSet presAssocID="{191F79D6-3EC4-40D7-BBE9-38D88E640E2F}" presName="hierRoot2" presStyleCnt="0">
        <dgm:presLayoutVars>
          <dgm:hierBranch val="init"/>
        </dgm:presLayoutVars>
      </dgm:prSet>
      <dgm:spPr/>
    </dgm:pt>
    <dgm:pt modelId="{5938ED86-640E-4E70-B7FE-EB72EA087FB0}" type="pres">
      <dgm:prSet presAssocID="{191F79D6-3EC4-40D7-BBE9-38D88E640E2F}" presName="rootComposite" presStyleCnt="0"/>
      <dgm:spPr/>
    </dgm:pt>
    <dgm:pt modelId="{CF033979-AC7D-498A-B78F-D6D0460CB154}" type="pres">
      <dgm:prSet presAssocID="{191F79D6-3EC4-40D7-BBE9-38D88E640E2F}" presName="rootText" presStyleLbl="node4" presStyleIdx="4" presStyleCnt="12">
        <dgm:presLayoutVars>
          <dgm:chPref val="3"/>
        </dgm:presLayoutVars>
      </dgm:prSet>
      <dgm:spPr/>
    </dgm:pt>
    <dgm:pt modelId="{98361154-608C-4E61-81EA-A3680184D0CD}" type="pres">
      <dgm:prSet presAssocID="{191F79D6-3EC4-40D7-BBE9-38D88E640E2F}" presName="rootConnector" presStyleLbl="node4" presStyleIdx="4" presStyleCnt="12"/>
      <dgm:spPr/>
    </dgm:pt>
    <dgm:pt modelId="{0E965261-32B7-4174-A897-44ED13E5E70B}" type="pres">
      <dgm:prSet presAssocID="{191F79D6-3EC4-40D7-BBE9-38D88E640E2F}" presName="hierChild4" presStyleCnt="0"/>
      <dgm:spPr/>
    </dgm:pt>
    <dgm:pt modelId="{04757EBE-659C-42D9-8841-9CA24E3B6DED}" type="pres">
      <dgm:prSet presAssocID="{191F79D6-3EC4-40D7-BBE9-38D88E640E2F}" presName="hierChild5" presStyleCnt="0"/>
      <dgm:spPr/>
    </dgm:pt>
    <dgm:pt modelId="{E97541E9-BEE9-4744-BBF4-323031D674B5}" type="pres">
      <dgm:prSet presAssocID="{90A5E301-B6E3-4F38-A24A-CB8CC49273FD}" presName="Name37" presStyleLbl="parChTrans1D4" presStyleIdx="5" presStyleCnt="12"/>
      <dgm:spPr/>
    </dgm:pt>
    <dgm:pt modelId="{53AD8116-F378-4641-876E-8956887D586D}" type="pres">
      <dgm:prSet presAssocID="{A080C64C-D6FA-4B9E-8693-12E267CE516D}" presName="hierRoot2" presStyleCnt="0">
        <dgm:presLayoutVars>
          <dgm:hierBranch val="init"/>
        </dgm:presLayoutVars>
      </dgm:prSet>
      <dgm:spPr/>
    </dgm:pt>
    <dgm:pt modelId="{91C0CE78-6859-41E0-9EAE-35318E2AA91B}" type="pres">
      <dgm:prSet presAssocID="{A080C64C-D6FA-4B9E-8693-12E267CE516D}" presName="rootComposite" presStyleCnt="0"/>
      <dgm:spPr/>
    </dgm:pt>
    <dgm:pt modelId="{CDD32A7A-08FE-4540-9950-E09E05D2003E}" type="pres">
      <dgm:prSet presAssocID="{A080C64C-D6FA-4B9E-8693-12E267CE516D}" presName="rootText" presStyleLbl="node4" presStyleIdx="5" presStyleCnt="12">
        <dgm:presLayoutVars>
          <dgm:chPref val="3"/>
        </dgm:presLayoutVars>
      </dgm:prSet>
      <dgm:spPr/>
    </dgm:pt>
    <dgm:pt modelId="{6C790220-65E3-44FC-93DC-318A9EC6AD56}" type="pres">
      <dgm:prSet presAssocID="{A080C64C-D6FA-4B9E-8693-12E267CE516D}" presName="rootConnector" presStyleLbl="node4" presStyleIdx="5" presStyleCnt="12"/>
      <dgm:spPr/>
    </dgm:pt>
    <dgm:pt modelId="{ED361868-444D-4E64-AEE9-E33BE123AA40}" type="pres">
      <dgm:prSet presAssocID="{A080C64C-D6FA-4B9E-8693-12E267CE516D}" presName="hierChild4" presStyleCnt="0"/>
      <dgm:spPr/>
    </dgm:pt>
    <dgm:pt modelId="{8B575533-57B7-449D-8844-76FF356AF5B9}" type="pres">
      <dgm:prSet presAssocID="{A080C64C-D6FA-4B9E-8693-12E267CE516D}" presName="hierChild5" presStyleCnt="0"/>
      <dgm:spPr/>
    </dgm:pt>
    <dgm:pt modelId="{6B4A8CCC-85B7-48D3-A91E-8350A5B6327D}" type="pres">
      <dgm:prSet presAssocID="{C0AF290A-31CF-4F5D-9E37-4FB739472BA9}" presName="hierChild5" presStyleCnt="0"/>
      <dgm:spPr/>
    </dgm:pt>
    <dgm:pt modelId="{297EB9DD-8805-414D-B6D3-33E8A0BB2789}" type="pres">
      <dgm:prSet presAssocID="{47A2B582-0FC3-4B41-AC1D-69B848970758}" presName="hierChild5" presStyleCnt="0"/>
      <dgm:spPr/>
    </dgm:pt>
    <dgm:pt modelId="{7E9FBC1C-1E9B-4C36-8949-64E5CD11C358}" type="pres">
      <dgm:prSet presAssocID="{DC5AB80A-64C3-405A-888E-49984E2B2161}" presName="Name37" presStyleLbl="parChTrans1D2" presStyleIdx="2" presStyleCnt="3"/>
      <dgm:spPr/>
    </dgm:pt>
    <dgm:pt modelId="{2ABAD9FC-E606-49EC-B43E-9EF929045693}" type="pres">
      <dgm:prSet presAssocID="{A4407400-7A5A-4015-95CC-3355F46B614E}" presName="hierRoot2" presStyleCnt="0">
        <dgm:presLayoutVars>
          <dgm:hierBranch val="init"/>
        </dgm:presLayoutVars>
      </dgm:prSet>
      <dgm:spPr/>
    </dgm:pt>
    <dgm:pt modelId="{6E193419-812C-4FFE-9472-E03A9B1813CA}" type="pres">
      <dgm:prSet presAssocID="{A4407400-7A5A-4015-95CC-3355F46B614E}" presName="rootComposite" presStyleCnt="0"/>
      <dgm:spPr/>
    </dgm:pt>
    <dgm:pt modelId="{656B9079-9320-4D85-999D-15BD49C3DE27}" type="pres">
      <dgm:prSet presAssocID="{A4407400-7A5A-4015-95CC-3355F46B614E}" presName="rootText" presStyleLbl="node2" presStyleIdx="2" presStyleCnt="3" custScaleY="54991">
        <dgm:presLayoutVars>
          <dgm:chPref val="3"/>
        </dgm:presLayoutVars>
      </dgm:prSet>
      <dgm:spPr/>
    </dgm:pt>
    <dgm:pt modelId="{F2F41A85-B615-44A4-A8A8-4728370F119D}" type="pres">
      <dgm:prSet presAssocID="{A4407400-7A5A-4015-95CC-3355F46B614E}" presName="rootConnector" presStyleLbl="node2" presStyleIdx="2" presStyleCnt="3"/>
      <dgm:spPr/>
    </dgm:pt>
    <dgm:pt modelId="{BD76814B-B37E-40B3-8CB5-64A7FE1505A2}" type="pres">
      <dgm:prSet presAssocID="{A4407400-7A5A-4015-95CC-3355F46B614E}" presName="hierChild4" presStyleCnt="0"/>
      <dgm:spPr/>
    </dgm:pt>
    <dgm:pt modelId="{1405CEA9-F9B8-4E4C-976B-83219861737B}" type="pres">
      <dgm:prSet presAssocID="{DEBB2FEE-EEAF-44D5-8A04-15E8D93B8D94}" presName="Name37" presStyleLbl="parChTrans1D3" presStyleIdx="5" presStyleCnt="7"/>
      <dgm:spPr/>
    </dgm:pt>
    <dgm:pt modelId="{F06A9CA5-901B-4B2B-8EFD-241AD20CED1C}" type="pres">
      <dgm:prSet presAssocID="{4D9F742E-3B32-4E5A-8595-84597FAD0048}" presName="hierRoot2" presStyleCnt="0">
        <dgm:presLayoutVars>
          <dgm:hierBranch val="init"/>
        </dgm:presLayoutVars>
      </dgm:prSet>
      <dgm:spPr/>
    </dgm:pt>
    <dgm:pt modelId="{B39749A2-8B33-4D8D-9396-791591D59813}" type="pres">
      <dgm:prSet presAssocID="{4D9F742E-3B32-4E5A-8595-84597FAD0048}" presName="rootComposite" presStyleCnt="0"/>
      <dgm:spPr/>
    </dgm:pt>
    <dgm:pt modelId="{6431811E-5C90-4B46-8D8D-65C2FD33C5C0}" type="pres">
      <dgm:prSet presAssocID="{4D9F742E-3B32-4E5A-8595-84597FAD0048}" presName="rootText" presStyleLbl="node3" presStyleIdx="5" presStyleCnt="7" custScaleY="39105">
        <dgm:presLayoutVars>
          <dgm:chPref val="3"/>
        </dgm:presLayoutVars>
      </dgm:prSet>
      <dgm:spPr>
        <a:xfrm>
          <a:off x="5814360" y="1593278"/>
          <a:ext cx="1496543" cy="265471"/>
        </a:xfrm>
        <a:prstGeom prst="rect">
          <a:avLst/>
        </a:prstGeom>
      </dgm:spPr>
    </dgm:pt>
    <dgm:pt modelId="{985990D4-5B4F-44B5-81EA-46E0D2DD028A}" type="pres">
      <dgm:prSet presAssocID="{4D9F742E-3B32-4E5A-8595-84597FAD0048}" presName="rootConnector" presStyleLbl="node3" presStyleIdx="5" presStyleCnt="7"/>
      <dgm:spPr/>
    </dgm:pt>
    <dgm:pt modelId="{26C58D1F-0623-4896-8DBB-4D04047A1510}" type="pres">
      <dgm:prSet presAssocID="{4D9F742E-3B32-4E5A-8595-84597FAD0048}" presName="hierChild4" presStyleCnt="0"/>
      <dgm:spPr/>
    </dgm:pt>
    <dgm:pt modelId="{528E7903-552F-4E10-8208-AAE150EE529A}" type="pres">
      <dgm:prSet presAssocID="{E48361AA-93D7-4C4D-BDA2-74C95C05AFDC}" presName="Name37" presStyleLbl="parChTrans1D4" presStyleIdx="6" presStyleCnt="12"/>
      <dgm:spPr/>
    </dgm:pt>
    <dgm:pt modelId="{517FF021-A1B8-44CE-BB09-397149045319}" type="pres">
      <dgm:prSet presAssocID="{7E8B7E48-7C19-487E-A533-54C896BA697F}" presName="hierRoot2" presStyleCnt="0">
        <dgm:presLayoutVars>
          <dgm:hierBranch val="init"/>
        </dgm:presLayoutVars>
      </dgm:prSet>
      <dgm:spPr/>
    </dgm:pt>
    <dgm:pt modelId="{D9CB3310-224E-4E86-826E-4DEDF89B5C59}" type="pres">
      <dgm:prSet presAssocID="{7E8B7E48-7C19-487E-A533-54C896BA697F}" presName="rootComposite" presStyleCnt="0"/>
      <dgm:spPr/>
    </dgm:pt>
    <dgm:pt modelId="{4065AAC1-C1CE-422B-B0B5-D57F5B415736}" type="pres">
      <dgm:prSet presAssocID="{7E8B7E48-7C19-487E-A533-54C896BA697F}" presName="rootText" presStyleLbl="node4" presStyleIdx="6" presStyleCnt="12">
        <dgm:presLayoutVars>
          <dgm:chPref val="3"/>
        </dgm:presLayoutVars>
      </dgm:prSet>
      <dgm:spPr/>
    </dgm:pt>
    <dgm:pt modelId="{C03A0950-175C-4BE3-918A-1CC0BD3D4660}" type="pres">
      <dgm:prSet presAssocID="{7E8B7E48-7C19-487E-A533-54C896BA697F}" presName="rootConnector" presStyleLbl="node4" presStyleIdx="6" presStyleCnt="12"/>
      <dgm:spPr/>
    </dgm:pt>
    <dgm:pt modelId="{FBB8F658-DCEB-41F8-9C4A-83F3B0B6FDCD}" type="pres">
      <dgm:prSet presAssocID="{7E8B7E48-7C19-487E-A533-54C896BA697F}" presName="hierChild4" presStyleCnt="0"/>
      <dgm:spPr/>
    </dgm:pt>
    <dgm:pt modelId="{0DEAAF71-3AB6-4DF1-9DFB-48C6FB58F30F}" type="pres">
      <dgm:prSet presAssocID="{7E8B7E48-7C19-487E-A533-54C896BA697F}" presName="hierChild5" presStyleCnt="0"/>
      <dgm:spPr/>
    </dgm:pt>
    <dgm:pt modelId="{4170ADAD-0520-4EC7-B52C-5A592468F765}" type="pres">
      <dgm:prSet presAssocID="{BC419A2E-20DA-4B23-90CE-66278C5F4C7F}" presName="Name37" presStyleLbl="parChTrans1D4" presStyleIdx="7" presStyleCnt="12"/>
      <dgm:spPr/>
    </dgm:pt>
    <dgm:pt modelId="{0AC88AE2-5BB9-420D-8588-9656B76638C7}" type="pres">
      <dgm:prSet presAssocID="{4D145EA6-30EE-447B-864C-ED8E50E64F94}" presName="hierRoot2" presStyleCnt="0">
        <dgm:presLayoutVars>
          <dgm:hierBranch val="init"/>
        </dgm:presLayoutVars>
      </dgm:prSet>
      <dgm:spPr/>
    </dgm:pt>
    <dgm:pt modelId="{BCA80D5F-C0D0-46CC-A9C3-29692A1BA3E1}" type="pres">
      <dgm:prSet presAssocID="{4D145EA6-30EE-447B-864C-ED8E50E64F94}" presName="rootComposite" presStyleCnt="0"/>
      <dgm:spPr/>
    </dgm:pt>
    <dgm:pt modelId="{F40A1329-95FD-4647-9912-EB46C69A525D}" type="pres">
      <dgm:prSet presAssocID="{4D145EA6-30EE-447B-864C-ED8E50E64F94}" presName="rootText" presStyleLbl="node4" presStyleIdx="7" presStyleCnt="12">
        <dgm:presLayoutVars>
          <dgm:chPref val="3"/>
        </dgm:presLayoutVars>
      </dgm:prSet>
      <dgm:spPr/>
    </dgm:pt>
    <dgm:pt modelId="{03E247D5-955C-495E-AD4F-34495FA1C68B}" type="pres">
      <dgm:prSet presAssocID="{4D145EA6-30EE-447B-864C-ED8E50E64F94}" presName="rootConnector" presStyleLbl="node4" presStyleIdx="7" presStyleCnt="12"/>
      <dgm:spPr/>
    </dgm:pt>
    <dgm:pt modelId="{DCF7B8B6-9519-4FEB-B93B-4E063B95A7EA}" type="pres">
      <dgm:prSet presAssocID="{4D145EA6-30EE-447B-864C-ED8E50E64F94}" presName="hierChild4" presStyleCnt="0"/>
      <dgm:spPr/>
    </dgm:pt>
    <dgm:pt modelId="{478666EC-0799-48B6-AB05-E8BFD205A43C}" type="pres">
      <dgm:prSet presAssocID="{4D145EA6-30EE-447B-864C-ED8E50E64F94}" presName="hierChild5" presStyleCnt="0"/>
      <dgm:spPr/>
    </dgm:pt>
    <dgm:pt modelId="{703B5FA6-B57E-4546-BCCC-C687D47F55E6}" type="pres">
      <dgm:prSet presAssocID="{98B6C1F0-AF43-442B-906F-0FA92BA8E132}" presName="Name37" presStyleLbl="parChTrans1D4" presStyleIdx="8" presStyleCnt="12"/>
      <dgm:spPr/>
    </dgm:pt>
    <dgm:pt modelId="{D07CADEC-9045-4140-8F0A-3648D64C4799}" type="pres">
      <dgm:prSet presAssocID="{AD6F4870-9F35-4DFA-97CD-FA333792D6DB}" presName="hierRoot2" presStyleCnt="0">
        <dgm:presLayoutVars>
          <dgm:hierBranch val="init"/>
        </dgm:presLayoutVars>
      </dgm:prSet>
      <dgm:spPr/>
    </dgm:pt>
    <dgm:pt modelId="{5E633714-B8C2-49D4-A64D-C7088E8804CD}" type="pres">
      <dgm:prSet presAssocID="{AD6F4870-9F35-4DFA-97CD-FA333792D6DB}" presName="rootComposite" presStyleCnt="0"/>
      <dgm:spPr/>
    </dgm:pt>
    <dgm:pt modelId="{32A32DAD-8153-4BA5-A507-63482D4B3982}" type="pres">
      <dgm:prSet presAssocID="{AD6F4870-9F35-4DFA-97CD-FA333792D6DB}" presName="rootText" presStyleLbl="node4" presStyleIdx="8" presStyleCnt="12">
        <dgm:presLayoutVars>
          <dgm:chPref val="3"/>
        </dgm:presLayoutVars>
      </dgm:prSet>
      <dgm:spPr/>
    </dgm:pt>
    <dgm:pt modelId="{A2DE1E79-DB3F-4919-AB0D-527489E3E9EA}" type="pres">
      <dgm:prSet presAssocID="{AD6F4870-9F35-4DFA-97CD-FA333792D6DB}" presName="rootConnector" presStyleLbl="node4" presStyleIdx="8" presStyleCnt="12"/>
      <dgm:spPr/>
    </dgm:pt>
    <dgm:pt modelId="{01AF5C62-1BBD-4C7B-AB13-016776D822C7}" type="pres">
      <dgm:prSet presAssocID="{AD6F4870-9F35-4DFA-97CD-FA333792D6DB}" presName="hierChild4" presStyleCnt="0"/>
      <dgm:spPr/>
    </dgm:pt>
    <dgm:pt modelId="{10552035-2727-4204-8C2D-394243E0615B}" type="pres">
      <dgm:prSet presAssocID="{AD6F4870-9F35-4DFA-97CD-FA333792D6DB}" presName="hierChild5" presStyleCnt="0"/>
      <dgm:spPr/>
    </dgm:pt>
    <dgm:pt modelId="{65CAFFB7-5ED1-4F0E-BF8E-EBBE78F3009C}" type="pres">
      <dgm:prSet presAssocID="{4D9F742E-3B32-4E5A-8595-84597FAD0048}" presName="hierChild5" presStyleCnt="0"/>
      <dgm:spPr/>
    </dgm:pt>
    <dgm:pt modelId="{1F66CAEC-B819-4FA8-850A-AFE291DCE901}" type="pres">
      <dgm:prSet presAssocID="{57F845E1-4722-4267-9BA0-9C055BCB90D1}" presName="Name37" presStyleLbl="parChTrans1D3" presStyleIdx="6" presStyleCnt="7"/>
      <dgm:spPr/>
    </dgm:pt>
    <dgm:pt modelId="{E4A7320A-D148-4A5C-848D-F6C76B167DA5}" type="pres">
      <dgm:prSet presAssocID="{A8E7A47E-69FF-4A61-BE3E-DB2365EF3308}" presName="hierRoot2" presStyleCnt="0">
        <dgm:presLayoutVars>
          <dgm:hierBranch val="init"/>
        </dgm:presLayoutVars>
      </dgm:prSet>
      <dgm:spPr/>
    </dgm:pt>
    <dgm:pt modelId="{945711A1-57F7-4166-9331-595FE560C6A4}" type="pres">
      <dgm:prSet presAssocID="{A8E7A47E-69FF-4A61-BE3E-DB2365EF3308}" presName="rootComposite" presStyleCnt="0"/>
      <dgm:spPr/>
    </dgm:pt>
    <dgm:pt modelId="{53DC4538-DDAA-456B-A856-D3D55910CBFA}" type="pres">
      <dgm:prSet presAssocID="{A8E7A47E-69FF-4A61-BE3E-DB2365EF3308}" presName="rootText" presStyleLbl="node3" presStyleIdx="6" presStyleCnt="7" custScaleY="39105">
        <dgm:presLayoutVars>
          <dgm:chPref val="3"/>
        </dgm:presLayoutVars>
      </dgm:prSet>
      <dgm:spPr/>
    </dgm:pt>
    <dgm:pt modelId="{15B5F6A8-7FE6-4E09-9AD9-412979388328}" type="pres">
      <dgm:prSet presAssocID="{A8E7A47E-69FF-4A61-BE3E-DB2365EF3308}" presName="rootConnector" presStyleLbl="node3" presStyleIdx="6" presStyleCnt="7"/>
      <dgm:spPr/>
    </dgm:pt>
    <dgm:pt modelId="{A11EDB4B-EE28-41EB-A238-C25566A20B9E}" type="pres">
      <dgm:prSet presAssocID="{A8E7A47E-69FF-4A61-BE3E-DB2365EF3308}" presName="hierChild4" presStyleCnt="0"/>
      <dgm:spPr/>
    </dgm:pt>
    <dgm:pt modelId="{5495B83E-EFB8-4D7E-8897-22092F1407B6}" type="pres">
      <dgm:prSet presAssocID="{565663E8-A461-4EB3-A63C-760508E53084}" presName="Name37" presStyleLbl="parChTrans1D4" presStyleIdx="9" presStyleCnt="12"/>
      <dgm:spPr/>
    </dgm:pt>
    <dgm:pt modelId="{45B9FB1F-48CD-40B3-BA1D-6774393A0EDD}" type="pres">
      <dgm:prSet presAssocID="{6155D922-8340-49BC-BBD5-BE0327623A35}" presName="hierRoot2" presStyleCnt="0">
        <dgm:presLayoutVars>
          <dgm:hierBranch val="init"/>
        </dgm:presLayoutVars>
      </dgm:prSet>
      <dgm:spPr/>
    </dgm:pt>
    <dgm:pt modelId="{0D248FF5-BADC-4CA8-9441-EF7FD4FEC94E}" type="pres">
      <dgm:prSet presAssocID="{6155D922-8340-49BC-BBD5-BE0327623A35}" presName="rootComposite" presStyleCnt="0"/>
      <dgm:spPr/>
    </dgm:pt>
    <dgm:pt modelId="{95FE0847-C60E-4B70-A910-496ACF7FE3A6}" type="pres">
      <dgm:prSet presAssocID="{6155D922-8340-49BC-BBD5-BE0327623A35}" presName="rootText" presStyleLbl="node4" presStyleIdx="9" presStyleCnt="12">
        <dgm:presLayoutVars>
          <dgm:chPref val="3"/>
        </dgm:presLayoutVars>
      </dgm:prSet>
      <dgm:spPr/>
    </dgm:pt>
    <dgm:pt modelId="{78F9CA1D-14C8-498E-8443-E05C4021DD97}" type="pres">
      <dgm:prSet presAssocID="{6155D922-8340-49BC-BBD5-BE0327623A35}" presName="rootConnector" presStyleLbl="node4" presStyleIdx="9" presStyleCnt="12"/>
      <dgm:spPr/>
    </dgm:pt>
    <dgm:pt modelId="{9B87033C-01B8-4454-8CFB-87438629FEB0}" type="pres">
      <dgm:prSet presAssocID="{6155D922-8340-49BC-BBD5-BE0327623A35}" presName="hierChild4" presStyleCnt="0"/>
      <dgm:spPr/>
    </dgm:pt>
    <dgm:pt modelId="{A2D9ABC2-94A3-43CB-8E66-CCDD10ABE186}" type="pres">
      <dgm:prSet presAssocID="{6155D922-8340-49BC-BBD5-BE0327623A35}" presName="hierChild5" presStyleCnt="0"/>
      <dgm:spPr/>
    </dgm:pt>
    <dgm:pt modelId="{01E60B33-CBBA-473E-BCF3-7C3D5AA9BBC7}" type="pres">
      <dgm:prSet presAssocID="{4F188427-53BA-45D6-951F-113F1D7794D4}" presName="Name37" presStyleLbl="parChTrans1D4" presStyleIdx="10" presStyleCnt="12"/>
      <dgm:spPr/>
    </dgm:pt>
    <dgm:pt modelId="{C0A7321B-3F6D-4C0B-96EB-9E33D1EA6A76}" type="pres">
      <dgm:prSet presAssocID="{DBC10923-6A48-4FA9-8A30-21F29B3534D2}" presName="hierRoot2" presStyleCnt="0">
        <dgm:presLayoutVars>
          <dgm:hierBranch val="init"/>
        </dgm:presLayoutVars>
      </dgm:prSet>
      <dgm:spPr/>
    </dgm:pt>
    <dgm:pt modelId="{358E29E3-3C58-4B69-8C85-C958CD26D367}" type="pres">
      <dgm:prSet presAssocID="{DBC10923-6A48-4FA9-8A30-21F29B3534D2}" presName="rootComposite" presStyleCnt="0"/>
      <dgm:spPr/>
    </dgm:pt>
    <dgm:pt modelId="{3085C737-B603-47C3-B660-5B6F3ECCE37D}" type="pres">
      <dgm:prSet presAssocID="{DBC10923-6A48-4FA9-8A30-21F29B3534D2}" presName="rootText" presStyleLbl="node4" presStyleIdx="10" presStyleCnt="12">
        <dgm:presLayoutVars>
          <dgm:chPref val="3"/>
        </dgm:presLayoutVars>
      </dgm:prSet>
      <dgm:spPr/>
    </dgm:pt>
    <dgm:pt modelId="{CD83CAD9-383C-4385-950F-569C43173FAD}" type="pres">
      <dgm:prSet presAssocID="{DBC10923-6A48-4FA9-8A30-21F29B3534D2}" presName="rootConnector" presStyleLbl="node4" presStyleIdx="10" presStyleCnt="12"/>
      <dgm:spPr/>
    </dgm:pt>
    <dgm:pt modelId="{0AFA9F8C-8CCE-4050-9DA3-AA624026FF3E}" type="pres">
      <dgm:prSet presAssocID="{DBC10923-6A48-4FA9-8A30-21F29B3534D2}" presName="hierChild4" presStyleCnt="0"/>
      <dgm:spPr/>
    </dgm:pt>
    <dgm:pt modelId="{32AEC6FE-D36A-4CBF-A499-C570B1DE201E}" type="pres">
      <dgm:prSet presAssocID="{DBC10923-6A48-4FA9-8A30-21F29B3534D2}" presName="hierChild5" presStyleCnt="0"/>
      <dgm:spPr/>
    </dgm:pt>
    <dgm:pt modelId="{533CBA38-D7C8-482F-9994-9E631B4A406E}" type="pres">
      <dgm:prSet presAssocID="{D2467346-81B4-4C33-AAC9-DDE18E3A55E6}" presName="Name37" presStyleLbl="parChTrans1D4" presStyleIdx="11" presStyleCnt="12"/>
      <dgm:spPr/>
    </dgm:pt>
    <dgm:pt modelId="{8A8D8981-E49E-4D77-B9E7-EF8545402F5C}" type="pres">
      <dgm:prSet presAssocID="{55922EEF-96BF-4BB0-A114-CC2E85CB1A3E}" presName="hierRoot2" presStyleCnt="0">
        <dgm:presLayoutVars>
          <dgm:hierBranch val="init"/>
        </dgm:presLayoutVars>
      </dgm:prSet>
      <dgm:spPr/>
    </dgm:pt>
    <dgm:pt modelId="{D3DFEA6E-6EEB-495C-8881-C33A31073AF4}" type="pres">
      <dgm:prSet presAssocID="{55922EEF-96BF-4BB0-A114-CC2E85CB1A3E}" presName="rootComposite" presStyleCnt="0"/>
      <dgm:spPr/>
    </dgm:pt>
    <dgm:pt modelId="{14A3DE0F-026E-40CF-9586-E0E29541645A}" type="pres">
      <dgm:prSet presAssocID="{55922EEF-96BF-4BB0-A114-CC2E85CB1A3E}" presName="rootText" presStyleLbl="node4" presStyleIdx="11" presStyleCnt="12">
        <dgm:presLayoutVars>
          <dgm:chPref val="3"/>
        </dgm:presLayoutVars>
      </dgm:prSet>
      <dgm:spPr/>
    </dgm:pt>
    <dgm:pt modelId="{AEA399ED-9175-4D34-9ED8-002A080DFF2E}" type="pres">
      <dgm:prSet presAssocID="{55922EEF-96BF-4BB0-A114-CC2E85CB1A3E}" presName="rootConnector" presStyleLbl="node4" presStyleIdx="11" presStyleCnt="12"/>
      <dgm:spPr/>
    </dgm:pt>
    <dgm:pt modelId="{AB931555-E044-403C-9BB8-C64DEAA627A3}" type="pres">
      <dgm:prSet presAssocID="{55922EEF-96BF-4BB0-A114-CC2E85CB1A3E}" presName="hierChild4" presStyleCnt="0"/>
      <dgm:spPr/>
    </dgm:pt>
    <dgm:pt modelId="{AC281CEC-7112-4345-83CE-8AFDF926E6FC}" type="pres">
      <dgm:prSet presAssocID="{55922EEF-96BF-4BB0-A114-CC2E85CB1A3E}" presName="hierChild5" presStyleCnt="0"/>
      <dgm:spPr/>
    </dgm:pt>
    <dgm:pt modelId="{BD6B264E-E9B6-4BF0-A74D-A91B5DF27E13}" type="pres">
      <dgm:prSet presAssocID="{A8E7A47E-69FF-4A61-BE3E-DB2365EF3308}" presName="hierChild5" presStyleCnt="0"/>
      <dgm:spPr/>
    </dgm:pt>
    <dgm:pt modelId="{0D4AE02B-C8A8-4156-8868-2DEF1958C19F}" type="pres">
      <dgm:prSet presAssocID="{A4407400-7A5A-4015-95CC-3355F46B614E}" presName="hierChild5" presStyleCnt="0"/>
      <dgm:spPr/>
    </dgm:pt>
    <dgm:pt modelId="{1D6D50C6-9F8E-40EC-98CC-90DE008291F6}" type="pres">
      <dgm:prSet presAssocID="{9946514C-F913-4F9E-9DBC-13D67E71AFD6}" presName="hierChild3" presStyleCnt="0"/>
      <dgm:spPr/>
    </dgm:pt>
  </dgm:ptLst>
  <dgm:cxnLst>
    <dgm:cxn modelId="{F21F0200-D155-47E5-A5A9-3FC085988DB7}" srcId="{BB23FB08-A51A-49A1-B491-895EFA852C2B}" destId="{B0F3D2C8-4D14-4361-A574-B5F7803C2488}" srcOrd="0" destOrd="0" parTransId="{0C940016-FD6C-4159-95FF-581997006BF0}" sibTransId="{3514D10A-725C-4286-99AE-3B80B3921828}"/>
    <dgm:cxn modelId="{54395600-5091-459B-9F75-81E321DF9CD4}" type="presOf" srcId="{E39A4C17-9255-4466-B8BA-EDA674ADF45A}" destId="{9A0497CE-55B0-4F55-B2F1-2B8B82FCF608}" srcOrd="0" destOrd="0" presId="urn:microsoft.com/office/officeart/2005/8/layout/orgChart1"/>
    <dgm:cxn modelId="{049C1501-9AF2-49DF-A07A-9E0F4FFF7661}" srcId="{4D9F742E-3B32-4E5A-8595-84597FAD0048}" destId="{7E8B7E48-7C19-487E-A533-54C896BA697F}" srcOrd="0" destOrd="0" parTransId="{E48361AA-93D7-4C4D-BDA2-74C95C05AFDC}" sibTransId="{29B53A75-0E5C-4342-AF7A-3236922D871E}"/>
    <dgm:cxn modelId="{39B57801-C5DD-42C4-8DE6-BC2B14E7F0C3}" type="presOf" srcId="{6155D922-8340-49BC-BBD5-BE0327623A35}" destId="{95FE0847-C60E-4B70-A910-496ACF7FE3A6}" srcOrd="0" destOrd="0" presId="urn:microsoft.com/office/officeart/2005/8/layout/orgChart1"/>
    <dgm:cxn modelId="{B46C3C05-FA3A-44F2-B5AE-80AB23D7FF41}" type="presOf" srcId="{DD322E88-2690-4207-B985-23B56335C93D}" destId="{CC97DC5C-21E4-4EC6-A495-8E15D30CAA87}" srcOrd="0" destOrd="0" presId="urn:microsoft.com/office/officeart/2005/8/layout/orgChart1"/>
    <dgm:cxn modelId="{14938305-E5EF-4E77-AC66-6930248C433E}" type="presOf" srcId="{BC419A2E-20DA-4B23-90CE-66278C5F4C7F}" destId="{4170ADAD-0520-4EC7-B52C-5A592468F765}" srcOrd="0" destOrd="0" presId="urn:microsoft.com/office/officeart/2005/8/layout/orgChart1"/>
    <dgm:cxn modelId="{492E0808-6AB7-4AE2-AB67-834FD9694CA1}" type="presOf" srcId="{47A2B582-0FC3-4B41-AC1D-69B848970758}" destId="{104AC184-9B33-4E9F-85A1-832EEB8F35CA}" srcOrd="1" destOrd="0" presId="urn:microsoft.com/office/officeart/2005/8/layout/orgChart1"/>
    <dgm:cxn modelId="{99492308-8F8F-48A3-BEDD-98D404132FFA}" type="presOf" srcId="{FBC99E50-34DE-4F1E-B971-62D6036C46F5}" destId="{91596A4B-2A52-4463-85A1-583A85388316}" srcOrd="0" destOrd="0" presId="urn:microsoft.com/office/officeart/2005/8/layout/orgChart1"/>
    <dgm:cxn modelId="{E4483C11-01A0-4BDB-8D82-F3E71EAC5A1A}" type="presOf" srcId="{6155D922-8340-49BC-BBD5-BE0327623A35}" destId="{78F9CA1D-14C8-498E-8443-E05C4021DD97}" srcOrd="1" destOrd="0" presId="urn:microsoft.com/office/officeart/2005/8/layout/orgChart1"/>
    <dgm:cxn modelId="{07786A12-0537-4F9E-BA46-3115266FFB1E}" type="presOf" srcId="{AD6F4870-9F35-4DFA-97CD-FA333792D6DB}" destId="{A2DE1E79-DB3F-4919-AB0D-527489E3E9EA}" srcOrd="1" destOrd="0" presId="urn:microsoft.com/office/officeart/2005/8/layout/orgChart1"/>
    <dgm:cxn modelId="{68A47916-7434-4281-9C89-02ABB2CABE6A}" type="presOf" srcId="{D3F3C117-8F6E-4478-84B7-D88AF30DD003}" destId="{B5937EA7-3782-442B-9F3C-9496A40B5FD8}" srcOrd="1" destOrd="0" presId="urn:microsoft.com/office/officeart/2005/8/layout/orgChart1"/>
    <dgm:cxn modelId="{E7ACAC18-89B0-46BA-A1AC-BE2E94797ECC}" type="presOf" srcId="{C0AF290A-31CF-4F5D-9E37-4FB739472BA9}" destId="{60B7D3D0-2E79-49D5-8E4F-DEF6673EC201}" srcOrd="0" destOrd="0" presId="urn:microsoft.com/office/officeart/2005/8/layout/orgChart1"/>
    <dgm:cxn modelId="{F105D918-607A-4F21-8F4C-A30E4A855944}" type="presOf" srcId="{55922EEF-96BF-4BB0-A114-CC2E85CB1A3E}" destId="{AEA399ED-9175-4D34-9ED8-002A080DFF2E}" srcOrd="1" destOrd="0" presId="urn:microsoft.com/office/officeart/2005/8/layout/orgChart1"/>
    <dgm:cxn modelId="{47D4CB19-0795-4230-90D0-57191DBD4DD0}" srcId="{A8E7A47E-69FF-4A61-BE3E-DB2365EF3308}" destId="{DBC10923-6A48-4FA9-8A30-21F29B3534D2}" srcOrd="1" destOrd="0" parTransId="{4F188427-53BA-45D6-951F-113F1D7794D4}" sibTransId="{E97C1692-649D-4C69-A221-871162613073}"/>
    <dgm:cxn modelId="{E0EC4A1E-CE71-4C8E-B445-D331A46DA93B}" type="presOf" srcId="{0CC6CB98-D2C6-4A4A-8EA9-376879598F3F}" destId="{FFD0F3FA-AF98-4E03-ABC1-8E7CF68459AD}" srcOrd="1" destOrd="0" presId="urn:microsoft.com/office/officeart/2005/8/layout/orgChart1"/>
    <dgm:cxn modelId="{0349CD1E-3D47-45EE-A126-4396DCB0E67D}" type="presOf" srcId="{9946514C-F913-4F9E-9DBC-13D67E71AFD6}" destId="{92BDF615-2358-481E-BD98-2B1B960CD3E9}" srcOrd="1" destOrd="0" presId="urn:microsoft.com/office/officeart/2005/8/layout/orgChart1"/>
    <dgm:cxn modelId="{899DEB1F-A67F-4A14-8A05-0FCBD5436D99}" type="presOf" srcId="{4F188427-53BA-45D6-951F-113F1D7794D4}" destId="{01E60B33-CBBA-473E-BCF3-7C3D5AA9BBC7}" srcOrd="0" destOrd="0" presId="urn:microsoft.com/office/officeart/2005/8/layout/orgChart1"/>
    <dgm:cxn modelId="{B0925322-82A0-4F29-A57C-58E4F086C843}" type="presOf" srcId="{4D9F742E-3B32-4E5A-8595-84597FAD0048}" destId="{985990D4-5B4F-44B5-81EA-46E0D2DD028A}" srcOrd="1" destOrd="0" presId="urn:microsoft.com/office/officeart/2005/8/layout/orgChart1"/>
    <dgm:cxn modelId="{1BB53032-4FED-4626-8E99-9FEF314571D8}" srcId="{08F6E602-3D2B-43E9-8EF9-CA3AA44BDBDE}" destId="{7381E305-EC12-4B8F-B6E3-B59332CEF141}" srcOrd="1" destOrd="0" parTransId="{0F956920-8988-472B-9021-46979D456AD5}" sibTransId="{D5936226-AD49-4B6C-B4FF-8F185F118259}"/>
    <dgm:cxn modelId="{311BD237-71DD-4A74-B03E-C10BF7F0466B}" srcId="{DD322E88-2690-4207-B985-23B56335C93D}" destId="{9946514C-F913-4F9E-9DBC-13D67E71AFD6}" srcOrd="0" destOrd="0" parTransId="{54E88733-14B7-42D2-8E7A-828E8DCA6128}" sibTransId="{BC559F29-38D7-4043-BCFD-9617CD4344F4}"/>
    <dgm:cxn modelId="{6B62D138-28ED-4C13-991C-FA65037F51DD}" srcId="{4D9F742E-3B32-4E5A-8595-84597FAD0048}" destId="{4D145EA6-30EE-447B-864C-ED8E50E64F94}" srcOrd="1" destOrd="0" parTransId="{BC419A2E-20DA-4B23-90CE-66278C5F4C7F}" sibTransId="{2F340A5A-DA13-40D2-98C4-52E022C7086D}"/>
    <dgm:cxn modelId="{316DDE3C-FAD5-42BD-A3AE-E4602B2DE67B}" type="presOf" srcId="{AD6F4870-9F35-4DFA-97CD-FA333792D6DB}" destId="{32A32DAD-8153-4BA5-A507-63482D4B3982}" srcOrd="0" destOrd="0" presId="urn:microsoft.com/office/officeart/2005/8/layout/orgChart1"/>
    <dgm:cxn modelId="{1098183E-02F1-44E4-A3F1-EF2C393C3484}" type="presOf" srcId="{B0F3D2C8-4D14-4361-A574-B5F7803C2488}" destId="{61DDA47B-324C-4066-BFA0-E6133AD86BE6}" srcOrd="0" destOrd="0" presId="urn:microsoft.com/office/officeart/2005/8/layout/orgChart1"/>
    <dgm:cxn modelId="{0D8CFF40-98A0-4DB1-9566-AA27FADC12DE}" type="presOf" srcId="{0CC6CB98-D2C6-4A4A-8EA9-376879598F3F}" destId="{90E35C35-B4D8-4992-8102-444113FC6DCF}" srcOrd="0" destOrd="0" presId="urn:microsoft.com/office/officeart/2005/8/layout/orgChart1"/>
    <dgm:cxn modelId="{7AD8115B-E6F1-44E4-A121-30E58873CE7B}" type="presOf" srcId="{0C940016-FD6C-4159-95FF-581997006BF0}" destId="{97B9D968-46F3-421B-9F23-05BA57296998}" srcOrd="0" destOrd="0" presId="urn:microsoft.com/office/officeart/2005/8/layout/orgChart1"/>
    <dgm:cxn modelId="{10CA735C-AFDE-49D9-A2E9-7A00902825C6}" type="presOf" srcId="{565663E8-A461-4EB3-A63C-760508E53084}" destId="{5495B83E-EFB8-4D7E-8897-22092F1407B6}" srcOrd="0" destOrd="0" presId="urn:microsoft.com/office/officeart/2005/8/layout/orgChart1"/>
    <dgm:cxn modelId="{910A8760-7CE7-49F7-8A35-BF7855C571BA}" type="presOf" srcId="{4D9F742E-3B32-4E5A-8595-84597FAD0048}" destId="{6431811E-5C90-4B46-8D8D-65C2FD33C5C0}" srcOrd="0" destOrd="0" presId="urn:microsoft.com/office/officeart/2005/8/layout/orgChart1"/>
    <dgm:cxn modelId="{0AFAE062-D1FF-4E3B-A458-3708ACACD761}" srcId="{A4407400-7A5A-4015-95CC-3355F46B614E}" destId="{4D9F742E-3B32-4E5A-8595-84597FAD0048}" srcOrd="0" destOrd="0" parTransId="{DEBB2FEE-EEAF-44D5-8A04-15E8D93B8D94}" sibTransId="{021E5E32-77BE-4B5D-BEA3-C0E262277990}"/>
    <dgm:cxn modelId="{9EEDA463-6060-46DE-BE73-61CA138491B8}" type="presOf" srcId="{4D145EA6-30EE-447B-864C-ED8E50E64F94}" destId="{03E247D5-955C-495E-AD4F-34495FA1C68B}" srcOrd="1" destOrd="0" presId="urn:microsoft.com/office/officeart/2005/8/layout/orgChart1"/>
    <dgm:cxn modelId="{655EF063-5633-4EA5-81B6-01D758C4C438}" type="presOf" srcId="{DBC10923-6A48-4FA9-8A30-21F29B3534D2}" destId="{3085C737-B603-47C3-B660-5B6F3ECCE37D}" srcOrd="0" destOrd="0" presId="urn:microsoft.com/office/officeart/2005/8/layout/orgChart1"/>
    <dgm:cxn modelId="{13C36864-0C63-4135-B6BE-F68639F6EBCA}" srcId="{C0AF290A-31CF-4F5D-9E37-4FB739472BA9}" destId="{191F79D6-3EC4-40D7-BBE9-38D88E640E2F}" srcOrd="1" destOrd="0" parTransId="{44936531-09D4-4117-B6A4-8D26888D8AD1}" sibTransId="{43C1D721-4BE6-405C-B43D-E0BD378F0E3E}"/>
    <dgm:cxn modelId="{0952D746-4518-4A43-BF8C-B261A6691766}" type="presOf" srcId="{A4407400-7A5A-4015-95CC-3355F46B614E}" destId="{F2F41A85-B615-44A4-A8A8-4728370F119D}" srcOrd="1" destOrd="0" presId="urn:microsoft.com/office/officeart/2005/8/layout/orgChart1"/>
    <dgm:cxn modelId="{75E23247-11D4-48BE-A7CF-B362556AE144}" type="presOf" srcId="{87D5466B-6EE1-40D2-8430-6A9D1FAA6A5E}" destId="{E69AE37D-96AB-4F8B-9607-721DEBBD20A7}" srcOrd="0" destOrd="0" presId="urn:microsoft.com/office/officeart/2005/8/layout/orgChart1"/>
    <dgm:cxn modelId="{BDA5134B-F937-4945-97C8-A02D94D005C3}" type="presOf" srcId="{7381E305-EC12-4B8F-B6E3-B59332CEF141}" destId="{18CB318E-98DF-4FEB-9047-3E12C1F96A68}" srcOrd="0" destOrd="0" presId="urn:microsoft.com/office/officeart/2005/8/layout/orgChart1"/>
    <dgm:cxn modelId="{7CB3CA6C-2AC6-4882-9824-0A82F33EBA1A}" type="presOf" srcId="{393F5FF5-C747-48A8-B5C6-A7F8BF4FD119}" destId="{4F1D4461-3468-4092-A7B7-3B239ABBD7F2}" srcOrd="0" destOrd="0" presId="urn:microsoft.com/office/officeart/2005/8/layout/orgChart1"/>
    <dgm:cxn modelId="{78A3756F-51EB-4996-A98B-780742B5206A}" type="presOf" srcId="{633F517B-0E3A-40C6-B4DA-609CD551886D}" destId="{134F5E01-5E26-4BAC-89F7-9F1F936A4C2A}" srcOrd="0" destOrd="0" presId="urn:microsoft.com/office/officeart/2005/8/layout/orgChart1"/>
    <dgm:cxn modelId="{D4A7B371-5573-4C48-AFE8-61AB0D5EAEB0}" type="presOf" srcId="{DBC10923-6A48-4FA9-8A30-21F29B3534D2}" destId="{CD83CAD9-383C-4385-950F-569C43173FAD}" srcOrd="1" destOrd="0" presId="urn:microsoft.com/office/officeart/2005/8/layout/orgChart1"/>
    <dgm:cxn modelId="{9666CA53-CC24-4387-A289-46BF0AC9A5B6}" type="presOf" srcId="{191F79D6-3EC4-40D7-BBE9-38D88E640E2F}" destId="{CF033979-AC7D-498A-B78F-D6D0460CB154}" srcOrd="0" destOrd="0" presId="urn:microsoft.com/office/officeart/2005/8/layout/orgChart1"/>
    <dgm:cxn modelId="{A9844075-D894-4F87-BC9C-7524C416207C}" srcId="{9946514C-F913-4F9E-9DBC-13D67E71AFD6}" destId="{BB23FB08-A51A-49A1-B491-895EFA852C2B}" srcOrd="0" destOrd="0" parTransId="{9D087E10-1DFE-4193-AE18-2FA3CDA767EB}" sibTransId="{A9C7723E-4964-4551-A676-734E9CAF67A1}"/>
    <dgm:cxn modelId="{574D5875-C85A-4648-AA38-9B367F138DC5}" type="presOf" srcId="{44936531-09D4-4117-B6A4-8D26888D8AD1}" destId="{2930CA2F-2A00-4E30-B364-4C946DDD3FF9}" srcOrd="0" destOrd="0" presId="urn:microsoft.com/office/officeart/2005/8/layout/orgChart1"/>
    <dgm:cxn modelId="{53918D76-7C0C-42FF-9495-76D3FBD95998}" srcId="{BB23FB08-A51A-49A1-B491-895EFA852C2B}" destId="{34339F90-974C-498A-8610-D9A36AD7118C}" srcOrd="1" destOrd="0" parTransId="{87D5466B-6EE1-40D2-8430-6A9D1FAA6A5E}" sibTransId="{C3AFA1AA-949A-4686-99DA-4B785AE1458C}"/>
    <dgm:cxn modelId="{8411A476-AABD-4E6D-A900-87C6B575723B}" type="presOf" srcId="{BB23FB08-A51A-49A1-B491-895EFA852C2B}" destId="{DED2C509-854E-4BCF-A135-66017361C986}" srcOrd="1" destOrd="0" presId="urn:microsoft.com/office/officeart/2005/8/layout/orgChart1"/>
    <dgm:cxn modelId="{6638F476-0072-40D2-9FD2-CCD494C80C2D}" srcId="{9946514C-F913-4F9E-9DBC-13D67E71AFD6}" destId="{47A2B582-0FC3-4B41-AC1D-69B848970758}" srcOrd="1" destOrd="0" parTransId="{77BAD12D-2E80-4863-A0AF-5A190678F6EA}" sibTransId="{EC74432D-350B-4879-8249-123C69F27015}"/>
    <dgm:cxn modelId="{E5760778-A269-43BB-88C0-C74C09D7AB77}" type="presOf" srcId="{BB23FB08-A51A-49A1-B491-895EFA852C2B}" destId="{6DC8933C-2324-4FE0-8710-7DF335D0B519}" srcOrd="0" destOrd="0" presId="urn:microsoft.com/office/officeart/2005/8/layout/orgChart1"/>
    <dgm:cxn modelId="{AD29F158-B607-436D-8CF5-E1BF0EB361FE}" type="presOf" srcId="{9E05D42C-F669-4BEC-BBF5-ED9046C92D8D}" destId="{E21DE463-F3B6-43DA-8143-3963DAC3BA8B}" srcOrd="1" destOrd="0" presId="urn:microsoft.com/office/officeart/2005/8/layout/orgChart1"/>
    <dgm:cxn modelId="{1E44327A-3781-4240-A36E-DC28F4D63D3C}" type="presOf" srcId="{47A2B582-0FC3-4B41-AC1D-69B848970758}" destId="{A2AE6F9F-28F0-41F9-BBB1-DFEFCF079015}" srcOrd="0" destOrd="0" presId="urn:microsoft.com/office/officeart/2005/8/layout/orgChart1"/>
    <dgm:cxn modelId="{12855F7B-F98C-4923-83B5-098B99BC594B}" type="presOf" srcId="{A080C64C-D6FA-4B9E-8693-12E267CE516D}" destId="{6C790220-65E3-44FC-93DC-318A9EC6AD56}" srcOrd="1" destOrd="0" presId="urn:microsoft.com/office/officeart/2005/8/layout/orgChart1"/>
    <dgm:cxn modelId="{1FF63C7C-2026-47EF-A031-13D1FAC03FCC}" srcId="{08F6E602-3D2B-43E9-8EF9-CA3AA44BDBDE}" destId="{9E05D42C-F669-4BEC-BBF5-ED9046C92D8D}" srcOrd="0" destOrd="0" parTransId="{FBC99E50-34DE-4F1E-B971-62D6036C46F5}" sibTransId="{733F250A-E6F0-41BD-A683-010E3380572C}"/>
    <dgm:cxn modelId="{69C2DC7F-8DFB-4DB9-9BBF-C55DDE492C90}" type="presOf" srcId="{08F6E602-3D2B-43E9-8EF9-CA3AA44BDBDE}" destId="{BB080519-4FC7-4FA4-A345-763574796C09}" srcOrd="0" destOrd="0" presId="urn:microsoft.com/office/officeart/2005/8/layout/orgChart1"/>
    <dgm:cxn modelId="{DBD37380-F2F1-4BCA-87FC-636657DE7781}" type="presOf" srcId="{9D087E10-1DFE-4193-AE18-2FA3CDA767EB}" destId="{B80DC94A-9B8B-42B3-B182-18E92390076D}" srcOrd="0" destOrd="0" presId="urn:microsoft.com/office/officeart/2005/8/layout/orgChart1"/>
    <dgm:cxn modelId="{25569781-8218-4279-BDEA-02A40A1FD62D}" type="presOf" srcId="{DC5AB80A-64C3-405A-888E-49984E2B2161}" destId="{7E9FBC1C-1E9B-4C36-8949-64E5CD11C358}" srcOrd="0" destOrd="0" presId="urn:microsoft.com/office/officeart/2005/8/layout/orgChart1"/>
    <dgm:cxn modelId="{81CDBD81-D3AA-4BBA-8DE9-50652554707B}" type="presOf" srcId="{90A5E301-B6E3-4F38-A24A-CB8CC49273FD}" destId="{E97541E9-BEE9-4744-BBF4-323031D674B5}" srcOrd="0" destOrd="0" presId="urn:microsoft.com/office/officeart/2005/8/layout/orgChart1"/>
    <dgm:cxn modelId="{74E1D484-CA17-41EE-9FEB-12396E9A2166}" srcId="{47A2B582-0FC3-4B41-AC1D-69B848970758}" destId="{C0AF290A-31CF-4F5D-9E37-4FB739472BA9}" srcOrd="1" destOrd="0" parTransId="{9472FE9B-5D98-4476-9F98-943B28B36088}" sibTransId="{7F9A6F4A-38C6-422F-91D1-C86380AB5F49}"/>
    <dgm:cxn modelId="{C3787688-4659-4CD3-97AD-DFE2E199A9B1}" type="presOf" srcId="{A4407400-7A5A-4015-95CC-3355F46B614E}" destId="{656B9079-9320-4D85-999D-15BD49C3DE27}" srcOrd="0" destOrd="0" presId="urn:microsoft.com/office/officeart/2005/8/layout/orgChart1"/>
    <dgm:cxn modelId="{2E2AAE8F-B48F-44F6-A40D-D4457D8E43E4}" type="presOf" srcId="{0F956920-8988-472B-9021-46979D456AD5}" destId="{58E54526-6C7C-4BDF-A771-5D90018F0B8E}" srcOrd="0" destOrd="0" presId="urn:microsoft.com/office/officeart/2005/8/layout/orgChart1"/>
    <dgm:cxn modelId="{4C5DE091-69AB-4DE5-99A8-DC1B58EB4950}" srcId="{C0AF290A-31CF-4F5D-9E37-4FB739472BA9}" destId="{8D422C54-CD7F-450D-AB8B-D648DB8B2C02}" srcOrd="0" destOrd="0" parTransId="{E244D396-48F9-4A61-91EC-B86E8AE42F4C}" sibTransId="{68859C79-F286-4D76-90F7-C2B417CF8ABD}"/>
    <dgm:cxn modelId="{BD6F7695-BA0E-4593-917F-D496B96D2EBB}" type="presOf" srcId="{9E05D42C-F669-4BEC-BBF5-ED9046C92D8D}" destId="{02234621-B328-4106-B7FC-5DA3EACFE06C}" srcOrd="0" destOrd="0" presId="urn:microsoft.com/office/officeart/2005/8/layout/orgChart1"/>
    <dgm:cxn modelId="{241A3199-101F-4955-8C4C-8921FDF545D0}" type="presOf" srcId="{DEBB2FEE-EEAF-44D5-8A04-15E8D93B8D94}" destId="{1405CEA9-F9B8-4E4C-976B-83219861737B}" srcOrd="0" destOrd="0" presId="urn:microsoft.com/office/officeart/2005/8/layout/orgChart1"/>
    <dgm:cxn modelId="{0E457B99-A242-4863-9156-53F971DBC1BB}" type="presOf" srcId="{77BAD12D-2E80-4863-A0AF-5A190678F6EA}" destId="{C533E8CE-7518-4347-928A-4E05871B8BC9}" srcOrd="0" destOrd="0" presId="urn:microsoft.com/office/officeart/2005/8/layout/orgChart1"/>
    <dgm:cxn modelId="{BFCFAF9A-2A57-488D-882D-024A9A9DB279}" type="presOf" srcId="{D2467346-81B4-4C33-AAC9-DDE18E3A55E6}" destId="{533CBA38-D7C8-482F-9994-9E631B4A406E}" srcOrd="0" destOrd="0" presId="urn:microsoft.com/office/officeart/2005/8/layout/orgChart1"/>
    <dgm:cxn modelId="{E1187EA4-19BE-4F3E-8FBD-30D1816BE84E}" type="presOf" srcId="{C0AF290A-31CF-4F5D-9E37-4FB739472BA9}" destId="{3004DC10-7832-4766-87DE-D0C0CE5CC6E6}" srcOrd="1" destOrd="0" presId="urn:microsoft.com/office/officeart/2005/8/layout/orgChart1"/>
    <dgm:cxn modelId="{B59612A6-4B2A-49F8-A386-9BADC4F016E0}" type="presOf" srcId="{34339F90-974C-498A-8610-D9A36AD7118C}" destId="{248DF8D0-3C15-4A10-A77F-DF249D7B1941}" srcOrd="1" destOrd="0" presId="urn:microsoft.com/office/officeart/2005/8/layout/orgChart1"/>
    <dgm:cxn modelId="{D4A3C1A6-BAB0-4A03-9F84-48E9A60B985F}" type="presOf" srcId="{4D145EA6-30EE-447B-864C-ED8E50E64F94}" destId="{F40A1329-95FD-4647-9912-EB46C69A525D}" srcOrd="0" destOrd="0" presId="urn:microsoft.com/office/officeart/2005/8/layout/orgChart1"/>
    <dgm:cxn modelId="{5A2321A9-2FB8-4785-900C-009C862A4ADC}" type="presOf" srcId="{E244D396-48F9-4A61-91EC-B86E8AE42F4C}" destId="{B3F232EE-9E68-49B8-906D-8185FE0ADA5E}" srcOrd="0" destOrd="0" presId="urn:microsoft.com/office/officeart/2005/8/layout/orgChart1"/>
    <dgm:cxn modelId="{073EAFAB-38B4-448D-9224-31134F17EE3C}" srcId="{A4407400-7A5A-4015-95CC-3355F46B614E}" destId="{A8E7A47E-69FF-4A61-BE3E-DB2365EF3308}" srcOrd="1" destOrd="0" parTransId="{57F845E1-4722-4267-9BA0-9C055BCB90D1}" sibTransId="{E6627460-9DCE-475B-A50F-175D3DE2F452}"/>
    <dgm:cxn modelId="{604599AC-0F8A-47FE-B25B-94B04664C2FD}" srcId="{A8E7A47E-69FF-4A61-BE3E-DB2365EF3308}" destId="{6155D922-8340-49BC-BBD5-BE0327623A35}" srcOrd="0" destOrd="0" parTransId="{565663E8-A461-4EB3-A63C-760508E53084}" sibTransId="{1F674340-50EC-4086-A713-A282284C156E}"/>
    <dgm:cxn modelId="{9A6DDFAD-B08D-4246-9447-1AC583CD15FF}" type="presOf" srcId="{34339F90-974C-498A-8610-D9A36AD7118C}" destId="{7AF8B575-3C8B-496A-940A-AD493E5B6291}" srcOrd="0" destOrd="0" presId="urn:microsoft.com/office/officeart/2005/8/layout/orgChart1"/>
    <dgm:cxn modelId="{345B37AF-0479-4CC8-890F-761248083DC5}" srcId="{BB23FB08-A51A-49A1-B491-895EFA852C2B}" destId="{D3F3C117-8F6E-4478-84B7-D88AF30DD003}" srcOrd="2" destOrd="0" parTransId="{E39A4C17-9255-4466-B8BA-EDA674ADF45A}" sibTransId="{0B3491FA-5AC5-4410-8530-B132E46468AC}"/>
    <dgm:cxn modelId="{F7AF84B4-EE79-4447-8E5F-75A1381359D4}" type="presOf" srcId="{7381E305-EC12-4B8F-B6E3-B59332CEF141}" destId="{73D83F3D-7B16-4566-AA91-8CB2882BB5A0}" srcOrd="1" destOrd="0" presId="urn:microsoft.com/office/officeart/2005/8/layout/orgChart1"/>
    <dgm:cxn modelId="{BC5187B9-CF80-49C3-8237-C8397E480B2B}" type="presOf" srcId="{191F79D6-3EC4-40D7-BBE9-38D88E640E2F}" destId="{98361154-608C-4E61-81EA-A3680184D0CD}" srcOrd="1" destOrd="0" presId="urn:microsoft.com/office/officeart/2005/8/layout/orgChart1"/>
    <dgm:cxn modelId="{4C8DEEBD-83AC-4358-8D51-B8DD1AF9919F}" srcId="{47A2B582-0FC3-4B41-AC1D-69B848970758}" destId="{08F6E602-3D2B-43E9-8EF9-CA3AA44BDBDE}" srcOrd="0" destOrd="0" parTransId="{633F517B-0E3A-40C6-B4DA-609CD551886D}" sibTransId="{9BD59626-C808-4740-93C1-FD35025D5B84}"/>
    <dgm:cxn modelId="{BB9D65BF-BDFB-4CEB-8CCA-713E33089944}" type="presOf" srcId="{A8E7A47E-69FF-4A61-BE3E-DB2365EF3308}" destId="{53DC4538-DDAA-456B-A856-D3D55910CBFA}" srcOrd="0" destOrd="0" presId="urn:microsoft.com/office/officeart/2005/8/layout/orgChart1"/>
    <dgm:cxn modelId="{37BC3FC1-60CF-4E4A-AF7A-9A4EA7D20FAE}" srcId="{4D9F742E-3B32-4E5A-8595-84597FAD0048}" destId="{AD6F4870-9F35-4DFA-97CD-FA333792D6DB}" srcOrd="2" destOrd="0" parTransId="{98B6C1F0-AF43-442B-906F-0FA92BA8E132}" sibTransId="{1C2ABD5C-97EA-4742-B5BD-F9E6198690E8}"/>
    <dgm:cxn modelId="{00BDA5C3-4A07-49D8-BD2B-6A179B728379}" type="presOf" srcId="{A080C64C-D6FA-4B9E-8693-12E267CE516D}" destId="{CDD32A7A-08FE-4540-9950-E09E05D2003E}" srcOrd="0" destOrd="0" presId="urn:microsoft.com/office/officeart/2005/8/layout/orgChart1"/>
    <dgm:cxn modelId="{7B8635C4-E11A-44C2-AF1D-75D301A80810}" type="presOf" srcId="{98B6C1F0-AF43-442B-906F-0FA92BA8E132}" destId="{703B5FA6-B57E-4546-BCCC-C687D47F55E6}" srcOrd="0" destOrd="0" presId="urn:microsoft.com/office/officeart/2005/8/layout/orgChart1"/>
    <dgm:cxn modelId="{5417F0C9-CA2B-490D-B50C-68CFED8F408B}" type="presOf" srcId="{E48361AA-93D7-4C4D-BDA2-74C95C05AFDC}" destId="{528E7903-552F-4E10-8208-AAE150EE529A}" srcOrd="0" destOrd="0" presId="urn:microsoft.com/office/officeart/2005/8/layout/orgChart1"/>
    <dgm:cxn modelId="{D82FA3CB-358B-4CF6-B1AE-023BEBB974EE}" srcId="{08F6E602-3D2B-43E9-8EF9-CA3AA44BDBDE}" destId="{0CC6CB98-D2C6-4A4A-8EA9-376879598F3F}" srcOrd="2" destOrd="0" parTransId="{393F5FF5-C747-48A8-B5C6-A7F8BF4FD119}" sibTransId="{E30A31D2-26CB-4B4A-B07E-791343A02689}"/>
    <dgm:cxn modelId="{F62EA8CC-DFEE-40D9-B64C-C016DAEA036E}" srcId="{C0AF290A-31CF-4F5D-9E37-4FB739472BA9}" destId="{A080C64C-D6FA-4B9E-8693-12E267CE516D}" srcOrd="2" destOrd="0" parTransId="{90A5E301-B6E3-4F38-A24A-CB8CC49273FD}" sibTransId="{0D1394FE-4AF2-468C-9851-63EE2B934E1E}"/>
    <dgm:cxn modelId="{929DF1D6-F348-41C1-9BA2-37D4AB5E9265}" type="presOf" srcId="{A8E7A47E-69FF-4A61-BE3E-DB2365EF3308}" destId="{15B5F6A8-7FE6-4E09-9AD9-412979388328}" srcOrd="1" destOrd="0" presId="urn:microsoft.com/office/officeart/2005/8/layout/orgChart1"/>
    <dgm:cxn modelId="{BDF512DB-A6FF-4117-89EA-B1BD0E1B61BB}" type="presOf" srcId="{9472FE9B-5D98-4476-9F98-943B28B36088}" destId="{7FAE5702-DD15-40D4-A6B7-5246F7E0EB5E}" srcOrd="0" destOrd="0" presId="urn:microsoft.com/office/officeart/2005/8/layout/orgChart1"/>
    <dgm:cxn modelId="{C1CCA9E0-D75B-437E-A853-AB2EA5230469}" srcId="{9946514C-F913-4F9E-9DBC-13D67E71AFD6}" destId="{A4407400-7A5A-4015-95CC-3355F46B614E}" srcOrd="2" destOrd="0" parTransId="{DC5AB80A-64C3-405A-888E-49984E2B2161}" sibTransId="{2E04AD15-4A4A-4E31-AA23-902ED3C30AD7}"/>
    <dgm:cxn modelId="{65785BE1-CE16-4CB8-ABD0-0C765B8ADF3E}" type="presOf" srcId="{8D422C54-CD7F-450D-AB8B-D648DB8B2C02}" destId="{19A158F8-69A6-4E9A-B08B-D8E2C269895C}" srcOrd="1" destOrd="0" presId="urn:microsoft.com/office/officeart/2005/8/layout/orgChart1"/>
    <dgm:cxn modelId="{C18C00EA-668D-43CB-9E1D-B6E31C9328BE}" type="presOf" srcId="{7E8B7E48-7C19-487E-A533-54C896BA697F}" destId="{C03A0950-175C-4BE3-918A-1CC0BD3D4660}" srcOrd="1" destOrd="0" presId="urn:microsoft.com/office/officeart/2005/8/layout/orgChart1"/>
    <dgm:cxn modelId="{B99D5EEB-FD69-49F1-8081-1A236FFB5E65}" type="presOf" srcId="{9946514C-F913-4F9E-9DBC-13D67E71AFD6}" destId="{2A815825-E3B5-4856-BCAC-A9C2A153207F}" srcOrd="0" destOrd="0" presId="urn:microsoft.com/office/officeart/2005/8/layout/orgChart1"/>
    <dgm:cxn modelId="{EFE318EE-2013-441B-91F5-F456EC084ADC}" type="presOf" srcId="{8D422C54-CD7F-450D-AB8B-D648DB8B2C02}" destId="{C2F4EF2E-EF57-4562-B86E-494726284C64}" srcOrd="0" destOrd="0" presId="urn:microsoft.com/office/officeart/2005/8/layout/orgChart1"/>
    <dgm:cxn modelId="{321555EF-A377-4F14-85F7-083BB53CFE4A}" type="presOf" srcId="{57F845E1-4722-4267-9BA0-9C055BCB90D1}" destId="{1F66CAEC-B819-4FA8-850A-AFE291DCE901}" srcOrd="0" destOrd="0" presId="urn:microsoft.com/office/officeart/2005/8/layout/orgChart1"/>
    <dgm:cxn modelId="{4EC9AAF0-ECA6-4895-AE36-7466D853392D}" type="presOf" srcId="{B0F3D2C8-4D14-4361-A574-B5F7803C2488}" destId="{4D9B0178-91C1-4B45-A135-CB5C8D2789AD}" srcOrd="1" destOrd="0" presId="urn:microsoft.com/office/officeart/2005/8/layout/orgChart1"/>
    <dgm:cxn modelId="{EE42B1F6-9AD7-4C75-A653-9FB8084A84EC}" type="presOf" srcId="{7E8B7E48-7C19-487E-A533-54C896BA697F}" destId="{4065AAC1-C1CE-422B-B0B5-D57F5B415736}" srcOrd="0" destOrd="0" presId="urn:microsoft.com/office/officeart/2005/8/layout/orgChart1"/>
    <dgm:cxn modelId="{718437F7-5946-4FF9-A0B8-034D794C8573}" type="presOf" srcId="{55922EEF-96BF-4BB0-A114-CC2E85CB1A3E}" destId="{14A3DE0F-026E-40CF-9586-E0E29541645A}" srcOrd="0" destOrd="0" presId="urn:microsoft.com/office/officeart/2005/8/layout/orgChart1"/>
    <dgm:cxn modelId="{1C0A04F9-4458-4908-B96D-A47F76D61AFD}" type="presOf" srcId="{D3F3C117-8F6E-4478-84B7-D88AF30DD003}" destId="{C5CE54A0-5DA5-4431-B15C-F25AA1244432}" srcOrd="0" destOrd="0" presId="urn:microsoft.com/office/officeart/2005/8/layout/orgChart1"/>
    <dgm:cxn modelId="{91082EFA-6608-40B6-A8CE-96FAB9665269}" type="presOf" srcId="{08F6E602-3D2B-43E9-8EF9-CA3AA44BDBDE}" destId="{337CA0D4-C45A-444B-A204-3BC16C47F6F8}" srcOrd="1" destOrd="0" presId="urn:microsoft.com/office/officeart/2005/8/layout/orgChart1"/>
    <dgm:cxn modelId="{316404FC-3B2B-42C1-BE22-CD26DE66DABC}" srcId="{A8E7A47E-69FF-4A61-BE3E-DB2365EF3308}" destId="{55922EEF-96BF-4BB0-A114-CC2E85CB1A3E}" srcOrd="2" destOrd="0" parTransId="{D2467346-81B4-4C33-AAC9-DDE18E3A55E6}" sibTransId="{859EEE1E-9F67-4FEE-B77B-C0ECCB27F183}"/>
    <dgm:cxn modelId="{6383EF4C-5041-4AD3-8D6E-AA682C6AECC3}" type="presParOf" srcId="{CC97DC5C-21E4-4EC6-A495-8E15D30CAA87}" destId="{292CDCC6-E67B-4D0A-A839-9580DAD9D69E}" srcOrd="0" destOrd="0" presId="urn:microsoft.com/office/officeart/2005/8/layout/orgChart1"/>
    <dgm:cxn modelId="{B47B7F58-F197-4EB6-86C6-17ED2DEAE832}" type="presParOf" srcId="{292CDCC6-E67B-4D0A-A839-9580DAD9D69E}" destId="{9A1765B5-029A-4220-80C0-A8E0FB00AD54}" srcOrd="0" destOrd="0" presId="urn:microsoft.com/office/officeart/2005/8/layout/orgChart1"/>
    <dgm:cxn modelId="{669670C2-7441-40BF-8189-9D32B5247BFA}" type="presParOf" srcId="{9A1765B5-029A-4220-80C0-A8E0FB00AD54}" destId="{2A815825-E3B5-4856-BCAC-A9C2A153207F}" srcOrd="0" destOrd="0" presId="urn:microsoft.com/office/officeart/2005/8/layout/orgChart1"/>
    <dgm:cxn modelId="{BDA0F03B-D721-4A86-9336-CAD83186E86D}" type="presParOf" srcId="{9A1765B5-029A-4220-80C0-A8E0FB00AD54}" destId="{92BDF615-2358-481E-BD98-2B1B960CD3E9}" srcOrd="1" destOrd="0" presId="urn:microsoft.com/office/officeart/2005/8/layout/orgChart1"/>
    <dgm:cxn modelId="{D32DBA16-87AF-4B1B-B173-FAB153023BB1}" type="presParOf" srcId="{292CDCC6-E67B-4D0A-A839-9580DAD9D69E}" destId="{4C3544FE-2B7D-46AC-AC24-7FD5F7E9CF9B}" srcOrd="1" destOrd="0" presId="urn:microsoft.com/office/officeart/2005/8/layout/orgChart1"/>
    <dgm:cxn modelId="{2C503402-913B-4FF3-8594-437480F29D1F}" type="presParOf" srcId="{4C3544FE-2B7D-46AC-AC24-7FD5F7E9CF9B}" destId="{B80DC94A-9B8B-42B3-B182-18E92390076D}" srcOrd="0" destOrd="0" presId="urn:microsoft.com/office/officeart/2005/8/layout/orgChart1"/>
    <dgm:cxn modelId="{035112E2-913A-488F-9A0F-AB5B01ABA684}" type="presParOf" srcId="{4C3544FE-2B7D-46AC-AC24-7FD5F7E9CF9B}" destId="{C710ED20-658B-4828-974F-F0AC2F6AE6F8}" srcOrd="1" destOrd="0" presId="urn:microsoft.com/office/officeart/2005/8/layout/orgChart1"/>
    <dgm:cxn modelId="{E64F706C-D665-45B4-B130-1719EA81D5F0}" type="presParOf" srcId="{C710ED20-658B-4828-974F-F0AC2F6AE6F8}" destId="{7D572F5C-CB75-43BB-BFF7-E9909F8561B1}" srcOrd="0" destOrd="0" presId="urn:microsoft.com/office/officeart/2005/8/layout/orgChart1"/>
    <dgm:cxn modelId="{58E8A2D6-EFF3-40D8-9E28-07575270CD4C}" type="presParOf" srcId="{7D572F5C-CB75-43BB-BFF7-E9909F8561B1}" destId="{6DC8933C-2324-4FE0-8710-7DF335D0B519}" srcOrd="0" destOrd="0" presId="urn:microsoft.com/office/officeart/2005/8/layout/orgChart1"/>
    <dgm:cxn modelId="{DBDCB505-0FD9-41CD-831C-DB19CBF16875}" type="presParOf" srcId="{7D572F5C-CB75-43BB-BFF7-E9909F8561B1}" destId="{DED2C509-854E-4BCF-A135-66017361C986}" srcOrd="1" destOrd="0" presId="urn:microsoft.com/office/officeart/2005/8/layout/orgChart1"/>
    <dgm:cxn modelId="{4D41C40E-061E-4C0D-BC1A-53370F50DB8C}" type="presParOf" srcId="{C710ED20-658B-4828-974F-F0AC2F6AE6F8}" destId="{E3FDAC38-182C-4E52-8CF3-89D8121E3ACB}" srcOrd="1" destOrd="0" presId="urn:microsoft.com/office/officeart/2005/8/layout/orgChart1"/>
    <dgm:cxn modelId="{6E86F070-0D88-49DD-9B84-6FC1684D893F}" type="presParOf" srcId="{E3FDAC38-182C-4E52-8CF3-89D8121E3ACB}" destId="{97B9D968-46F3-421B-9F23-05BA57296998}" srcOrd="0" destOrd="0" presId="urn:microsoft.com/office/officeart/2005/8/layout/orgChart1"/>
    <dgm:cxn modelId="{4C79C4DC-1869-4001-A5A7-4D0A5251B481}" type="presParOf" srcId="{E3FDAC38-182C-4E52-8CF3-89D8121E3ACB}" destId="{415D4A1D-1873-42BE-BDC3-C93768632CE0}" srcOrd="1" destOrd="0" presId="urn:microsoft.com/office/officeart/2005/8/layout/orgChart1"/>
    <dgm:cxn modelId="{29D3EF12-157F-430F-83FA-610504457A49}" type="presParOf" srcId="{415D4A1D-1873-42BE-BDC3-C93768632CE0}" destId="{CB041DB7-0738-4D5A-972E-FFD68C3CEC13}" srcOrd="0" destOrd="0" presId="urn:microsoft.com/office/officeart/2005/8/layout/orgChart1"/>
    <dgm:cxn modelId="{DC5A3FCC-4289-4BB1-B2D7-30E7E33730F0}" type="presParOf" srcId="{CB041DB7-0738-4D5A-972E-FFD68C3CEC13}" destId="{61DDA47B-324C-4066-BFA0-E6133AD86BE6}" srcOrd="0" destOrd="0" presId="urn:microsoft.com/office/officeart/2005/8/layout/orgChart1"/>
    <dgm:cxn modelId="{6DFAE18F-03C4-4DA5-BC85-AE775FA9C8E4}" type="presParOf" srcId="{CB041DB7-0738-4D5A-972E-FFD68C3CEC13}" destId="{4D9B0178-91C1-4B45-A135-CB5C8D2789AD}" srcOrd="1" destOrd="0" presId="urn:microsoft.com/office/officeart/2005/8/layout/orgChart1"/>
    <dgm:cxn modelId="{B2F9B8F6-8FEA-44B3-9371-AD48CB3613C1}" type="presParOf" srcId="{415D4A1D-1873-42BE-BDC3-C93768632CE0}" destId="{1ABD21DB-3B23-4504-A1C6-E3251AA822C0}" srcOrd="1" destOrd="0" presId="urn:microsoft.com/office/officeart/2005/8/layout/orgChart1"/>
    <dgm:cxn modelId="{EE33DE35-A6D0-4FDE-A0E9-F337DB485529}" type="presParOf" srcId="{415D4A1D-1873-42BE-BDC3-C93768632CE0}" destId="{50869F2C-FE62-4CC6-B3B4-594E4B9AD629}" srcOrd="2" destOrd="0" presId="urn:microsoft.com/office/officeart/2005/8/layout/orgChart1"/>
    <dgm:cxn modelId="{C2C05F61-73D7-4E4B-86D1-77011A2515AE}" type="presParOf" srcId="{E3FDAC38-182C-4E52-8CF3-89D8121E3ACB}" destId="{E69AE37D-96AB-4F8B-9607-721DEBBD20A7}" srcOrd="2" destOrd="0" presId="urn:microsoft.com/office/officeart/2005/8/layout/orgChart1"/>
    <dgm:cxn modelId="{D623908E-54F2-4610-96BA-1150A387FD71}" type="presParOf" srcId="{E3FDAC38-182C-4E52-8CF3-89D8121E3ACB}" destId="{0D197166-DF90-4F5E-9AEC-A5735223EFF5}" srcOrd="3" destOrd="0" presId="urn:microsoft.com/office/officeart/2005/8/layout/orgChart1"/>
    <dgm:cxn modelId="{CB4FDD9D-C859-4AF6-B01C-2B84A1DEB87D}" type="presParOf" srcId="{0D197166-DF90-4F5E-9AEC-A5735223EFF5}" destId="{E2D88DE6-AED7-459D-ABE0-1DC9B589443E}" srcOrd="0" destOrd="0" presId="urn:microsoft.com/office/officeart/2005/8/layout/orgChart1"/>
    <dgm:cxn modelId="{F48FD1CA-F33C-45CC-A939-ABAE235CFC7A}" type="presParOf" srcId="{E2D88DE6-AED7-459D-ABE0-1DC9B589443E}" destId="{7AF8B575-3C8B-496A-940A-AD493E5B6291}" srcOrd="0" destOrd="0" presId="urn:microsoft.com/office/officeart/2005/8/layout/orgChart1"/>
    <dgm:cxn modelId="{079DA7B2-1D71-490F-946F-CF0FE88D8619}" type="presParOf" srcId="{E2D88DE6-AED7-459D-ABE0-1DC9B589443E}" destId="{248DF8D0-3C15-4A10-A77F-DF249D7B1941}" srcOrd="1" destOrd="0" presId="urn:microsoft.com/office/officeart/2005/8/layout/orgChart1"/>
    <dgm:cxn modelId="{586DEBE8-E044-4831-B49F-D452A3815F29}" type="presParOf" srcId="{0D197166-DF90-4F5E-9AEC-A5735223EFF5}" destId="{3A77B890-BF8A-4E4A-A286-0FD0820452F2}" srcOrd="1" destOrd="0" presId="urn:microsoft.com/office/officeart/2005/8/layout/orgChart1"/>
    <dgm:cxn modelId="{1D5BF397-CD03-45FB-9310-7282E9463689}" type="presParOf" srcId="{0D197166-DF90-4F5E-9AEC-A5735223EFF5}" destId="{CC6E2B6F-1E7A-4A50-8834-F66AB64F2B3B}" srcOrd="2" destOrd="0" presId="urn:microsoft.com/office/officeart/2005/8/layout/orgChart1"/>
    <dgm:cxn modelId="{48B84A59-ECE3-47A5-8D01-278A625DA263}" type="presParOf" srcId="{E3FDAC38-182C-4E52-8CF3-89D8121E3ACB}" destId="{9A0497CE-55B0-4F55-B2F1-2B8B82FCF608}" srcOrd="4" destOrd="0" presId="urn:microsoft.com/office/officeart/2005/8/layout/orgChart1"/>
    <dgm:cxn modelId="{0A666EC8-1A0D-4E2C-A66A-6C9CC7DBBF4F}" type="presParOf" srcId="{E3FDAC38-182C-4E52-8CF3-89D8121E3ACB}" destId="{8CFA750D-815E-4E93-B404-BF29B14FA205}" srcOrd="5" destOrd="0" presId="urn:microsoft.com/office/officeart/2005/8/layout/orgChart1"/>
    <dgm:cxn modelId="{508EE432-EDE6-43F7-924A-CD4C0CE375FE}" type="presParOf" srcId="{8CFA750D-815E-4E93-B404-BF29B14FA205}" destId="{8821E3B1-2EA3-46FD-A934-A2F7A2D98693}" srcOrd="0" destOrd="0" presId="urn:microsoft.com/office/officeart/2005/8/layout/orgChart1"/>
    <dgm:cxn modelId="{00FB121A-1845-46C2-A2C3-2CA1B29D4F67}" type="presParOf" srcId="{8821E3B1-2EA3-46FD-A934-A2F7A2D98693}" destId="{C5CE54A0-5DA5-4431-B15C-F25AA1244432}" srcOrd="0" destOrd="0" presId="urn:microsoft.com/office/officeart/2005/8/layout/orgChart1"/>
    <dgm:cxn modelId="{872A8B3B-15EB-4672-8710-CC3E7B10606A}" type="presParOf" srcId="{8821E3B1-2EA3-46FD-A934-A2F7A2D98693}" destId="{B5937EA7-3782-442B-9F3C-9496A40B5FD8}" srcOrd="1" destOrd="0" presId="urn:microsoft.com/office/officeart/2005/8/layout/orgChart1"/>
    <dgm:cxn modelId="{5AF3602B-9AB5-4EF8-8FE0-FD46784541EC}" type="presParOf" srcId="{8CFA750D-815E-4E93-B404-BF29B14FA205}" destId="{F5BCC90F-24C8-4243-9EAB-FCAF3765AD02}" srcOrd="1" destOrd="0" presId="urn:microsoft.com/office/officeart/2005/8/layout/orgChart1"/>
    <dgm:cxn modelId="{D4760D64-9B09-4C48-BF69-C20CA5E46EB3}" type="presParOf" srcId="{8CFA750D-815E-4E93-B404-BF29B14FA205}" destId="{D9DBCA6E-3832-449B-8590-1E9FC25F6812}" srcOrd="2" destOrd="0" presId="urn:microsoft.com/office/officeart/2005/8/layout/orgChart1"/>
    <dgm:cxn modelId="{990DDCD0-2E64-42CE-B8B4-F6B2E5EC0B17}" type="presParOf" srcId="{C710ED20-658B-4828-974F-F0AC2F6AE6F8}" destId="{CA403058-731D-4F43-9006-9E200FBEDC4D}" srcOrd="2" destOrd="0" presId="urn:microsoft.com/office/officeart/2005/8/layout/orgChart1"/>
    <dgm:cxn modelId="{EEDAD8DB-B93B-40C1-9359-25A98B8696E3}" type="presParOf" srcId="{4C3544FE-2B7D-46AC-AC24-7FD5F7E9CF9B}" destId="{C533E8CE-7518-4347-928A-4E05871B8BC9}" srcOrd="2" destOrd="0" presId="urn:microsoft.com/office/officeart/2005/8/layout/orgChart1"/>
    <dgm:cxn modelId="{3D63CE91-C6BA-488F-BE45-3CF4DC97EA99}" type="presParOf" srcId="{4C3544FE-2B7D-46AC-AC24-7FD5F7E9CF9B}" destId="{C2EAA8AC-1460-4D20-898D-1B55C1207A8C}" srcOrd="3" destOrd="0" presId="urn:microsoft.com/office/officeart/2005/8/layout/orgChart1"/>
    <dgm:cxn modelId="{8189E158-6561-4340-9A12-3BA3C3B6208A}" type="presParOf" srcId="{C2EAA8AC-1460-4D20-898D-1B55C1207A8C}" destId="{F7A0B22A-CD1B-4B1E-BD39-D7E51A9F539C}" srcOrd="0" destOrd="0" presId="urn:microsoft.com/office/officeart/2005/8/layout/orgChart1"/>
    <dgm:cxn modelId="{C3ACA8AF-9BF3-47C0-8BEF-90E1F4382F40}" type="presParOf" srcId="{F7A0B22A-CD1B-4B1E-BD39-D7E51A9F539C}" destId="{A2AE6F9F-28F0-41F9-BBB1-DFEFCF079015}" srcOrd="0" destOrd="0" presId="urn:microsoft.com/office/officeart/2005/8/layout/orgChart1"/>
    <dgm:cxn modelId="{DD2667DA-FB65-4355-AF59-A0C810A8C6CE}" type="presParOf" srcId="{F7A0B22A-CD1B-4B1E-BD39-D7E51A9F539C}" destId="{104AC184-9B33-4E9F-85A1-832EEB8F35CA}" srcOrd="1" destOrd="0" presId="urn:microsoft.com/office/officeart/2005/8/layout/orgChart1"/>
    <dgm:cxn modelId="{18450860-C682-403D-8C2E-658B1E580268}" type="presParOf" srcId="{C2EAA8AC-1460-4D20-898D-1B55C1207A8C}" destId="{B8F19340-9ECA-498E-A69B-A745EDA8D996}" srcOrd="1" destOrd="0" presId="urn:microsoft.com/office/officeart/2005/8/layout/orgChart1"/>
    <dgm:cxn modelId="{A8C76F32-803E-4D8E-B981-43E1F18DCE23}" type="presParOf" srcId="{B8F19340-9ECA-498E-A69B-A745EDA8D996}" destId="{134F5E01-5E26-4BAC-89F7-9F1F936A4C2A}" srcOrd="0" destOrd="0" presId="urn:microsoft.com/office/officeart/2005/8/layout/orgChart1"/>
    <dgm:cxn modelId="{95F3BBF4-11B7-4B1B-9C6E-6E131CEBA8B4}" type="presParOf" srcId="{B8F19340-9ECA-498E-A69B-A745EDA8D996}" destId="{EAE17F58-9A99-48A7-A0FD-FD1D05E74A33}" srcOrd="1" destOrd="0" presId="urn:microsoft.com/office/officeart/2005/8/layout/orgChart1"/>
    <dgm:cxn modelId="{01EC77DC-5C59-4428-9A42-932CF0432F18}" type="presParOf" srcId="{EAE17F58-9A99-48A7-A0FD-FD1D05E74A33}" destId="{6B183FA8-C2A5-4643-AD3D-0BA55CA1722F}" srcOrd="0" destOrd="0" presId="urn:microsoft.com/office/officeart/2005/8/layout/orgChart1"/>
    <dgm:cxn modelId="{A11277CD-D368-4DAD-94CF-E25DB30A020F}" type="presParOf" srcId="{6B183FA8-C2A5-4643-AD3D-0BA55CA1722F}" destId="{BB080519-4FC7-4FA4-A345-763574796C09}" srcOrd="0" destOrd="0" presId="urn:microsoft.com/office/officeart/2005/8/layout/orgChart1"/>
    <dgm:cxn modelId="{A63BA2D5-FFB0-41F9-83C7-95FA6F8B1BD7}" type="presParOf" srcId="{6B183FA8-C2A5-4643-AD3D-0BA55CA1722F}" destId="{337CA0D4-C45A-444B-A204-3BC16C47F6F8}" srcOrd="1" destOrd="0" presId="urn:microsoft.com/office/officeart/2005/8/layout/orgChart1"/>
    <dgm:cxn modelId="{AAB78F02-9432-418A-A288-77E5FAC89C1D}" type="presParOf" srcId="{EAE17F58-9A99-48A7-A0FD-FD1D05E74A33}" destId="{D88A6D09-542C-49A5-8CD7-9BAFE40CE340}" srcOrd="1" destOrd="0" presId="urn:microsoft.com/office/officeart/2005/8/layout/orgChart1"/>
    <dgm:cxn modelId="{2F3B13C2-379E-47CE-A7CA-E8EC5F99EA58}" type="presParOf" srcId="{D88A6D09-542C-49A5-8CD7-9BAFE40CE340}" destId="{91596A4B-2A52-4463-85A1-583A85388316}" srcOrd="0" destOrd="0" presId="urn:microsoft.com/office/officeart/2005/8/layout/orgChart1"/>
    <dgm:cxn modelId="{51B88698-EF38-47C1-AB55-C21136D9DE94}" type="presParOf" srcId="{D88A6D09-542C-49A5-8CD7-9BAFE40CE340}" destId="{D695FC0A-CB6A-458D-A954-B14FE08452D7}" srcOrd="1" destOrd="0" presId="urn:microsoft.com/office/officeart/2005/8/layout/orgChart1"/>
    <dgm:cxn modelId="{66EAE78C-4C59-48AC-84ED-EB35A7AC09A3}" type="presParOf" srcId="{D695FC0A-CB6A-458D-A954-B14FE08452D7}" destId="{2AC49407-6A36-402A-9565-46722624E8FC}" srcOrd="0" destOrd="0" presId="urn:microsoft.com/office/officeart/2005/8/layout/orgChart1"/>
    <dgm:cxn modelId="{75616C89-0C10-4845-920A-E90948EE74F6}" type="presParOf" srcId="{2AC49407-6A36-402A-9565-46722624E8FC}" destId="{02234621-B328-4106-B7FC-5DA3EACFE06C}" srcOrd="0" destOrd="0" presId="urn:microsoft.com/office/officeart/2005/8/layout/orgChart1"/>
    <dgm:cxn modelId="{404912EE-A50C-438B-A238-F6CF5471926E}" type="presParOf" srcId="{2AC49407-6A36-402A-9565-46722624E8FC}" destId="{E21DE463-F3B6-43DA-8143-3963DAC3BA8B}" srcOrd="1" destOrd="0" presId="urn:microsoft.com/office/officeart/2005/8/layout/orgChart1"/>
    <dgm:cxn modelId="{024AF05E-D10A-4D74-9123-F68522B7C13A}" type="presParOf" srcId="{D695FC0A-CB6A-458D-A954-B14FE08452D7}" destId="{F4BA817F-8C15-4E0C-97F5-BA4688553DF7}" srcOrd="1" destOrd="0" presId="urn:microsoft.com/office/officeart/2005/8/layout/orgChart1"/>
    <dgm:cxn modelId="{DD0BD1D6-3CE5-46DA-9CC8-0EFABD05E1EB}" type="presParOf" srcId="{D695FC0A-CB6A-458D-A954-B14FE08452D7}" destId="{1E0A7B70-7704-4EA7-A044-160DB1CC83A4}" srcOrd="2" destOrd="0" presId="urn:microsoft.com/office/officeart/2005/8/layout/orgChart1"/>
    <dgm:cxn modelId="{23C657ED-D970-4565-8445-F38259EC2FF6}" type="presParOf" srcId="{D88A6D09-542C-49A5-8CD7-9BAFE40CE340}" destId="{58E54526-6C7C-4BDF-A771-5D90018F0B8E}" srcOrd="2" destOrd="0" presId="urn:microsoft.com/office/officeart/2005/8/layout/orgChart1"/>
    <dgm:cxn modelId="{2484F221-62CE-4E5A-A8D2-6A4BD73E09F8}" type="presParOf" srcId="{D88A6D09-542C-49A5-8CD7-9BAFE40CE340}" destId="{07C88577-A117-435A-AC1C-3B129EE3AE0D}" srcOrd="3" destOrd="0" presId="urn:microsoft.com/office/officeart/2005/8/layout/orgChart1"/>
    <dgm:cxn modelId="{63ACC173-4D67-4D3F-A770-77D9C6AE57C9}" type="presParOf" srcId="{07C88577-A117-435A-AC1C-3B129EE3AE0D}" destId="{5D2C17F4-D826-4025-960B-E1483E58756D}" srcOrd="0" destOrd="0" presId="urn:microsoft.com/office/officeart/2005/8/layout/orgChart1"/>
    <dgm:cxn modelId="{3CFC0F57-A4AE-4ACE-BCE9-764BF4773FA1}" type="presParOf" srcId="{5D2C17F4-D826-4025-960B-E1483E58756D}" destId="{18CB318E-98DF-4FEB-9047-3E12C1F96A68}" srcOrd="0" destOrd="0" presId="urn:microsoft.com/office/officeart/2005/8/layout/orgChart1"/>
    <dgm:cxn modelId="{CBA26ED7-0D83-469D-83D6-FECC262C10DA}" type="presParOf" srcId="{5D2C17F4-D826-4025-960B-E1483E58756D}" destId="{73D83F3D-7B16-4566-AA91-8CB2882BB5A0}" srcOrd="1" destOrd="0" presId="urn:microsoft.com/office/officeart/2005/8/layout/orgChart1"/>
    <dgm:cxn modelId="{EDDAF558-EED3-4A88-B66C-C351CFC9CE3E}" type="presParOf" srcId="{07C88577-A117-435A-AC1C-3B129EE3AE0D}" destId="{B0444027-611D-4413-B0A7-B96372ADCD23}" srcOrd="1" destOrd="0" presId="urn:microsoft.com/office/officeart/2005/8/layout/orgChart1"/>
    <dgm:cxn modelId="{2260DC97-0ECF-465F-9A72-B1C7440788BB}" type="presParOf" srcId="{07C88577-A117-435A-AC1C-3B129EE3AE0D}" destId="{E1CA7536-5819-4751-BDC3-B444F48643DE}" srcOrd="2" destOrd="0" presId="urn:microsoft.com/office/officeart/2005/8/layout/orgChart1"/>
    <dgm:cxn modelId="{C9E2B682-0DE5-4176-A6F2-94424627B07D}" type="presParOf" srcId="{D88A6D09-542C-49A5-8CD7-9BAFE40CE340}" destId="{4F1D4461-3468-4092-A7B7-3B239ABBD7F2}" srcOrd="4" destOrd="0" presId="urn:microsoft.com/office/officeart/2005/8/layout/orgChart1"/>
    <dgm:cxn modelId="{02ADCBC1-EC8B-4669-9846-C999ED8445A0}" type="presParOf" srcId="{D88A6D09-542C-49A5-8CD7-9BAFE40CE340}" destId="{8CBD4358-4990-408A-987A-F2D907897E57}" srcOrd="5" destOrd="0" presId="urn:microsoft.com/office/officeart/2005/8/layout/orgChart1"/>
    <dgm:cxn modelId="{2DC5AA65-22C6-47A9-862D-0498EC8A12FB}" type="presParOf" srcId="{8CBD4358-4990-408A-987A-F2D907897E57}" destId="{05850E68-FE54-4547-B664-DD459EB3B7D8}" srcOrd="0" destOrd="0" presId="urn:microsoft.com/office/officeart/2005/8/layout/orgChart1"/>
    <dgm:cxn modelId="{187108D4-8E2B-4328-9F7C-B419CA46C9A7}" type="presParOf" srcId="{05850E68-FE54-4547-B664-DD459EB3B7D8}" destId="{90E35C35-B4D8-4992-8102-444113FC6DCF}" srcOrd="0" destOrd="0" presId="urn:microsoft.com/office/officeart/2005/8/layout/orgChart1"/>
    <dgm:cxn modelId="{5AE9CC1A-BF88-439D-959C-53888FEBA28A}" type="presParOf" srcId="{05850E68-FE54-4547-B664-DD459EB3B7D8}" destId="{FFD0F3FA-AF98-4E03-ABC1-8E7CF68459AD}" srcOrd="1" destOrd="0" presId="urn:microsoft.com/office/officeart/2005/8/layout/orgChart1"/>
    <dgm:cxn modelId="{7BF4C9EC-446F-47CB-9FA9-13820C1C3206}" type="presParOf" srcId="{8CBD4358-4990-408A-987A-F2D907897E57}" destId="{A3489C0E-0094-49F2-9810-F227AB610C73}" srcOrd="1" destOrd="0" presId="urn:microsoft.com/office/officeart/2005/8/layout/orgChart1"/>
    <dgm:cxn modelId="{81E20345-04CE-4B93-A97E-31E58A01AED7}" type="presParOf" srcId="{8CBD4358-4990-408A-987A-F2D907897E57}" destId="{610FA4F2-0FC1-444C-B0C6-A30531E0C1D2}" srcOrd="2" destOrd="0" presId="urn:microsoft.com/office/officeart/2005/8/layout/orgChart1"/>
    <dgm:cxn modelId="{4CF425DD-B724-4C07-B95C-ADAF6A136D4E}" type="presParOf" srcId="{EAE17F58-9A99-48A7-A0FD-FD1D05E74A33}" destId="{3AF2CCF4-843E-4240-A016-CD33959EFD64}" srcOrd="2" destOrd="0" presId="urn:microsoft.com/office/officeart/2005/8/layout/orgChart1"/>
    <dgm:cxn modelId="{8381CE1B-2298-4E13-851B-F96928692FEA}" type="presParOf" srcId="{B8F19340-9ECA-498E-A69B-A745EDA8D996}" destId="{7FAE5702-DD15-40D4-A6B7-5246F7E0EB5E}" srcOrd="2" destOrd="0" presId="urn:microsoft.com/office/officeart/2005/8/layout/orgChart1"/>
    <dgm:cxn modelId="{C36A451F-D368-4A50-82EC-C8A82EC860D7}" type="presParOf" srcId="{B8F19340-9ECA-498E-A69B-A745EDA8D996}" destId="{39E503DC-E187-4032-8F63-C1E9475E3C4A}" srcOrd="3" destOrd="0" presId="urn:microsoft.com/office/officeart/2005/8/layout/orgChart1"/>
    <dgm:cxn modelId="{B9E01E8D-5CF2-4438-9A40-BC43EB148BD9}" type="presParOf" srcId="{39E503DC-E187-4032-8F63-C1E9475E3C4A}" destId="{21102877-D0DA-4F28-94DD-1A94CE7AD397}" srcOrd="0" destOrd="0" presId="urn:microsoft.com/office/officeart/2005/8/layout/orgChart1"/>
    <dgm:cxn modelId="{E49B3255-3E53-41E3-8C4C-BFE43872A36B}" type="presParOf" srcId="{21102877-D0DA-4F28-94DD-1A94CE7AD397}" destId="{60B7D3D0-2E79-49D5-8E4F-DEF6673EC201}" srcOrd="0" destOrd="0" presId="urn:microsoft.com/office/officeart/2005/8/layout/orgChart1"/>
    <dgm:cxn modelId="{D395B2CB-8F46-458C-8C5A-90CEDCCE20CC}" type="presParOf" srcId="{21102877-D0DA-4F28-94DD-1A94CE7AD397}" destId="{3004DC10-7832-4766-87DE-D0C0CE5CC6E6}" srcOrd="1" destOrd="0" presId="urn:microsoft.com/office/officeart/2005/8/layout/orgChart1"/>
    <dgm:cxn modelId="{E0A7620A-EE8F-445D-86A5-2BD25A3A79D0}" type="presParOf" srcId="{39E503DC-E187-4032-8F63-C1E9475E3C4A}" destId="{92E0C4EF-5A44-4813-BC01-2501BF50A49F}" srcOrd="1" destOrd="0" presId="urn:microsoft.com/office/officeart/2005/8/layout/orgChart1"/>
    <dgm:cxn modelId="{FA31886D-4E9E-4844-B7C8-281EB4807F45}" type="presParOf" srcId="{92E0C4EF-5A44-4813-BC01-2501BF50A49F}" destId="{B3F232EE-9E68-49B8-906D-8185FE0ADA5E}" srcOrd="0" destOrd="0" presId="urn:microsoft.com/office/officeart/2005/8/layout/orgChart1"/>
    <dgm:cxn modelId="{E44BA877-6D4C-47E4-A47E-E98C362A59E6}" type="presParOf" srcId="{92E0C4EF-5A44-4813-BC01-2501BF50A49F}" destId="{189C8A89-CA25-48EA-8FA4-A653BA661E1E}" srcOrd="1" destOrd="0" presId="urn:microsoft.com/office/officeart/2005/8/layout/orgChart1"/>
    <dgm:cxn modelId="{26DA14B1-01AB-4A22-9426-42F139318505}" type="presParOf" srcId="{189C8A89-CA25-48EA-8FA4-A653BA661E1E}" destId="{D6E669C8-A87D-4443-82F7-CC536E312ECB}" srcOrd="0" destOrd="0" presId="urn:microsoft.com/office/officeart/2005/8/layout/orgChart1"/>
    <dgm:cxn modelId="{7BED0E1B-F997-47BE-BE7E-0E851439AC01}" type="presParOf" srcId="{D6E669C8-A87D-4443-82F7-CC536E312ECB}" destId="{C2F4EF2E-EF57-4562-B86E-494726284C64}" srcOrd="0" destOrd="0" presId="urn:microsoft.com/office/officeart/2005/8/layout/orgChart1"/>
    <dgm:cxn modelId="{7E81303C-06B7-4777-AC78-81448CEDDD49}" type="presParOf" srcId="{D6E669C8-A87D-4443-82F7-CC536E312ECB}" destId="{19A158F8-69A6-4E9A-B08B-D8E2C269895C}" srcOrd="1" destOrd="0" presId="urn:microsoft.com/office/officeart/2005/8/layout/orgChart1"/>
    <dgm:cxn modelId="{2642104B-4E03-4FE0-AB9A-950E5F2A9CDB}" type="presParOf" srcId="{189C8A89-CA25-48EA-8FA4-A653BA661E1E}" destId="{B54BBE3C-3926-4355-B226-595CDDF9B17A}" srcOrd="1" destOrd="0" presId="urn:microsoft.com/office/officeart/2005/8/layout/orgChart1"/>
    <dgm:cxn modelId="{7D94D836-52A4-4FC6-AC15-7AE71508681B}" type="presParOf" srcId="{189C8A89-CA25-48EA-8FA4-A653BA661E1E}" destId="{D7308E59-1E76-4169-8A7E-1F4AE2192A82}" srcOrd="2" destOrd="0" presId="urn:microsoft.com/office/officeart/2005/8/layout/orgChart1"/>
    <dgm:cxn modelId="{D9747C88-675B-4F15-B7E7-BB6CAFF287BA}" type="presParOf" srcId="{92E0C4EF-5A44-4813-BC01-2501BF50A49F}" destId="{2930CA2F-2A00-4E30-B364-4C946DDD3FF9}" srcOrd="2" destOrd="0" presId="urn:microsoft.com/office/officeart/2005/8/layout/orgChart1"/>
    <dgm:cxn modelId="{77D04C3E-EBC4-4D95-8F72-2E038218B892}" type="presParOf" srcId="{92E0C4EF-5A44-4813-BC01-2501BF50A49F}" destId="{F0926BFF-DEDF-427C-962C-A7074A7CBFC6}" srcOrd="3" destOrd="0" presId="urn:microsoft.com/office/officeart/2005/8/layout/orgChart1"/>
    <dgm:cxn modelId="{92A571F2-583E-4573-B2BC-2D0DEBA6A501}" type="presParOf" srcId="{F0926BFF-DEDF-427C-962C-A7074A7CBFC6}" destId="{5938ED86-640E-4E70-B7FE-EB72EA087FB0}" srcOrd="0" destOrd="0" presId="urn:microsoft.com/office/officeart/2005/8/layout/orgChart1"/>
    <dgm:cxn modelId="{97DDBBF6-A155-41EF-B18B-BCC527DE99CF}" type="presParOf" srcId="{5938ED86-640E-4E70-B7FE-EB72EA087FB0}" destId="{CF033979-AC7D-498A-B78F-D6D0460CB154}" srcOrd="0" destOrd="0" presId="urn:microsoft.com/office/officeart/2005/8/layout/orgChart1"/>
    <dgm:cxn modelId="{45745ECF-58B8-41F3-B0A0-8C0C6503EC0C}" type="presParOf" srcId="{5938ED86-640E-4E70-B7FE-EB72EA087FB0}" destId="{98361154-608C-4E61-81EA-A3680184D0CD}" srcOrd="1" destOrd="0" presId="urn:microsoft.com/office/officeart/2005/8/layout/orgChart1"/>
    <dgm:cxn modelId="{E12EA6A9-9DC3-44CF-A989-1EAADBC1BB09}" type="presParOf" srcId="{F0926BFF-DEDF-427C-962C-A7074A7CBFC6}" destId="{0E965261-32B7-4174-A897-44ED13E5E70B}" srcOrd="1" destOrd="0" presId="urn:microsoft.com/office/officeart/2005/8/layout/orgChart1"/>
    <dgm:cxn modelId="{025C5962-8052-4123-BFCE-4424D948EBC1}" type="presParOf" srcId="{F0926BFF-DEDF-427C-962C-A7074A7CBFC6}" destId="{04757EBE-659C-42D9-8841-9CA24E3B6DED}" srcOrd="2" destOrd="0" presId="urn:microsoft.com/office/officeart/2005/8/layout/orgChart1"/>
    <dgm:cxn modelId="{D79D3D78-4E14-445A-AA24-90CAB5B847D2}" type="presParOf" srcId="{92E0C4EF-5A44-4813-BC01-2501BF50A49F}" destId="{E97541E9-BEE9-4744-BBF4-323031D674B5}" srcOrd="4" destOrd="0" presId="urn:microsoft.com/office/officeart/2005/8/layout/orgChart1"/>
    <dgm:cxn modelId="{8E6088A7-A64C-41FD-98FA-78A3BD9E1CDF}" type="presParOf" srcId="{92E0C4EF-5A44-4813-BC01-2501BF50A49F}" destId="{53AD8116-F378-4641-876E-8956887D586D}" srcOrd="5" destOrd="0" presId="urn:microsoft.com/office/officeart/2005/8/layout/orgChart1"/>
    <dgm:cxn modelId="{D96D9052-0F25-4BFB-9BB6-4B1BB191C4C3}" type="presParOf" srcId="{53AD8116-F378-4641-876E-8956887D586D}" destId="{91C0CE78-6859-41E0-9EAE-35318E2AA91B}" srcOrd="0" destOrd="0" presId="urn:microsoft.com/office/officeart/2005/8/layout/orgChart1"/>
    <dgm:cxn modelId="{6356CD5F-4252-4984-BAE8-3843C7D272C2}" type="presParOf" srcId="{91C0CE78-6859-41E0-9EAE-35318E2AA91B}" destId="{CDD32A7A-08FE-4540-9950-E09E05D2003E}" srcOrd="0" destOrd="0" presId="urn:microsoft.com/office/officeart/2005/8/layout/orgChart1"/>
    <dgm:cxn modelId="{B3264579-5D2D-412A-AD9D-14250DD9B49A}" type="presParOf" srcId="{91C0CE78-6859-41E0-9EAE-35318E2AA91B}" destId="{6C790220-65E3-44FC-93DC-318A9EC6AD56}" srcOrd="1" destOrd="0" presId="urn:microsoft.com/office/officeart/2005/8/layout/orgChart1"/>
    <dgm:cxn modelId="{393045D1-66B8-43A4-879A-F184B519BBF6}" type="presParOf" srcId="{53AD8116-F378-4641-876E-8956887D586D}" destId="{ED361868-444D-4E64-AEE9-E33BE123AA40}" srcOrd="1" destOrd="0" presId="urn:microsoft.com/office/officeart/2005/8/layout/orgChart1"/>
    <dgm:cxn modelId="{7B52E54A-354A-4806-BF19-DA8862F26161}" type="presParOf" srcId="{53AD8116-F378-4641-876E-8956887D586D}" destId="{8B575533-57B7-449D-8844-76FF356AF5B9}" srcOrd="2" destOrd="0" presId="urn:microsoft.com/office/officeart/2005/8/layout/orgChart1"/>
    <dgm:cxn modelId="{6FD9E189-FF9E-4ED2-885F-9C6D0C8BB59E}" type="presParOf" srcId="{39E503DC-E187-4032-8F63-C1E9475E3C4A}" destId="{6B4A8CCC-85B7-48D3-A91E-8350A5B6327D}" srcOrd="2" destOrd="0" presId="urn:microsoft.com/office/officeart/2005/8/layout/orgChart1"/>
    <dgm:cxn modelId="{E366B6F1-C6E6-4E09-AA51-AA614B70EF77}" type="presParOf" srcId="{C2EAA8AC-1460-4D20-898D-1B55C1207A8C}" destId="{297EB9DD-8805-414D-B6D3-33E8A0BB2789}" srcOrd="2" destOrd="0" presId="urn:microsoft.com/office/officeart/2005/8/layout/orgChart1"/>
    <dgm:cxn modelId="{EDE9ECBB-8E0F-44C9-A490-17C1774FE9E2}" type="presParOf" srcId="{4C3544FE-2B7D-46AC-AC24-7FD5F7E9CF9B}" destId="{7E9FBC1C-1E9B-4C36-8949-64E5CD11C358}" srcOrd="4" destOrd="0" presId="urn:microsoft.com/office/officeart/2005/8/layout/orgChart1"/>
    <dgm:cxn modelId="{98F719AD-B5FD-4CAF-A8D7-07FBF93220E8}" type="presParOf" srcId="{4C3544FE-2B7D-46AC-AC24-7FD5F7E9CF9B}" destId="{2ABAD9FC-E606-49EC-B43E-9EF929045693}" srcOrd="5" destOrd="0" presId="urn:microsoft.com/office/officeart/2005/8/layout/orgChart1"/>
    <dgm:cxn modelId="{DEA463D1-5323-4069-8649-9029669186B7}" type="presParOf" srcId="{2ABAD9FC-E606-49EC-B43E-9EF929045693}" destId="{6E193419-812C-4FFE-9472-E03A9B1813CA}" srcOrd="0" destOrd="0" presId="urn:microsoft.com/office/officeart/2005/8/layout/orgChart1"/>
    <dgm:cxn modelId="{8DBE4D99-10EB-49F7-B7AC-434C7EDC641B}" type="presParOf" srcId="{6E193419-812C-4FFE-9472-E03A9B1813CA}" destId="{656B9079-9320-4D85-999D-15BD49C3DE27}" srcOrd="0" destOrd="0" presId="urn:microsoft.com/office/officeart/2005/8/layout/orgChart1"/>
    <dgm:cxn modelId="{80EF6115-DCA5-49F9-8486-567C97320FEB}" type="presParOf" srcId="{6E193419-812C-4FFE-9472-E03A9B1813CA}" destId="{F2F41A85-B615-44A4-A8A8-4728370F119D}" srcOrd="1" destOrd="0" presId="urn:microsoft.com/office/officeart/2005/8/layout/orgChart1"/>
    <dgm:cxn modelId="{8ECB3FD4-3F81-49BC-957D-85535441FE91}" type="presParOf" srcId="{2ABAD9FC-E606-49EC-B43E-9EF929045693}" destId="{BD76814B-B37E-40B3-8CB5-64A7FE1505A2}" srcOrd="1" destOrd="0" presId="urn:microsoft.com/office/officeart/2005/8/layout/orgChart1"/>
    <dgm:cxn modelId="{99135929-0679-44BE-A14C-88088B9E55A1}" type="presParOf" srcId="{BD76814B-B37E-40B3-8CB5-64A7FE1505A2}" destId="{1405CEA9-F9B8-4E4C-976B-83219861737B}" srcOrd="0" destOrd="0" presId="urn:microsoft.com/office/officeart/2005/8/layout/orgChart1"/>
    <dgm:cxn modelId="{8929377B-8AF4-4388-99E2-9265015E68BE}" type="presParOf" srcId="{BD76814B-B37E-40B3-8CB5-64A7FE1505A2}" destId="{F06A9CA5-901B-4B2B-8EFD-241AD20CED1C}" srcOrd="1" destOrd="0" presId="urn:microsoft.com/office/officeart/2005/8/layout/orgChart1"/>
    <dgm:cxn modelId="{830A9563-D8B0-4CDA-899C-121E8534B833}" type="presParOf" srcId="{F06A9CA5-901B-4B2B-8EFD-241AD20CED1C}" destId="{B39749A2-8B33-4D8D-9396-791591D59813}" srcOrd="0" destOrd="0" presId="urn:microsoft.com/office/officeart/2005/8/layout/orgChart1"/>
    <dgm:cxn modelId="{727060DF-CD4B-4FF4-9AC9-31E0635BCA70}" type="presParOf" srcId="{B39749A2-8B33-4D8D-9396-791591D59813}" destId="{6431811E-5C90-4B46-8D8D-65C2FD33C5C0}" srcOrd="0" destOrd="0" presId="urn:microsoft.com/office/officeart/2005/8/layout/orgChart1"/>
    <dgm:cxn modelId="{58693841-84A2-4EF7-9B5F-FDB174A53861}" type="presParOf" srcId="{B39749A2-8B33-4D8D-9396-791591D59813}" destId="{985990D4-5B4F-44B5-81EA-46E0D2DD028A}" srcOrd="1" destOrd="0" presId="urn:microsoft.com/office/officeart/2005/8/layout/orgChart1"/>
    <dgm:cxn modelId="{781968D1-F860-49D3-B397-0FB163C5AE34}" type="presParOf" srcId="{F06A9CA5-901B-4B2B-8EFD-241AD20CED1C}" destId="{26C58D1F-0623-4896-8DBB-4D04047A1510}" srcOrd="1" destOrd="0" presId="urn:microsoft.com/office/officeart/2005/8/layout/orgChart1"/>
    <dgm:cxn modelId="{3A6AB530-6DDE-44CC-8A40-25271FE677FE}" type="presParOf" srcId="{26C58D1F-0623-4896-8DBB-4D04047A1510}" destId="{528E7903-552F-4E10-8208-AAE150EE529A}" srcOrd="0" destOrd="0" presId="urn:microsoft.com/office/officeart/2005/8/layout/orgChart1"/>
    <dgm:cxn modelId="{592FE067-F5DC-4FB2-8869-26C684D560CB}" type="presParOf" srcId="{26C58D1F-0623-4896-8DBB-4D04047A1510}" destId="{517FF021-A1B8-44CE-BB09-397149045319}" srcOrd="1" destOrd="0" presId="urn:microsoft.com/office/officeart/2005/8/layout/orgChart1"/>
    <dgm:cxn modelId="{2BCC83B1-0B37-496D-9CA5-32EAF1F853C9}" type="presParOf" srcId="{517FF021-A1B8-44CE-BB09-397149045319}" destId="{D9CB3310-224E-4E86-826E-4DEDF89B5C59}" srcOrd="0" destOrd="0" presId="urn:microsoft.com/office/officeart/2005/8/layout/orgChart1"/>
    <dgm:cxn modelId="{288E760F-16A7-4C6A-BB7E-7D34A75CB5DA}" type="presParOf" srcId="{D9CB3310-224E-4E86-826E-4DEDF89B5C59}" destId="{4065AAC1-C1CE-422B-B0B5-D57F5B415736}" srcOrd="0" destOrd="0" presId="urn:microsoft.com/office/officeart/2005/8/layout/orgChart1"/>
    <dgm:cxn modelId="{82C7D910-ABAA-4F2F-8486-795D1CF43767}" type="presParOf" srcId="{D9CB3310-224E-4E86-826E-4DEDF89B5C59}" destId="{C03A0950-175C-4BE3-918A-1CC0BD3D4660}" srcOrd="1" destOrd="0" presId="urn:microsoft.com/office/officeart/2005/8/layout/orgChart1"/>
    <dgm:cxn modelId="{F6130DFB-E829-414A-8864-BE17E6D9B17B}" type="presParOf" srcId="{517FF021-A1B8-44CE-BB09-397149045319}" destId="{FBB8F658-DCEB-41F8-9C4A-83F3B0B6FDCD}" srcOrd="1" destOrd="0" presId="urn:microsoft.com/office/officeart/2005/8/layout/orgChart1"/>
    <dgm:cxn modelId="{F0E5CFFA-17FD-4D2C-87EE-994EE0B047DC}" type="presParOf" srcId="{517FF021-A1B8-44CE-BB09-397149045319}" destId="{0DEAAF71-3AB6-4DF1-9DFB-48C6FB58F30F}" srcOrd="2" destOrd="0" presId="urn:microsoft.com/office/officeart/2005/8/layout/orgChart1"/>
    <dgm:cxn modelId="{C24D2982-5F33-43BF-A4CC-E13BDF926B7A}" type="presParOf" srcId="{26C58D1F-0623-4896-8DBB-4D04047A1510}" destId="{4170ADAD-0520-4EC7-B52C-5A592468F765}" srcOrd="2" destOrd="0" presId="urn:microsoft.com/office/officeart/2005/8/layout/orgChart1"/>
    <dgm:cxn modelId="{A9CF13A4-93F9-40D7-8370-89272BABA07A}" type="presParOf" srcId="{26C58D1F-0623-4896-8DBB-4D04047A1510}" destId="{0AC88AE2-5BB9-420D-8588-9656B76638C7}" srcOrd="3" destOrd="0" presId="urn:microsoft.com/office/officeart/2005/8/layout/orgChart1"/>
    <dgm:cxn modelId="{57069643-0E86-4A32-8687-0F804A5C2AFD}" type="presParOf" srcId="{0AC88AE2-5BB9-420D-8588-9656B76638C7}" destId="{BCA80D5F-C0D0-46CC-A9C3-29692A1BA3E1}" srcOrd="0" destOrd="0" presId="urn:microsoft.com/office/officeart/2005/8/layout/orgChart1"/>
    <dgm:cxn modelId="{C8964064-F99F-45E1-82B1-33FE380313E8}" type="presParOf" srcId="{BCA80D5F-C0D0-46CC-A9C3-29692A1BA3E1}" destId="{F40A1329-95FD-4647-9912-EB46C69A525D}" srcOrd="0" destOrd="0" presId="urn:microsoft.com/office/officeart/2005/8/layout/orgChart1"/>
    <dgm:cxn modelId="{0BC44D42-8F5A-4A47-99DF-73952BFE5BBD}" type="presParOf" srcId="{BCA80D5F-C0D0-46CC-A9C3-29692A1BA3E1}" destId="{03E247D5-955C-495E-AD4F-34495FA1C68B}" srcOrd="1" destOrd="0" presId="urn:microsoft.com/office/officeart/2005/8/layout/orgChart1"/>
    <dgm:cxn modelId="{0EE0F573-2C8A-4AF5-A09C-C3696BE286E1}" type="presParOf" srcId="{0AC88AE2-5BB9-420D-8588-9656B76638C7}" destId="{DCF7B8B6-9519-4FEB-B93B-4E063B95A7EA}" srcOrd="1" destOrd="0" presId="urn:microsoft.com/office/officeart/2005/8/layout/orgChart1"/>
    <dgm:cxn modelId="{0545C450-01E9-46FD-869C-497AFBABAAEA}" type="presParOf" srcId="{0AC88AE2-5BB9-420D-8588-9656B76638C7}" destId="{478666EC-0799-48B6-AB05-E8BFD205A43C}" srcOrd="2" destOrd="0" presId="urn:microsoft.com/office/officeart/2005/8/layout/orgChart1"/>
    <dgm:cxn modelId="{284382A8-B5B5-450C-B448-09BD8946981A}" type="presParOf" srcId="{26C58D1F-0623-4896-8DBB-4D04047A1510}" destId="{703B5FA6-B57E-4546-BCCC-C687D47F55E6}" srcOrd="4" destOrd="0" presId="urn:microsoft.com/office/officeart/2005/8/layout/orgChart1"/>
    <dgm:cxn modelId="{2DE0E1B7-AFC4-4ABE-886B-97C5042973D5}" type="presParOf" srcId="{26C58D1F-0623-4896-8DBB-4D04047A1510}" destId="{D07CADEC-9045-4140-8F0A-3648D64C4799}" srcOrd="5" destOrd="0" presId="urn:microsoft.com/office/officeart/2005/8/layout/orgChart1"/>
    <dgm:cxn modelId="{E6491669-8452-4BCD-8500-4465A867699B}" type="presParOf" srcId="{D07CADEC-9045-4140-8F0A-3648D64C4799}" destId="{5E633714-B8C2-49D4-A64D-C7088E8804CD}" srcOrd="0" destOrd="0" presId="urn:microsoft.com/office/officeart/2005/8/layout/orgChart1"/>
    <dgm:cxn modelId="{E14E95B8-D204-4C92-8629-4F1D95BFB106}" type="presParOf" srcId="{5E633714-B8C2-49D4-A64D-C7088E8804CD}" destId="{32A32DAD-8153-4BA5-A507-63482D4B3982}" srcOrd="0" destOrd="0" presId="urn:microsoft.com/office/officeart/2005/8/layout/orgChart1"/>
    <dgm:cxn modelId="{361BC927-6736-4729-8A32-AD45D35F19E9}" type="presParOf" srcId="{5E633714-B8C2-49D4-A64D-C7088E8804CD}" destId="{A2DE1E79-DB3F-4919-AB0D-527489E3E9EA}" srcOrd="1" destOrd="0" presId="urn:microsoft.com/office/officeart/2005/8/layout/orgChart1"/>
    <dgm:cxn modelId="{50E73CD5-A23F-43C2-8391-850C6D2D9D5B}" type="presParOf" srcId="{D07CADEC-9045-4140-8F0A-3648D64C4799}" destId="{01AF5C62-1BBD-4C7B-AB13-016776D822C7}" srcOrd="1" destOrd="0" presId="urn:microsoft.com/office/officeart/2005/8/layout/orgChart1"/>
    <dgm:cxn modelId="{74360124-6F98-4185-95F1-D404E73EC136}" type="presParOf" srcId="{D07CADEC-9045-4140-8F0A-3648D64C4799}" destId="{10552035-2727-4204-8C2D-394243E0615B}" srcOrd="2" destOrd="0" presId="urn:microsoft.com/office/officeart/2005/8/layout/orgChart1"/>
    <dgm:cxn modelId="{E57EE19B-BE63-4345-9152-98739A878880}" type="presParOf" srcId="{F06A9CA5-901B-4B2B-8EFD-241AD20CED1C}" destId="{65CAFFB7-5ED1-4F0E-BF8E-EBBE78F3009C}" srcOrd="2" destOrd="0" presId="urn:microsoft.com/office/officeart/2005/8/layout/orgChart1"/>
    <dgm:cxn modelId="{1A318016-7F75-480D-ACBA-64AB63457A54}" type="presParOf" srcId="{BD76814B-B37E-40B3-8CB5-64A7FE1505A2}" destId="{1F66CAEC-B819-4FA8-850A-AFE291DCE901}" srcOrd="2" destOrd="0" presId="urn:microsoft.com/office/officeart/2005/8/layout/orgChart1"/>
    <dgm:cxn modelId="{ED880BFC-7752-4538-928B-EE8F66891424}" type="presParOf" srcId="{BD76814B-B37E-40B3-8CB5-64A7FE1505A2}" destId="{E4A7320A-D148-4A5C-848D-F6C76B167DA5}" srcOrd="3" destOrd="0" presId="urn:microsoft.com/office/officeart/2005/8/layout/orgChart1"/>
    <dgm:cxn modelId="{A4765954-1CEE-475B-BA6D-2093F7FE4A9A}" type="presParOf" srcId="{E4A7320A-D148-4A5C-848D-F6C76B167DA5}" destId="{945711A1-57F7-4166-9331-595FE560C6A4}" srcOrd="0" destOrd="0" presId="urn:microsoft.com/office/officeart/2005/8/layout/orgChart1"/>
    <dgm:cxn modelId="{90EE2825-84F9-4A42-95CA-69E7E07705FF}" type="presParOf" srcId="{945711A1-57F7-4166-9331-595FE560C6A4}" destId="{53DC4538-DDAA-456B-A856-D3D55910CBFA}" srcOrd="0" destOrd="0" presId="urn:microsoft.com/office/officeart/2005/8/layout/orgChart1"/>
    <dgm:cxn modelId="{D9004AE8-5168-484D-833B-0A9F7E67A165}" type="presParOf" srcId="{945711A1-57F7-4166-9331-595FE560C6A4}" destId="{15B5F6A8-7FE6-4E09-9AD9-412979388328}" srcOrd="1" destOrd="0" presId="urn:microsoft.com/office/officeart/2005/8/layout/orgChart1"/>
    <dgm:cxn modelId="{FCC87B0A-2FBA-4F9C-9B9C-D5FB6CFBEAEF}" type="presParOf" srcId="{E4A7320A-D148-4A5C-848D-F6C76B167DA5}" destId="{A11EDB4B-EE28-41EB-A238-C25566A20B9E}" srcOrd="1" destOrd="0" presId="urn:microsoft.com/office/officeart/2005/8/layout/orgChart1"/>
    <dgm:cxn modelId="{E421A739-95B7-47FF-AFE3-DFB32F9B118F}" type="presParOf" srcId="{A11EDB4B-EE28-41EB-A238-C25566A20B9E}" destId="{5495B83E-EFB8-4D7E-8897-22092F1407B6}" srcOrd="0" destOrd="0" presId="urn:microsoft.com/office/officeart/2005/8/layout/orgChart1"/>
    <dgm:cxn modelId="{10F32A7C-2F8C-4497-B5F0-B261534D20A9}" type="presParOf" srcId="{A11EDB4B-EE28-41EB-A238-C25566A20B9E}" destId="{45B9FB1F-48CD-40B3-BA1D-6774393A0EDD}" srcOrd="1" destOrd="0" presId="urn:microsoft.com/office/officeart/2005/8/layout/orgChart1"/>
    <dgm:cxn modelId="{D4D8FD53-3A09-4B8D-8F23-B9C67709D632}" type="presParOf" srcId="{45B9FB1F-48CD-40B3-BA1D-6774393A0EDD}" destId="{0D248FF5-BADC-4CA8-9441-EF7FD4FEC94E}" srcOrd="0" destOrd="0" presId="urn:microsoft.com/office/officeart/2005/8/layout/orgChart1"/>
    <dgm:cxn modelId="{AE08FAF1-DD1F-48B3-91E0-7FEB0681F4A2}" type="presParOf" srcId="{0D248FF5-BADC-4CA8-9441-EF7FD4FEC94E}" destId="{95FE0847-C60E-4B70-A910-496ACF7FE3A6}" srcOrd="0" destOrd="0" presId="urn:microsoft.com/office/officeart/2005/8/layout/orgChart1"/>
    <dgm:cxn modelId="{42F82C25-EE4E-445D-BD00-AAECAC136E46}" type="presParOf" srcId="{0D248FF5-BADC-4CA8-9441-EF7FD4FEC94E}" destId="{78F9CA1D-14C8-498E-8443-E05C4021DD97}" srcOrd="1" destOrd="0" presId="urn:microsoft.com/office/officeart/2005/8/layout/orgChart1"/>
    <dgm:cxn modelId="{0B0EE039-DA26-4EFB-A268-D90E065BBC00}" type="presParOf" srcId="{45B9FB1F-48CD-40B3-BA1D-6774393A0EDD}" destId="{9B87033C-01B8-4454-8CFB-87438629FEB0}" srcOrd="1" destOrd="0" presId="urn:microsoft.com/office/officeart/2005/8/layout/orgChart1"/>
    <dgm:cxn modelId="{67C8068D-7115-41D7-8A02-F5D075ECFBA2}" type="presParOf" srcId="{45B9FB1F-48CD-40B3-BA1D-6774393A0EDD}" destId="{A2D9ABC2-94A3-43CB-8E66-CCDD10ABE186}" srcOrd="2" destOrd="0" presId="urn:microsoft.com/office/officeart/2005/8/layout/orgChart1"/>
    <dgm:cxn modelId="{5AD45A3B-BC88-4E38-8160-B8281E48288A}" type="presParOf" srcId="{A11EDB4B-EE28-41EB-A238-C25566A20B9E}" destId="{01E60B33-CBBA-473E-BCF3-7C3D5AA9BBC7}" srcOrd="2" destOrd="0" presId="urn:microsoft.com/office/officeart/2005/8/layout/orgChart1"/>
    <dgm:cxn modelId="{9F587E79-4879-4EC7-BB05-7A963D0F805B}" type="presParOf" srcId="{A11EDB4B-EE28-41EB-A238-C25566A20B9E}" destId="{C0A7321B-3F6D-4C0B-96EB-9E33D1EA6A76}" srcOrd="3" destOrd="0" presId="urn:microsoft.com/office/officeart/2005/8/layout/orgChart1"/>
    <dgm:cxn modelId="{CDE1006C-1841-44FD-A548-79A1B5C3E6DD}" type="presParOf" srcId="{C0A7321B-3F6D-4C0B-96EB-9E33D1EA6A76}" destId="{358E29E3-3C58-4B69-8C85-C958CD26D367}" srcOrd="0" destOrd="0" presId="urn:microsoft.com/office/officeart/2005/8/layout/orgChart1"/>
    <dgm:cxn modelId="{D98FC876-C95B-4A19-B62A-339F71E4A04F}" type="presParOf" srcId="{358E29E3-3C58-4B69-8C85-C958CD26D367}" destId="{3085C737-B603-47C3-B660-5B6F3ECCE37D}" srcOrd="0" destOrd="0" presId="urn:microsoft.com/office/officeart/2005/8/layout/orgChart1"/>
    <dgm:cxn modelId="{733E0340-EA4F-47DA-AD74-4BF0141CB130}" type="presParOf" srcId="{358E29E3-3C58-4B69-8C85-C958CD26D367}" destId="{CD83CAD9-383C-4385-950F-569C43173FAD}" srcOrd="1" destOrd="0" presId="urn:microsoft.com/office/officeart/2005/8/layout/orgChart1"/>
    <dgm:cxn modelId="{9CA58222-3A1A-4A87-A959-ED4FF39FD688}" type="presParOf" srcId="{C0A7321B-3F6D-4C0B-96EB-9E33D1EA6A76}" destId="{0AFA9F8C-8CCE-4050-9DA3-AA624026FF3E}" srcOrd="1" destOrd="0" presId="urn:microsoft.com/office/officeart/2005/8/layout/orgChart1"/>
    <dgm:cxn modelId="{E69CCFC6-4299-4703-B341-917BA031C33B}" type="presParOf" srcId="{C0A7321B-3F6D-4C0B-96EB-9E33D1EA6A76}" destId="{32AEC6FE-D36A-4CBF-A499-C570B1DE201E}" srcOrd="2" destOrd="0" presId="urn:microsoft.com/office/officeart/2005/8/layout/orgChart1"/>
    <dgm:cxn modelId="{C9BB5324-130F-4EF4-A4F7-C23410374C2A}" type="presParOf" srcId="{A11EDB4B-EE28-41EB-A238-C25566A20B9E}" destId="{533CBA38-D7C8-482F-9994-9E631B4A406E}" srcOrd="4" destOrd="0" presId="urn:microsoft.com/office/officeart/2005/8/layout/orgChart1"/>
    <dgm:cxn modelId="{62085856-CB2C-4C4A-951B-C47C1DD3520B}" type="presParOf" srcId="{A11EDB4B-EE28-41EB-A238-C25566A20B9E}" destId="{8A8D8981-E49E-4D77-B9E7-EF8545402F5C}" srcOrd="5" destOrd="0" presId="urn:microsoft.com/office/officeart/2005/8/layout/orgChart1"/>
    <dgm:cxn modelId="{A8A5921C-FF49-45FF-9D84-61D438AF94D6}" type="presParOf" srcId="{8A8D8981-E49E-4D77-B9E7-EF8545402F5C}" destId="{D3DFEA6E-6EEB-495C-8881-C33A31073AF4}" srcOrd="0" destOrd="0" presId="urn:microsoft.com/office/officeart/2005/8/layout/orgChart1"/>
    <dgm:cxn modelId="{3F02B6EE-2C83-4E9A-896E-6EF04B4716CC}" type="presParOf" srcId="{D3DFEA6E-6EEB-495C-8881-C33A31073AF4}" destId="{14A3DE0F-026E-40CF-9586-E0E29541645A}" srcOrd="0" destOrd="0" presId="urn:microsoft.com/office/officeart/2005/8/layout/orgChart1"/>
    <dgm:cxn modelId="{F469189D-FB76-4081-887F-16AE51AEB5DA}" type="presParOf" srcId="{D3DFEA6E-6EEB-495C-8881-C33A31073AF4}" destId="{AEA399ED-9175-4D34-9ED8-002A080DFF2E}" srcOrd="1" destOrd="0" presId="urn:microsoft.com/office/officeart/2005/8/layout/orgChart1"/>
    <dgm:cxn modelId="{DF8A042E-B65D-47C2-B3B6-029565EAC8ED}" type="presParOf" srcId="{8A8D8981-E49E-4D77-B9E7-EF8545402F5C}" destId="{AB931555-E044-403C-9BB8-C64DEAA627A3}" srcOrd="1" destOrd="0" presId="urn:microsoft.com/office/officeart/2005/8/layout/orgChart1"/>
    <dgm:cxn modelId="{C590BD27-C5B0-45ED-8A98-372BC5BCE4A0}" type="presParOf" srcId="{8A8D8981-E49E-4D77-B9E7-EF8545402F5C}" destId="{AC281CEC-7112-4345-83CE-8AFDF926E6FC}" srcOrd="2" destOrd="0" presId="urn:microsoft.com/office/officeart/2005/8/layout/orgChart1"/>
    <dgm:cxn modelId="{15B4BA56-FFBB-4266-AED9-85A15EAE984C}" type="presParOf" srcId="{E4A7320A-D148-4A5C-848D-F6C76B167DA5}" destId="{BD6B264E-E9B6-4BF0-A74D-A91B5DF27E13}" srcOrd="2" destOrd="0" presId="urn:microsoft.com/office/officeart/2005/8/layout/orgChart1"/>
    <dgm:cxn modelId="{11A99F72-2F53-4331-8877-2809CBBE1C71}" type="presParOf" srcId="{2ABAD9FC-E606-49EC-B43E-9EF929045693}" destId="{0D4AE02B-C8A8-4156-8868-2DEF1958C19F}" srcOrd="2" destOrd="0" presId="urn:microsoft.com/office/officeart/2005/8/layout/orgChart1"/>
    <dgm:cxn modelId="{ECFE0F3A-695E-481B-98C0-44F0CC49FECB}" type="presParOf" srcId="{292CDCC6-E67B-4D0A-A839-9580DAD9D69E}" destId="{1D6D50C6-9F8E-40EC-98CC-90DE008291F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2800" b="1"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1"/>
      <dgm:spPr/>
    </dgm:pt>
    <dgm:pt modelId="{446B6914-570B-2648-AA76-E908F8F52674}" type="pres">
      <dgm:prSet presAssocID="{5190CF68-C99A-47B0-8BD2-A62733FDC3A4}" presName="parentText" presStyleLbl="node1" presStyleIdx="0" presStyleCnt="1">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0" presStyleCnt="1">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F03C01AC-9EE7-471F-9B20-51308B281981}" srcId="{B9F2B6A0-B3B3-48F7-82CE-14209EFE2073}" destId="{5190CF68-C99A-47B0-8BD2-A62733FDC3A4}" srcOrd="0"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53E2F17-ECAE-7049-BEF5-2C8BA2CB1312}" type="presParOf" srcId="{C8CE1D56-9571-074D-ABF0-E1CA8124ECA5}" destId="{9F935781-D0B4-6642-83A5-4CA0C13F3D84}" srcOrd="0"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1" destOrd="0" presId="urn:microsoft.com/office/officeart/2005/8/layout/list1"/>
    <dgm:cxn modelId="{120E968D-E374-1C48-9EAF-24EF5EE75ABD}" type="presParOf" srcId="{C8CE1D56-9571-074D-ABF0-E1CA8124ECA5}" destId="{FCFE8734-C6C3-DE4C-A9C4-A7EDDF0988D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9F2044-2BFA-1D46-B0E0-AB89E49818B7}" type="doc">
      <dgm:prSet loTypeId="urn:microsoft.com/office/officeart/2005/8/layout/process1" loCatId="process" qsTypeId="urn:microsoft.com/office/officeart/2005/8/quickstyle/simple1" qsCatId="simple" csTypeId="urn:microsoft.com/office/officeart/2005/8/colors/colorful5" csCatId="colorful" phldr="1"/>
      <dgm:spPr/>
    </dgm:pt>
    <dgm:pt modelId="{FFE114F0-A8F4-934D-A691-97E954C0F708}">
      <dgm:prSet phldrT="[Text]"/>
      <dgm:spPr>
        <a:solidFill>
          <a:schemeClr val="accent2"/>
        </a:solidFill>
        <a:effectLst>
          <a:outerShdw blurRad="50800" dist="38100" dir="8100000" algn="tr" rotWithShape="0">
            <a:prstClr val="black">
              <a:alpha val="40000"/>
            </a:prstClr>
          </a:outerShdw>
        </a:effectLst>
      </dgm:spPr>
      <dgm:t>
        <a:bodyPr/>
        <a:lstStyle/>
        <a:p>
          <a:r>
            <a:rPr lang="en-US" dirty="0">
              <a:solidFill>
                <a:schemeClr val="bg1"/>
              </a:solidFill>
            </a:rPr>
            <a:t>Use ARP/CSLFRF to cover salaries and benefits or reimburse other local government expenses</a:t>
          </a:r>
        </a:p>
      </dgm:t>
    </dgm:pt>
    <dgm:pt modelId="{D3CD308B-AC15-CB46-B180-D013EC536BC2}" type="parTrans" cxnId="{45B51D2A-B7CF-E64B-BC32-73A7CF41A9EA}">
      <dgm:prSet/>
      <dgm:spPr/>
      <dgm:t>
        <a:bodyPr/>
        <a:lstStyle/>
        <a:p>
          <a:endParaRPr lang="en-US"/>
        </a:p>
      </dgm:t>
    </dgm:pt>
    <dgm:pt modelId="{C6406E2A-D633-B74E-889F-5AC2F32D77E0}" type="sibTrans" cxnId="{45B51D2A-B7CF-E64B-BC32-73A7CF41A9EA}">
      <dgm:prSet/>
      <dgm:spPr>
        <a:solidFill>
          <a:schemeClr val="tx1">
            <a:lumMod val="65000"/>
            <a:lumOff val="35000"/>
          </a:schemeClr>
        </a:solidFill>
        <a:effectLst>
          <a:outerShdw blurRad="50800" dist="38100" dir="8100000" algn="tr" rotWithShape="0">
            <a:prstClr val="black">
              <a:alpha val="40000"/>
            </a:prstClr>
          </a:outerShdw>
        </a:effectLst>
      </dgm:spPr>
      <dgm:t>
        <a:bodyPr/>
        <a:lstStyle/>
        <a:p>
          <a:endParaRPr lang="en-US"/>
        </a:p>
      </dgm:t>
    </dgm:pt>
    <dgm:pt modelId="{90DF1A63-212F-ED40-B8D8-D6D28476A42D}">
      <dgm:prSet phldrT="[Text]"/>
      <dgm:spPr>
        <a:solidFill>
          <a:schemeClr val="accent3"/>
        </a:solidFill>
        <a:effectLst>
          <a:outerShdw blurRad="50800" dist="38100" dir="8100000" algn="tr" rotWithShape="0">
            <a:prstClr val="black">
              <a:alpha val="40000"/>
            </a:prstClr>
          </a:outerShdw>
        </a:effectLst>
      </dgm:spPr>
      <dgm:t>
        <a:bodyPr/>
        <a:lstStyle/>
        <a:p>
          <a:r>
            <a:rPr lang="en-US" dirty="0"/>
            <a:t>Comply with award terms and Uniform Guidance requirements that apply to salaries and benefits or other reimbursed expenses</a:t>
          </a:r>
        </a:p>
      </dgm:t>
    </dgm:pt>
    <dgm:pt modelId="{2C156E7C-3EBC-7544-AA00-162A90F48EA6}" type="parTrans" cxnId="{F490473F-B835-354F-8EF9-E78E476F498F}">
      <dgm:prSet/>
      <dgm:spPr/>
      <dgm:t>
        <a:bodyPr/>
        <a:lstStyle/>
        <a:p>
          <a:endParaRPr lang="en-US"/>
        </a:p>
      </dgm:t>
    </dgm:pt>
    <dgm:pt modelId="{557DCB6F-D9F0-3C42-A069-F44E69C124C8}" type="sibTrans" cxnId="{F490473F-B835-354F-8EF9-E78E476F498F}">
      <dgm:prSet/>
      <dgm:spPr>
        <a:solidFill>
          <a:schemeClr val="tx1">
            <a:lumMod val="65000"/>
            <a:lumOff val="35000"/>
          </a:schemeClr>
        </a:solidFill>
        <a:effectLst>
          <a:outerShdw blurRad="50800" dist="38100" dir="8100000" algn="tr" rotWithShape="0">
            <a:prstClr val="black">
              <a:alpha val="40000"/>
            </a:prstClr>
          </a:outerShdw>
        </a:effectLst>
      </dgm:spPr>
      <dgm:t>
        <a:bodyPr/>
        <a:lstStyle/>
        <a:p>
          <a:endParaRPr lang="en-US"/>
        </a:p>
      </dgm:t>
    </dgm:pt>
    <dgm:pt modelId="{04BC8222-661F-6E45-BFD5-1DACF1260F4C}">
      <dgm:prSet phldrT="[Text]"/>
      <dgm:spPr>
        <a:solidFill>
          <a:schemeClr val="accent6">
            <a:lumMod val="75000"/>
          </a:schemeClr>
        </a:solidFill>
        <a:effectLst>
          <a:outerShdw blurRad="50800" dist="38100" dir="8100000" algn="tr" rotWithShape="0">
            <a:prstClr val="black">
              <a:alpha val="40000"/>
            </a:prstClr>
          </a:outerShdw>
        </a:effectLst>
      </dgm:spPr>
      <dgm:t>
        <a:bodyPr/>
        <a:lstStyle/>
        <a:p>
          <a:r>
            <a:rPr lang="en-US" dirty="0"/>
            <a:t>Free up non-grant revenues that would have been used to cover salaries and benefits or other reimbursements</a:t>
          </a:r>
        </a:p>
      </dgm:t>
    </dgm:pt>
    <dgm:pt modelId="{1F1D698E-F91C-1E47-8FE5-B31C9DA6FEED}" type="parTrans" cxnId="{610797A6-12CF-5E41-B401-4F185D336943}">
      <dgm:prSet/>
      <dgm:spPr/>
      <dgm:t>
        <a:bodyPr/>
        <a:lstStyle/>
        <a:p>
          <a:endParaRPr lang="en-US"/>
        </a:p>
      </dgm:t>
    </dgm:pt>
    <dgm:pt modelId="{7C41B0F3-0E15-6B47-ADEC-342814782C84}" type="sibTrans" cxnId="{610797A6-12CF-5E41-B401-4F185D336943}">
      <dgm:prSet/>
      <dgm:spPr/>
      <dgm:t>
        <a:bodyPr/>
        <a:lstStyle/>
        <a:p>
          <a:endParaRPr lang="en-US"/>
        </a:p>
      </dgm:t>
    </dgm:pt>
    <dgm:pt modelId="{121A6EDD-64D3-BB4A-AB89-BA29D8ECE1E1}" type="pres">
      <dgm:prSet presAssocID="{F49F2044-2BFA-1D46-B0E0-AB89E49818B7}" presName="Name0" presStyleCnt="0">
        <dgm:presLayoutVars>
          <dgm:dir/>
          <dgm:resizeHandles val="exact"/>
        </dgm:presLayoutVars>
      </dgm:prSet>
      <dgm:spPr/>
    </dgm:pt>
    <dgm:pt modelId="{3A6C34B4-F547-1E41-A453-A6F4BA92534A}" type="pres">
      <dgm:prSet presAssocID="{FFE114F0-A8F4-934D-A691-97E954C0F708}" presName="node" presStyleLbl="node1" presStyleIdx="0" presStyleCnt="3">
        <dgm:presLayoutVars>
          <dgm:bulletEnabled val="1"/>
        </dgm:presLayoutVars>
      </dgm:prSet>
      <dgm:spPr/>
    </dgm:pt>
    <dgm:pt modelId="{83B9E65F-0906-4B47-A9FE-83F5A5BCF37E}" type="pres">
      <dgm:prSet presAssocID="{C6406E2A-D633-B74E-889F-5AC2F32D77E0}" presName="sibTrans" presStyleLbl="sibTrans2D1" presStyleIdx="0" presStyleCnt="2"/>
      <dgm:spPr/>
    </dgm:pt>
    <dgm:pt modelId="{F7A7DD04-68B7-EF46-A532-405F670FF49D}" type="pres">
      <dgm:prSet presAssocID="{C6406E2A-D633-B74E-889F-5AC2F32D77E0}" presName="connectorText" presStyleLbl="sibTrans2D1" presStyleIdx="0" presStyleCnt="2"/>
      <dgm:spPr/>
    </dgm:pt>
    <dgm:pt modelId="{7F443EA1-8AD4-AF4A-BC5A-B298B66B9D28}" type="pres">
      <dgm:prSet presAssocID="{90DF1A63-212F-ED40-B8D8-D6D28476A42D}" presName="node" presStyleLbl="node1" presStyleIdx="1" presStyleCnt="3">
        <dgm:presLayoutVars>
          <dgm:bulletEnabled val="1"/>
        </dgm:presLayoutVars>
      </dgm:prSet>
      <dgm:spPr/>
    </dgm:pt>
    <dgm:pt modelId="{515A3BB4-F450-F94B-8D45-2E8F4EFD542A}" type="pres">
      <dgm:prSet presAssocID="{557DCB6F-D9F0-3C42-A069-F44E69C124C8}" presName="sibTrans" presStyleLbl="sibTrans2D1" presStyleIdx="1" presStyleCnt="2"/>
      <dgm:spPr/>
    </dgm:pt>
    <dgm:pt modelId="{8F15E1E5-92E3-724B-B0B4-AFB89ECEF16B}" type="pres">
      <dgm:prSet presAssocID="{557DCB6F-D9F0-3C42-A069-F44E69C124C8}" presName="connectorText" presStyleLbl="sibTrans2D1" presStyleIdx="1" presStyleCnt="2"/>
      <dgm:spPr/>
    </dgm:pt>
    <dgm:pt modelId="{C6641FAA-5E17-3F45-895A-F85F46F9452F}" type="pres">
      <dgm:prSet presAssocID="{04BC8222-661F-6E45-BFD5-1DACF1260F4C}" presName="node" presStyleLbl="node1" presStyleIdx="2" presStyleCnt="3">
        <dgm:presLayoutVars>
          <dgm:bulletEnabled val="1"/>
        </dgm:presLayoutVars>
      </dgm:prSet>
      <dgm:spPr/>
    </dgm:pt>
  </dgm:ptLst>
  <dgm:cxnLst>
    <dgm:cxn modelId="{75FADF15-4545-4140-B2C3-0B053B7F631C}" type="presOf" srcId="{557DCB6F-D9F0-3C42-A069-F44E69C124C8}" destId="{515A3BB4-F450-F94B-8D45-2E8F4EFD542A}" srcOrd="0" destOrd="0" presId="urn:microsoft.com/office/officeart/2005/8/layout/process1"/>
    <dgm:cxn modelId="{45B51D2A-B7CF-E64B-BC32-73A7CF41A9EA}" srcId="{F49F2044-2BFA-1D46-B0E0-AB89E49818B7}" destId="{FFE114F0-A8F4-934D-A691-97E954C0F708}" srcOrd="0" destOrd="0" parTransId="{D3CD308B-AC15-CB46-B180-D013EC536BC2}" sibTransId="{C6406E2A-D633-B74E-889F-5AC2F32D77E0}"/>
    <dgm:cxn modelId="{3FF39130-41E7-054E-95A3-8B433793019B}" type="presOf" srcId="{C6406E2A-D633-B74E-889F-5AC2F32D77E0}" destId="{83B9E65F-0906-4B47-A9FE-83F5A5BCF37E}" srcOrd="0" destOrd="0" presId="urn:microsoft.com/office/officeart/2005/8/layout/process1"/>
    <dgm:cxn modelId="{F490473F-B835-354F-8EF9-E78E476F498F}" srcId="{F49F2044-2BFA-1D46-B0E0-AB89E49818B7}" destId="{90DF1A63-212F-ED40-B8D8-D6D28476A42D}" srcOrd="1" destOrd="0" parTransId="{2C156E7C-3EBC-7544-AA00-162A90F48EA6}" sibTransId="{557DCB6F-D9F0-3C42-A069-F44E69C124C8}"/>
    <dgm:cxn modelId="{3497835D-3473-0048-B13D-66EE329781A3}" type="presOf" srcId="{F49F2044-2BFA-1D46-B0E0-AB89E49818B7}" destId="{121A6EDD-64D3-BB4A-AB89-BA29D8ECE1E1}" srcOrd="0" destOrd="0" presId="urn:microsoft.com/office/officeart/2005/8/layout/process1"/>
    <dgm:cxn modelId="{88884248-7E1D-2E4C-999C-78E832016E02}" type="presOf" srcId="{FFE114F0-A8F4-934D-A691-97E954C0F708}" destId="{3A6C34B4-F547-1E41-A453-A6F4BA92534A}" srcOrd="0" destOrd="0" presId="urn:microsoft.com/office/officeart/2005/8/layout/process1"/>
    <dgm:cxn modelId="{39F4A293-DB37-9147-892B-5BD65AA8C688}" type="presOf" srcId="{C6406E2A-D633-B74E-889F-5AC2F32D77E0}" destId="{F7A7DD04-68B7-EF46-A532-405F670FF49D}" srcOrd="1" destOrd="0" presId="urn:microsoft.com/office/officeart/2005/8/layout/process1"/>
    <dgm:cxn modelId="{610797A6-12CF-5E41-B401-4F185D336943}" srcId="{F49F2044-2BFA-1D46-B0E0-AB89E49818B7}" destId="{04BC8222-661F-6E45-BFD5-1DACF1260F4C}" srcOrd="2" destOrd="0" parTransId="{1F1D698E-F91C-1E47-8FE5-B31C9DA6FEED}" sibTransId="{7C41B0F3-0E15-6B47-ADEC-342814782C84}"/>
    <dgm:cxn modelId="{C765AAB9-6382-AA4D-92CA-6BEBBB78BD74}" type="presOf" srcId="{557DCB6F-D9F0-3C42-A069-F44E69C124C8}" destId="{8F15E1E5-92E3-724B-B0B4-AFB89ECEF16B}" srcOrd="1" destOrd="0" presId="urn:microsoft.com/office/officeart/2005/8/layout/process1"/>
    <dgm:cxn modelId="{8D66CFC8-76F3-8243-991D-B13772C27082}" type="presOf" srcId="{04BC8222-661F-6E45-BFD5-1DACF1260F4C}" destId="{C6641FAA-5E17-3F45-895A-F85F46F9452F}" srcOrd="0" destOrd="0" presId="urn:microsoft.com/office/officeart/2005/8/layout/process1"/>
    <dgm:cxn modelId="{9F072FD7-2A04-394C-86D9-D62ABA7C6D6F}" type="presOf" srcId="{90DF1A63-212F-ED40-B8D8-D6D28476A42D}" destId="{7F443EA1-8AD4-AF4A-BC5A-B298B66B9D28}" srcOrd="0" destOrd="0" presId="urn:microsoft.com/office/officeart/2005/8/layout/process1"/>
    <dgm:cxn modelId="{E3D8923A-519E-8E41-901D-DD41337FA55E}" type="presParOf" srcId="{121A6EDD-64D3-BB4A-AB89-BA29D8ECE1E1}" destId="{3A6C34B4-F547-1E41-A453-A6F4BA92534A}" srcOrd="0" destOrd="0" presId="urn:microsoft.com/office/officeart/2005/8/layout/process1"/>
    <dgm:cxn modelId="{EA5C5468-A321-9A43-AC0D-EAC53262FA55}" type="presParOf" srcId="{121A6EDD-64D3-BB4A-AB89-BA29D8ECE1E1}" destId="{83B9E65F-0906-4B47-A9FE-83F5A5BCF37E}" srcOrd="1" destOrd="0" presId="urn:microsoft.com/office/officeart/2005/8/layout/process1"/>
    <dgm:cxn modelId="{5352F5A9-ECB1-3647-BBF9-D3BB0BA01002}" type="presParOf" srcId="{83B9E65F-0906-4B47-A9FE-83F5A5BCF37E}" destId="{F7A7DD04-68B7-EF46-A532-405F670FF49D}" srcOrd="0" destOrd="0" presId="urn:microsoft.com/office/officeart/2005/8/layout/process1"/>
    <dgm:cxn modelId="{9FC934A9-33D7-BE49-B121-36C5C48975FE}" type="presParOf" srcId="{121A6EDD-64D3-BB4A-AB89-BA29D8ECE1E1}" destId="{7F443EA1-8AD4-AF4A-BC5A-B298B66B9D28}" srcOrd="2" destOrd="0" presId="urn:microsoft.com/office/officeart/2005/8/layout/process1"/>
    <dgm:cxn modelId="{52DD7DF2-BB91-2A4F-BFBC-C877CE0F8699}" type="presParOf" srcId="{121A6EDD-64D3-BB4A-AB89-BA29D8ECE1E1}" destId="{515A3BB4-F450-F94B-8D45-2E8F4EFD542A}" srcOrd="3" destOrd="0" presId="urn:microsoft.com/office/officeart/2005/8/layout/process1"/>
    <dgm:cxn modelId="{CF75EF8F-4EC1-314F-B679-F9700E69ECEF}" type="presParOf" srcId="{515A3BB4-F450-F94B-8D45-2E8F4EFD542A}" destId="{8F15E1E5-92E3-724B-B0B4-AFB89ECEF16B}" srcOrd="0" destOrd="0" presId="urn:microsoft.com/office/officeart/2005/8/layout/process1"/>
    <dgm:cxn modelId="{E6D5F44C-2279-1F4E-A88D-8EA32F1D169A}" type="presParOf" srcId="{121A6EDD-64D3-BB4A-AB89-BA29D8ECE1E1}" destId="{C6641FAA-5E17-3F45-895A-F85F46F945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Provide premium pay for essential workers, offering additional support to those who have borne and will bear the greatest health risks because of their service in critical infrastructure sectors; </a:t>
          </a:r>
        </a:p>
        <a:p>
          <a:endParaRPr lang="en-US" dirty="0"/>
        </a:p>
        <a:p>
          <a:r>
            <a:rPr lang="en-US" dirty="0"/>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3"/>
      <dgm:spPr/>
    </dgm:pt>
    <dgm:pt modelId="{C691E6FA-4D08-9E4E-BDBC-957F11482571}" type="pres">
      <dgm:prSet presAssocID="{C306291E-71A2-4B4C-BBB4-F598471C92A6}" presName="parentText" presStyleLbl="node1" presStyleIdx="0" presStyleCnt="3">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3">
        <dgm:presLayoutVars>
          <dgm:bulletEnabled val="1"/>
        </dgm:presLayoutVars>
      </dgm:prSet>
      <dgm:spPr/>
    </dgm:pt>
    <dgm:pt modelId="{7ADED5EB-711A-4542-97CA-3E8989069723}" type="pres">
      <dgm:prSet presAssocID="{469B1202-E77C-49C4-8520-1042A0AB48EC}"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3"/>
      <dgm:spPr/>
    </dgm:pt>
    <dgm:pt modelId="{F22C1007-0C0D-1F47-94BD-237CDBAB37D7}" type="pres">
      <dgm:prSet presAssocID="{80B743FD-DAC1-452E-963F-2A44621436EB}" presName="parentText" presStyleLbl="node1" presStyleIdx="1" presStyleCnt="3">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1" presStyleCnt="3">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1" presStyleCnt="3"/>
      <dgm:spPr/>
    </dgm:pt>
    <dgm:pt modelId="{723B57E3-C6C4-5A44-9B39-A3466BAA4F62}" type="pres">
      <dgm:prSet presAssocID="{75E48C5C-D110-498D-81F0-08810ACF36C2}" presName="parentText" presStyleLbl="node1" presStyleIdx="2" presStyleCnt="3">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2" presStyleCnt="3">
        <dgm:presLayoutVars>
          <dgm:bulletEnabled val="1"/>
        </dgm:presLayoutVars>
      </dgm:prSet>
      <dgm:spPr/>
    </dgm:pt>
  </dgm:ptLst>
  <dgm:cxnLst>
    <dgm:cxn modelId="{06E6CE12-292A-4495-8E89-F6BA76EFBCF5}" srcId="{B9F2B6A0-B3B3-48F7-82CE-14209EFE2073}" destId="{80B743FD-DAC1-452E-963F-2A44621436EB}" srcOrd="1"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2"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FD91141F-BE31-5540-9541-56A095A62941}" type="presParOf" srcId="{C8CE1D56-9571-074D-ABF0-E1CA8124ECA5}" destId="{20C2F04E-AAEF-914B-8857-06B07549F129}" srcOrd="4"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5" destOrd="0" presId="urn:microsoft.com/office/officeart/2005/8/layout/list1"/>
    <dgm:cxn modelId="{474CDA4C-E55C-784B-A253-AC29DCC3D135}" type="presParOf" srcId="{C8CE1D56-9571-074D-ABF0-E1CA8124ECA5}" destId="{0791827A-05BB-7B44-AC76-4CD3FB179CC4}" srcOrd="6" destOrd="0" presId="urn:microsoft.com/office/officeart/2005/8/layout/list1"/>
    <dgm:cxn modelId="{4F100DB7-0FA3-C449-AB54-C324D0728FB6}" type="presParOf" srcId="{C8CE1D56-9571-074D-ABF0-E1CA8124ECA5}" destId="{B1AE9230-EB4C-7645-8384-D341780B6247}" srcOrd="7" destOrd="0" presId="urn:microsoft.com/office/officeart/2005/8/layout/list1"/>
    <dgm:cxn modelId="{295B65D0-78B4-2A4B-A754-AF40C89FCB66}" type="presParOf" srcId="{C8CE1D56-9571-074D-ABF0-E1CA8124ECA5}" destId="{34908ECA-983E-1644-94CC-60DCE21DCC0D}" srcOrd="8"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9" destOrd="0" presId="urn:microsoft.com/office/officeart/2005/8/layout/list1"/>
    <dgm:cxn modelId="{90D6FA44-61E9-C146-8809-FC180F1D834B}" type="presParOf" srcId="{C8CE1D56-9571-074D-ABF0-E1CA8124ECA5}" destId="{53EA373B-ACF6-6F4C-91BF-4D0764F77D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2800" b="1"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1"/>
      <dgm:spPr/>
    </dgm:pt>
    <dgm:pt modelId="{C691E6FA-4D08-9E4E-BDBC-957F11482571}" type="pres">
      <dgm:prSet presAssocID="{C306291E-71A2-4B4C-BBB4-F598471C92A6}" presName="parentText" presStyleLbl="node1" presStyleIdx="0" presStyleCnt="1">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1">
        <dgm:presLayoutVars>
          <dgm:bulletEnabled val="1"/>
        </dgm:presLayoutVars>
      </dgm:prSet>
      <dgm:spPr/>
    </dgm:pt>
  </dgm:ptLst>
  <dgm:cxnLst>
    <dgm:cxn modelId="{D7E92917-783F-C048-885F-E0D6E9DA0BEA}" type="presOf" srcId="{C306291E-71A2-4B4C-BBB4-F598471C92A6}" destId="{ADB30FCC-B60A-4D46-96F4-966737FC2CBC}" srcOrd="0" destOrd="0" presId="urn:microsoft.com/office/officeart/2005/8/layout/list1"/>
    <dgm:cxn modelId="{93B517A6-C6CE-264D-85CD-2E5DD70F9912}" type="presOf" srcId="{C306291E-71A2-4B4C-BBB4-F598471C92A6}" destId="{C691E6FA-4D08-9E4E-BDBC-957F11482571}"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dirty="0"/>
            <a:t>What is the harm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harm?</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harm?</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49CB2455-0E96-6E4C-AC11-63C8F4E0963D}" srcId="{043C75F6-19BA-E749-AC41-21ED28A42513}" destId="{0CF4290F-6314-9941-80E0-6A3A1C794F57}" srcOrd="1" destOrd="0" parTransId="{64F40079-1415-BF46-BD44-B95697E099B3}" sibTransId="{5AE327B3-AAA9-874B-95D2-5742159514BE}"/>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issue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issue?</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issue?</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49CB2455-0E96-6E4C-AC11-63C8F4E0963D}" srcId="{043C75F6-19BA-E749-AC41-21ED28A42513}" destId="{0CF4290F-6314-9941-80E0-6A3A1C794F57}" srcOrd="1" destOrd="0" parTransId="{64F40079-1415-BF46-BD44-B95697E099B3}" sibTransId="{5AE327B3-AAA9-874B-95D2-5742159514BE}"/>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2800" b="1"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1"/>
      <dgm:spPr/>
    </dgm:pt>
    <dgm:pt modelId="{F22C1007-0C0D-1F47-94BD-237CDBAB37D7}" type="pres">
      <dgm:prSet presAssocID="{80B743FD-DAC1-452E-963F-2A44621436EB}" presName="parentText" presStyleLbl="node1" presStyleIdx="0" presStyleCnt="1">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0" presStyleCnt="1" custLinFactNeighborX="6263" custLinFactNeighborY="3113">
        <dgm:presLayoutVars>
          <dgm:bulletEnabled val="1"/>
        </dgm:presLayoutVars>
      </dgm:prSet>
      <dgm:spPr/>
    </dgm:pt>
  </dgm:ptLst>
  <dgm:cxnLst>
    <dgm:cxn modelId="{06E6CE12-292A-4495-8E89-F6BA76EFBCF5}" srcId="{B9F2B6A0-B3B3-48F7-82CE-14209EFE2073}" destId="{80B743FD-DAC1-452E-963F-2A44621436EB}" srcOrd="0" destOrd="0" parTransId="{C95EA138-7D3D-4398-90E4-ED8EA99520D1}" sibTransId="{5368303A-7426-4F4B-B353-3C94FCACD0F0}"/>
    <dgm:cxn modelId="{DD278A3C-DC49-834E-919A-35D6E69A49EE}" type="presOf" srcId="{80B743FD-DAC1-452E-963F-2A44621436EB}" destId="{F22C1007-0C0D-1F47-94BD-237CDBAB37D7}"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FD91141F-BE31-5540-9541-56A095A62941}" type="presParOf" srcId="{C8CE1D56-9571-074D-ABF0-E1CA8124ECA5}" destId="{20C2F04E-AAEF-914B-8857-06B07549F129}" srcOrd="0"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1" destOrd="0" presId="urn:microsoft.com/office/officeart/2005/8/layout/list1"/>
    <dgm:cxn modelId="{474CDA4C-E55C-784B-A253-AC29DCC3D135}" type="presParOf" srcId="{C8CE1D56-9571-074D-ABF0-E1CA8124ECA5}" destId="{0791827A-05BB-7B44-AC76-4CD3FB179CC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2800" b="1"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0" presStyleCnt="1"/>
      <dgm:spPr/>
    </dgm:pt>
    <dgm:pt modelId="{723B57E3-C6C4-5A44-9B39-A3466BAA4F62}" type="pres">
      <dgm:prSet presAssocID="{75E48C5C-D110-498D-81F0-08810ACF36C2}" presName="parentText" presStyleLbl="node1" presStyleIdx="0" presStyleCnt="1">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0" presStyleCnt="1">
        <dgm:presLayoutVars>
          <dgm:bulletEnabled val="1"/>
        </dgm:presLayoutVars>
      </dgm:prSet>
      <dgm:spPr/>
    </dgm:pt>
  </dgm:ptLst>
  <dgm:cxnLst>
    <dgm:cxn modelId="{C37B3B32-AD25-A741-A017-476F036676D1}" type="presOf" srcId="{75E48C5C-D110-498D-81F0-08810ACF36C2}" destId="{A088BC41-DAF1-014E-8F44-121FB1CFD03C}" srcOrd="0" destOrd="0" presId="urn:microsoft.com/office/officeart/2005/8/layout/list1"/>
    <dgm:cxn modelId="{1A1A68A3-9A13-4D6C-9407-D750B592BE08}" srcId="{B9F2B6A0-B3B3-48F7-82CE-14209EFE2073}" destId="{75E48C5C-D110-498D-81F0-08810ACF36C2}" srcOrd="0" destOrd="0" parTransId="{EF799CDC-34BA-4957-946F-E468A8127E69}" sibTransId="{F1F18BCF-E765-4CAC-9D9F-1C10B1D89AC2}"/>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295B65D0-78B4-2A4B-A754-AF40C89FCB66}" type="presParOf" srcId="{C8CE1D56-9571-074D-ABF0-E1CA8124ECA5}" destId="{34908ECA-983E-1644-94CC-60DCE21DCC0D}" srcOrd="0"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 destOrd="0" presId="urn:microsoft.com/office/officeart/2005/8/layout/list1"/>
    <dgm:cxn modelId="{90D6FA44-61E9-C146-8809-FC180F1D834B}" type="presParOf" srcId="{C8CE1D56-9571-074D-ABF0-E1CA8124ECA5}" destId="{53EA373B-ACF6-6F4C-91BF-4D0764F77D4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207455"/>
          <a:ext cx="10477948" cy="1455299"/>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Support public health expenditures, by funding COVID-19 mitigation efforts, medical expenses, behavioral healthcare, and certain public health and safety staff;</a:t>
          </a:r>
        </a:p>
        <a:p>
          <a:pPr marL="114300" lvl="1" indent="-114300" algn="l" defTabSz="622300">
            <a:lnSpc>
              <a:spcPct val="90000"/>
            </a:lnSpc>
            <a:spcBef>
              <a:spcPct val="0"/>
            </a:spcBef>
            <a:spcAft>
              <a:spcPct val="15000"/>
            </a:spcAft>
            <a:buChar char="•"/>
          </a:pPr>
          <a:r>
            <a:rPr lang="en-US" sz="1400" kern="1200" dirty="0"/>
            <a:t>Address negative economic impacts caused by the public health emergency, including economic harms to workers, households, small businesses, impacted industries, and the public sector;</a:t>
          </a:r>
        </a:p>
        <a:p>
          <a:pPr marL="114300" lvl="1" indent="-114300" algn="l" defTabSz="622300">
            <a:lnSpc>
              <a:spcPct val="90000"/>
            </a:lnSpc>
            <a:spcBef>
              <a:spcPct val="0"/>
            </a:spcBef>
            <a:spcAft>
              <a:spcPct val="15000"/>
            </a:spcAft>
            <a:buChar char="•"/>
          </a:pPr>
          <a:r>
            <a:rPr lang="en-US" sz="1400" kern="1200" dirty="0"/>
            <a:t>Support disproportionately impacted communities</a:t>
          </a:r>
        </a:p>
      </dsp:txBody>
      <dsp:txXfrm>
        <a:off x="0" y="207455"/>
        <a:ext cx="10477948" cy="1455299"/>
      </dsp:txXfrm>
    </dsp:sp>
    <dsp:sp modelId="{C691E6FA-4D08-9E4E-BDBC-957F11482571}">
      <dsp:nvSpPr>
        <dsp:cNvPr id="0" name=""/>
        <dsp:cNvSpPr/>
      </dsp:nvSpPr>
      <dsp:spPr>
        <a:xfrm>
          <a:off x="523897" y="815"/>
          <a:ext cx="7334563" cy="413279"/>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ADDRESS COVID PUBLIC HEALTH &amp; NEGATIVE ECONOMIC IMPACT</a:t>
          </a:r>
        </a:p>
      </dsp:txBody>
      <dsp:txXfrm>
        <a:off x="544072" y="20990"/>
        <a:ext cx="7294213" cy="372929"/>
      </dsp:txXfrm>
    </dsp:sp>
    <dsp:sp modelId="{FCFE8734-C6C3-DE4C-A9C4-A7EDDF0988D0}">
      <dsp:nvSpPr>
        <dsp:cNvPr id="0" name=""/>
        <dsp:cNvSpPr/>
      </dsp:nvSpPr>
      <dsp:spPr>
        <a:xfrm>
          <a:off x="0" y="1944995"/>
          <a:ext cx="10477948" cy="1256850"/>
        </a:xfrm>
        <a:prstGeom prst="rect">
          <a:avLst/>
        </a:prstGeom>
        <a:solidFill>
          <a:schemeClr val="accent2">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Replace lost public sector revenue, using this funding to </a:t>
          </a:r>
          <a:r>
            <a:rPr lang="en-US" sz="1400" b="1" kern="1200" dirty="0"/>
            <a:t>provide government services </a:t>
          </a:r>
          <a:r>
            <a:rPr lang="en-US" sz="1400" kern="1200" dirty="0"/>
            <a:t>to the extent of the reduction in revenue experienced due to the pandemic;</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$10 million standard allowance OR formula approach</a:t>
          </a:r>
        </a:p>
      </dsp:txBody>
      <dsp:txXfrm>
        <a:off x="0" y="1944995"/>
        <a:ext cx="10477948" cy="1256850"/>
      </dsp:txXfrm>
    </dsp:sp>
    <dsp:sp modelId="{446B6914-570B-2648-AA76-E908F8F52674}">
      <dsp:nvSpPr>
        <dsp:cNvPr id="0" name=""/>
        <dsp:cNvSpPr/>
      </dsp:nvSpPr>
      <dsp:spPr>
        <a:xfrm>
          <a:off x="523897" y="1738355"/>
          <a:ext cx="7334563" cy="413279"/>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REPLACE LOST REVENUE</a:t>
          </a:r>
        </a:p>
      </dsp:txBody>
      <dsp:txXfrm>
        <a:off x="544072" y="1758530"/>
        <a:ext cx="7294213" cy="372929"/>
      </dsp:txXfrm>
    </dsp:sp>
    <dsp:sp modelId="{0791827A-05BB-7B44-AC76-4CD3FB179CC4}">
      <dsp:nvSpPr>
        <dsp:cNvPr id="0" name=""/>
        <dsp:cNvSpPr/>
      </dsp:nvSpPr>
      <dsp:spPr>
        <a:xfrm>
          <a:off x="0" y="3484085"/>
          <a:ext cx="10477948" cy="125685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Provide premium pay for essential workers, offering additional support to those who have borne and will bear the greatest health risks because of their service in critical infrastructure sectors; </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Target low-and moderate- income employees or employees who face(d) added risks during pandemic</a:t>
          </a:r>
        </a:p>
      </dsp:txBody>
      <dsp:txXfrm>
        <a:off x="0" y="3484085"/>
        <a:ext cx="10477948" cy="1256850"/>
      </dsp:txXfrm>
    </dsp:sp>
    <dsp:sp modelId="{F22C1007-0C0D-1F47-94BD-237CDBAB37D7}">
      <dsp:nvSpPr>
        <dsp:cNvPr id="0" name=""/>
        <dsp:cNvSpPr/>
      </dsp:nvSpPr>
      <dsp:spPr>
        <a:xfrm>
          <a:off x="523897" y="3277445"/>
          <a:ext cx="7334563" cy="413279"/>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PREMIUM PAY</a:t>
          </a:r>
        </a:p>
      </dsp:txBody>
      <dsp:txXfrm>
        <a:off x="544072" y="3297620"/>
        <a:ext cx="7294213" cy="372929"/>
      </dsp:txXfrm>
    </dsp:sp>
    <dsp:sp modelId="{53EA373B-ACF6-6F4C-91BF-4D0764F77D47}">
      <dsp:nvSpPr>
        <dsp:cNvPr id="0" name=""/>
        <dsp:cNvSpPr/>
      </dsp:nvSpPr>
      <dsp:spPr>
        <a:xfrm>
          <a:off x="0" y="5023174"/>
          <a:ext cx="10477948" cy="793800"/>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Invest in water, sewer, and broadband infrastructure, making necessary investments to improve access to clean drinking water, support vital wastewater and stormwater infrastructure, and to expand access to broadband internet.</a:t>
          </a:r>
        </a:p>
      </dsp:txBody>
      <dsp:txXfrm>
        <a:off x="0" y="5023174"/>
        <a:ext cx="10477948" cy="793800"/>
      </dsp:txXfrm>
    </dsp:sp>
    <dsp:sp modelId="{723B57E3-C6C4-5A44-9B39-A3466BAA4F62}">
      <dsp:nvSpPr>
        <dsp:cNvPr id="0" name=""/>
        <dsp:cNvSpPr/>
      </dsp:nvSpPr>
      <dsp:spPr>
        <a:xfrm>
          <a:off x="523897" y="4816535"/>
          <a:ext cx="7334563" cy="413279"/>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INFRASTRUCTURE INVESTMENTS</a:t>
          </a:r>
        </a:p>
      </dsp:txBody>
      <dsp:txXfrm>
        <a:off x="544072" y="4836710"/>
        <a:ext cx="7294213" cy="372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5EB4D-8CBD-4D2B-A9B9-0DF759AA8335}">
      <dsp:nvSpPr>
        <dsp:cNvPr id="0" name=""/>
        <dsp:cNvSpPr/>
      </dsp:nvSpPr>
      <dsp:spPr>
        <a:xfrm>
          <a:off x="5365"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Stormwater</a:t>
          </a:r>
        </a:p>
      </dsp:txBody>
      <dsp:txXfrm>
        <a:off x="5365" y="345414"/>
        <a:ext cx="2056689" cy="822675"/>
      </dsp:txXfrm>
    </dsp:sp>
    <dsp:sp modelId="{00B946D7-98B0-456C-9285-31D1A0C983B7}">
      <dsp:nvSpPr>
        <dsp:cNvPr id="0" name=""/>
        <dsp:cNvSpPr/>
      </dsp:nvSpPr>
      <dsp:spPr>
        <a:xfrm>
          <a:off x="5365"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1" kern="1200" dirty="0">
              <a:highlight>
                <a:srgbClr val="FFFF00"/>
              </a:highlight>
              <a:latin typeface="+mn-lt"/>
            </a:rPr>
            <a:t>Eligible regardless of water quality benefit</a:t>
          </a:r>
        </a:p>
        <a:p>
          <a:pPr marL="114300" lvl="1" indent="-114300" algn="l" defTabSz="622300" rtl="0">
            <a:lnSpc>
              <a:spcPct val="90000"/>
            </a:lnSpc>
            <a:spcBef>
              <a:spcPct val="0"/>
            </a:spcBef>
            <a:spcAft>
              <a:spcPct val="15000"/>
            </a:spcAft>
            <a:buChar char="•"/>
          </a:pPr>
          <a:r>
            <a:rPr lang="en-US" sz="1400" kern="1200" dirty="0">
              <a:latin typeface="+mn-lt"/>
            </a:rPr>
            <a:t>Culvert repair, resizing, and removal, replacement of storm sewers, etc.</a:t>
          </a:r>
        </a:p>
      </dsp:txBody>
      <dsp:txXfrm>
        <a:off x="5365" y="1168089"/>
        <a:ext cx="2056689" cy="3211649"/>
      </dsp:txXfrm>
    </dsp:sp>
    <dsp:sp modelId="{7A6325D5-5AFF-478D-BFA8-B0E635352DA6}">
      <dsp:nvSpPr>
        <dsp:cNvPr id="0" name=""/>
        <dsp:cNvSpPr/>
      </dsp:nvSpPr>
      <dsp:spPr>
        <a:xfrm>
          <a:off x="2349990" y="336718"/>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Residential Wells</a:t>
          </a:r>
        </a:p>
      </dsp:txBody>
      <dsp:txXfrm>
        <a:off x="2349990" y="336718"/>
        <a:ext cx="2056689" cy="822675"/>
      </dsp:txXfrm>
    </dsp:sp>
    <dsp:sp modelId="{5FED2ADC-6EA9-495E-822D-1B2B1C56651E}">
      <dsp:nvSpPr>
        <dsp:cNvPr id="0" name=""/>
        <dsp:cNvSpPr/>
      </dsp:nvSpPr>
      <dsp:spPr>
        <a:xfrm>
          <a:off x="2349990"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mn-lt"/>
            </a:rPr>
            <a:t>Infrastructure </a:t>
          </a:r>
          <a:r>
            <a:rPr lang="en-US" sz="1400" b="1" kern="1200" dirty="0">
              <a:highlight>
                <a:srgbClr val="FFFF00"/>
              </a:highlight>
              <a:latin typeface="+mn-lt"/>
            </a:rPr>
            <a:t>to improve access </a:t>
          </a:r>
          <a:r>
            <a:rPr lang="en-US" sz="1400" kern="1200" dirty="0">
              <a:latin typeface="+mn-lt"/>
            </a:rPr>
            <a:t>to drinking water </a:t>
          </a:r>
        </a:p>
        <a:p>
          <a:pPr marL="114300" lvl="1" indent="-114300" algn="l" defTabSz="622300">
            <a:lnSpc>
              <a:spcPct val="90000"/>
            </a:lnSpc>
            <a:spcBef>
              <a:spcPct val="0"/>
            </a:spcBef>
            <a:spcAft>
              <a:spcPct val="15000"/>
            </a:spcAft>
            <a:buChar char="•"/>
          </a:pPr>
          <a:r>
            <a:rPr lang="en-US" sz="1400" b="1" kern="1200" dirty="0">
              <a:highlight>
                <a:srgbClr val="FFFF00"/>
              </a:highlight>
              <a:latin typeface="+mn-lt"/>
            </a:rPr>
            <a:t>Testing</a:t>
          </a:r>
          <a:r>
            <a:rPr lang="en-US" sz="1400" kern="1200" dirty="0">
              <a:latin typeface="+mn-lt"/>
            </a:rPr>
            <a:t> initiatives, and </a:t>
          </a:r>
          <a:r>
            <a:rPr lang="en-US" sz="1400" b="1" kern="1200" dirty="0">
              <a:highlight>
                <a:srgbClr val="FFFF00"/>
              </a:highlight>
              <a:latin typeface="+mn-lt"/>
            </a:rPr>
            <a:t>treatment/remediation </a:t>
          </a:r>
          <a:r>
            <a:rPr lang="en-US" sz="1400" kern="1200" dirty="0">
              <a:latin typeface="+mn-lt"/>
            </a:rPr>
            <a:t>strategies that address contamination</a:t>
          </a:r>
        </a:p>
      </dsp:txBody>
      <dsp:txXfrm>
        <a:off x="2349990" y="1168089"/>
        <a:ext cx="2056689" cy="3211649"/>
      </dsp:txXfrm>
    </dsp:sp>
    <dsp:sp modelId="{5F732332-538B-4403-8846-EA71DFB8DFF5}">
      <dsp:nvSpPr>
        <dsp:cNvPr id="0" name=""/>
        <dsp:cNvSpPr/>
      </dsp:nvSpPr>
      <dsp:spPr>
        <a:xfrm>
          <a:off x="4694616"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Lead Remediation</a:t>
          </a:r>
        </a:p>
      </dsp:txBody>
      <dsp:txXfrm>
        <a:off x="4694616" y="345414"/>
        <a:ext cx="2056689" cy="822675"/>
      </dsp:txXfrm>
    </dsp:sp>
    <dsp:sp modelId="{DAE73A0F-F107-4D7E-8160-60E98FB15221}">
      <dsp:nvSpPr>
        <dsp:cNvPr id="0" name=""/>
        <dsp:cNvSpPr/>
      </dsp:nvSpPr>
      <dsp:spPr>
        <a:xfrm>
          <a:off x="4694616"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mn-lt"/>
            </a:rPr>
            <a:t>Projects regardless of pipe material, but </a:t>
          </a:r>
          <a:r>
            <a:rPr lang="en-US" sz="1400" b="1" kern="1200" dirty="0">
              <a:highlight>
                <a:srgbClr val="FFFF00"/>
              </a:highlight>
              <a:latin typeface="+mn-lt"/>
            </a:rPr>
            <a:t>full length of service line </a:t>
          </a:r>
          <a:r>
            <a:rPr lang="en-US" sz="1400" kern="1200" dirty="0">
              <a:latin typeface="+mn-lt"/>
            </a:rPr>
            <a:t>must be replaced</a:t>
          </a:r>
        </a:p>
        <a:p>
          <a:pPr marL="114300" lvl="1" indent="-114300" algn="l" defTabSz="622300" rtl="0">
            <a:lnSpc>
              <a:spcPct val="90000"/>
            </a:lnSpc>
            <a:spcBef>
              <a:spcPct val="0"/>
            </a:spcBef>
            <a:spcAft>
              <a:spcPct val="15000"/>
            </a:spcAft>
            <a:buChar char="•"/>
          </a:pPr>
          <a:r>
            <a:rPr lang="en-US" sz="1400" kern="1200" dirty="0">
              <a:latin typeface="+mn-lt"/>
            </a:rPr>
            <a:t>Lead testing, lead service line replacement, water quality testing, compliance monitoring, and remediation activities</a:t>
          </a:r>
        </a:p>
        <a:p>
          <a:pPr marL="114300" lvl="1" indent="-114300" algn="l" defTabSz="622300" rtl="0">
            <a:lnSpc>
              <a:spcPct val="90000"/>
            </a:lnSpc>
            <a:spcBef>
              <a:spcPct val="0"/>
            </a:spcBef>
            <a:spcAft>
              <a:spcPct val="15000"/>
            </a:spcAft>
            <a:buChar char="•"/>
          </a:pPr>
          <a:r>
            <a:rPr lang="en-US" sz="1400" kern="1200" dirty="0">
              <a:latin typeface="+mn-lt"/>
            </a:rPr>
            <a:t>Replacement of internal plumbing and fixtures in schools and childcare facilities </a:t>
          </a:r>
        </a:p>
      </dsp:txBody>
      <dsp:txXfrm>
        <a:off x="4694616" y="1168089"/>
        <a:ext cx="2056689" cy="3211649"/>
      </dsp:txXfrm>
    </dsp:sp>
    <dsp:sp modelId="{5E860774-0DDE-6F40-BE4F-00D2381F05CC}">
      <dsp:nvSpPr>
        <dsp:cNvPr id="0" name=""/>
        <dsp:cNvSpPr/>
      </dsp:nvSpPr>
      <dsp:spPr>
        <a:xfrm>
          <a:off x="7039242"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Dam &amp; Reservoir Remediation</a:t>
          </a:r>
        </a:p>
      </dsp:txBody>
      <dsp:txXfrm>
        <a:off x="7039242" y="345414"/>
        <a:ext cx="2056689" cy="822675"/>
      </dsp:txXfrm>
    </dsp:sp>
    <dsp:sp modelId="{57F1C0A2-4162-3B49-95AF-7C36FD337F37}">
      <dsp:nvSpPr>
        <dsp:cNvPr id="0" name=""/>
        <dsp:cNvSpPr/>
      </dsp:nvSpPr>
      <dsp:spPr>
        <a:xfrm>
          <a:off x="7039242"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Primary purpose of dam or reservoir is for </a:t>
          </a:r>
          <a:r>
            <a:rPr lang="en-US" sz="1400" b="1" kern="1200" dirty="0"/>
            <a:t>drinking water supply</a:t>
          </a:r>
          <a:endParaRPr lang="en-US" sz="1400" kern="1200" dirty="0">
            <a:latin typeface="+mn-lt"/>
          </a:endParaRPr>
        </a:p>
        <a:p>
          <a:pPr marL="114300" lvl="1" indent="-114300" algn="l" defTabSz="622300" rtl="0">
            <a:lnSpc>
              <a:spcPct val="90000"/>
            </a:lnSpc>
            <a:spcBef>
              <a:spcPct val="0"/>
            </a:spcBef>
            <a:spcAft>
              <a:spcPct val="15000"/>
            </a:spcAft>
            <a:buChar char="•"/>
          </a:pPr>
          <a:r>
            <a:rPr lang="en-US" sz="1400" kern="1200" dirty="0"/>
            <a:t>May consider </a:t>
          </a:r>
          <a:r>
            <a:rPr lang="en-US" sz="1400" b="1" kern="1200" dirty="0">
              <a:highlight>
                <a:srgbClr val="FFFF00"/>
              </a:highlight>
            </a:rPr>
            <a:t>reasonable population growth</a:t>
          </a:r>
        </a:p>
      </dsp:txBody>
      <dsp:txXfrm>
        <a:off x="7039242" y="1168089"/>
        <a:ext cx="2056689" cy="3211649"/>
      </dsp:txXfrm>
    </dsp:sp>
    <dsp:sp modelId="{BAEB173A-FEB4-DC46-92B7-E616696E415A}">
      <dsp:nvSpPr>
        <dsp:cNvPr id="0" name=""/>
        <dsp:cNvSpPr/>
      </dsp:nvSpPr>
      <dsp:spPr>
        <a:xfrm>
          <a:off x="9383867"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a:rPr>
            <a:t>Drinking Water Infrastructure</a:t>
          </a:r>
          <a:endParaRPr lang="en-US" sz="1400" b="1" kern="1200" dirty="0"/>
        </a:p>
      </dsp:txBody>
      <dsp:txXfrm>
        <a:off x="9383867" y="345414"/>
        <a:ext cx="2056689" cy="822675"/>
      </dsp:txXfrm>
    </dsp:sp>
    <dsp:sp modelId="{1FF9B8EF-F3FD-2645-8168-287B3C4BCC7F}">
      <dsp:nvSpPr>
        <dsp:cNvPr id="0" name=""/>
        <dsp:cNvSpPr/>
      </dsp:nvSpPr>
      <dsp:spPr>
        <a:xfrm>
          <a:off x="9383867"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Designed to support </a:t>
          </a:r>
          <a:r>
            <a:rPr lang="en-US" sz="1400" b="1" kern="1200" dirty="0">
              <a:highlight>
                <a:srgbClr val="FFFF00"/>
              </a:highlight>
            </a:rPr>
            <a:t>reasonable growth only</a:t>
          </a:r>
        </a:p>
        <a:p>
          <a:pPr marL="114300" lvl="1" indent="-114300" algn="l" defTabSz="622300">
            <a:lnSpc>
              <a:spcPct val="90000"/>
            </a:lnSpc>
            <a:spcBef>
              <a:spcPct val="0"/>
            </a:spcBef>
            <a:spcAft>
              <a:spcPct val="15000"/>
            </a:spcAft>
            <a:buChar char="•"/>
          </a:pPr>
          <a:r>
            <a:rPr lang="en-US" sz="1400" kern="1200" dirty="0">
              <a:latin typeface="+mn-lt"/>
            </a:rPr>
            <a:t>Must be cost-effective </a:t>
          </a:r>
          <a:r>
            <a:rPr lang="en-US" sz="1400" kern="1200" dirty="0"/>
            <a:t>to achieve a minimum level of service </a:t>
          </a:r>
          <a:endParaRPr lang="en-US" sz="1400" kern="1200" dirty="0">
            <a:latin typeface="Calibri Light" panose="020F0302020204030204"/>
          </a:endParaRPr>
        </a:p>
        <a:p>
          <a:pPr marL="114300" lvl="1" indent="-114300" algn="l" defTabSz="622300">
            <a:lnSpc>
              <a:spcPct val="90000"/>
            </a:lnSpc>
            <a:spcBef>
              <a:spcPct val="0"/>
            </a:spcBef>
            <a:spcAft>
              <a:spcPct val="15000"/>
            </a:spcAft>
            <a:buChar char="•"/>
          </a:pPr>
          <a:r>
            <a:rPr lang="en-US" sz="1400" kern="1200" dirty="0"/>
            <a:t>Must be sustainable over its estimated useful life </a:t>
          </a:r>
        </a:p>
      </dsp:txBody>
      <dsp:txXfrm>
        <a:off x="9383867" y="1168089"/>
        <a:ext cx="2056689" cy="3211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A663C-C558-DB4B-A831-B0F559EC1460}">
      <dsp:nvSpPr>
        <dsp:cNvPr id="0" name=""/>
        <dsp:cNvSpPr/>
      </dsp:nvSpPr>
      <dsp:spPr>
        <a:xfrm>
          <a:off x="4833"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Finance</a:t>
          </a:r>
        </a:p>
      </dsp:txBody>
      <dsp:txXfrm rot="16200000">
        <a:off x="-1134848" y="2391835"/>
        <a:ext cx="2860835" cy="581470"/>
      </dsp:txXfrm>
    </dsp:sp>
    <dsp:sp modelId="{756F3B6A-9647-9E40-8395-06787AD8663B}">
      <dsp:nvSpPr>
        <dsp:cNvPr id="0" name=""/>
        <dsp:cNvSpPr/>
      </dsp:nvSpPr>
      <dsp:spPr>
        <a:xfrm>
          <a:off x="58630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t>Set up financial management system</a:t>
          </a:r>
        </a:p>
        <a:p>
          <a:pPr marL="0" lvl="0" indent="0" algn="l" defTabSz="1244600">
            <a:lnSpc>
              <a:spcPct val="90000"/>
            </a:lnSpc>
            <a:spcBef>
              <a:spcPct val="0"/>
            </a:spcBef>
            <a:spcAft>
              <a:spcPct val="35000"/>
            </a:spcAft>
            <a:buNone/>
          </a:pPr>
          <a:r>
            <a:rPr lang="en-US" sz="2800" kern="1200" dirty="0"/>
            <a:t>Adopt grant project ordinance</a:t>
          </a:r>
        </a:p>
      </dsp:txBody>
      <dsp:txXfrm>
        <a:off x="586304" y="1252153"/>
        <a:ext cx="2165977" cy="3488823"/>
      </dsp:txXfrm>
    </dsp:sp>
    <dsp:sp modelId="{795E6167-A805-FC43-844A-01E2D2612ADA}">
      <dsp:nvSpPr>
        <dsp:cNvPr id="0" name=""/>
        <dsp:cNvSpPr/>
      </dsp:nvSpPr>
      <dsp:spPr>
        <a:xfrm>
          <a:off x="3013943"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Internal Controls</a:t>
          </a:r>
        </a:p>
      </dsp:txBody>
      <dsp:txXfrm rot="16200000">
        <a:off x="1874261" y="2391835"/>
        <a:ext cx="2860835" cy="581470"/>
      </dsp:txXfrm>
    </dsp:sp>
    <dsp:sp modelId="{71D1FFB3-4D5A-C947-9B7E-61C07DEA37C0}">
      <dsp:nvSpPr>
        <dsp:cNvPr id="0" name=""/>
        <dsp:cNvSpPr/>
      </dsp:nvSpPr>
      <dsp:spPr>
        <a:xfrm rot="5400000">
          <a:off x="277210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40735-E8A5-854B-A052-4E9DD366E121}">
      <dsp:nvSpPr>
        <dsp:cNvPr id="0" name=""/>
        <dsp:cNvSpPr/>
      </dsp:nvSpPr>
      <dsp:spPr>
        <a:xfrm>
          <a:off x="359541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a:t>Adopt written internal controls</a:t>
          </a:r>
        </a:p>
      </dsp:txBody>
      <dsp:txXfrm>
        <a:off x="3595414" y="1252153"/>
        <a:ext cx="2165977" cy="3488823"/>
      </dsp:txXfrm>
    </dsp:sp>
    <dsp:sp modelId="{CD7E43B5-99E3-CA40-B9EB-CA006D6D2240}">
      <dsp:nvSpPr>
        <dsp:cNvPr id="0" name=""/>
        <dsp:cNvSpPr/>
      </dsp:nvSpPr>
      <dsp:spPr>
        <a:xfrm>
          <a:off x="6023054"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Policies</a:t>
          </a:r>
        </a:p>
      </dsp:txBody>
      <dsp:txXfrm rot="16200000">
        <a:off x="4883371" y="2391835"/>
        <a:ext cx="2860835" cy="581470"/>
      </dsp:txXfrm>
    </dsp:sp>
    <dsp:sp modelId="{A4C07550-0D9C-B14E-AB21-4073AD8667D2}">
      <dsp:nvSpPr>
        <dsp:cNvPr id="0" name=""/>
        <dsp:cNvSpPr/>
      </dsp:nvSpPr>
      <dsp:spPr>
        <a:xfrm rot="5400000">
          <a:off x="578121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75791F-13FC-514F-BD23-411BBBC60BE3}">
      <dsp:nvSpPr>
        <dsp:cNvPr id="0" name=""/>
        <dsp:cNvSpPr/>
      </dsp:nvSpPr>
      <dsp:spPr>
        <a:xfrm>
          <a:off x="660452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t>Adopt and implement certain federal policies</a:t>
          </a:r>
        </a:p>
      </dsp:txBody>
      <dsp:txXfrm>
        <a:off x="6604524" y="1252153"/>
        <a:ext cx="2165977" cy="3488823"/>
      </dsp:txXfrm>
    </dsp:sp>
    <dsp:sp modelId="{B5908F67-24BB-C849-83B3-A7C9AF7CD955}">
      <dsp:nvSpPr>
        <dsp:cNvPr id="0" name=""/>
        <dsp:cNvSpPr/>
      </dsp:nvSpPr>
      <dsp:spPr>
        <a:xfrm>
          <a:off x="9032164"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Document</a:t>
          </a:r>
        </a:p>
      </dsp:txBody>
      <dsp:txXfrm rot="16200000">
        <a:off x="7892482" y="2391835"/>
        <a:ext cx="2860835" cy="581470"/>
      </dsp:txXfrm>
    </dsp:sp>
    <dsp:sp modelId="{CAEF5432-FEDF-2B48-B711-AA13543BFB7C}">
      <dsp:nvSpPr>
        <dsp:cNvPr id="0" name=""/>
        <dsp:cNvSpPr/>
      </dsp:nvSpPr>
      <dsp:spPr>
        <a:xfrm rot="5400000">
          <a:off x="879032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20AAE-7386-9148-8C12-420CAB62647D}">
      <dsp:nvSpPr>
        <dsp:cNvPr id="0" name=""/>
        <dsp:cNvSpPr/>
      </dsp:nvSpPr>
      <dsp:spPr>
        <a:xfrm>
          <a:off x="9613635"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t>Document! Document! Document!</a:t>
          </a:r>
        </a:p>
      </dsp:txBody>
      <dsp:txXfrm>
        <a:off x="9613635" y="1252153"/>
        <a:ext cx="2165977" cy="34888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Commitment to integrity &amp; ethics</a:t>
          </a:r>
        </a:p>
        <a:p>
          <a:pPr marL="0" lvl="0" indent="0" algn="l" defTabSz="711200">
            <a:lnSpc>
              <a:spcPct val="90000"/>
            </a:lnSpc>
            <a:spcBef>
              <a:spcPct val="0"/>
            </a:spcBef>
            <a:spcAft>
              <a:spcPct val="35000"/>
            </a:spcAft>
            <a:buNone/>
          </a:pPr>
          <a:r>
            <a:rPr lang="en-US" sz="1600" kern="1200" dirty="0"/>
            <a:t>Effective oversight by leadership</a:t>
          </a:r>
        </a:p>
        <a:p>
          <a:pPr marL="0" lvl="0" indent="0" algn="l" defTabSz="711200">
            <a:lnSpc>
              <a:spcPct val="90000"/>
            </a:lnSpc>
            <a:spcBef>
              <a:spcPct val="0"/>
            </a:spcBef>
            <a:spcAft>
              <a:spcPct val="35000"/>
            </a:spcAft>
            <a:buNone/>
          </a:pPr>
          <a:r>
            <a:rPr lang="en-US" sz="1600" kern="1200" dirty="0"/>
            <a:t>Clear structure and procedures</a:t>
          </a:r>
        </a:p>
        <a:p>
          <a:pPr marL="0" lvl="0" indent="0" algn="l" defTabSz="711200">
            <a:lnSpc>
              <a:spcPct val="90000"/>
            </a:lnSpc>
            <a:spcBef>
              <a:spcPct val="0"/>
            </a:spcBef>
            <a:spcAft>
              <a:spcPct val="35000"/>
            </a:spcAft>
            <a:buNone/>
          </a:pPr>
          <a:r>
            <a:rPr lang="en-US" sz="1600" kern="1200" dirty="0"/>
            <a:t>Commitment to competence</a:t>
          </a:r>
        </a:p>
        <a:p>
          <a:pPr marL="0" lvl="0" indent="0" algn="l" defTabSz="711200">
            <a:lnSpc>
              <a:spcPct val="90000"/>
            </a:lnSpc>
            <a:spcBef>
              <a:spcPct val="0"/>
            </a:spcBef>
            <a:spcAft>
              <a:spcPct val="35000"/>
            </a:spcAft>
            <a:buNone/>
          </a:pPr>
          <a:r>
            <a:rPr lang="en-US" sz="1600" kern="1200" dirty="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Specifies suitable objectives</a:t>
          </a:r>
        </a:p>
        <a:p>
          <a:pPr marL="0" lvl="0" indent="0" algn="l" defTabSz="711200">
            <a:lnSpc>
              <a:spcPct val="90000"/>
            </a:lnSpc>
            <a:spcBef>
              <a:spcPct val="0"/>
            </a:spcBef>
            <a:spcAft>
              <a:spcPct val="35000"/>
            </a:spcAft>
            <a:buNone/>
          </a:pPr>
          <a:r>
            <a:rPr lang="en-US" sz="1600" kern="1200" dirty="0"/>
            <a:t>Identifies &amp; analyzes risk</a:t>
          </a:r>
        </a:p>
        <a:p>
          <a:pPr marL="0" lvl="0" indent="0" algn="l" defTabSz="711200">
            <a:lnSpc>
              <a:spcPct val="90000"/>
            </a:lnSpc>
            <a:spcBef>
              <a:spcPct val="0"/>
            </a:spcBef>
            <a:spcAft>
              <a:spcPct val="35000"/>
            </a:spcAft>
            <a:buNone/>
          </a:pPr>
          <a:r>
            <a:rPr lang="en-US" sz="1600" kern="1200" dirty="0"/>
            <a:t>Assesses fraud risk</a:t>
          </a:r>
        </a:p>
        <a:p>
          <a:pPr marL="0" lvl="0" indent="0" algn="l" defTabSz="711200">
            <a:lnSpc>
              <a:spcPct val="90000"/>
            </a:lnSpc>
            <a:spcBef>
              <a:spcPct val="0"/>
            </a:spcBef>
            <a:spcAft>
              <a:spcPct val="35000"/>
            </a:spcAft>
            <a:buNone/>
          </a:pPr>
          <a:r>
            <a:rPr lang="en-US" sz="1600" kern="1200" dirty="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Develops control activities</a:t>
          </a:r>
        </a:p>
        <a:p>
          <a:pPr marL="0" lvl="0" indent="0" algn="l" defTabSz="711200">
            <a:lnSpc>
              <a:spcPct val="90000"/>
            </a:lnSpc>
            <a:spcBef>
              <a:spcPct val="0"/>
            </a:spcBef>
            <a:spcAft>
              <a:spcPct val="35000"/>
            </a:spcAft>
            <a:buNone/>
          </a:pPr>
          <a:r>
            <a:rPr lang="en-US" sz="1600" kern="1200" dirty="0"/>
            <a:t>General controls over technology</a:t>
          </a:r>
        </a:p>
        <a:p>
          <a:pPr marL="0" lvl="0" indent="0" algn="l" defTabSz="711200">
            <a:lnSpc>
              <a:spcPct val="90000"/>
            </a:lnSpc>
            <a:spcBef>
              <a:spcPct val="0"/>
            </a:spcBef>
            <a:spcAft>
              <a:spcPct val="35000"/>
            </a:spcAft>
            <a:buNone/>
          </a:pPr>
          <a:r>
            <a:rPr lang="en-US" sz="1600" kern="1200" dirty="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dirty="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Conducts ongoing monitoring </a:t>
          </a:r>
        </a:p>
        <a:p>
          <a:pPr marL="0" lvl="0" indent="0" algn="l" defTabSz="711200">
            <a:lnSpc>
              <a:spcPct val="90000"/>
            </a:lnSpc>
            <a:spcBef>
              <a:spcPct val="0"/>
            </a:spcBef>
            <a:spcAft>
              <a:spcPct val="35000"/>
            </a:spcAft>
            <a:buNone/>
          </a:pPr>
          <a:r>
            <a:rPr lang="en-US" sz="1600" kern="1200" dirty="0"/>
            <a:t>Identifies, evaluates, and communicates deficiencies</a:t>
          </a:r>
        </a:p>
        <a:p>
          <a:pPr marL="0" lvl="0" indent="0" algn="l" defTabSz="711200">
            <a:lnSpc>
              <a:spcPct val="90000"/>
            </a:lnSpc>
            <a:spcBef>
              <a:spcPct val="0"/>
            </a:spcBef>
            <a:spcAft>
              <a:spcPct val="35000"/>
            </a:spcAft>
            <a:buNone/>
          </a:pPr>
          <a:r>
            <a:rPr lang="en-US" sz="1600" kern="1200" dirty="0"/>
            <a:t>Addresses deficiencies in a timely manner</a:t>
          </a:r>
        </a:p>
      </dsp:txBody>
      <dsp:txXfrm>
        <a:off x="10106452" y="1946991"/>
        <a:ext cx="1733719" cy="27925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B0F2E-5BD5-EB43-AA5A-B67BDA866B63}">
      <dsp:nvSpPr>
        <dsp:cNvPr id="0" name=""/>
        <dsp:cNvSpPr/>
      </dsp:nvSpPr>
      <dsp:spPr>
        <a:xfrm rot="5400000">
          <a:off x="-184398" y="187380"/>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Record Retention</a:t>
          </a:r>
        </a:p>
      </dsp:txBody>
      <dsp:txXfrm rot="-5400000">
        <a:off x="0" y="433244"/>
        <a:ext cx="860524" cy="368796"/>
      </dsp:txXfrm>
    </dsp:sp>
    <dsp:sp modelId="{1DF808AB-3D64-B145-B52D-0CE08C53F47A}">
      <dsp:nvSpPr>
        <dsp:cNvPr id="0" name=""/>
        <dsp:cNvSpPr/>
      </dsp:nvSpPr>
      <dsp:spPr>
        <a:xfrm rot="5400000">
          <a:off x="5890758" y="-5027252"/>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policy supplements a local government’s regular records retention policy to establish procedures to retain all ARP/CSLFRF-related information for at least 5 years after the end of the award term (through December 31, 2031). (</a:t>
          </a:r>
          <a:r>
            <a:rPr lang="en-US" sz="1600" b="1" u="sng" kern="1200"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1988"/>
        <a:ext cx="10820519" cy="721044"/>
      </dsp:txXfrm>
    </dsp:sp>
    <dsp:sp modelId="{F14040D4-44BF-D34E-97E0-69A566AB554B}">
      <dsp:nvSpPr>
        <dsp:cNvPr id="0" name=""/>
        <dsp:cNvSpPr/>
      </dsp:nvSpPr>
      <dsp:spPr>
        <a:xfrm rot="5400000">
          <a:off x="-184398" y="1300958"/>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Civil Rights Compliance</a:t>
          </a:r>
        </a:p>
      </dsp:txBody>
      <dsp:txXfrm rot="-5400000">
        <a:off x="0" y="1546822"/>
        <a:ext cx="860524" cy="368796"/>
      </dsp:txXfrm>
    </dsp:sp>
    <dsp:sp modelId="{FE8D2E72-4480-484A-94D7-19A83A7C203C}">
      <dsp:nvSpPr>
        <dsp:cNvPr id="0" name=""/>
        <dsp:cNvSpPr/>
      </dsp:nvSpPr>
      <dsp:spPr>
        <a:xfrm rot="5400000">
          <a:off x="5890758" y="-3913673"/>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policy reaffirms the local government’s commitment to compliance with federal civil rights laws and establishes processes for reporting potential violations and tracking complaints and resolutions. (</a:t>
          </a:r>
          <a:r>
            <a:rPr lang="en-US" sz="1600" b="1" u="sng" kern="1200">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1155567"/>
        <a:ext cx="10820519" cy="721044"/>
      </dsp:txXfrm>
    </dsp:sp>
    <dsp:sp modelId="{98CE0172-6EE1-6749-A6C8-F2BBFBC45159}">
      <dsp:nvSpPr>
        <dsp:cNvPr id="0" name=""/>
        <dsp:cNvSpPr/>
      </dsp:nvSpPr>
      <dsp:spPr>
        <a:xfrm rot="5400000">
          <a:off x="-184398" y="2414537"/>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Eligible Use</a:t>
          </a:r>
        </a:p>
      </dsp:txBody>
      <dsp:txXfrm rot="-5400000">
        <a:off x="0" y="2660401"/>
        <a:ext cx="860524" cy="368796"/>
      </dsp:txXfrm>
    </dsp:sp>
    <dsp:sp modelId="{40012342-DE9C-034B-B28F-E5E6EC8B6014}">
      <dsp:nvSpPr>
        <dsp:cNvPr id="0" name=""/>
        <dsp:cNvSpPr/>
      </dsp:nvSpPr>
      <dsp:spPr>
        <a:xfrm rot="5400000">
          <a:off x="5890758" y="-2800094"/>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600" b="1" u="sng" kern="1200">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2269146"/>
        <a:ext cx="10820519" cy="721044"/>
      </dsp:txXfrm>
    </dsp:sp>
    <dsp:sp modelId="{5CA5B7DE-DB9A-4A46-A82B-1EECEF8A0E55}">
      <dsp:nvSpPr>
        <dsp:cNvPr id="0" name=""/>
        <dsp:cNvSpPr/>
      </dsp:nvSpPr>
      <dsp:spPr>
        <a:xfrm rot="5400000">
          <a:off x="-184398" y="3528116"/>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Allowable Cost</a:t>
          </a:r>
        </a:p>
      </dsp:txBody>
      <dsp:txXfrm rot="-5400000">
        <a:off x="0" y="3773980"/>
        <a:ext cx="860524" cy="368796"/>
      </dsp:txXfrm>
    </dsp:sp>
    <dsp:sp modelId="{59C8FA81-C9BC-774F-8DA2-13A9F617B561}">
      <dsp:nvSpPr>
        <dsp:cNvPr id="0" name=""/>
        <dsp:cNvSpPr/>
      </dsp:nvSpPr>
      <dsp:spPr>
        <a:xfrm rot="5400000">
          <a:off x="5890758" y="-1686515"/>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more complex policy that requires a local government to do a detailed review of each cost item and ensure compliance with special limitations and documentation mandates for certain cost items. (</a:t>
          </a:r>
          <a:r>
            <a:rPr lang="en-US" sz="1600" b="1" u="sng" kern="1200">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sz="1600" kern="1200"/>
            <a:t>.) </a:t>
          </a:r>
          <a:r>
            <a:rPr lang="en-US" sz="1600" i="1" kern="1200"/>
            <a:t>[If using Revenue Replacement ARP/CSLFRF, there will be a more limited allowable cost review.]</a:t>
          </a:r>
          <a:endParaRPr lang="en-US" sz="1600" i="1" kern="1200" dirty="0"/>
        </a:p>
      </dsp:txBody>
      <dsp:txXfrm rot="-5400000">
        <a:off x="860525" y="3382725"/>
        <a:ext cx="10820519" cy="721044"/>
      </dsp:txXfrm>
    </dsp:sp>
    <dsp:sp modelId="{3BABBCC3-2585-9145-9378-0861DE8AAB7D}">
      <dsp:nvSpPr>
        <dsp:cNvPr id="0" name=""/>
        <dsp:cNvSpPr/>
      </dsp:nvSpPr>
      <dsp:spPr>
        <a:xfrm rot="5400000">
          <a:off x="-184398" y="4641695"/>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0" kern="1200" dirty="0"/>
            <a:t>Conflict of Interest</a:t>
          </a:r>
        </a:p>
      </dsp:txBody>
      <dsp:txXfrm rot="-5400000">
        <a:off x="0" y="4887559"/>
        <a:ext cx="860524" cy="368796"/>
      </dsp:txXfrm>
    </dsp:sp>
    <dsp:sp modelId="{5E6BC373-316E-D241-ABC1-871F32CF8412}">
      <dsp:nvSpPr>
        <dsp:cNvPr id="0" name=""/>
        <dsp:cNvSpPr/>
      </dsp:nvSpPr>
      <dsp:spPr>
        <a:xfrm rot="5400000">
          <a:off x="5890758" y="-572936"/>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600" b="1" u="sng" kern="1200"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496304"/>
        <a:ext cx="10820519" cy="7210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FD30-451D-CE4E-AB4C-03BF30A52B44}">
      <dsp:nvSpPr>
        <dsp:cNvPr id="0" name=""/>
        <dsp:cNvSpPr/>
      </dsp:nvSpPr>
      <dsp:spPr>
        <a:xfrm>
          <a:off x="515151" y="413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Extends for life of capital project or grant</a:t>
          </a:r>
        </a:p>
      </dsp:txBody>
      <dsp:txXfrm>
        <a:off x="529529" y="18517"/>
        <a:ext cx="4046481" cy="462137"/>
      </dsp:txXfrm>
    </dsp:sp>
    <dsp:sp modelId="{42A4EA8E-B414-5349-BD97-D56B7971D9B4}">
      <dsp:nvSpPr>
        <dsp:cNvPr id="0" name=""/>
        <dsp:cNvSpPr/>
      </dsp:nvSpPr>
      <dsp:spPr>
        <a:xfrm rot="5400000">
          <a:off x="2460727" y="50730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525713"/>
        <a:ext cx="132541" cy="128859"/>
      </dsp:txXfrm>
    </dsp:sp>
    <dsp:sp modelId="{7985053D-F195-1B48-954D-0F034781E712}">
      <dsp:nvSpPr>
        <dsp:cNvPr id="0" name=""/>
        <dsp:cNvSpPr/>
      </dsp:nvSpPr>
      <dsp:spPr>
        <a:xfrm>
          <a:off x="515151" y="74047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balanced</a:t>
          </a:r>
        </a:p>
      </dsp:txBody>
      <dsp:txXfrm>
        <a:off x="529529" y="754857"/>
        <a:ext cx="4046481" cy="462137"/>
      </dsp:txXfrm>
    </dsp:sp>
    <dsp:sp modelId="{E796AAC6-76C5-1546-A1EF-0FA2C5E844B0}">
      <dsp:nvSpPr>
        <dsp:cNvPr id="0" name=""/>
        <dsp:cNvSpPr/>
      </dsp:nvSpPr>
      <dsp:spPr>
        <a:xfrm rot="5400000">
          <a:off x="2460727" y="124364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262053"/>
        <a:ext cx="132541" cy="128859"/>
      </dsp:txXfrm>
    </dsp:sp>
    <dsp:sp modelId="{A97F3A70-86A3-224A-AAF4-AC4568371833}">
      <dsp:nvSpPr>
        <dsp:cNvPr id="0" name=""/>
        <dsp:cNvSpPr/>
      </dsp:nvSpPr>
      <dsp:spPr>
        <a:xfrm>
          <a:off x="515151" y="147681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Adopt at any time, by simple majority of board present and voting, if there is a quorum </a:t>
          </a:r>
        </a:p>
      </dsp:txBody>
      <dsp:txXfrm>
        <a:off x="529529" y="1491196"/>
        <a:ext cx="4046481" cy="462137"/>
      </dsp:txXfrm>
    </dsp:sp>
    <dsp:sp modelId="{23638FAE-37FF-8140-9F40-590DECE35841}">
      <dsp:nvSpPr>
        <dsp:cNvPr id="0" name=""/>
        <dsp:cNvSpPr/>
      </dsp:nvSpPr>
      <dsp:spPr>
        <a:xfrm rot="5400000">
          <a:off x="2460727" y="197998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998393"/>
        <a:ext cx="132541" cy="128859"/>
      </dsp:txXfrm>
    </dsp:sp>
    <dsp:sp modelId="{7D0FCEDC-4B57-1648-9DAD-D9A384F56E6B}">
      <dsp:nvSpPr>
        <dsp:cNvPr id="0" name=""/>
        <dsp:cNvSpPr/>
      </dsp:nvSpPr>
      <dsp:spPr>
        <a:xfrm>
          <a:off x="515151" y="221315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 public hearing required</a:t>
          </a:r>
          <a:endParaRPr lang="en-US" sz="1400" kern="1200" dirty="0"/>
        </a:p>
      </dsp:txBody>
      <dsp:txXfrm>
        <a:off x="529529" y="2227536"/>
        <a:ext cx="4046481" cy="462137"/>
      </dsp:txXfrm>
    </dsp:sp>
    <dsp:sp modelId="{37CB25F6-6954-4442-9653-F6E685354F25}">
      <dsp:nvSpPr>
        <dsp:cNvPr id="0" name=""/>
        <dsp:cNvSpPr/>
      </dsp:nvSpPr>
      <dsp:spPr>
        <a:xfrm rot="5400000">
          <a:off x="2460727" y="271632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2734733"/>
        <a:ext cx="132541" cy="128859"/>
      </dsp:txXfrm>
    </dsp:sp>
    <dsp:sp modelId="{ADAF51A3-CAB0-A342-91D8-7B1E7047DBD7}">
      <dsp:nvSpPr>
        <dsp:cNvPr id="0" name=""/>
        <dsp:cNvSpPr/>
      </dsp:nvSpPr>
      <dsp:spPr>
        <a:xfrm>
          <a:off x="515151" y="294949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included in board minutes with copies filed with finance officer, budget officer, and clerk</a:t>
          </a:r>
        </a:p>
      </dsp:txBody>
      <dsp:txXfrm>
        <a:off x="529529" y="2963876"/>
        <a:ext cx="4046481" cy="462137"/>
      </dsp:txXfrm>
    </dsp:sp>
    <dsp:sp modelId="{51E3B891-81B7-5E4E-A5D0-429BFED0AB84}">
      <dsp:nvSpPr>
        <dsp:cNvPr id="0" name=""/>
        <dsp:cNvSpPr/>
      </dsp:nvSpPr>
      <dsp:spPr>
        <a:xfrm rot="5400000">
          <a:off x="2460727" y="345266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3471072"/>
        <a:ext cx="132541" cy="128859"/>
      </dsp:txXfrm>
    </dsp:sp>
    <dsp:sp modelId="{7267B94A-96A0-454D-8CD6-6F70A51468B6}">
      <dsp:nvSpPr>
        <dsp:cNvPr id="0" name=""/>
        <dsp:cNvSpPr/>
      </dsp:nvSpPr>
      <dsp:spPr>
        <a:xfrm>
          <a:off x="515151" y="368583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Info about expected projects/programs relayed to board during annual budget process</a:t>
          </a:r>
        </a:p>
      </dsp:txBody>
      <dsp:txXfrm>
        <a:off x="529529" y="3700215"/>
        <a:ext cx="4046481" cy="462137"/>
      </dsp:txXfrm>
    </dsp:sp>
    <dsp:sp modelId="{A6239B2E-4F69-0946-BAC0-4D28E8F0DD7C}">
      <dsp:nvSpPr>
        <dsp:cNvPr id="0" name=""/>
        <dsp:cNvSpPr/>
      </dsp:nvSpPr>
      <dsp:spPr>
        <a:xfrm rot="5400000">
          <a:off x="2460727" y="418900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207412"/>
        <a:ext cx="132541" cy="128859"/>
      </dsp:txXfrm>
    </dsp:sp>
    <dsp:sp modelId="{92C75C58-D91A-7647-A201-6CA65157F1F6}">
      <dsp:nvSpPr>
        <dsp:cNvPr id="0" name=""/>
        <dsp:cNvSpPr/>
      </dsp:nvSpPr>
      <dsp:spPr>
        <a:xfrm>
          <a:off x="515151" y="442217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Board may amend at any time, as long as it continues to be balanced</a:t>
          </a:r>
        </a:p>
      </dsp:txBody>
      <dsp:txXfrm>
        <a:off x="529529" y="4436555"/>
        <a:ext cx="4046481" cy="462137"/>
      </dsp:txXfrm>
    </dsp:sp>
    <dsp:sp modelId="{B212B42E-A1CD-0441-B44F-529BC1CDB837}">
      <dsp:nvSpPr>
        <dsp:cNvPr id="0" name=""/>
        <dsp:cNvSpPr/>
      </dsp:nvSpPr>
      <dsp:spPr>
        <a:xfrm rot="5400000">
          <a:off x="2460727" y="492534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943752"/>
        <a:ext cx="132541" cy="128859"/>
      </dsp:txXfrm>
    </dsp:sp>
    <dsp:sp modelId="{8F5BA582-09BC-DB49-808D-762C097718EE}">
      <dsp:nvSpPr>
        <dsp:cNvPr id="0" name=""/>
        <dsp:cNvSpPr/>
      </dsp:nvSpPr>
      <dsp:spPr>
        <a:xfrm>
          <a:off x="515151" y="515851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If grant project ordinance, account as special revenue fund</a:t>
          </a:r>
        </a:p>
      </dsp:txBody>
      <dsp:txXfrm>
        <a:off x="529529" y="5172895"/>
        <a:ext cx="4046481" cy="4621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C87A5-04F6-0143-A867-9E4FAB2D5BE7}">
      <dsp:nvSpPr>
        <dsp:cNvPr id="0" name=""/>
        <dsp:cNvSpPr/>
      </dsp:nvSpPr>
      <dsp:spPr>
        <a:xfrm>
          <a:off x="2538725" y="792"/>
          <a:ext cx="1856750" cy="92746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Local Government</a:t>
          </a:r>
        </a:p>
      </dsp:txBody>
      <dsp:txXfrm>
        <a:off x="2565890" y="27957"/>
        <a:ext cx="1802420" cy="873139"/>
      </dsp:txXfrm>
    </dsp:sp>
    <dsp:sp modelId="{51954E66-56AC-A44E-B63F-D556D903D7AD}">
      <dsp:nvSpPr>
        <dsp:cNvPr id="0" name=""/>
        <dsp:cNvSpPr/>
      </dsp:nvSpPr>
      <dsp:spPr>
        <a:xfrm rot="5400000">
          <a:off x="3293199" y="951449"/>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986229"/>
        <a:ext cx="250417" cy="243461"/>
      </dsp:txXfrm>
    </dsp:sp>
    <dsp:sp modelId="{5FE4ED40-1284-F24A-9497-392C669A4DB6}">
      <dsp:nvSpPr>
        <dsp:cNvPr id="0" name=""/>
        <dsp:cNvSpPr/>
      </dsp:nvSpPr>
      <dsp:spPr>
        <a:xfrm>
          <a:off x="2538725" y="1391997"/>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Eligibility restrictions</a:t>
          </a:r>
        </a:p>
      </dsp:txBody>
      <dsp:txXfrm>
        <a:off x="2565890" y="1419162"/>
        <a:ext cx="1802420" cy="873139"/>
      </dsp:txXfrm>
    </dsp:sp>
    <dsp:sp modelId="{674CECF2-45F9-154D-BAA7-3CC87CD8751F}">
      <dsp:nvSpPr>
        <dsp:cNvPr id="0" name=""/>
        <dsp:cNvSpPr/>
      </dsp:nvSpPr>
      <dsp:spPr>
        <a:xfrm rot="5400000">
          <a:off x="3293199" y="2342653"/>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2377433"/>
        <a:ext cx="250417" cy="243461"/>
      </dsp:txXfrm>
    </dsp:sp>
    <dsp:sp modelId="{C6689794-B8CB-4842-8181-EB8F93F1585E}">
      <dsp:nvSpPr>
        <dsp:cNvPr id="0" name=""/>
        <dsp:cNvSpPr/>
      </dsp:nvSpPr>
      <dsp:spPr>
        <a:xfrm>
          <a:off x="2538725" y="2783201"/>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Award terms and prohibitions</a:t>
          </a:r>
        </a:p>
      </dsp:txBody>
      <dsp:txXfrm>
        <a:off x="2565890" y="2810366"/>
        <a:ext cx="1802420" cy="873139"/>
      </dsp:txXfrm>
    </dsp:sp>
    <dsp:sp modelId="{57D94668-669D-3945-A0C6-4BC6744E9816}">
      <dsp:nvSpPr>
        <dsp:cNvPr id="0" name=""/>
        <dsp:cNvSpPr/>
      </dsp:nvSpPr>
      <dsp:spPr>
        <a:xfrm rot="5400000">
          <a:off x="3293199" y="3733858"/>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3768638"/>
        <a:ext cx="250417" cy="243461"/>
      </dsp:txXfrm>
    </dsp:sp>
    <dsp:sp modelId="{EA73BA3F-D6E0-4447-8C84-C5F91A3E73C3}">
      <dsp:nvSpPr>
        <dsp:cNvPr id="0" name=""/>
        <dsp:cNvSpPr/>
      </dsp:nvSpPr>
      <dsp:spPr>
        <a:xfrm>
          <a:off x="2538725" y="4174406"/>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Uniform guidance requirements</a:t>
          </a:r>
        </a:p>
      </dsp:txBody>
      <dsp:txXfrm>
        <a:off x="2565890" y="4201571"/>
        <a:ext cx="1802420" cy="873139"/>
      </dsp:txXfrm>
    </dsp:sp>
    <dsp:sp modelId="{630891F8-1C41-3049-8C24-15719267826C}">
      <dsp:nvSpPr>
        <dsp:cNvPr id="0" name=""/>
        <dsp:cNvSpPr/>
      </dsp:nvSpPr>
      <dsp:spPr>
        <a:xfrm rot="5400000">
          <a:off x="3293199" y="5125062"/>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5159842"/>
        <a:ext cx="250417" cy="243461"/>
      </dsp:txXfrm>
    </dsp:sp>
    <dsp:sp modelId="{9B45FFB3-5D70-AC48-8F57-64AE0E1D66FF}">
      <dsp:nvSpPr>
        <dsp:cNvPr id="0" name=""/>
        <dsp:cNvSpPr/>
      </dsp:nvSpPr>
      <dsp:spPr>
        <a:xfrm>
          <a:off x="2538725" y="5565610"/>
          <a:ext cx="1856750" cy="92746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Partner Organization</a:t>
          </a:r>
        </a:p>
      </dsp:txBody>
      <dsp:txXfrm>
        <a:off x="2565890" y="5592775"/>
        <a:ext cx="1802420" cy="8731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B5F1-F62E-A341-A148-ACA3AA6ED792}">
      <dsp:nvSpPr>
        <dsp:cNvPr id="0" name=""/>
        <dsp:cNvSpPr/>
      </dsp:nvSpPr>
      <dsp:spPr>
        <a:xfrm rot="5400000">
          <a:off x="-264324" y="373998"/>
          <a:ext cx="1762161" cy="1233513"/>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Low Risk</a:t>
          </a:r>
        </a:p>
      </dsp:txBody>
      <dsp:txXfrm rot="-5400000">
        <a:off x="1" y="726431"/>
        <a:ext cx="1233513" cy="528648"/>
      </dsp:txXfrm>
    </dsp:sp>
    <dsp:sp modelId="{7BEBE8EC-07ED-8B4D-9AE2-E63AA3BA1F5A}">
      <dsp:nvSpPr>
        <dsp:cNvPr id="0" name=""/>
        <dsp:cNvSpPr/>
      </dsp:nvSpPr>
      <dsp:spPr>
        <a:xfrm rot="5400000">
          <a:off x="4585227" y="-3349066"/>
          <a:ext cx="135945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Periodic review of financial and performance reports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Follow-up an ensure timely action on all identified deficiencies detected through audits, on-site reviews, and other reports from subrecipient. (Document all follow-up)</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Management decisions for applicable audit findings related to this award (2 CFR 200.521)</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Verify audits</a:t>
          </a:r>
        </a:p>
      </dsp:txBody>
      <dsp:txXfrm rot="-5400000">
        <a:off x="1233514" y="69010"/>
        <a:ext cx="7996523" cy="1226732"/>
      </dsp:txXfrm>
    </dsp:sp>
    <dsp:sp modelId="{16A8F36B-BD8A-414F-9C11-B1247343CE71}">
      <dsp:nvSpPr>
        <dsp:cNvPr id="0" name=""/>
        <dsp:cNvSpPr/>
      </dsp:nvSpPr>
      <dsp:spPr>
        <a:xfrm rot="5400000">
          <a:off x="-264324" y="2123372"/>
          <a:ext cx="1762161" cy="1233513"/>
        </a:xfrm>
        <a:prstGeom prst="chevron">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Med. Risk</a:t>
          </a:r>
        </a:p>
      </dsp:txBody>
      <dsp:txXfrm rot="-5400000">
        <a:off x="1" y="2475805"/>
        <a:ext cx="1233513" cy="528648"/>
      </dsp:txXfrm>
    </dsp:sp>
    <dsp:sp modelId="{B7F94BE1-113D-8C4C-B991-24554FFB28EA}">
      <dsp:nvSpPr>
        <dsp:cNvPr id="0" name=""/>
        <dsp:cNvSpPr/>
      </dsp:nvSpPr>
      <dsp:spPr>
        <a:xfrm rot="5400000">
          <a:off x="4527092" y="-1599692"/>
          <a:ext cx="147572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More detailed financial reports</a:t>
          </a:r>
        </a:p>
        <a:p>
          <a:pPr marL="114300" lvl="1" indent="-114300" algn="l" defTabSz="577850">
            <a:lnSpc>
              <a:spcPct val="90000"/>
            </a:lnSpc>
            <a:spcBef>
              <a:spcPct val="0"/>
            </a:spcBef>
            <a:spcAft>
              <a:spcPct val="15000"/>
            </a:spcAft>
            <a:buChar char="•"/>
          </a:pPr>
          <a:r>
            <a:rPr lang="en-US" sz="1300" kern="1200" dirty="0"/>
            <a:t>Withholding authority to proceed to next phase until sign off on acceptable performance</a:t>
          </a:r>
        </a:p>
        <a:p>
          <a:pPr marL="114300" lvl="1" indent="-114300" algn="l" defTabSz="577850">
            <a:lnSpc>
              <a:spcPct val="90000"/>
            </a:lnSpc>
            <a:spcBef>
              <a:spcPct val="0"/>
            </a:spcBef>
            <a:spcAft>
              <a:spcPct val="15000"/>
            </a:spcAft>
            <a:buChar char="•"/>
          </a:pPr>
          <a:r>
            <a:rPr lang="en-US" sz="1300" kern="1200" dirty="0"/>
            <a:t>Supporting documentation for all expenditures</a:t>
          </a:r>
        </a:p>
        <a:p>
          <a:pPr marL="114300" lvl="1" indent="-114300" algn="l" defTabSz="577850">
            <a:lnSpc>
              <a:spcPct val="90000"/>
            </a:lnSpc>
            <a:spcBef>
              <a:spcPct val="0"/>
            </a:spcBef>
            <a:spcAft>
              <a:spcPct val="15000"/>
            </a:spcAft>
            <a:buChar char="•"/>
          </a:pPr>
          <a:r>
            <a:rPr lang="en-US" sz="1300" kern="1200" dirty="0"/>
            <a:t>Payments on reimbursement basis</a:t>
          </a:r>
        </a:p>
        <a:p>
          <a:pPr marL="114300" lvl="1" indent="-114300" algn="l" defTabSz="577850">
            <a:lnSpc>
              <a:spcPct val="90000"/>
            </a:lnSpc>
            <a:spcBef>
              <a:spcPct val="0"/>
            </a:spcBef>
            <a:spcAft>
              <a:spcPct val="15000"/>
            </a:spcAft>
            <a:buChar char="•"/>
          </a:pPr>
          <a:r>
            <a:rPr lang="en-US" sz="1300" kern="1200" dirty="0"/>
            <a:t>Additional project monitoring</a:t>
          </a:r>
        </a:p>
        <a:p>
          <a:pPr marL="114300" lvl="1" indent="-114300" algn="l" defTabSz="577850">
            <a:lnSpc>
              <a:spcPct val="90000"/>
            </a:lnSpc>
            <a:spcBef>
              <a:spcPct val="0"/>
            </a:spcBef>
            <a:spcAft>
              <a:spcPct val="15000"/>
            </a:spcAft>
            <a:buChar char="•"/>
          </a:pPr>
          <a:r>
            <a:rPr lang="en-US" sz="1300" kern="1200" dirty="0"/>
            <a:t>Required technical training and assistance</a:t>
          </a:r>
        </a:p>
        <a:p>
          <a:pPr marL="114300" lvl="1" indent="-114300" algn="l" defTabSz="577850">
            <a:lnSpc>
              <a:spcPct val="90000"/>
            </a:lnSpc>
            <a:spcBef>
              <a:spcPct val="0"/>
            </a:spcBef>
            <a:spcAft>
              <a:spcPct val="15000"/>
            </a:spcAft>
            <a:buChar char="•"/>
          </a:pPr>
          <a:r>
            <a:rPr lang="en-US" sz="1300" kern="1200" dirty="0"/>
            <a:t>Arranging for procedures engagement, if subrecipient not subject to Single Audit (2 CFR 200.425)</a:t>
          </a:r>
        </a:p>
      </dsp:txBody>
      <dsp:txXfrm rot="-5400000">
        <a:off x="1233514" y="1765925"/>
        <a:ext cx="7990847" cy="1331650"/>
      </dsp:txXfrm>
    </dsp:sp>
    <dsp:sp modelId="{F232B374-6D0A-1244-B91C-FB3AEEBA928A}">
      <dsp:nvSpPr>
        <dsp:cNvPr id="0" name=""/>
        <dsp:cNvSpPr/>
      </dsp:nvSpPr>
      <dsp:spPr>
        <a:xfrm rot="5400000">
          <a:off x="-264324" y="3804118"/>
          <a:ext cx="1762161" cy="1233513"/>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High Risk</a:t>
          </a:r>
        </a:p>
      </dsp:txBody>
      <dsp:txXfrm rot="-5400000">
        <a:off x="1" y="4156551"/>
        <a:ext cx="1233513" cy="528648"/>
      </dsp:txXfrm>
    </dsp:sp>
    <dsp:sp modelId="{D6D6CCC5-52C5-DF4C-A4BE-9EBCD3867A51}">
      <dsp:nvSpPr>
        <dsp:cNvPr id="0" name=""/>
        <dsp:cNvSpPr/>
      </dsp:nvSpPr>
      <dsp:spPr>
        <a:xfrm rot="5400000">
          <a:off x="4595719" y="81053"/>
          <a:ext cx="1338474"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Quarterly status meetings</a:t>
          </a:r>
        </a:p>
        <a:p>
          <a:pPr marL="114300" lvl="1" indent="-114300" algn="l" defTabSz="622300">
            <a:lnSpc>
              <a:spcPct val="90000"/>
            </a:lnSpc>
            <a:spcBef>
              <a:spcPct val="0"/>
            </a:spcBef>
            <a:spcAft>
              <a:spcPct val="15000"/>
            </a:spcAft>
            <a:buChar char="•"/>
          </a:pPr>
          <a:r>
            <a:rPr lang="en-US" sz="1400" kern="1200" dirty="0"/>
            <a:t>Review of financial mgmt. systems and policies and procedures to ensure                                                    adequacy to meet minimum requirements</a:t>
          </a:r>
        </a:p>
        <a:p>
          <a:pPr marL="114300" lvl="1" indent="-114300" algn="l" defTabSz="622300">
            <a:lnSpc>
              <a:spcPct val="90000"/>
            </a:lnSpc>
            <a:spcBef>
              <a:spcPct val="0"/>
            </a:spcBef>
            <a:spcAft>
              <a:spcPct val="15000"/>
            </a:spcAft>
            <a:buChar char="•"/>
          </a:pPr>
          <a:r>
            <a:rPr lang="en-US" sz="1400" kern="1200" dirty="0"/>
            <a:t>Monthly financial, performance, and compliance reports</a:t>
          </a:r>
        </a:p>
        <a:p>
          <a:pPr marL="114300" lvl="1" indent="-114300" algn="l" defTabSz="622300">
            <a:lnSpc>
              <a:spcPct val="90000"/>
            </a:lnSpc>
            <a:spcBef>
              <a:spcPct val="0"/>
            </a:spcBef>
            <a:spcAft>
              <a:spcPct val="15000"/>
            </a:spcAft>
            <a:buChar char="•"/>
          </a:pPr>
          <a:r>
            <a:rPr lang="en-US" sz="1400" kern="1200" dirty="0"/>
            <a:t>Other action plans established by LG</a:t>
          </a:r>
        </a:p>
      </dsp:txBody>
      <dsp:txXfrm rot="-5400000">
        <a:off x="1233514" y="3508598"/>
        <a:ext cx="7997547" cy="1207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B1F9B-8F79-47E7-AC06-83B0173BE282}">
      <dsp:nvSpPr>
        <dsp:cNvPr id="0" name=""/>
        <dsp:cNvSpPr/>
      </dsp:nvSpPr>
      <dsp:spPr>
        <a:xfrm>
          <a:off x="3886201" y="4752810"/>
          <a:ext cx="203888" cy="91440"/>
        </a:xfrm>
        <a:custGeom>
          <a:avLst/>
          <a:gdLst/>
          <a:ahLst/>
          <a:cxnLst/>
          <a:rect l="0" t="0" r="0" b="0"/>
          <a:pathLst>
            <a:path>
              <a:moveTo>
                <a:pt x="0" y="45720"/>
              </a:moveTo>
              <a:lnTo>
                <a:pt x="92205" y="45720"/>
              </a:lnTo>
              <a:lnTo>
                <a:pt x="92205" y="47143"/>
              </a:lnTo>
              <a:lnTo>
                <a:pt x="203888" y="471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B1795-255F-4D06-B115-41AD961BEFFA}">
      <dsp:nvSpPr>
        <dsp:cNvPr id="0" name=""/>
        <dsp:cNvSpPr/>
      </dsp:nvSpPr>
      <dsp:spPr>
        <a:xfrm>
          <a:off x="1828798" y="4752810"/>
          <a:ext cx="228603" cy="91440"/>
        </a:xfrm>
        <a:custGeom>
          <a:avLst/>
          <a:gdLst/>
          <a:ahLst/>
          <a:cxnLst/>
          <a:rect l="0" t="0" r="0" b="0"/>
          <a:pathLst>
            <a:path>
              <a:moveTo>
                <a:pt x="0" y="50700"/>
              </a:moveTo>
              <a:lnTo>
                <a:pt x="116920" y="50700"/>
              </a:lnTo>
              <a:lnTo>
                <a:pt x="116920" y="45720"/>
              </a:lnTo>
              <a:lnTo>
                <a:pt x="22860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32090B-C5C4-47A6-BCA6-059851C81E9F}">
      <dsp:nvSpPr>
        <dsp:cNvPr id="0" name=""/>
        <dsp:cNvSpPr/>
      </dsp:nvSpPr>
      <dsp:spPr>
        <a:xfrm>
          <a:off x="3885854" y="3912071"/>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CED53C-2468-403F-9836-9466CBC6BA0D}">
      <dsp:nvSpPr>
        <dsp:cNvPr id="0" name=""/>
        <dsp:cNvSpPr/>
      </dsp:nvSpPr>
      <dsp:spPr>
        <a:xfrm>
          <a:off x="1831735" y="2240532"/>
          <a:ext cx="223366" cy="1717258"/>
        </a:xfrm>
        <a:custGeom>
          <a:avLst/>
          <a:gdLst/>
          <a:ahLst/>
          <a:cxnLst/>
          <a:rect l="0" t="0" r="0" b="0"/>
          <a:pathLst>
            <a:path>
              <a:moveTo>
                <a:pt x="0" y="0"/>
              </a:moveTo>
              <a:lnTo>
                <a:pt x="111683" y="0"/>
              </a:lnTo>
              <a:lnTo>
                <a:pt x="111683" y="1717258"/>
              </a:lnTo>
              <a:lnTo>
                <a:pt x="223366" y="1717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CF86E-25BC-4073-BD69-98A55886B371}">
      <dsp:nvSpPr>
        <dsp:cNvPr id="0" name=""/>
        <dsp:cNvSpPr/>
      </dsp:nvSpPr>
      <dsp:spPr>
        <a:xfrm>
          <a:off x="3885854" y="3053441"/>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D825E-6731-44E9-8108-56478AE911CA}">
      <dsp:nvSpPr>
        <dsp:cNvPr id="0" name=""/>
        <dsp:cNvSpPr/>
      </dsp:nvSpPr>
      <dsp:spPr>
        <a:xfrm>
          <a:off x="1831735" y="2240532"/>
          <a:ext cx="223366" cy="858629"/>
        </a:xfrm>
        <a:custGeom>
          <a:avLst/>
          <a:gdLst/>
          <a:ahLst/>
          <a:cxnLst/>
          <a:rect l="0" t="0" r="0" b="0"/>
          <a:pathLst>
            <a:path>
              <a:moveTo>
                <a:pt x="0" y="0"/>
              </a:moveTo>
              <a:lnTo>
                <a:pt x="111683" y="0"/>
              </a:lnTo>
              <a:lnTo>
                <a:pt x="111683" y="858629"/>
              </a:lnTo>
              <a:lnTo>
                <a:pt x="223366" y="858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AC894B-2A41-4A6A-95BF-95E9919DD921}">
      <dsp:nvSpPr>
        <dsp:cNvPr id="0" name=""/>
        <dsp:cNvSpPr/>
      </dsp:nvSpPr>
      <dsp:spPr>
        <a:xfrm>
          <a:off x="3885854" y="2194812"/>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4534-DB66-487A-AA45-127EC27A343D}">
      <dsp:nvSpPr>
        <dsp:cNvPr id="0" name=""/>
        <dsp:cNvSpPr/>
      </dsp:nvSpPr>
      <dsp:spPr>
        <a:xfrm>
          <a:off x="1831735" y="2194812"/>
          <a:ext cx="223366" cy="91440"/>
        </a:xfrm>
        <a:custGeom>
          <a:avLst/>
          <a:gdLst/>
          <a:ahLst/>
          <a:cxnLst/>
          <a:rect l="0" t="0" r="0" b="0"/>
          <a:pathLst>
            <a:path>
              <a:moveTo>
                <a:pt x="0" y="45720"/>
              </a:moveTo>
              <a:lnTo>
                <a:pt x="22336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2FEBD-070F-4867-B2A5-ECC788EC217A}">
      <dsp:nvSpPr>
        <dsp:cNvPr id="0" name=""/>
        <dsp:cNvSpPr/>
      </dsp:nvSpPr>
      <dsp:spPr>
        <a:xfrm>
          <a:off x="3885854" y="1336182"/>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C866C2-A5D7-4CD5-A1A1-297FE4411481}">
      <dsp:nvSpPr>
        <dsp:cNvPr id="0" name=""/>
        <dsp:cNvSpPr/>
      </dsp:nvSpPr>
      <dsp:spPr>
        <a:xfrm>
          <a:off x="1831735" y="1381902"/>
          <a:ext cx="223366" cy="858629"/>
        </a:xfrm>
        <a:custGeom>
          <a:avLst/>
          <a:gdLst/>
          <a:ahLst/>
          <a:cxnLst/>
          <a:rect l="0" t="0" r="0" b="0"/>
          <a:pathLst>
            <a:path>
              <a:moveTo>
                <a:pt x="0" y="858629"/>
              </a:moveTo>
              <a:lnTo>
                <a:pt x="111683" y="858629"/>
              </a:lnTo>
              <a:lnTo>
                <a:pt x="111683" y="0"/>
              </a:lnTo>
              <a:lnTo>
                <a:pt x="223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A0A1C3-36CD-4F14-B8EA-9AECE779A12A}">
      <dsp:nvSpPr>
        <dsp:cNvPr id="0" name=""/>
        <dsp:cNvSpPr/>
      </dsp:nvSpPr>
      <dsp:spPr>
        <a:xfrm>
          <a:off x="3885854" y="477553"/>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4FCE8-78E0-4B6A-8D29-8A1A0D1BE282}">
      <dsp:nvSpPr>
        <dsp:cNvPr id="0" name=""/>
        <dsp:cNvSpPr/>
      </dsp:nvSpPr>
      <dsp:spPr>
        <a:xfrm>
          <a:off x="1831735" y="523273"/>
          <a:ext cx="223366" cy="1717258"/>
        </a:xfrm>
        <a:custGeom>
          <a:avLst/>
          <a:gdLst/>
          <a:ahLst/>
          <a:cxnLst/>
          <a:rect l="0" t="0" r="0" b="0"/>
          <a:pathLst>
            <a:path>
              <a:moveTo>
                <a:pt x="0" y="1717258"/>
              </a:moveTo>
              <a:lnTo>
                <a:pt x="111683" y="1717258"/>
              </a:lnTo>
              <a:lnTo>
                <a:pt x="111683" y="0"/>
              </a:lnTo>
              <a:lnTo>
                <a:pt x="223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D26ED6-CE1C-4BD6-B2F0-CCDDBA78D4F9}">
      <dsp:nvSpPr>
        <dsp:cNvPr id="0" name=""/>
        <dsp:cNvSpPr/>
      </dsp:nvSpPr>
      <dsp:spPr>
        <a:xfrm>
          <a:off x="983" y="1881019"/>
          <a:ext cx="1830752" cy="71902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SL 2021-180 Funds</a:t>
          </a:r>
        </a:p>
      </dsp:txBody>
      <dsp:txXfrm>
        <a:off x="983" y="1881019"/>
        <a:ext cx="1830752" cy="719025"/>
      </dsp:txXfrm>
    </dsp:sp>
    <dsp:sp modelId="{D2A1D44D-2CB4-49C9-AF36-22997D252211}">
      <dsp:nvSpPr>
        <dsp:cNvPr id="0" name=""/>
        <dsp:cNvSpPr/>
      </dsp:nvSpPr>
      <dsp:spPr>
        <a:xfrm>
          <a:off x="2055102" y="163760"/>
          <a:ext cx="1830752" cy="7190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Viable Utility Reserve “Distressed”</a:t>
          </a:r>
        </a:p>
      </dsp:txBody>
      <dsp:txXfrm>
        <a:off x="2055102" y="163760"/>
        <a:ext cx="1830752" cy="719025"/>
      </dsp:txXfrm>
    </dsp:sp>
    <dsp:sp modelId="{1ED20944-AA61-4B0E-83A7-8A3EB84D1DE7}">
      <dsp:nvSpPr>
        <dsp:cNvPr id="0" name=""/>
        <dsp:cNvSpPr/>
      </dsp:nvSpPr>
      <dsp:spPr>
        <a:xfrm>
          <a:off x="4109221" y="163760"/>
          <a:ext cx="1830752" cy="7190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~$119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163760"/>
        <a:ext cx="1830752" cy="719025"/>
      </dsp:txXfrm>
    </dsp:sp>
    <dsp:sp modelId="{57D10B75-1889-44E5-B6A0-5F5F58964569}">
      <dsp:nvSpPr>
        <dsp:cNvPr id="0" name=""/>
        <dsp:cNvSpPr/>
      </dsp:nvSpPr>
      <dsp:spPr>
        <a:xfrm>
          <a:off x="2055102" y="1022390"/>
          <a:ext cx="1830752" cy="71902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State Reserve </a:t>
          </a:r>
        </a:p>
        <a:p>
          <a:pPr marL="0" lvl="0" indent="0" algn="ctr" defTabSz="666750">
            <a:lnSpc>
              <a:spcPct val="90000"/>
            </a:lnSpc>
            <a:spcBef>
              <a:spcPct val="0"/>
            </a:spcBef>
            <a:spcAft>
              <a:spcPct val="35000"/>
            </a:spcAft>
            <a:buNone/>
          </a:pPr>
          <a:r>
            <a:rPr lang="en-US" sz="1500" kern="1200" dirty="0"/>
            <a:t>“At Risk”</a:t>
          </a:r>
        </a:p>
      </dsp:txBody>
      <dsp:txXfrm>
        <a:off x="2055102" y="1022390"/>
        <a:ext cx="1830752" cy="719025"/>
      </dsp:txXfrm>
    </dsp:sp>
    <dsp:sp modelId="{41AE96FE-4A30-4579-AD1E-CF229EF76482}">
      <dsp:nvSpPr>
        <dsp:cNvPr id="0" name=""/>
        <dsp:cNvSpPr/>
      </dsp:nvSpPr>
      <dsp:spPr>
        <a:xfrm>
          <a:off x="4109221" y="1022390"/>
          <a:ext cx="1830752" cy="71902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~$42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1022390"/>
        <a:ext cx="1830752" cy="719025"/>
      </dsp:txXfrm>
    </dsp:sp>
    <dsp:sp modelId="{9256DBF5-E7AF-470D-A2E9-7EF2C9D74DCE}">
      <dsp:nvSpPr>
        <dsp:cNvPr id="0" name=""/>
        <dsp:cNvSpPr/>
      </dsp:nvSpPr>
      <dsp:spPr>
        <a:xfrm>
          <a:off x="2055102" y="1881019"/>
          <a:ext cx="1830752" cy="71902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strike="sngStrike" kern="1200" baseline="0" dirty="0"/>
            <a:t>State Reserve </a:t>
          </a:r>
        </a:p>
        <a:p>
          <a:pPr marL="0" lvl="0" indent="0" algn="ctr" defTabSz="666750">
            <a:lnSpc>
              <a:spcPct val="90000"/>
            </a:lnSpc>
            <a:spcBef>
              <a:spcPct val="0"/>
            </a:spcBef>
            <a:spcAft>
              <a:spcPct val="35000"/>
            </a:spcAft>
            <a:buNone/>
          </a:pPr>
          <a:r>
            <a:rPr lang="en-US" sz="1500" strike="sngStrike" kern="1200" baseline="0" dirty="0"/>
            <a:t>“All Other Systems”</a:t>
          </a:r>
        </a:p>
      </dsp:txBody>
      <dsp:txXfrm>
        <a:off x="2055102" y="1881019"/>
        <a:ext cx="1830752" cy="719025"/>
      </dsp:txXfrm>
    </dsp:sp>
    <dsp:sp modelId="{17157EEE-BDCA-435A-8BEC-00AD1C01DEE3}">
      <dsp:nvSpPr>
        <dsp:cNvPr id="0" name=""/>
        <dsp:cNvSpPr/>
      </dsp:nvSpPr>
      <dsp:spPr>
        <a:xfrm>
          <a:off x="4109221" y="1881019"/>
          <a:ext cx="1830752" cy="71902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strike="sngStrike" kern="1200" baseline="0" dirty="0"/>
            <a:t>Not available for Applications</a:t>
          </a:r>
        </a:p>
      </dsp:txBody>
      <dsp:txXfrm>
        <a:off x="4109221" y="1881019"/>
        <a:ext cx="1830752" cy="719025"/>
      </dsp:txXfrm>
    </dsp:sp>
    <dsp:sp modelId="{C2DCA2C7-8B5D-49F9-BD6A-0C7DA5D544E1}">
      <dsp:nvSpPr>
        <dsp:cNvPr id="0" name=""/>
        <dsp:cNvSpPr/>
      </dsp:nvSpPr>
      <dsp:spPr>
        <a:xfrm>
          <a:off x="2055102" y="2739648"/>
          <a:ext cx="1830752" cy="719025"/>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State Reserve </a:t>
          </a:r>
        </a:p>
        <a:p>
          <a:pPr marL="0" lvl="0" indent="0" algn="ctr" defTabSz="666750">
            <a:lnSpc>
              <a:spcPct val="90000"/>
            </a:lnSpc>
            <a:spcBef>
              <a:spcPct val="0"/>
            </a:spcBef>
            <a:spcAft>
              <a:spcPct val="35000"/>
            </a:spcAft>
            <a:buNone/>
          </a:pPr>
          <a:r>
            <a:rPr lang="en-US" sz="1500" kern="1200" dirty="0"/>
            <a:t>Studies</a:t>
          </a:r>
        </a:p>
      </dsp:txBody>
      <dsp:txXfrm>
        <a:off x="2055102" y="2739648"/>
        <a:ext cx="1830752" cy="719025"/>
      </dsp:txXfrm>
    </dsp:sp>
    <dsp:sp modelId="{E3D55314-1E32-4DE0-AED0-CC7F64E55345}">
      <dsp:nvSpPr>
        <dsp:cNvPr id="0" name=""/>
        <dsp:cNvSpPr/>
      </dsp:nvSpPr>
      <dsp:spPr>
        <a:xfrm>
          <a:off x="4109221" y="2744036"/>
          <a:ext cx="1799839" cy="710250"/>
        </a:xfrm>
        <a:prstGeom prst="rect">
          <a:avLst/>
        </a:prstGeom>
        <a:solidFill>
          <a:schemeClr val="accent5">
            <a:lumMod val="40000"/>
            <a:lumOff val="6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mn-lt"/>
              <a:ea typeface="+mn-ea"/>
              <a:cs typeface="+mn-cs"/>
            </a:rPr>
            <a:t>~$28 M </a:t>
          </a:r>
        </a:p>
        <a:p>
          <a:pPr marL="0" lvl="0" indent="0" algn="ctr" defTabSz="666750">
            <a:lnSpc>
              <a:spcPct val="90000"/>
            </a:lnSpc>
            <a:spcBef>
              <a:spcPct val="0"/>
            </a:spcBef>
            <a:spcAft>
              <a:spcPct val="35000"/>
            </a:spcAft>
            <a:buNone/>
          </a:pPr>
          <a:r>
            <a:rPr lang="en-US" sz="1500" kern="1200" dirty="0">
              <a:solidFill>
                <a:srgbClr val="FFFFFF"/>
              </a:solidFill>
              <a:latin typeface="+mn-lt"/>
              <a:ea typeface="+mn-ea"/>
              <a:cs typeface="+mn-cs"/>
            </a:rPr>
            <a:t>Available for Applications</a:t>
          </a:r>
        </a:p>
      </dsp:txBody>
      <dsp:txXfrm>
        <a:off x="4109221" y="2744036"/>
        <a:ext cx="1799839" cy="710250"/>
      </dsp:txXfrm>
    </dsp:sp>
    <dsp:sp modelId="{D71FA456-03EC-402A-A1F4-583365A8A36F}">
      <dsp:nvSpPr>
        <dsp:cNvPr id="0" name=""/>
        <dsp:cNvSpPr/>
      </dsp:nvSpPr>
      <dsp:spPr>
        <a:xfrm>
          <a:off x="2055102" y="3598278"/>
          <a:ext cx="1830752" cy="71902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Local Assistance for Stormwater Infrastructure Investment</a:t>
          </a:r>
        </a:p>
      </dsp:txBody>
      <dsp:txXfrm>
        <a:off x="2055102" y="3598278"/>
        <a:ext cx="1830752" cy="719025"/>
      </dsp:txXfrm>
    </dsp:sp>
    <dsp:sp modelId="{14D6C474-E79B-4499-8939-5E0BE2785195}">
      <dsp:nvSpPr>
        <dsp:cNvPr id="0" name=""/>
        <dsp:cNvSpPr/>
      </dsp:nvSpPr>
      <dsp:spPr>
        <a:xfrm>
          <a:off x="4109221" y="3598278"/>
          <a:ext cx="1830752" cy="71902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$82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3598278"/>
        <a:ext cx="1830752" cy="719025"/>
      </dsp:txXfrm>
    </dsp:sp>
    <dsp:sp modelId="{93D5B25F-6CB5-4EEE-9D3F-DB4FF6ABC326}">
      <dsp:nvSpPr>
        <dsp:cNvPr id="0" name=""/>
        <dsp:cNvSpPr/>
      </dsp:nvSpPr>
      <dsp:spPr>
        <a:xfrm>
          <a:off x="0" y="4442321"/>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SL 2022-74 Funds</a:t>
          </a:r>
        </a:p>
      </dsp:txBody>
      <dsp:txXfrm>
        <a:off x="0" y="4442321"/>
        <a:ext cx="1828798" cy="722377"/>
      </dsp:txXfrm>
    </dsp:sp>
    <dsp:sp modelId="{4D2E945D-74DB-422B-BC94-EF3BB9F2EA8F}">
      <dsp:nvSpPr>
        <dsp:cNvPr id="0" name=""/>
        <dsp:cNvSpPr/>
      </dsp:nvSpPr>
      <dsp:spPr>
        <a:xfrm>
          <a:off x="2057402" y="4437341"/>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strike="noStrike" kern="1200" baseline="0" dirty="0"/>
            <a:t>State Reserve</a:t>
          </a:r>
        </a:p>
      </dsp:txBody>
      <dsp:txXfrm>
        <a:off x="2057402" y="4437341"/>
        <a:ext cx="1828798" cy="722377"/>
      </dsp:txXfrm>
    </dsp:sp>
    <dsp:sp modelId="{A3C6BA47-B54F-4AC4-BE4D-A17FF1194416}">
      <dsp:nvSpPr>
        <dsp:cNvPr id="0" name=""/>
        <dsp:cNvSpPr/>
      </dsp:nvSpPr>
      <dsp:spPr>
        <a:xfrm>
          <a:off x="4090089" y="4438765"/>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strike="noStrike" kern="1200" baseline="0" dirty="0"/>
            <a:t>~$7 M</a:t>
          </a:r>
          <a:br>
            <a:rPr lang="en-US" sz="1500" strike="noStrike" kern="1200" baseline="0" dirty="0"/>
          </a:br>
          <a:r>
            <a:rPr lang="en-US" sz="1500" strike="noStrike" kern="1200" baseline="0" dirty="0"/>
            <a:t>Available for Applications</a:t>
          </a:r>
        </a:p>
      </dsp:txBody>
      <dsp:txXfrm>
        <a:off x="4090089" y="4438765"/>
        <a:ext cx="1828798" cy="7223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CBA38-D7C8-482F-9994-9E631B4A406E}">
      <dsp:nvSpPr>
        <dsp:cNvPr id="0" name=""/>
        <dsp:cNvSpPr/>
      </dsp:nvSpPr>
      <dsp:spPr>
        <a:xfrm>
          <a:off x="7774831" y="2070365"/>
          <a:ext cx="224481" cy="2813501"/>
        </a:xfrm>
        <a:custGeom>
          <a:avLst/>
          <a:gdLst/>
          <a:ahLst/>
          <a:cxnLst/>
          <a:rect l="0" t="0" r="0" b="0"/>
          <a:pathLst>
            <a:path>
              <a:moveTo>
                <a:pt x="0" y="0"/>
              </a:moveTo>
              <a:lnTo>
                <a:pt x="0" y="2813501"/>
              </a:lnTo>
              <a:lnTo>
                <a:pt x="224481" y="28135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E60B33-CBBA-473E-BCF3-7C3D5AA9BBC7}">
      <dsp:nvSpPr>
        <dsp:cNvPr id="0" name=""/>
        <dsp:cNvSpPr/>
      </dsp:nvSpPr>
      <dsp:spPr>
        <a:xfrm>
          <a:off x="7774831" y="2070365"/>
          <a:ext cx="224481" cy="1750955"/>
        </a:xfrm>
        <a:custGeom>
          <a:avLst/>
          <a:gdLst/>
          <a:ahLst/>
          <a:cxnLst/>
          <a:rect l="0" t="0" r="0" b="0"/>
          <a:pathLst>
            <a:path>
              <a:moveTo>
                <a:pt x="0" y="0"/>
              </a:moveTo>
              <a:lnTo>
                <a:pt x="0" y="1750955"/>
              </a:lnTo>
              <a:lnTo>
                <a:pt x="224481" y="17509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5B83E-EFB8-4D7E-8897-22092F1407B6}">
      <dsp:nvSpPr>
        <dsp:cNvPr id="0" name=""/>
        <dsp:cNvSpPr/>
      </dsp:nvSpPr>
      <dsp:spPr>
        <a:xfrm>
          <a:off x="7774831" y="2070365"/>
          <a:ext cx="224481" cy="688409"/>
        </a:xfrm>
        <a:custGeom>
          <a:avLst/>
          <a:gdLst/>
          <a:ahLst/>
          <a:cxnLst/>
          <a:rect l="0" t="0" r="0" b="0"/>
          <a:pathLst>
            <a:path>
              <a:moveTo>
                <a:pt x="0" y="0"/>
              </a:moveTo>
              <a:lnTo>
                <a:pt x="0" y="688409"/>
              </a:lnTo>
              <a:lnTo>
                <a:pt x="224481" y="68840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66CAEC-B819-4FA8-850A-AFE291DCE901}">
      <dsp:nvSpPr>
        <dsp:cNvPr id="0" name=""/>
        <dsp:cNvSpPr/>
      </dsp:nvSpPr>
      <dsp:spPr>
        <a:xfrm>
          <a:off x="7468040" y="1463480"/>
          <a:ext cx="905408" cy="314274"/>
        </a:xfrm>
        <a:custGeom>
          <a:avLst/>
          <a:gdLst/>
          <a:ahLst/>
          <a:cxnLst/>
          <a:rect l="0" t="0" r="0" b="0"/>
          <a:pathLst>
            <a:path>
              <a:moveTo>
                <a:pt x="0" y="0"/>
              </a:moveTo>
              <a:lnTo>
                <a:pt x="0" y="157137"/>
              </a:lnTo>
              <a:lnTo>
                <a:pt x="905408" y="157137"/>
              </a:lnTo>
              <a:lnTo>
                <a:pt x="905408" y="3142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3B5FA6-B57E-4546-BCCC-C687D47F55E6}">
      <dsp:nvSpPr>
        <dsp:cNvPr id="0" name=""/>
        <dsp:cNvSpPr/>
      </dsp:nvSpPr>
      <dsp:spPr>
        <a:xfrm>
          <a:off x="5964014" y="2070365"/>
          <a:ext cx="224481" cy="2813501"/>
        </a:xfrm>
        <a:custGeom>
          <a:avLst/>
          <a:gdLst/>
          <a:ahLst/>
          <a:cxnLst/>
          <a:rect l="0" t="0" r="0" b="0"/>
          <a:pathLst>
            <a:path>
              <a:moveTo>
                <a:pt x="0" y="0"/>
              </a:moveTo>
              <a:lnTo>
                <a:pt x="0" y="2813501"/>
              </a:lnTo>
              <a:lnTo>
                <a:pt x="224481" y="28135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70ADAD-0520-4EC7-B52C-5A592468F765}">
      <dsp:nvSpPr>
        <dsp:cNvPr id="0" name=""/>
        <dsp:cNvSpPr/>
      </dsp:nvSpPr>
      <dsp:spPr>
        <a:xfrm>
          <a:off x="5964014" y="2070365"/>
          <a:ext cx="224481" cy="1750955"/>
        </a:xfrm>
        <a:custGeom>
          <a:avLst/>
          <a:gdLst/>
          <a:ahLst/>
          <a:cxnLst/>
          <a:rect l="0" t="0" r="0" b="0"/>
          <a:pathLst>
            <a:path>
              <a:moveTo>
                <a:pt x="0" y="0"/>
              </a:moveTo>
              <a:lnTo>
                <a:pt x="0" y="1750955"/>
              </a:lnTo>
              <a:lnTo>
                <a:pt x="224481" y="17509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8E7903-552F-4E10-8208-AAE150EE529A}">
      <dsp:nvSpPr>
        <dsp:cNvPr id="0" name=""/>
        <dsp:cNvSpPr/>
      </dsp:nvSpPr>
      <dsp:spPr>
        <a:xfrm>
          <a:off x="5964014" y="2070365"/>
          <a:ext cx="224481" cy="688409"/>
        </a:xfrm>
        <a:custGeom>
          <a:avLst/>
          <a:gdLst/>
          <a:ahLst/>
          <a:cxnLst/>
          <a:rect l="0" t="0" r="0" b="0"/>
          <a:pathLst>
            <a:path>
              <a:moveTo>
                <a:pt x="0" y="0"/>
              </a:moveTo>
              <a:lnTo>
                <a:pt x="0" y="688409"/>
              </a:lnTo>
              <a:lnTo>
                <a:pt x="224481" y="68840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05CEA9-F9B8-4E4C-976B-83219861737B}">
      <dsp:nvSpPr>
        <dsp:cNvPr id="0" name=""/>
        <dsp:cNvSpPr/>
      </dsp:nvSpPr>
      <dsp:spPr>
        <a:xfrm>
          <a:off x="6562631" y="1463480"/>
          <a:ext cx="905408" cy="314274"/>
        </a:xfrm>
        <a:custGeom>
          <a:avLst/>
          <a:gdLst/>
          <a:ahLst/>
          <a:cxnLst/>
          <a:rect l="0" t="0" r="0" b="0"/>
          <a:pathLst>
            <a:path>
              <a:moveTo>
                <a:pt x="905408" y="0"/>
              </a:moveTo>
              <a:lnTo>
                <a:pt x="905408" y="157137"/>
              </a:lnTo>
              <a:lnTo>
                <a:pt x="0" y="157137"/>
              </a:lnTo>
              <a:lnTo>
                <a:pt x="0" y="3142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FBC1C-1E9B-4C36-8949-64E5CD11C358}">
      <dsp:nvSpPr>
        <dsp:cNvPr id="0" name=""/>
        <dsp:cNvSpPr/>
      </dsp:nvSpPr>
      <dsp:spPr>
        <a:xfrm>
          <a:off x="4112042" y="737723"/>
          <a:ext cx="3355997" cy="314274"/>
        </a:xfrm>
        <a:custGeom>
          <a:avLst/>
          <a:gdLst/>
          <a:ahLst/>
          <a:cxnLst/>
          <a:rect l="0" t="0" r="0" b="0"/>
          <a:pathLst>
            <a:path>
              <a:moveTo>
                <a:pt x="0" y="0"/>
              </a:moveTo>
              <a:lnTo>
                <a:pt x="0" y="157137"/>
              </a:lnTo>
              <a:lnTo>
                <a:pt x="3355997" y="157137"/>
              </a:lnTo>
              <a:lnTo>
                <a:pt x="3355997" y="314274"/>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E97541E9-BEE9-4744-BBF4-323031D674B5}">
      <dsp:nvSpPr>
        <dsp:cNvPr id="0" name=""/>
        <dsp:cNvSpPr/>
      </dsp:nvSpPr>
      <dsp:spPr>
        <a:xfrm>
          <a:off x="4153197" y="2073949"/>
          <a:ext cx="224481" cy="2813501"/>
        </a:xfrm>
        <a:custGeom>
          <a:avLst/>
          <a:gdLst/>
          <a:ahLst/>
          <a:cxnLst/>
          <a:rect l="0" t="0" r="0" b="0"/>
          <a:pathLst>
            <a:path>
              <a:moveTo>
                <a:pt x="0" y="0"/>
              </a:moveTo>
              <a:lnTo>
                <a:pt x="0" y="2813501"/>
              </a:lnTo>
              <a:lnTo>
                <a:pt x="224481" y="28135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0CA2F-2A00-4E30-B364-4C946DDD3FF9}">
      <dsp:nvSpPr>
        <dsp:cNvPr id="0" name=""/>
        <dsp:cNvSpPr/>
      </dsp:nvSpPr>
      <dsp:spPr>
        <a:xfrm>
          <a:off x="4153197" y="2073949"/>
          <a:ext cx="224481" cy="1750955"/>
        </a:xfrm>
        <a:custGeom>
          <a:avLst/>
          <a:gdLst/>
          <a:ahLst/>
          <a:cxnLst/>
          <a:rect l="0" t="0" r="0" b="0"/>
          <a:pathLst>
            <a:path>
              <a:moveTo>
                <a:pt x="0" y="0"/>
              </a:moveTo>
              <a:lnTo>
                <a:pt x="0" y="1750955"/>
              </a:lnTo>
              <a:lnTo>
                <a:pt x="224481" y="17509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F232EE-9E68-49B8-906D-8185FE0ADA5E}">
      <dsp:nvSpPr>
        <dsp:cNvPr id="0" name=""/>
        <dsp:cNvSpPr/>
      </dsp:nvSpPr>
      <dsp:spPr>
        <a:xfrm>
          <a:off x="4153197" y="2073949"/>
          <a:ext cx="224481" cy="688409"/>
        </a:xfrm>
        <a:custGeom>
          <a:avLst/>
          <a:gdLst/>
          <a:ahLst/>
          <a:cxnLst/>
          <a:rect l="0" t="0" r="0" b="0"/>
          <a:pathLst>
            <a:path>
              <a:moveTo>
                <a:pt x="0" y="0"/>
              </a:moveTo>
              <a:lnTo>
                <a:pt x="0" y="688409"/>
              </a:lnTo>
              <a:lnTo>
                <a:pt x="224481" y="68840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AE5702-DD15-40D4-A6B7-5246F7E0EB5E}">
      <dsp:nvSpPr>
        <dsp:cNvPr id="0" name=""/>
        <dsp:cNvSpPr/>
      </dsp:nvSpPr>
      <dsp:spPr>
        <a:xfrm>
          <a:off x="3846405" y="1467064"/>
          <a:ext cx="905408" cy="314274"/>
        </a:xfrm>
        <a:custGeom>
          <a:avLst/>
          <a:gdLst/>
          <a:ahLst/>
          <a:cxnLst/>
          <a:rect l="0" t="0" r="0" b="0"/>
          <a:pathLst>
            <a:path>
              <a:moveTo>
                <a:pt x="0" y="0"/>
              </a:moveTo>
              <a:lnTo>
                <a:pt x="0" y="157137"/>
              </a:lnTo>
              <a:lnTo>
                <a:pt x="905408" y="157137"/>
              </a:lnTo>
              <a:lnTo>
                <a:pt x="905408" y="3142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1D4461-3468-4092-A7B7-3B239ABBD7F2}">
      <dsp:nvSpPr>
        <dsp:cNvPr id="0" name=""/>
        <dsp:cNvSpPr/>
      </dsp:nvSpPr>
      <dsp:spPr>
        <a:xfrm>
          <a:off x="2342380" y="2075708"/>
          <a:ext cx="224481" cy="2813501"/>
        </a:xfrm>
        <a:custGeom>
          <a:avLst/>
          <a:gdLst/>
          <a:ahLst/>
          <a:cxnLst/>
          <a:rect l="0" t="0" r="0" b="0"/>
          <a:pathLst>
            <a:path>
              <a:moveTo>
                <a:pt x="0" y="0"/>
              </a:moveTo>
              <a:lnTo>
                <a:pt x="0" y="2813501"/>
              </a:lnTo>
              <a:lnTo>
                <a:pt x="224481" y="28135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E54526-6C7C-4BDF-A771-5D90018F0B8E}">
      <dsp:nvSpPr>
        <dsp:cNvPr id="0" name=""/>
        <dsp:cNvSpPr/>
      </dsp:nvSpPr>
      <dsp:spPr>
        <a:xfrm>
          <a:off x="2342380" y="2075708"/>
          <a:ext cx="224481" cy="1750955"/>
        </a:xfrm>
        <a:custGeom>
          <a:avLst/>
          <a:gdLst/>
          <a:ahLst/>
          <a:cxnLst/>
          <a:rect l="0" t="0" r="0" b="0"/>
          <a:pathLst>
            <a:path>
              <a:moveTo>
                <a:pt x="0" y="0"/>
              </a:moveTo>
              <a:lnTo>
                <a:pt x="0" y="1750955"/>
              </a:lnTo>
              <a:lnTo>
                <a:pt x="224481" y="175095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96A4B-2A52-4463-85A1-583A85388316}">
      <dsp:nvSpPr>
        <dsp:cNvPr id="0" name=""/>
        <dsp:cNvSpPr/>
      </dsp:nvSpPr>
      <dsp:spPr>
        <a:xfrm>
          <a:off x="2342380" y="2075708"/>
          <a:ext cx="224481" cy="688409"/>
        </a:xfrm>
        <a:custGeom>
          <a:avLst/>
          <a:gdLst/>
          <a:ahLst/>
          <a:cxnLst/>
          <a:rect l="0" t="0" r="0" b="0"/>
          <a:pathLst>
            <a:path>
              <a:moveTo>
                <a:pt x="0" y="0"/>
              </a:moveTo>
              <a:lnTo>
                <a:pt x="0" y="688409"/>
              </a:lnTo>
              <a:lnTo>
                <a:pt x="224481" y="68840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4F5E01-5E26-4BAC-89F7-9F1F936A4C2A}">
      <dsp:nvSpPr>
        <dsp:cNvPr id="0" name=""/>
        <dsp:cNvSpPr/>
      </dsp:nvSpPr>
      <dsp:spPr>
        <a:xfrm>
          <a:off x="2940997" y="1467064"/>
          <a:ext cx="905408" cy="314274"/>
        </a:xfrm>
        <a:custGeom>
          <a:avLst/>
          <a:gdLst/>
          <a:ahLst/>
          <a:cxnLst/>
          <a:rect l="0" t="0" r="0" b="0"/>
          <a:pathLst>
            <a:path>
              <a:moveTo>
                <a:pt x="905408" y="0"/>
              </a:moveTo>
              <a:lnTo>
                <a:pt x="905408" y="157137"/>
              </a:lnTo>
              <a:lnTo>
                <a:pt x="0" y="157137"/>
              </a:lnTo>
              <a:lnTo>
                <a:pt x="0" y="3142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33E8CE-7518-4347-928A-4E05871B8BC9}">
      <dsp:nvSpPr>
        <dsp:cNvPr id="0" name=""/>
        <dsp:cNvSpPr/>
      </dsp:nvSpPr>
      <dsp:spPr>
        <a:xfrm>
          <a:off x="3846405" y="737723"/>
          <a:ext cx="265636" cy="314274"/>
        </a:xfrm>
        <a:custGeom>
          <a:avLst/>
          <a:gdLst/>
          <a:ahLst/>
          <a:cxnLst/>
          <a:rect l="0" t="0" r="0" b="0"/>
          <a:pathLst>
            <a:path>
              <a:moveTo>
                <a:pt x="265636" y="0"/>
              </a:moveTo>
              <a:lnTo>
                <a:pt x="265636" y="157137"/>
              </a:lnTo>
              <a:lnTo>
                <a:pt x="0" y="157137"/>
              </a:lnTo>
              <a:lnTo>
                <a:pt x="0" y="314274"/>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A0497CE-55B0-4F55-B2F1-2B8B82FCF608}">
      <dsp:nvSpPr>
        <dsp:cNvPr id="0" name=""/>
        <dsp:cNvSpPr/>
      </dsp:nvSpPr>
      <dsp:spPr>
        <a:xfrm>
          <a:off x="157427" y="1463480"/>
          <a:ext cx="224481" cy="2813501"/>
        </a:xfrm>
        <a:custGeom>
          <a:avLst/>
          <a:gdLst/>
          <a:ahLst/>
          <a:cxnLst/>
          <a:rect l="0" t="0" r="0" b="0"/>
          <a:pathLst>
            <a:path>
              <a:moveTo>
                <a:pt x="0" y="0"/>
              </a:moveTo>
              <a:lnTo>
                <a:pt x="0" y="2813501"/>
              </a:lnTo>
              <a:lnTo>
                <a:pt x="224481" y="281350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9AE37D-96AB-4F8B-9607-721DEBBD20A7}">
      <dsp:nvSpPr>
        <dsp:cNvPr id="0" name=""/>
        <dsp:cNvSpPr/>
      </dsp:nvSpPr>
      <dsp:spPr>
        <a:xfrm>
          <a:off x="157427" y="1463480"/>
          <a:ext cx="224481" cy="1750955"/>
        </a:xfrm>
        <a:custGeom>
          <a:avLst/>
          <a:gdLst/>
          <a:ahLst/>
          <a:cxnLst/>
          <a:rect l="0" t="0" r="0" b="0"/>
          <a:pathLst>
            <a:path>
              <a:moveTo>
                <a:pt x="0" y="0"/>
              </a:moveTo>
              <a:lnTo>
                <a:pt x="0" y="1750955"/>
              </a:lnTo>
              <a:lnTo>
                <a:pt x="224481" y="175095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B9D968-46F3-421B-9F23-05BA57296998}">
      <dsp:nvSpPr>
        <dsp:cNvPr id="0" name=""/>
        <dsp:cNvSpPr/>
      </dsp:nvSpPr>
      <dsp:spPr>
        <a:xfrm>
          <a:off x="157427" y="1463480"/>
          <a:ext cx="224481" cy="688409"/>
        </a:xfrm>
        <a:custGeom>
          <a:avLst/>
          <a:gdLst/>
          <a:ahLst/>
          <a:cxnLst/>
          <a:rect l="0" t="0" r="0" b="0"/>
          <a:pathLst>
            <a:path>
              <a:moveTo>
                <a:pt x="0" y="0"/>
              </a:moveTo>
              <a:lnTo>
                <a:pt x="0" y="688409"/>
              </a:lnTo>
              <a:lnTo>
                <a:pt x="224481" y="688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0DC94A-9B8B-42B3-B182-18E92390076D}">
      <dsp:nvSpPr>
        <dsp:cNvPr id="0" name=""/>
        <dsp:cNvSpPr/>
      </dsp:nvSpPr>
      <dsp:spPr>
        <a:xfrm>
          <a:off x="756044" y="737723"/>
          <a:ext cx="3355997" cy="314274"/>
        </a:xfrm>
        <a:custGeom>
          <a:avLst/>
          <a:gdLst/>
          <a:ahLst/>
          <a:cxnLst/>
          <a:rect l="0" t="0" r="0" b="0"/>
          <a:pathLst>
            <a:path>
              <a:moveTo>
                <a:pt x="3355997" y="0"/>
              </a:moveTo>
              <a:lnTo>
                <a:pt x="3355997" y="157137"/>
              </a:lnTo>
              <a:lnTo>
                <a:pt x="0" y="157137"/>
              </a:lnTo>
              <a:lnTo>
                <a:pt x="0" y="314274"/>
              </a:lnTo>
            </a:path>
          </a:pathLst>
        </a:custGeom>
        <a:noFill/>
        <a:ln w="1270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2A815825-E3B5-4856-BCAC-A9C2A153207F}">
      <dsp:nvSpPr>
        <dsp:cNvPr id="0" name=""/>
        <dsp:cNvSpPr/>
      </dsp:nvSpPr>
      <dsp:spPr>
        <a:xfrm>
          <a:off x="2385420" y="155321"/>
          <a:ext cx="3453243" cy="582402"/>
        </a:xfrm>
        <a:prstGeom prst="rect">
          <a:avLst/>
        </a:prstGeom>
        <a:solidFill>
          <a:schemeClr val="tx1"/>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ARP Funding Level</a:t>
          </a:r>
        </a:p>
      </dsp:txBody>
      <dsp:txXfrm>
        <a:off x="2385420" y="155321"/>
        <a:ext cx="3453243" cy="582402"/>
      </dsp:txXfrm>
    </dsp:sp>
    <dsp:sp modelId="{6DC8933C-2324-4FE0-8710-7DF335D0B519}">
      <dsp:nvSpPr>
        <dsp:cNvPr id="0" name=""/>
        <dsp:cNvSpPr/>
      </dsp:nvSpPr>
      <dsp:spPr>
        <a:xfrm>
          <a:off x="7772" y="1051998"/>
          <a:ext cx="1496543" cy="411482"/>
        </a:xfrm>
        <a:prstGeom prst="rect">
          <a:avLst/>
        </a:prstGeom>
        <a:solidFill>
          <a:srgbClr val="80000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1"/>
              </a:solidFill>
            </a:rPr>
            <a:t>G.T. $8M</a:t>
          </a:r>
        </a:p>
      </dsp:txBody>
      <dsp:txXfrm>
        <a:off x="7772" y="1051998"/>
        <a:ext cx="1496543" cy="411482"/>
      </dsp:txXfrm>
    </dsp:sp>
    <dsp:sp modelId="{61DDA47B-324C-4066-BFA0-E6133AD86BE6}">
      <dsp:nvSpPr>
        <dsp:cNvPr id="0" name=""/>
        <dsp:cNvSpPr/>
      </dsp:nvSpPr>
      <dsp:spPr>
        <a:xfrm>
          <a:off x="381908" y="1777754"/>
          <a:ext cx="1496543" cy="7482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ISP </a:t>
          </a:r>
        </a:p>
        <a:p>
          <a:pPr marL="0" lvl="0" indent="0" algn="ctr" defTabSz="711200">
            <a:lnSpc>
              <a:spcPct val="90000"/>
            </a:lnSpc>
            <a:spcBef>
              <a:spcPct val="0"/>
            </a:spcBef>
            <a:spcAft>
              <a:spcPct val="35000"/>
            </a:spcAft>
            <a:buNone/>
          </a:pPr>
          <a:r>
            <a:rPr lang="en-US" sz="1600" kern="1200"/>
            <a:t>MAX 40%</a:t>
          </a:r>
        </a:p>
      </dsp:txBody>
      <dsp:txXfrm>
        <a:off x="381908" y="1777754"/>
        <a:ext cx="1496543" cy="748271"/>
      </dsp:txXfrm>
    </dsp:sp>
    <dsp:sp modelId="{7AF8B575-3C8B-496A-940A-AD493E5B6291}">
      <dsp:nvSpPr>
        <dsp:cNvPr id="0" name=""/>
        <dsp:cNvSpPr/>
      </dsp:nvSpPr>
      <dsp:spPr>
        <a:xfrm>
          <a:off x="381908" y="2840299"/>
          <a:ext cx="1496543" cy="7482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NCBIO </a:t>
          </a:r>
        </a:p>
        <a:p>
          <a:pPr marL="0" lvl="0" indent="0" algn="ctr" defTabSz="711200">
            <a:lnSpc>
              <a:spcPct val="90000"/>
            </a:lnSpc>
            <a:spcBef>
              <a:spcPct val="0"/>
            </a:spcBef>
            <a:spcAft>
              <a:spcPct val="35000"/>
            </a:spcAft>
            <a:buNone/>
          </a:pPr>
          <a:r>
            <a:rPr lang="en-US" sz="1600" kern="1200"/>
            <a:t>MAX 35%</a:t>
          </a:r>
        </a:p>
      </dsp:txBody>
      <dsp:txXfrm>
        <a:off x="381908" y="2840299"/>
        <a:ext cx="1496543" cy="748271"/>
      </dsp:txXfrm>
    </dsp:sp>
    <dsp:sp modelId="{C5CE54A0-5DA5-4431-B15C-F25AA1244432}">
      <dsp:nvSpPr>
        <dsp:cNvPr id="0" name=""/>
        <dsp:cNvSpPr/>
      </dsp:nvSpPr>
      <dsp:spPr>
        <a:xfrm>
          <a:off x="381908" y="3902845"/>
          <a:ext cx="1496543" cy="7482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COUNTY MINIMUM 35%</a:t>
          </a:r>
        </a:p>
      </dsp:txBody>
      <dsp:txXfrm>
        <a:off x="381908" y="3902845"/>
        <a:ext cx="1496543" cy="748271"/>
      </dsp:txXfrm>
    </dsp:sp>
    <dsp:sp modelId="{A2AE6F9F-28F0-41F9-BBB1-DFEFCF079015}">
      <dsp:nvSpPr>
        <dsp:cNvPr id="0" name=""/>
        <dsp:cNvSpPr/>
      </dsp:nvSpPr>
      <dsp:spPr>
        <a:xfrm>
          <a:off x="3098134" y="1051998"/>
          <a:ext cx="1496543" cy="415066"/>
        </a:xfrm>
        <a:prstGeom prst="rect">
          <a:avLst/>
        </a:prstGeom>
        <a:solidFill>
          <a:srgbClr val="80000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1"/>
              </a:solidFill>
            </a:rPr>
            <a:t>$4M to $8M</a:t>
          </a:r>
        </a:p>
      </dsp:txBody>
      <dsp:txXfrm>
        <a:off x="3098134" y="1051998"/>
        <a:ext cx="1496543" cy="415066"/>
      </dsp:txXfrm>
    </dsp:sp>
    <dsp:sp modelId="{BB080519-4FC7-4FA4-A345-763574796C09}">
      <dsp:nvSpPr>
        <dsp:cNvPr id="0" name=""/>
        <dsp:cNvSpPr/>
      </dsp:nvSpPr>
      <dsp:spPr>
        <a:xfrm>
          <a:off x="2192725" y="1781338"/>
          <a:ext cx="1496543" cy="294370"/>
        </a:xfrm>
        <a:prstGeom prst="rect">
          <a:avLst/>
        </a:prstGeom>
        <a:solidFill>
          <a:srgbClr val="00B05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a:t>
          </a:r>
        </a:p>
      </dsp:txBody>
      <dsp:txXfrm>
        <a:off x="2192725" y="1781338"/>
        <a:ext cx="1496543" cy="294370"/>
      </dsp:txXfrm>
    </dsp:sp>
    <dsp:sp modelId="{02234621-B328-4106-B7FC-5DA3EACFE06C}">
      <dsp:nvSpPr>
        <dsp:cNvPr id="0" name=""/>
        <dsp:cNvSpPr/>
      </dsp:nvSpPr>
      <dsp:spPr>
        <a:xfrm>
          <a:off x="2566861" y="2389982"/>
          <a:ext cx="1496543" cy="748271"/>
        </a:xfrm>
        <a:prstGeom prst="rect">
          <a:avLst/>
        </a:prstGeom>
        <a:solidFill>
          <a:srgbClr val="00B05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ISP MAX 15%</a:t>
          </a:r>
        </a:p>
      </dsp:txBody>
      <dsp:txXfrm>
        <a:off x="2566861" y="2389982"/>
        <a:ext cx="1496543" cy="748271"/>
      </dsp:txXfrm>
    </dsp:sp>
    <dsp:sp modelId="{18CB318E-98DF-4FEB-9047-3E12C1F96A68}">
      <dsp:nvSpPr>
        <dsp:cNvPr id="0" name=""/>
        <dsp:cNvSpPr/>
      </dsp:nvSpPr>
      <dsp:spPr>
        <a:xfrm>
          <a:off x="2566861" y="3452528"/>
          <a:ext cx="1496543" cy="748271"/>
        </a:xfrm>
        <a:prstGeom prst="rect">
          <a:avLst/>
        </a:prstGeom>
        <a:solidFill>
          <a:srgbClr val="00B05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NCBIO </a:t>
          </a:r>
          <a:br>
            <a:rPr lang="en-US" sz="1600" kern="1200"/>
          </a:br>
          <a:r>
            <a:rPr lang="en-US" sz="1600" kern="1200"/>
            <a:t>MAX 75%</a:t>
          </a:r>
        </a:p>
      </dsp:txBody>
      <dsp:txXfrm>
        <a:off x="2566861" y="3452528"/>
        <a:ext cx="1496543" cy="748271"/>
      </dsp:txXfrm>
    </dsp:sp>
    <dsp:sp modelId="{90E35C35-B4D8-4992-8102-444113FC6DCF}">
      <dsp:nvSpPr>
        <dsp:cNvPr id="0" name=""/>
        <dsp:cNvSpPr/>
      </dsp:nvSpPr>
      <dsp:spPr>
        <a:xfrm>
          <a:off x="2566861" y="4515073"/>
          <a:ext cx="1496543" cy="748271"/>
        </a:xfrm>
        <a:prstGeom prst="rect">
          <a:avLst/>
        </a:prstGeom>
        <a:solidFill>
          <a:srgbClr val="00B05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COUNTY MINIMUM 10%</a:t>
          </a:r>
        </a:p>
      </dsp:txBody>
      <dsp:txXfrm>
        <a:off x="2566861" y="4515073"/>
        <a:ext cx="1496543" cy="748271"/>
      </dsp:txXfrm>
    </dsp:sp>
    <dsp:sp modelId="{60B7D3D0-2E79-49D5-8E4F-DEF6673EC201}">
      <dsp:nvSpPr>
        <dsp:cNvPr id="0" name=""/>
        <dsp:cNvSpPr/>
      </dsp:nvSpPr>
      <dsp:spPr>
        <a:xfrm>
          <a:off x="4003542" y="1781338"/>
          <a:ext cx="1496543" cy="292611"/>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panose="020F0502020204030204"/>
              <a:ea typeface="+mn-ea"/>
              <a:cs typeface="+mn-cs"/>
            </a:rPr>
            <a:t>B</a:t>
          </a:r>
        </a:p>
      </dsp:txBody>
      <dsp:txXfrm>
        <a:off x="4003542" y="1781338"/>
        <a:ext cx="1496543" cy="292611"/>
      </dsp:txXfrm>
    </dsp:sp>
    <dsp:sp modelId="{C2F4EF2E-EF57-4562-B86E-494726284C64}">
      <dsp:nvSpPr>
        <dsp:cNvPr id="0" name=""/>
        <dsp:cNvSpPr/>
      </dsp:nvSpPr>
      <dsp:spPr>
        <a:xfrm>
          <a:off x="4377678" y="2388223"/>
          <a:ext cx="1496543" cy="748271"/>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ISP </a:t>
          </a:r>
          <a:r>
            <a:rPr lang="en-US" sz="1600" b="1" kern="1200"/>
            <a:t>MIN</a:t>
          </a:r>
          <a:r>
            <a:rPr lang="en-US" sz="1600" kern="1200"/>
            <a:t> 15%</a:t>
          </a:r>
        </a:p>
      </dsp:txBody>
      <dsp:txXfrm>
        <a:off x="4377678" y="2388223"/>
        <a:ext cx="1496543" cy="748271"/>
      </dsp:txXfrm>
    </dsp:sp>
    <dsp:sp modelId="{CF033979-AC7D-498A-B78F-D6D0460CB154}">
      <dsp:nvSpPr>
        <dsp:cNvPr id="0" name=""/>
        <dsp:cNvSpPr/>
      </dsp:nvSpPr>
      <dsp:spPr>
        <a:xfrm>
          <a:off x="4377678" y="3450769"/>
          <a:ext cx="1496543" cy="748271"/>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NCBIO HALF OF REMAINDER</a:t>
          </a:r>
        </a:p>
      </dsp:txBody>
      <dsp:txXfrm>
        <a:off x="4377678" y="3450769"/>
        <a:ext cx="1496543" cy="748271"/>
      </dsp:txXfrm>
    </dsp:sp>
    <dsp:sp modelId="{CDD32A7A-08FE-4540-9950-E09E05D2003E}">
      <dsp:nvSpPr>
        <dsp:cNvPr id="0" name=""/>
        <dsp:cNvSpPr/>
      </dsp:nvSpPr>
      <dsp:spPr>
        <a:xfrm>
          <a:off x="4377678" y="4513315"/>
          <a:ext cx="1496543" cy="748271"/>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COUNTY HALF OF </a:t>
          </a:r>
          <a:r>
            <a:rPr lang="en-US" sz="1600" kern="1200">
              <a:latin typeface="Calibri" panose="020F0502020204030204"/>
              <a:ea typeface="+mn-ea"/>
              <a:cs typeface="+mn-cs"/>
            </a:rPr>
            <a:t>REMAINDER</a:t>
          </a:r>
        </a:p>
      </dsp:txBody>
      <dsp:txXfrm>
        <a:off x="4377678" y="4513315"/>
        <a:ext cx="1496543" cy="748271"/>
      </dsp:txXfrm>
    </dsp:sp>
    <dsp:sp modelId="{656B9079-9320-4D85-999D-15BD49C3DE27}">
      <dsp:nvSpPr>
        <dsp:cNvPr id="0" name=""/>
        <dsp:cNvSpPr/>
      </dsp:nvSpPr>
      <dsp:spPr>
        <a:xfrm>
          <a:off x="6719768" y="1051998"/>
          <a:ext cx="1496543" cy="411482"/>
        </a:xfrm>
        <a:prstGeom prst="rect">
          <a:avLst/>
        </a:prstGeom>
        <a:solidFill>
          <a:srgbClr val="80000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1"/>
              </a:solidFill>
            </a:rPr>
            <a:t>$250K to $4M</a:t>
          </a:r>
        </a:p>
      </dsp:txBody>
      <dsp:txXfrm>
        <a:off x="6719768" y="1051998"/>
        <a:ext cx="1496543" cy="411482"/>
      </dsp:txXfrm>
    </dsp:sp>
    <dsp:sp modelId="{6431811E-5C90-4B46-8D8D-65C2FD33C5C0}">
      <dsp:nvSpPr>
        <dsp:cNvPr id="0" name=""/>
        <dsp:cNvSpPr/>
      </dsp:nvSpPr>
      <dsp:spPr>
        <a:xfrm>
          <a:off x="5814360" y="1777754"/>
          <a:ext cx="1496543" cy="292611"/>
        </a:xfrm>
        <a:prstGeom prst="rect">
          <a:avLst/>
        </a:prstGeom>
        <a:solidFill>
          <a:srgbClr val="9999F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latin typeface="Calibri" panose="020F0502020204030204"/>
              <a:ea typeface="+mn-ea"/>
              <a:cs typeface="+mn-cs"/>
            </a:rPr>
            <a:t>A</a:t>
          </a:r>
        </a:p>
      </dsp:txBody>
      <dsp:txXfrm>
        <a:off x="5814360" y="1777754"/>
        <a:ext cx="1496543" cy="292611"/>
      </dsp:txXfrm>
    </dsp:sp>
    <dsp:sp modelId="{4065AAC1-C1CE-422B-B0B5-D57F5B415736}">
      <dsp:nvSpPr>
        <dsp:cNvPr id="0" name=""/>
        <dsp:cNvSpPr/>
      </dsp:nvSpPr>
      <dsp:spPr>
        <a:xfrm>
          <a:off x="6188495" y="2384639"/>
          <a:ext cx="1496543" cy="748271"/>
        </a:xfrm>
        <a:prstGeom prst="rect">
          <a:avLst/>
        </a:prstGeom>
        <a:solidFill>
          <a:srgbClr val="9999F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ISP MAX 15%</a:t>
          </a:r>
        </a:p>
      </dsp:txBody>
      <dsp:txXfrm>
        <a:off x="6188495" y="2384639"/>
        <a:ext cx="1496543" cy="748271"/>
      </dsp:txXfrm>
    </dsp:sp>
    <dsp:sp modelId="{F40A1329-95FD-4647-9912-EB46C69A525D}">
      <dsp:nvSpPr>
        <dsp:cNvPr id="0" name=""/>
        <dsp:cNvSpPr/>
      </dsp:nvSpPr>
      <dsp:spPr>
        <a:xfrm>
          <a:off x="6188495" y="3447185"/>
          <a:ext cx="1496543" cy="748271"/>
        </a:xfrm>
        <a:prstGeom prst="rect">
          <a:avLst/>
        </a:prstGeom>
        <a:solidFill>
          <a:srgbClr val="9999F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NCBIO </a:t>
          </a:r>
        </a:p>
        <a:p>
          <a:pPr marL="0" lvl="0" indent="0" algn="ctr" defTabSz="711200">
            <a:lnSpc>
              <a:spcPct val="90000"/>
            </a:lnSpc>
            <a:spcBef>
              <a:spcPct val="0"/>
            </a:spcBef>
            <a:spcAft>
              <a:spcPct val="35000"/>
            </a:spcAft>
            <a:buNone/>
          </a:pPr>
          <a:r>
            <a:rPr lang="en-US" sz="1600" kern="1200"/>
            <a:t>MAX 80%</a:t>
          </a:r>
        </a:p>
      </dsp:txBody>
      <dsp:txXfrm>
        <a:off x="6188495" y="3447185"/>
        <a:ext cx="1496543" cy="748271"/>
      </dsp:txXfrm>
    </dsp:sp>
    <dsp:sp modelId="{32A32DAD-8153-4BA5-A507-63482D4B3982}">
      <dsp:nvSpPr>
        <dsp:cNvPr id="0" name=""/>
        <dsp:cNvSpPr/>
      </dsp:nvSpPr>
      <dsp:spPr>
        <a:xfrm>
          <a:off x="6188495" y="4509731"/>
          <a:ext cx="1496543" cy="748271"/>
        </a:xfrm>
        <a:prstGeom prst="rect">
          <a:avLst/>
        </a:prstGeom>
        <a:solidFill>
          <a:srgbClr val="9999F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COUNTY MINIMUM 5%</a:t>
          </a:r>
        </a:p>
      </dsp:txBody>
      <dsp:txXfrm>
        <a:off x="6188495" y="4509731"/>
        <a:ext cx="1496543" cy="748271"/>
      </dsp:txXfrm>
    </dsp:sp>
    <dsp:sp modelId="{53DC4538-DDAA-456B-A856-D3D55910CBFA}">
      <dsp:nvSpPr>
        <dsp:cNvPr id="0" name=""/>
        <dsp:cNvSpPr/>
      </dsp:nvSpPr>
      <dsp:spPr>
        <a:xfrm>
          <a:off x="7625177" y="1777754"/>
          <a:ext cx="1496543" cy="292611"/>
        </a:xfrm>
        <a:prstGeom prst="rect">
          <a:avLst/>
        </a:prstGeom>
        <a:solidFill>
          <a:srgbClr val="009999"/>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B</a:t>
          </a:r>
        </a:p>
      </dsp:txBody>
      <dsp:txXfrm>
        <a:off x="7625177" y="1777754"/>
        <a:ext cx="1496543" cy="292611"/>
      </dsp:txXfrm>
    </dsp:sp>
    <dsp:sp modelId="{95FE0847-C60E-4B70-A910-496ACF7FE3A6}">
      <dsp:nvSpPr>
        <dsp:cNvPr id="0" name=""/>
        <dsp:cNvSpPr/>
      </dsp:nvSpPr>
      <dsp:spPr>
        <a:xfrm>
          <a:off x="7999313" y="2384639"/>
          <a:ext cx="1496543" cy="748271"/>
        </a:xfrm>
        <a:prstGeom prst="rect">
          <a:avLst/>
        </a:prstGeom>
        <a:solidFill>
          <a:srgbClr val="009999"/>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ISP </a:t>
          </a:r>
          <a:r>
            <a:rPr lang="en-US" sz="1600" b="1" kern="1200"/>
            <a:t>MIN</a:t>
          </a:r>
          <a:r>
            <a:rPr lang="en-US" sz="1600" kern="1200"/>
            <a:t> 15%</a:t>
          </a:r>
        </a:p>
      </dsp:txBody>
      <dsp:txXfrm>
        <a:off x="7999313" y="2384639"/>
        <a:ext cx="1496543" cy="748271"/>
      </dsp:txXfrm>
    </dsp:sp>
    <dsp:sp modelId="{3085C737-B603-47C3-B660-5B6F3ECCE37D}">
      <dsp:nvSpPr>
        <dsp:cNvPr id="0" name=""/>
        <dsp:cNvSpPr/>
      </dsp:nvSpPr>
      <dsp:spPr>
        <a:xfrm>
          <a:off x="7999313" y="3447185"/>
          <a:ext cx="1496543" cy="748271"/>
        </a:xfrm>
        <a:prstGeom prst="rect">
          <a:avLst/>
        </a:prstGeom>
        <a:solidFill>
          <a:srgbClr val="009999"/>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NCBIO HALF OF REMAINDER</a:t>
          </a:r>
        </a:p>
      </dsp:txBody>
      <dsp:txXfrm>
        <a:off x="7999313" y="3447185"/>
        <a:ext cx="1496543" cy="748271"/>
      </dsp:txXfrm>
    </dsp:sp>
    <dsp:sp modelId="{14A3DE0F-026E-40CF-9586-E0E29541645A}">
      <dsp:nvSpPr>
        <dsp:cNvPr id="0" name=""/>
        <dsp:cNvSpPr/>
      </dsp:nvSpPr>
      <dsp:spPr>
        <a:xfrm>
          <a:off x="7999313" y="4509731"/>
          <a:ext cx="1496543" cy="748271"/>
        </a:xfrm>
        <a:prstGeom prst="rect">
          <a:avLst/>
        </a:prstGeom>
        <a:solidFill>
          <a:srgbClr val="009999"/>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COUNTY HALF OF REMAINDER</a:t>
          </a:r>
        </a:p>
      </dsp:txBody>
      <dsp:txXfrm>
        <a:off x="7999313" y="4509731"/>
        <a:ext cx="1496543" cy="748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8734-C6C3-DE4C-A9C4-A7EDDF0988D0}">
      <dsp:nvSpPr>
        <dsp:cNvPr id="0" name=""/>
        <dsp:cNvSpPr/>
      </dsp:nvSpPr>
      <dsp:spPr>
        <a:xfrm>
          <a:off x="0" y="582029"/>
          <a:ext cx="9523194" cy="982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6B6914-570B-2648-AA76-E908F8F52674}">
      <dsp:nvSpPr>
        <dsp:cNvPr id="0" name=""/>
        <dsp:cNvSpPr/>
      </dsp:nvSpPr>
      <dsp:spPr>
        <a:xfrm>
          <a:off x="476159" y="6389"/>
          <a:ext cx="6666235" cy="1151279"/>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1968" tIns="0" rIns="251968" bIns="0" numCol="1" spcCol="1270" anchor="ctr" anchorCtr="0">
          <a:noAutofit/>
        </a:bodyPr>
        <a:lstStyle/>
        <a:p>
          <a:pPr marL="0" lvl="0" indent="0" algn="l" defTabSz="1244600">
            <a:lnSpc>
              <a:spcPct val="90000"/>
            </a:lnSpc>
            <a:spcBef>
              <a:spcPct val="0"/>
            </a:spcBef>
            <a:spcAft>
              <a:spcPct val="35000"/>
            </a:spcAft>
            <a:buNone/>
          </a:pPr>
          <a:r>
            <a:rPr lang="en-US" sz="2800" b="1" kern="1200" dirty="0"/>
            <a:t>REPLACE LOST REVENUE</a:t>
          </a:r>
        </a:p>
      </dsp:txBody>
      <dsp:txXfrm>
        <a:off x="532360" y="62590"/>
        <a:ext cx="6553833" cy="10388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C34B4-F547-1E41-A453-A6F4BA92534A}">
      <dsp:nvSpPr>
        <dsp:cNvPr id="0" name=""/>
        <dsp:cNvSpPr/>
      </dsp:nvSpPr>
      <dsp:spPr>
        <a:xfrm>
          <a:off x="9242" y="536223"/>
          <a:ext cx="2762398" cy="181282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Use ARP/CSLFRF to cover salaries and benefits or reimburse other local government expenses</a:t>
          </a:r>
        </a:p>
      </dsp:txBody>
      <dsp:txXfrm>
        <a:off x="62338" y="589319"/>
        <a:ext cx="2656206" cy="1706632"/>
      </dsp:txXfrm>
    </dsp:sp>
    <dsp:sp modelId="{83B9E65F-0906-4B47-A9FE-83F5A5BCF37E}">
      <dsp:nvSpPr>
        <dsp:cNvPr id="0" name=""/>
        <dsp:cNvSpPr/>
      </dsp:nvSpPr>
      <dsp:spPr>
        <a:xfrm>
          <a:off x="3047880" y="1100098"/>
          <a:ext cx="585628" cy="685074"/>
        </a:xfrm>
        <a:prstGeom prst="rightArrow">
          <a:avLst>
            <a:gd name="adj1" fmla="val 60000"/>
            <a:gd name="adj2" fmla="val 50000"/>
          </a:avLst>
        </a:prstGeom>
        <a:solidFill>
          <a:schemeClr val="tx1">
            <a:lumMod val="65000"/>
            <a:lumOff val="3500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47880" y="1237113"/>
        <a:ext cx="409940" cy="411044"/>
      </dsp:txXfrm>
    </dsp:sp>
    <dsp:sp modelId="{7F443EA1-8AD4-AF4A-BC5A-B298B66B9D28}">
      <dsp:nvSpPr>
        <dsp:cNvPr id="0" name=""/>
        <dsp:cNvSpPr/>
      </dsp:nvSpPr>
      <dsp:spPr>
        <a:xfrm>
          <a:off x="3876600" y="536223"/>
          <a:ext cx="2762398" cy="1812824"/>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Comply with award terms and Uniform Guidance requirements that apply to salaries and benefits or other reimbursed expenses</a:t>
          </a:r>
        </a:p>
      </dsp:txBody>
      <dsp:txXfrm>
        <a:off x="3929696" y="589319"/>
        <a:ext cx="2656206" cy="1706632"/>
      </dsp:txXfrm>
    </dsp:sp>
    <dsp:sp modelId="{515A3BB4-F450-F94B-8D45-2E8F4EFD542A}">
      <dsp:nvSpPr>
        <dsp:cNvPr id="0" name=""/>
        <dsp:cNvSpPr/>
      </dsp:nvSpPr>
      <dsp:spPr>
        <a:xfrm>
          <a:off x="6915239" y="1100098"/>
          <a:ext cx="585628" cy="685074"/>
        </a:xfrm>
        <a:prstGeom prst="rightArrow">
          <a:avLst>
            <a:gd name="adj1" fmla="val 60000"/>
            <a:gd name="adj2" fmla="val 50000"/>
          </a:avLst>
        </a:prstGeom>
        <a:solidFill>
          <a:schemeClr val="tx1">
            <a:lumMod val="65000"/>
            <a:lumOff val="3500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15239" y="1237113"/>
        <a:ext cx="409940" cy="411044"/>
      </dsp:txXfrm>
    </dsp:sp>
    <dsp:sp modelId="{C6641FAA-5E17-3F45-895A-F85F46F9452F}">
      <dsp:nvSpPr>
        <dsp:cNvPr id="0" name=""/>
        <dsp:cNvSpPr/>
      </dsp:nvSpPr>
      <dsp:spPr>
        <a:xfrm>
          <a:off x="7743958" y="536223"/>
          <a:ext cx="2762398" cy="181282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Free up non-grant revenues that would have been used to cover salaries and benefits or other reimbursements</a:t>
          </a:r>
        </a:p>
      </dsp:txBody>
      <dsp:txXfrm>
        <a:off x="7797054" y="589319"/>
        <a:ext cx="2656206" cy="1706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322047"/>
          <a:ext cx="10477948" cy="1767150"/>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354076" rIns="8132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Support public health expenditures, by funding COVID-19 mitigation efforts, medical expenses, behavioral healthcare, and certain public health and safety staff;</a:t>
          </a:r>
        </a:p>
        <a:p>
          <a:pPr marL="171450" lvl="1" indent="-171450" algn="l" defTabSz="755650">
            <a:lnSpc>
              <a:spcPct val="90000"/>
            </a:lnSpc>
            <a:spcBef>
              <a:spcPct val="0"/>
            </a:spcBef>
            <a:spcAft>
              <a:spcPct val="15000"/>
            </a:spcAft>
            <a:buChar char="•"/>
          </a:pPr>
          <a:r>
            <a:rPr lang="en-US" sz="1700" kern="1200" dirty="0"/>
            <a:t>Address negative economic impacts caused by the public health emergency, including economic harms to workers, households, small businesses, impacted industries, and the public sector;</a:t>
          </a:r>
        </a:p>
        <a:p>
          <a:pPr marL="171450" lvl="1" indent="-171450" algn="l" defTabSz="755650">
            <a:lnSpc>
              <a:spcPct val="90000"/>
            </a:lnSpc>
            <a:spcBef>
              <a:spcPct val="0"/>
            </a:spcBef>
            <a:spcAft>
              <a:spcPct val="15000"/>
            </a:spcAft>
            <a:buChar char="•"/>
          </a:pPr>
          <a:r>
            <a:rPr lang="en-US" sz="1700" kern="1200" dirty="0"/>
            <a:t>Support disproportionately impacted communities</a:t>
          </a:r>
        </a:p>
      </dsp:txBody>
      <dsp:txXfrm>
        <a:off x="0" y="322047"/>
        <a:ext cx="10477948" cy="1767150"/>
      </dsp:txXfrm>
    </dsp:sp>
    <dsp:sp modelId="{C691E6FA-4D08-9E4E-BDBC-957F11482571}">
      <dsp:nvSpPr>
        <dsp:cNvPr id="0" name=""/>
        <dsp:cNvSpPr/>
      </dsp:nvSpPr>
      <dsp:spPr>
        <a:xfrm>
          <a:off x="523897" y="71127"/>
          <a:ext cx="7334563" cy="50184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ADDRESS COVID PUBLIC HEALTH &amp; NEGATIVE ECONOMIC IMPACT</a:t>
          </a:r>
        </a:p>
      </dsp:txBody>
      <dsp:txXfrm>
        <a:off x="548395" y="95625"/>
        <a:ext cx="7285567" cy="452844"/>
      </dsp:txXfrm>
    </dsp:sp>
    <dsp:sp modelId="{0791827A-05BB-7B44-AC76-4CD3FB179CC4}">
      <dsp:nvSpPr>
        <dsp:cNvPr id="0" name=""/>
        <dsp:cNvSpPr/>
      </dsp:nvSpPr>
      <dsp:spPr>
        <a:xfrm>
          <a:off x="0" y="2431917"/>
          <a:ext cx="10477948" cy="176715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354076" rIns="8132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Provide premium pay for essential workers, offering additional support to those who have borne and will bear the greatest health risks because of their service in critical infrastructure sectors; </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a:t>Target low-and moderate- income employees or employees who face(d) added risks during pandemic</a:t>
          </a:r>
        </a:p>
      </dsp:txBody>
      <dsp:txXfrm>
        <a:off x="0" y="2431917"/>
        <a:ext cx="10477948" cy="1767150"/>
      </dsp:txXfrm>
    </dsp:sp>
    <dsp:sp modelId="{F22C1007-0C0D-1F47-94BD-237CDBAB37D7}">
      <dsp:nvSpPr>
        <dsp:cNvPr id="0" name=""/>
        <dsp:cNvSpPr/>
      </dsp:nvSpPr>
      <dsp:spPr>
        <a:xfrm>
          <a:off x="523897" y="2180997"/>
          <a:ext cx="7334563" cy="50184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PREMIUM PAY</a:t>
          </a:r>
        </a:p>
      </dsp:txBody>
      <dsp:txXfrm>
        <a:off x="548395" y="2205495"/>
        <a:ext cx="7285567" cy="452844"/>
      </dsp:txXfrm>
    </dsp:sp>
    <dsp:sp modelId="{53EA373B-ACF6-6F4C-91BF-4D0764F77D47}">
      <dsp:nvSpPr>
        <dsp:cNvPr id="0" name=""/>
        <dsp:cNvSpPr/>
      </dsp:nvSpPr>
      <dsp:spPr>
        <a:xfrm>
          <a:off x="0" y="4541787"/>
          <a:ext cx="10477948" cy="1204874"/>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354076" rIns="8132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Invest in water, sewer, and broadband infrastructure, making necessary investments to improve access to clean drinking water, support vital wastewater and stormwater infrastructure, and to expand access to broadband internet.</a:t>
          </a:r>
        </a:p>
      </dsp:txBody>
      <dsp:txXfrm>
        <a:off x="0" y="4541787"/>
        <a:ext cx="10477948" cy="1204874"/>
      </dsp:txXfrm>
    </dsp:sp>
    <dsp:sp modelId="{723B57E3-C6C4-5A44-9B39-A3466BAA4F62}">
      <dsp:nvSpPr>
        <dsp:cNvPr id="0" name=""/>
        <dsp:cNvSpPr/>
      </dsp:nvSpPr>
      <dsp:spPr>
        <a:xfrm>
          <a:off x="523897" y="4290867"/>
          <a:ext cx="7334563" cy="50184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INFRASTRUCTURE INVESTMENTS</a:t>
          </a:r>
        </a:p>
      </dsp:txBody>
      <dsp:txXfrm>
        <a:off x="548395" y="4315365"/>
        <a:ext cx="7285567"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594127"/>
          <a:ext cx="10477948" cy="982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1E6FA-4D08-9E4E-BDBC-957F11482571}">
      <dsp:nvSpPr>
        <dsp:cNvPr id="0" name=""/>
        <dsp:cNvSpPr/>
      </dsp:nvSpPr>
      <dsp:spPr>
        <a:xfrm>
          <a:off x="523897" y="18487"/>
          <a:ext cx="7334563" cy="1151279"/>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ADDRESS COVID PUBLIC HEALTH &amp; NEGATIVE ECONOMIC IMPACT</a:t>
          </a:r>
        </a:p>
      </dsp:txBody>
      <dsp:txXfrm>
        <a:off x="580098" y="74688"/>
        <a:ext cx="7222161" cy="10388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is the harm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harm?</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harm?</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issue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issue?</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issue?</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827A-05BB-7B44-AC76-4CD3FB179CC4}">
      <dsp:nvSpPr>
        <dsp:cNvPr id="0" name=""/>
        <dsp:cNvSpPr/>
      </dsp:nvSpPr>
      <dsp:spPr>
        <a:xfrm>
          <a:off x="0" y="548765"/>
          <a:ext cx="10477948"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2C1007-0C0D-1F47-94BD-237CDBAB37D7}">
      <dsp:nvSpPr>
        <dsp:cNvPr id="0" name=""/>
        <dsp:cNvSpPr/>
      </dsp:nvSpPr>
      <dsp:spPr>
        <a:xfrm>
          <a:off x="523897" y="16083"/>
          <a:ext cx="7334563" cy="103320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PREMIUM PAY</a:t>
          </a:r>
        </a:p>
      </dsp:txBody>
      <dsp:txXfrm>
        <a:off x="574334" y="66520"/>
        <a:ext cx="7233689" cy="9323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373B-ACF6-6F4C-91BF-4D0764F77D47}">
      <dsp:nvSpPr>
        <dsp:cNvPr id="0" name=""/>
        <dsp:cNvSpPr/>
      </dsp:nvSpPr>
      <dsp:spPr>
        <a:xfrm>
          <a:off x="0" y="518029"/>
          <a:ext cx="10477948" cy="8567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B57E3-C6C4-5A44-9B39-A3466BAA4F62}">
      <dsp:nvSpPr>
        <dsp:cNvPr id="0" name=""/>
        <dsp:cNvSpPr/>
      </dsp:nvSpPr>
      <dsp:spPr>
        <a:xfrm>
          <a:off x="523897" y="16189"/>
          <a:ext cx="7334563" cy="100368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INFRASTRUCTURE INVESTMENTS</a:t>
          </a:r>
        </a:p>
      </dsp:txBody>
      <dsp:txXfrm>
        <a:off x="572893" y="65185"/>
        <a:ext cx="7236571"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A165-F126-4D30-9912-989B827628F7}"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EBCAD-2430-40AE-9B0C-8F15D156BCFB}" type="slidenum">
              <a:rPr lang="en-US" smtClean="0"/>
              <a:t>‹#›</a:t>
            </a:fld>
            <a:endParaRPr lang="en-US"/>
          </a:p>
        </p:txBody>
      </p:sp>
    </p:spTree>
    <p:extLst>
      <p:ext uri="{BB962C8B-B14F-4D97-AF65-F5344CB8AC3E}">
        <p14:creationId xmlns:p14="http://schemas.microsoft.com/office/powerpoint/2010/main" val="36359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internetforall.gov/sites/default/files/2022-05/DE%20Info%20Sheet%20-%20IFA%20Launch-%20Final.pdf" TargetMode="External"/><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internetforall.gov/sites/default/files/2022-05/DE%20Info%20Sheet%20-%20IFA%20Launch-%20Final.pdf" TargetMode="External"/><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cfr.gov/current/title-2/section-200.307#p-200.307(e)(1)"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internetforall.gov/sites/default/files/2022-05/DE%20Info%20Sheet%20-%20IFA%20Launch-%20Final.pdf"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internetforall.gov/sites/default/files/2022-05/DE%20Info%20Sheet%20-%20IFA%20Launch-%20Final.pdf"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internetforall.gov/sites/default/files/2022-05/DE%20Info%20Sheet%20-%20IFA%20Launch-%20Final.pdf" TargetMode="External"/><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E2F4-8020-420A-98D5-59D264180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62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otes Placeholder 1">
            <a:extLst>
              <a:ext uri="{FF2B5EF4-FFF2-40B4-BE49-F238E27FC236}">
                <a16:creationId xmlns:a16="http://schemas.microsoft.com/office/drawing/2014/main" id="{71D74F08-856D-04BD-DAB9-F2882095AD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219</a:t>
            </a:fld>
            <a:endParaRPr lang="en-US"/>
          </a:p>
        </p:txBody>
      </p:sp>
    </p:spTree>
    <p:extLst>
      <p:ext uri="{BB962C8B-B14F-4D97-AF65-F5344CB8AC3E}">
        <p14:creationId xmlns:p14="http://schemas.microsoft.com/office/powerpoint/2010/main" val="17487518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220</a:t>
            </a:fld>
            <a:endParaRPr lang="en-US"/>
          </a:p>
        </p:txBody>
      </p:sp>
    </p:spTree>
    <p:extLst>
      <p:ext uri="{BB962C8B-B14F-4D97-AF65-F5344CB8AC3E}">
        <p14:creationId xmlns:p14="http://schemas.microsoft.com/office/powerpoint/2010/main" val="37836582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221</a:t>
            </a:fld>
            <a:endParaRPr lang="en-US"/>
          </a:p>
        </p:txBody>
      </p:sp>
    </p:spTree>
    <p:extLst>
      <p:ext uri="{BB962C8B-B14F-4D97-AF65-F5344CB8AC3E}">
        <p14:creationId xmlns:p14="http://schemas.microsoft.com/office/powerpoint/2010/main" val="9290161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222</a:t>
            </a:fld>
            <a:endParaRPr lang="en-US"/>
          </a:p>
        </p:txBody>
      </p:sp>
    </p:spTree>
    <p:extLst>
      <p:ext uri="{BB962C8B-B14F-4D97-AF65-F5344CB8AC3E}">
        <p14:creationId xmlns:p14="http://schemas.microsoft.com/office/powerpoint/2010/main" val="16607255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223</a:t>
            </a:fld>
            <a:endParaRPr lang="en-US"/>
          </a:p>
        </p:txBody>
      </p:sp>
    </p:spTree>
    <p:extLst>
      <p:ext uri="{BB962C8B-B14F-4D97-AF65-F5344CB8AC3E}">
        <p14:creationId xmlns:p14="http://schemas.microsoft.com/office/powerpoint/2010/main" val="16754727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224</a:t>
            </a:fld>
            <a:endParaRPr lang="en-US"/>
          </a:p>
        </p:txBody>
      </p:sp>
    </p:spTree>
    <p:extLst>
      <p:ext uri="{BB962C8B-B14F-4D97-AF65-F5344CB8AC3E}">
        <p14:creationId xmlns:p14="http://schemas.microsoft.com/office/powerpoint/2010/main" val="37428637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225</a:t>
            </a:fld>
            <a:endParaRPr lang="en-US"/>
          </a:p>
        </p:txBody>
      </p:sp>
    </p:spTree>
    <p:extLst>
      <p:ext uri="{BB962C8B-B14F-4D97-AF65-F5344CB8AC3E}">
        <p14:creationId xmlns:p14="http://schemas.microsoft.com/office/powerpoint/2010/main" val="68645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226</a:t>
            </a:fld>
            <a:endParaRPr lang="en-US"/>
          </a:p>
        </p:txBody>
      </p:sp>
    </p:spTree>
    <p:extLst>
      <p:ext uri="{BB962C8B-B14F-4D97-AF65-F5344CB8AC3E}">
        <p14:creationId xmlns:p14="http://schemas.microsoft.com/office/powerpoint/2010/main" val="10367693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227</a:t>
            </a:fld>
            <a:endParaRPr lang="en-US"/>
          </a:p>
        </p:txBody>
      </p:sp>
    </p:spTree>
    <p:extLst>
      <p:ext uri="{BB962C8B-B14F-4D97-AF65-F5344CB8AC3E}">
        <p14:creationId xmlns:p14="http://schemas.microsoft.com/office/powerpoint/2010/main" val="25986716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626F73-185C-4A8D-9727-518C81B48EB8}" type="slidenum">
              <a:rPr lang="en-US" smtClean="0"/>
              <a:t>228</a:t>
            </a:fld>
            <a:endParaRPr lang="en-US"/>
          </a:p>
        </p:txBody>
      </p:sp>
    </p:spTree>
    <p:extLst>
      <p:ext uri="{BB962C8B-B14F-4D97-AF65-F5344CB8AC3E}">
        <p14:creationId xmlns:p14="http://schemas.microsoft.com/office/powerpoint/2010/main" val="325155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CA3EF58-A21A-31B4-71A2-5525BD22C1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69862425-B397-6AE2-7CCC-EE80088C38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E9194874-A858-B28A-390C-8A4016BE5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9F09A8A-5291-4E90-9322-E08B4AAF7981}" type="slidenum">
              <a:rPr lang="en-US" altLang="en-US" smtClean="0"/>
              <a:pPr/>
              <a:t>27</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229</a:t>
            </a:fld>
            <a:endParaRPr lang="en-US"/>
          </a:p>
        </p:txBody>
      </p:sp>
    </p:spTree>
    <p:extLst>
      <p:ext uri="{BB962C8B-B14F-4D97-AF65-F5344CB8AC3E}">
        <p14:creationId xmlns:p14="http://schemas.microsoft.com/office/powerpoint/2010/main" val="39055780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230</a:t>
            </a:fld>
            <a:endParaRPr lang="en-US"/>
          </a:p>
        </p:txBody>
      </p:sp>
    </p:spTree>
    <p:extLst>
      <p:ext uri="{BB962C8B-B14F-4D97-AF65-F5344CB8AC3E}">
        <p14:creationId xmlns:p14="http://schemas.microsoft.com/office/powerpoint/2010/main" val="25534845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241</a:t>
            </a:fld>
            <a:endParaRPr lang="en-US"/>
          </a:p>
        </p:txBody>
      </p:sp>
    </p:spTree>
    <p:extLst>
      <p:ext uri="{BB962C8B-B14F-4D97-AF65-F5344CB8AC3E}">
        <p14:creationId xmlns:p14="http://schemas.microsoft.com/office/powerpoint/2010/main" val="8357456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share in chat: </a:t>
            </a:r>
            <a:r>
              <a:rPr lang="en-US">
                <a:solidFill>
                  <a:srgbClr val="000000"/>
                </a:solidFill>
                <a:latin typeface="Avenir Next LT Pro" panose="020B0504020202020204" pitchFamily="34" charset="0"/>
                <a:cs typeface="Arial" panose="020B0604020202020204" pitchFamily="34" charset="0"/>
                <a:hlinkClick r:id="rId3"/>
              </a:rPr>
              <a:t>https://www.internetforall.gov/sites/default/files/2022-05/DE%20Info%20Sheet%20-%20IFA%20Launch-%20Final.pdf</a:t>
            </a:r>
            <a:r>
              <a:rPr lang="en-US">
                <a:solidFill>
                  <a:srgbClr val="000000"/>
                </a:solidFill>
                <a:latin typeface="Avenir Next LT Pro" panose="020B05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242</a:t>
            </a:fld>
            <a:endParaRPr lang="en-US"/>
          </a:p>
        </p:txBody>
      </p:sp>
    </p:spTree>
    <p:extLst>
      <p:ext uri="{BB962C8B-B14F-4D97-AF65-F5344CB8AC3E}">
        <p14:creationId xmlns:p14="http://schemas.microsoft.com/office/powerpoint/2010/main" val="37057684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share in chat: </a:t>
            </a:r>
            <a:r>
              <a:rPr lang="en-US">
                <a:solidFill>
                  <a:srgbClr val="000000"/>
                </a:solidFill>
                <a:latin typeface="Avenir Next LT Pro" panose="020B0504020202020204" pitchFamily="34" charset="0"/>
                <a:cs typeface="Arial" panose="020B0604020202020204" pitchFamily="34" charset="0"/>
                <a:hlinkClick r:id="rId3"/>
              </a:rPr>
              <a:t>https://www.internetforall.gov/sites/default/files/2022-05/DE%20Info%20Sheet%20-%20IFA%20Launch-%20Final.pdf</a:t>
            </a:r>
            <a:r>
              <a:rPr lang="en-US">
                <a:solidFill>
                  <a:srgbClr val="000000"/>
                </a:solidFill>
                <a:latin typeface="Avenir Next LT Pro" panose="020B05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243</a:t>
            </a:fld>
            <a:endParaRPr lang="en-US"/>
          </a:p>
        </p:txBody>
      </p:sp>
    </p:spTree>
    <p:extLst>
      <p:ext uri="{BB962C8B-B14F-4D97-AF65-F5344CB8AC3E}">
        <p14:creationId xmlns:p14="http://schemas.microsoft.com/office/powerpoint/2010/main" val="1472951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1">
            <a:extLst>
              <a:ext uri="{FF2B5EF4-FFF2-40B4-BE49-F238E27FC236}">
                <a16:creationId xmlns:a16="http://schemas.microsoft.com/office/drawing/2014/main" id="{535EF4AE-E0D6-A994-CCD7-9B1071F8C9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a:extLst>
              <a:ext uri="{FF2B5EF4-FFF2-40B4-BE49-F238E27FC236}">
                <a16:creationId xmlns:a16="http://schemas.microsoft.com/office/drawing/2014/main" id="{E6E45989-011C-FAC0-52F0-435283387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1">
            <a:extLst>
              <a:ext uri="{FF2B5EF4-FFF2-40B4-BE49-F238E27FC236}">
                <a16:creationId xmlns:a16="http://schemas.microsoft.com/office/drawing/2014/main" id="{84F5DC3A-9CB8-45A0-C324-FF520D0643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6452099-CC31-B497-413D-3E542597C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D7762B6-6A4F-1C5B-92E8-1395CF2A63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237D9B25-7CBE-5AB4-7E43-9E84A38D90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980C1031-BA9C-4807-A45D-A2E2ECEF308A}" type="slidenum">
              <a:rPr lang="en-US" altLang="en-US" smtClean="0"/>
              <a:pPr/>
              <a:t>32</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1">
            <a:extLst>
              <a:ext uri="{FF2B5EF4-FFF2-40B4-BE49-F238E27FC236}">
                <a16:creationId xmlns:a16="http://schemas.microsoft.com/office/drawing/2014/main" id="{30ACC721-C557-52CC-04A7-F3F656358B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E9FF867-8790-280E-03D4-0A061F822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44DF5AD1-DD51-8BCC-12F3-45AD037AA2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Thank you for your time today and allowing me to share the passion of the League.  Questions?</a:t>
            </a:r>
          </a:p>
        </p:txBody>
      </p:sp>
      <p:sp>
        <p:nvSpPr>
          <p:cNvPr id="50180" name="Slide Number Placeholder 3">
            <a:extLst>
              <a:ext uri="{FF2B5EF4-FFF2-40B4-BE49-F238E27FC236}">
                <a16:creationId xmlns:a16="http://schemas.microsoft.com/office/drawing/2014/main" id="{4BF0DA73-CD68-1395-97CD-49A82F633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7A1A32CF-4AB4-4986-B7B9-48B64CC9FB84}" type="slidenum">
              <a:rPr lang="en-US" altLang="en-US" smtClean="0"/>
              <a:pPr/>
              <a:t>34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35</a:t>
            </a:fld>
            <a:endParaRPr lang="en-US"/>
          </a:p>
        </p:txBody>
      </p:sp>
    </p:spTree>
    <p:extLst>
      <p:ext uri="{BB962C8B-B14F-4D97-AF65-F5344CB8AC3E}">
        <p14:creationId xmlns:p14="http://schemas.microsoft.com/office/powerpoint/2010/main" val="281512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41</a:t>
            </a:fld>
            <a:endParaRPr lang="en-US"/>
          </a:p>
        </p:txBody>
      </p:sp>
    </p:spTree>
    <p:extLst>
      <p:ext uri="{BB962C8B-B14F-4D97-AF65-F5344CB8AC3E}">
        <p14:creationId xmlns:p14="http://schemas.microsoft.com/office/powerpoint/2010/main" val="10177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30BDFB1-51B3-FF64-82CD-914EDE6E4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24FCCFE-AFBF-0065-8DE4-1338CA9A6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Hello!  I am Julie Metz and work for the League as an ARP Member Services Specialist.  Thank you all for coming today.  </a:t>
            </a:r>
          </a:p>
          <a:p>
            <a:endParaRPr lang="en-US" altLang="en-US"/>
          </a:p>
          <a:p>
            <a:r>
              <a:rPr lang="en-US" altLang="en-US">
                <a:solidFill>
                  <a:srgbClr val="000000"/>
                </a:solidFill>
              </a:rPr>
              <a:t>In the second Revision of Treasury’s Final Rule in November 2021, they</a:t>
            </a:r>
            <a:r>
              <a:rPr lang="en-US" altLang="en-US"/>
              <a:t> implemented a tiered approach to reporting.  Since that time, we are now at Revision 4.2 with the last version updated on August 15, 2022.  Many of these revisions have impacted or supported your reporting activities.  In this 10 minute presentation, I am going to go over what your requirements are, based on what Tier category you are in, at a fairly high level, and remind you of your upcoming deadlines and schedule.  For specific reporting questions, I encourage you to ask them during our panel Q&amp;A at lunch, visit our reporting portal help desk or at the close of the day, we have more opportunity for specific questions.  </a:t>
            </a:r>
          </a:p>
        </p:txBody>
      </p:sp>
      <p:sp>
        <p:nvSpPr>
          <p:cNvPr id="18436" name="Slide Number Placeholder 3">
            <a:extLst>
              <a:ext uri="{FF2B5EF4-FFF2-40B4-BE49-F238E27FC236}">
                <a16:creationId xmlns:a16="http://schemas.microsoft.com/office/drawing/2014/main" id="{D1925BC3-8986-24A8-1574-CCE79C08C0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E231545B-23AD-41CA-B0A8-0EFFFE29ABED}" type="slidenum">
              <a:rPr lang="en-US" altLang="en-US" smtClean="0"/>
              <a:pPr/>
              <a:t>18</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46</a:t>
            </a:fld>
            <a:endParaRPr lang="en-US"/>
          </a:p>
        </p:txBody>
      </p:sp>
    </p:spTree>
    <p:extLst>
      <p:ext uri="{BB962C8B-B14F-4D97-AF65-F5344CB8AC3E}">
        <p14:creationId xmlns:p14="http://schemas.microsoft.com/office/powerpoint/2010/main" val="3876150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50</a:t>
            </a:fld>
            <a:endParaRPr lang="en-US"/>
          </a:p>
        </p:txBody>
      </p:sp>
    </p:spTree>
    <p:extLst>
      <p:ext uri="{BB962C8B-B14F-4D97-AF65-F5344CB8AC3E}">
        <p14:creationId xmlns:p14="http://schemas.microsoft.com/office/powerpoint/2010/main" val="4088932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51</a:t>
            </a:fld>
            <a:endParaRPr lang="en-US"/>
          </a:p>
        </p:txBody>
      </p:sp>
    </p:spTree>
    <p:extLst>
      <p:ext uri="{BB962C8B-B14F-4D97-AF65-F5344CB8AC3E}">
        <p14:creationId xmlns:p14="http://schemas.microsoft.com/office/powerpoint/2010/main" val="3766309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52</a:t>
            </a:fld>
            <a:endParaRPr lang="en-US"/>
          </a:p>
        </p:txBody>
      </p:sp>
    </p:spTree>
    <p:extLst>
      <p:ext uri="{BB962C8B-B14F-4D97-AF65-F5344CB8AC3E}">
        <p14:creationId xmlns:p14="http://schemas.microsoft.com/office/powerpoint/2010/main" val="3078883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53</a:t>
            </a:fld>
            <a:endParaRPr lang="en-US"/>
          </a:p>
        </p:txBody>
      </p:sp>
    </p:spTree>
    <p:extLst>
      <p:ext uri="{BB962C8B-B14F-4D97-AF65-F5344CB8AC3E}">
        <p14:creationId xmlns:p14="http://schemas.microsoft.com/office/powerpoint/2010/main" val="1461335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59</a:t>
            </a:fld>
            <a:endParaRPr lang="en-US"/>
          </a:p>
        </p:txBody>
      </p:sp>
    </p:spTree>
    <p:extLst>
      <p:ext uri="{BB962C8B-B14F-4D97-AF65-F5344CB8AC3E}">
        <p14:creationId xmlns:p14="http://schemas.microsoft.com/office/powerpoint/2010/main" val="2389572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60</a:t>
            </a:fld>
            <a:endParaRPr lang="en-US"/>
          </a:p>
        </p:txBody>
      </p:sp>
    </p:spTree>
    <p:extLst>
      <p:ext uri="{BB962C8B-B14F-4D97-AF65-F5344CB8AC3E}">
        <p14:creationId xmlns:p14="http://schemas.microsoft.com/office/powerpoint/2010/main" val="60383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727F2F-D2DC-7940-A84F-6B3C05AF4656}" type="slidenum">
              <a:rPr lang="en-US" smtClean="0"/>
              <a:t>68</a:t>
            </a:fld>
            <a:endParaRPr lang="en-US"/>
          </a:p>
        </p:txBody>
      </p:sp>
    </p:spTree>
    <p:extLst>
      <p:ext uri="{BB962C8B-B14F-4D97-AF65-F5344CB8AC3E}">
        <p14:creationId xmlns:p14="http://schemas.microsoft.com/office/powerpoint/2010/main" val="144493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rPr>
              <a:t>Use of program income.</a:t>
            </a:r>
            <a:r>
              <a:rPr lang="en-US" dirty="0"/>
              <a:t> If the Federal awarding agency does not specify in its regulations or the terms and conditions of the Federal award, or give prior approval for how program income is to be used, </a:t>
            </a:r>
            <a:r>
              <a:rPr lang="en-US" dirty="0">
                <a:hlinkClick r:id="rId3"/>
              </a:rPr>
              <a:t>paragraph (e)(1)</a:t>
            </a:r>
            <a:r>
              <a:rPr lang="en-US" dirty="0"/>
              <a:t> of this section must apply.</a:t>
            </a:r>
          </a:p>
          <a:p>
            <a:endParaRPr lang="en-US" dirty="0"/>
          </a:p>
        </p:txBody>
      </p:sp>
      <p:sp>
        <p:nvSpPr>
          <p:cNvPr id="4" name="Slide Number Placeholder 3"/>
          <p:cNvSpPr>
            <a:spLocks noGrp="1"/>
          </p:cNvSpPr>
          <p:nvPr>
            <p:ph type="sldNum" sz="quarter" idx="5"/>
          </p:nvPr>
        </p:nvSpPr>
        <p:spPr/>
        <p:txBody>
          <a:bodyPr/>
          <a:lstStyle/>
          <a:p>
            <a:fld id="{3C727F2F-D2DC-7940-A84F-6B3C05AF4656}" type="slidenum">
              <a:rPr lang="en-US" smtClean="0"/>
              <a:t>70</a:t>
            </a:fld>
            <a:endParaRPr lang="en-US"/>
          </a:p>
        </p:txBody>
      </p:sp>
    </p:spTree>
    <p:extLst>
      <p:ext uri="{BB962C8B-B14F-4D97-AF65-F5344CB8AC3E}">
        <p14:creationId xmlns:p14="http://schemas.microsoft.com/office/powerpoint/2010/main" val="2105202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7F2F-D2DC-7940-A84F-6B3C05AF4656}" type="slidenum">
              <a:rPr lang="en-US" smtClean="0"/>
              <a:t>71</a:t>
            </a:fld>
            <a:endParaRPr lang="en-US"/>
          </a:p>
        </p:txBody>
      </p:sp>
    </p:spTree>
    <p:extLst>
      <p:ext uri="{BB962C8B-B14F-4D97-AF65-F5344CB8AC3E}">
        <p14:creationId xmlns:p14="http://schemas.microsoft.com/office/powerpoint/2010/main" val="1275408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B2CF0B1-0B09-B7F0-E365-0DCB1EF6C9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9D0F8FE-CEF0-C9DC-BFCE-DB389AB847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Calibri" panose="020F0502020204030204" pitchFamily="34" charset="0"/>
              <a:cs typeface="Times New Roman" panose="02020603050405020304" pitchFamily="18" charset="0"/>
            </a:endParaRPr>
          </a:p>
          <a:p>
            <a:r>
              <a:rPr lang="en-US" altLang="en-US">
                <a:ea typeface="Calibri" panose="020F0502020204030204" pitchFamily="34" charset="0"/>
                <a:cs typeface="Times New Roman" panose="02020603050405020304" pitchFamily="18" charset="0"/>
              </a:rPr>
              <a:t>Just want to remind everyone we have a couple folks from either NCPRO, COG and NCLM staffing a booth located __________ to receive general ARP questions and to help you get familiar with what the Treasury’s ARP reporting portal looks like.  </a:t>
            </a:r>
          </a:p>
          <a:p>
            <a:endParaRPr lang="en-US" altLang="en-US">
              <a:ea typeface="Calibri" panose="020F0502020204030204" pitchFamily="34" charset="0"/>
              <a:cs typeface="Times New Roman" panose="02020603050405020304" pitchFamily="18" charset="0"/>
            </a:endParaRPr>
          </a:p>
          <a:p>
            <a:r>
              <a:rPr lang="en-US" altLang="en-US">
                <a:ea typeface="Calibri" panose="020F0502020204030204" pitchFamily="34" charset="0"/>
                <a:cs typeface="Times New Roman" panose="02020603050405020304" pitchFamily="18" charset="0"/>
              </a:rPr>
              <a:t>Also, later in the day, Abbie Britt will be sharing some tips based on our experience helping many NC towns, beginning in April of 2022 with their first report deadline.  We learned some valuable lessons while trying to help towns submit their first reports earlier this year that she will share with you to avoid headaches when approaching your next report deadline.  Otherwise, we may all need Lucy’s psychiatric help by the end of 2026.</a:t>
            </a: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p:txBody>
      </p:sp>
      <p:sp>
        <p:nvSpPr>
          <p:cNvPr id="20484" name="Slide Number Placeholder 3">
            <a:extLst>
              <a:ext uri="{FF2B5EF4-FFF2-40B4-BE49-F238E27FC236}">
                <a16:creationId xmlns:a16="http://schemas.microsoft.com/office/drawing/2014/main" id="{67348301-B7E3-1540-CF2F-99CE4417D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3CE2E3D9-E925-4393-8A48-4C64F01FD8AD}" type="slidenum">
              <a:rPr lang="en-US" altLang="en-US" smtClean="0"/>
              <a:pPr/>
              <a:t>19</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76</a:t>
            </a:fld>
            <a:endParaRPr lang="en-US"/>
          </a:p>
        </p:txBody>
      </p:sp>
    </p:spTree>
    <p:extLst>
      <p:ext uri="{BB962C8B-B14F-4D97-AF65-F5344CB8AC3E}">
        <p14:creationId xmlns:p14="http://schemas.microsoft.com/office/powerpoint/2010/main" val="1866473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C4E5E3-5945-42E1-95B7-2F0223F6C280}" type="slidenum">
              <a:rPr lang="en-US" smtClean="0"/>
              <a:t>81</a:t>
            </a:fld>
            <a:endParaRPr lang="en-US"/>
          </a:p>
        </p:txBody>
      </p:sp>
    </p:spTree>
    <p:extLst>
      <p:ext uri="{BB962C8B-B14F-4D97-AF65-F5344CB8AC3E}">
        <p14:creationId xmlns:p14="http://schemas.microsoft.com/office/powerpoint/2010/main" val="2735352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sng" dirty="0"/>
              <a:t>Gastonia</a:t>
            </a:r>
            <a:r>
              <a:rPr lang="en-US" dirty="0"/>
              <a:t>: Facts</a:t>
            </a:r>
          </a:p>
          <a:p>
            <a:pPr marL="171450" indent="-171450">
              <a:lnSpc>
                <a:spcPct val="150000"/>
              </a:lnSpc>
              <a:buFont typeface="Arial" panose="020B0604020202020204" pitchFamily="34" charset="0"/>
              <a:buChar char="•"/>
            </a:pPr>
            <a:r>
              <a:rPr lang="en-US" dirty="0"/>
              <a:t>Largest city</a:t>
            </a:r>
            <a:r>
              <a:rPr lang="en-US" baseline="0" dirty="0"/>
              <a:t> and serves as the seat for Gaston County</a:t>
            </a:r>
          </a:p>
          <a:p>
            <a:pPr marL="171450" indent="-171450">
              <a:lnSpc>
                <a:spcPct val="150000"/>
              </a:lnSpc>
              <a:buFont typeface="Arial" panose="020B0604020202020204" pitchFamily="34" charset="0"/>
              <a:buChar char="•"/>
            </a:pPr>
            <a:endParaRPr lang="en-US" baseline="0" dirty="0"/>
          </a:p>
          <a:p>
            <a:pPr marL="171450" indent="-171450">
              <a:lnSpc>
                <a:spcPct val="150000"/>
              </a:lnSpc>
              <a:buFont typeface="Arial" panose="020B0604020202020204" pitchFamily="34" charset="0"/>
              <a:buChar char="•"/>
            </a:pPr>
            <a:r>
              <a:rPr lang="en-US" baseline="0" dirty="0"/>
              <a:t>Spans across 51.87 square miles </a:t>
            </a:r>
          </a:p>
          <a:p>
            <a:pPr marL="0" indent="0">
              <a:lnSpc>
                <a:spcPct val="150000"/>
              </a:lnSpc>
              <a:buFont typeface="Arial" panose="020B0604020202020204" pitchFamily="34" charset="0"/>
              <a:buNone/>
            </a:pPr>
            <a:endParaRPr lang="en-US" baseline="0" dirty="0"/>
          </a:p>
          <a:p>
            <a:pPr marL="171450" indent="-171450">
              <a:lnSpc>
                <a:spcPct val="150000"/>
              </a:lnSpc>
              <a:buFont typeface="Arial" panose="020B0604020202020204" pitchFamily="34" charset="0"/>
              <a:buChar char="•"/>
            </a:pPr>
            <a:r>
              <a:rPr lang="en-US" baseline="0" dirty="0"/>
              <a:t>Gastonia has a population density of approximately 1,511 people per square mile and a growth rate of 50%.</a:t>
            </a:r>
          </a:p>
          <a:p>
            <a:pPr marL="171450" indent="-171450">
              <a:lnSpc>
                <a:spcPct val="150000"/>
              </a:lnSpc>
              <a:buFont typeface="Arial" panose="020B0604020202020204" pitchFamily="34" charset="0"/>
              <a:buChar char="•"/>
            </a:pPr>
            <a:r>
              <a:rPr lang="en-US" baseline="0" dirty="0"/>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t>2019 American Community Survey, the overall poverty rate of Gastonia is 16.8 %, which is significantly higher than that of Gaston County (11.6%) and North Carolina (13.6%). The median income for Gastonia is $49,460 and is approximately 6.8% less than Gaston County ($52,835) and 10.4% less than North Carolina ($54,602).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171450" indent="-171450">
              <a:lnSpc>
                <a:spcPct val="150000"/>
              </a:lnSpc>
              <a:buFont typeface="Arial" panose="020B0604020202020204" pitchFamily="34" charset="0"/>
              <a:buChar char="•"/>
            </a:pPr>
            <a:r>
              <a:rPr lang="en-US" dirty="0"/>
              <a:t>Gastonia incorporates eight census tracts categorically labeled as Qualified Census Tracts (QCT)due to pervasive poverty and below-average median income</a:t>
            </a:r>
          </a:p>
        </p:txBody>
      </p:sp>
      <p:sp>
        <p:nvSpPr>
          <p:cNvPr id="4" name="Slide Number Placeholder 3"/>
          <p:cNvSpPr>
            <a:spLocks noGrp="1"/>
          </p:cNvSpPr>
          <p:nvPr>
            <p:ph type="sldNum" sz="quarter" idx="10"/>
          </p:nvPr>
        </p:nvSpPr>
        <p:spPr/>
        <p:txBody>
          <a:bodyPr/>
          <a:lstStyle/>
          <a:p>
            <a:fld id="{EDC4E5E3-5945-42E1-95B7-2F0223F6C280}" type="slidenum">
              <a:rPr lang="en-US" smtClean="0"/>
              <a:t>82</a:t>
            </a:fld>
            <a:endParaRPr lang="en-US"/>
          </a:p>
        </p:txBody>
      </p:sp>
    </p:spTree>
    <p:extLst>
      <p:ext uri="{BB962C8B-B14F-4D97-AF65-F5344CB8AC3E}">
        <p14:creationId xmlns:p14="http://schemas.microsoft.com/office/powerpoint/2010/main" val="3065159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DC4E5E3-5945-42E1-95B7-2F0223F6C280}" type="slidenum">
              <a:rPr lang="en-US" smtClean="0"/>
              <a:t>83</a:t>
            </a:fld>
            <a:endParaRPr lang="en-US"/>
          </a:p>
        </p:txBody>
      </p:sp>
    </p:spTree>
    <p:extLst>
      <p:ext uri="{BB962C8B-B14F-4D97-AF65-F5344CB8AC3E}">
        <p14:creationId xmlns:p14="http://schemas.microsoft.com/office/powerpoint/2010/main" val="2364565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Final Rule that went effective in April 2022, broaden the category of Revenue Replacement allowing municipalities to take a Standard Allowance of $10 million. Which Gastonia unquestioning elected to take.  </a:t>
            </a:r>
            <a:br>
              <a:rPr lang="en-US" baseline="0" dirty="0"/>
            </a:br>
            <a:endParaRPr lang="en-US" baseline="0" dirty="0"/>
          </a:p>
          <a:p>
            <a:pPr marL="171450" indent="-171450">
              <a:buFont typeface="Arial" panose="020B0604020202020204" pitchFamily="34" charset="0"/>
              <a:buChar char="•"/>
            </a:pPr>
            <a:r>
              <a:rPr lang="en-US" baseline="0" dirty="0"/>
              <a:t>We used this expenditure category, the City is able to supplant their normal budget and address some of the larger capital items which we’ll discuss later on in the slides.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With the remaining difference, we were able to address some areas of concern which fall into </a:t>
            </a:r>
          </a:p>
          <a:p>
            <a:pPr marL="628650" lvl="1" indent="-171450">
              <a:buFont typeface="Arial" panose="020B0604020202020204" pitchFamily="34" charset="0"/>
              <a:buChar char="•"/>
            </a:pPr>
            <a:r>
              <a:rPr lang="en-US" baseline="0" dirty="0"/>
              <a:t>Public Health (Category 1)  </a:t>
            </a:r>
          </a:p>
          <a:p>
            <a:pPr marL="628650" lvl="1" indent="-171450">
              <a:buFont typeface="Arial" panose="020B0604020202020204" pitchFamily="34" charset="0"/>
              <a:buChar char="•"/>
            </a:pPr>
            <a:r>
              <a:rPr lang="en-US" baseline="0" dirty="0"/>
              <a:t>Infrastructure (5) </a:t>
            </a:r>
          </a:p>
          <a:p>
            <a:pPr marL="628650" lvl="1" indent="-171450">
              <a:buFont typeface="Arial" panose="020B0604020202020204" pitchFamily="34" charset="0"/>
              <a:buChar char="•"/>
            </a:pPr>
            <a:r>
              <a:rPr lang="en-US" baseline="0" dirty="0"/>
              <a:t>Administrative (7) </a:t>
            </a:r>
          </a:p>
          <a:p>
            <a:pPr marL="628650" lvl="1" indent="-171450">
              <a:buFont typeface="Arial" panose="020B0604020202020204" pitchFamily="34" charset="0"/>
              <a:buChar char="•"/>
            </a:pPr>
            <a:r>
              <a:rPr lang="en-US" baseline="0" dirty="0"/>
              <a:t>Negative Economic Impacts (2)  </a:t>
            </a:r>
          </a:p>
          <a:p>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84</a:t>
            </a:fld>
            <a:endParaRPr lang="en-US"/>
          </a:p>
        </p:txBody>
      </p:sp>
    </p:spTree>
    <p:extLst>
      <p:ext uri="{BB962C8B-B14F-4D97-AF65-F5344CB8AC3E}">
        <p14:creationId xmlns:p14="http://schemas.microsoft.com/office/powerpoint/2010/main" val="2033560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Covid-19 medical expenses: </a:t>
            </a:r>
          </a:p>
          <a:p>
            <a:pPr marL="628650" lvl="1" indent="-171450">
              <a:buFont typeface="Arial" panose="020B0604020202020204" pitchFamily="34" charset="0"/>
              <a:buChar char="•"/>
            </a:pPr>
            <a:r>
              <a:rPr lang="en-US" baseline="0" dirty="0"/>
              <a:t>EC: 1.6 Medical Expenses (including Alternative Care Facilities)</a:t>
            </a:r>
          </a:p>
          <a:p>
            <a:pPr marL="628650" lvl="1" indent="-171450">
              <a:buFont typeface="Arial" panose="020B0604020202020204" pitchFamily="34" charset="0"/>
              <a:buChar char="•"/>
            </a:pPr>
            <a:r>
              <a:rPr lang="en-US" baseline="0" dirty="0"/>
              <a:t>Original Budget-$200,000</a:t>
            </a:r>
          </a:p>
          <a:p>
            <a:pPr marL="628650" lvl="1" indent="-171450">
              <a:buFont typeface="Arial" panose="020B0604020202020204" pitchFamily="34" charset="0"/>
              <a:buChar char="•"/>
            </a:pPr>
            <a:r>
              <a:rPr lang="en-US" baseline="0" dirty="0"/>
              <a:t>Actual- $310,566</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Covid-19</a:t>
            </a:r>
            <a:r>
              <a:rPr lang="en-US" baseline="0" dirty="0"/>
              <a:t> testing:</a:t>
            </a:r>
          </a:p>
          <a:p>
            <a:pPr marL="628650" lvl="1" indent="-171450">
              <a:buFont typeface="Arial" panose="020B0604020202020204" pitchFamily="34" charset="0"/>
              <a:buChar char="•"/>
            </a:pPr>
            <a:r>
              <a:rPr lang="en-US" baseline="0" dirty="0"/>
              <a:t>EC: 1.2 COVID-19 Testing</a:t>
            </a:r>
          </a:p>
          <a:p>
            <a:pPr marL="628650" lvl="1" indent="-171450">
              <a:buFont typeface="Arial" panose="020B0604020202020204" pitchFamily="34" charset="0"/>
              <a:buChar char="•"/>
            </a:pPr>
            <a:r>
              <a:rPr lang="en-US" baseline="0" dirty="0"/>
              <a:t>Original budget-$40,000</a:t>
            </a:r>
          </a:p>
          <a:p>
            <a:pPr marL="628650" lvl="1" indent="-171450">
              <a:buFont typeface="Arial" panose="020B0604020202020204" pitchFamily="34" charset="0"/>
              <a:buChar char="•"/>
            </a:pPr>
            <a:r>
              <a:rPr lang="en-US" baseline="0" dirty="0"/>
              <a:t>Actual-$43,462</a:t>
            </a:r>
          </a:p>
          <a:p>
            <a:pPr marL="628650" lvl="1"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dirty="0"/>
              <a:t>ESICK/EFMLA</a:t>
            </a:r>
          </a:p>
          <a:p>
            <a:pPr marL="628650" lvl="1" indent="-171450">
              <a:buFont typeface="Arial" panose="020B0604020202020204" pitchFamily="34" charset="0"/>
              <a:buChar char="•"/>
            </a:pPr>
            <a:r>
              <a:rPr lang="en-US" dirty="0"/>
              <a:t>EC: 1.7 Other COVID-19 Public Health Expenses (including Communications, Enforcement, Isolation/Quarantine)</a:t>
            </a:r>
            <a:br>
              <a:rPr lang="en-US" dirty="0"/>
            </a:br>
            <a:endParaRPr lang="en-US" dirty="0"/>
          </a:p>
          <a:p>
            <a:pPr marL="171450" lvl="0" indent="-171450">
              <a:buFont typeface="Arial" panose="020B0604020202020204" pitchFamily="34" charset="0"/>
              <a:buChar char="•"/>
            </a:pPr>
            <a:r>
              <a:rPr lang="en-US" dirty="0"/>
              <a:t>Vaccine</a:t>
            </a:r>
            <a:r>
              <a:rPr lang="en-US" baseline="0" dirty="0"/>
              <a:t> Administration: </a:t>
            </a:r>
          </a:p>
          <a:p>
            <a:pPr marL="628650" lvl="1" indent="-171450">
              <a:buFont typeface="Arial" panose="020B0604020202020204" pitchFamily="34" charset="0"/>
              <a:buChar char="•"/>
            </a:pPr>
            <a:r>
              <a:rPr lang="en-US" baseline="0" dirty="0"/>
              <a:t>EC: 1.1 COVID-19 Vaccination</a:t>
            </a:r>
          </a:p>
          <a:p>
            <a:pPr marL="628650" lvl="1" indent="-171450">
              <a:buFont typeface="Arial" panose="020B0604020202020204" pitchFamily="34" charset="0"/>
              <a:buChar char="•"/>
            </a:pPr>
            <a:r>
              <a:rPr lang="en-US" baseline="0" dirty="0"/>
              <a:t>The vaccination was free. Mainly the cost of the administration of vaccines (wages) </a:t>
            </a:r>
          </a:p>
          <a:p>
            <a:pPr marL="628650" lvl="1" indent="-171450">
              <a:buFont typeface="Arial" panose="020B0604020202020204" pitchFamily="34" charset="0"/>
              <a:buChar char="•"/>
            </a:pPr>
            <a:r>
              <a:rPr lang="en-US" baseline="0" dirty="0"/>
              <a:t>Original budget-$50,000</a:t>
            </a:r>
          </a:p>
          <a:p>
            <a:pPr marL="628650" lvl="1" indent="-171450">
              <a:buFont typeface="Arial" panose="020B0604020202020204" pitchFamily="34" charset="0"/>
              <a:buChar char="•"/>
            </a:pPr>
            <a:r>
              <a:rPr lang="en-US" baseline="0" dirty="0"/>
              <a:t>Actual- $51,347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br>
              <a:rPr lang="en-US" baseline="0" dirty="0"/>
            </a:br>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85</a:t>
            </a:fld>
            <a:endParaRPr lang="en-US"/>
          </a:p>
        </p:txBody>
      </p:sp>
    </p:spTree>
    <p:extLst>
      <p:ext uri="{BB962C8B-B14F-4D97-AF65-F5344CB8AC3E}">
        <p14:creationId xmlns:p14="http://schemas.microsoft.com/office/powerpoint/2010/main" val="1872638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Vaccine Incentive-$22.431</a:t>
            </a:r>
          </a:p>
          <a:p>
            <a:pPr marL="628650" lvl="1" indent="-171450">
              <a:buFont typeface="Arial" panose="020B0604020202020204" pitchFamily="34" charset="0"/>
              <a:buChar char="•"/>
            </a:pPr>
            <a:r>
              <a:rPr lang="en-US" dirty="0"/>
              <a:t>Ran from Sept</a:t>
            </a:r>
            <a:r>
              <a:rPr lang="en-US" baseline="0" dirty="0"/>
              <a:t> to Dec 2021 </a:t>
            </a:r>
            <a:endParaRPr lang="en-US" dirty="0"/>
          </a:p>
          <a:p>
            <a:pPr marL="628650" lvl="1" indent="-171450">
              <a:buFont typeface="Arial" panose="020B0604020202020204" pitchFamily="34" charset="0"/>
              <a:buChar char="•"/>
            </a:pPr>
            <a:r>
              <a:rPr lang="en-US" dirty="0"/>
              <a:t>EC: 1.1 COVID-19 Vaccination</a:t>
            </a:r>
          </a:p>
          <a:p>
            <a:pPr marL="628650" lvl="1" indent="-171450">
              <a:buFont typeface="Arial" panose="020B0604020202020204" pitchFamily="34" charset="0"/>
              <a:buChar char="•"/>
            </a:pPr>
            <a:r>
              <a:rPr lang="en-US" dirty="0"/>
              <a:t>$250</a:t>
            </a:r>
            <a:r>
              <a:rPr lang="en-US" baseline="0" dirty="0"/>
              <a:t> per year employee with proof of vaccination (both shots) </a:t>
            </a:r>
          </a:p>
          <a:p>
            <a:pPr marL="1085850" lvl="2" indent="-171450">
              <a:buFont typeface="Arial" panose="020B0604020202020204" pitchFamily="34" charset="0"/>
              <a:buChar char="•"/>
            </a:pPr>
            <a:r>
              <a:rPr lang="en-US" baseline="0" dirty="0"/>
              <a:t>Vaccinated employee had the chance of getting an additional $250 ($500 total) if we reached 75% total vaccinated work force  </a:t>
            </a:r>
            <a:br>
              <a:rPr lang="en-US" baseline="0" dirty="0"/>
            </a:br>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86</a:t>
            </a:fld>
            <a:endParaRPr lang="en-US"/>
          </a:p>
        </p:txBody>
      </p:sp>
    </p:spTree>
    <p:extLst>
      <p:ext uri="{BB962C8B-B14F-4D97-AF65-F5344CB8AC3E}">
        <p14:creationId xmlns:p14="http://schemas.microsoft.com/office/powerpoint/2010/main" val="3238206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Advertising Campaign: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EC: 2.35 Aid to Tourism, Travel, or Hospitality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HWY 74 runs right through</a:t>
            </a:r>
            <a:r>
              <a:rPr lang="en-US" baseline="0" dirty="0"/>
              <a:t> Gastonia on the way to Charlotte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Budget</a:t>
            </a:r>
            <a:r>
              <a:rPr lang="en-US" baseline="0" dirty="0"/>
              <a:t> used to supplant normal annual budget for a 3 year period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Improvements to the Conference Center to create appeal and increase number of events that were limited due to the </a:t>
            </a:r>
            <a:r>
              <a:rPr lang="en-US" baseline="0" dirty="0" err="1"/>
              <a:t>panedemic</a:t>
            </a:r>
            <a:r>
              <a:rPr lang="en-US" baseline="0" dirty="0"/>
              <a:t> </a:t>
            </a:r>
            <a:br>
              <a:rPr lang="en-US" baseline="0" dirty="0"/>
            </a:br>
            <a:endParaRPr lang="en-US" dirty="0"/>
          </a:p>
        </p:txBody>
      </p:sp>
      <p:sp>
        <p:nvSpPr>
          <p:cNvPr id="4" name="Slide Number Placeholder 3"/>
          <p:cNvSpPr>
            <a:spLocks noGrp="1"/>
          </p:cNvSpPr>
          <p:nvPr>
            <p:ph type="sldNum" sz="quarter" idx="10"/>
          </p:nvPr>
        </p:nvSpPr>
        <p:spPr/>
        <p:txBody>
          <a:bodyPr/>
          <a:lstStyle/>
          <a:p>
            <a:fld id="{EDC4E5E3-5945-42E1-95B7-2F0223F6C280}" type="slidenum">
              <a:rPr lang="en-US" smtClean="0"/>
              <a:t>87</a:t>
            </a:fld>
            <a:endParaRPr lang="en-US"/>
          </a:p>
        </p:txBody>
      </p:sp>
    </p:spTree>
    <p:extLst>
      <p:ext uri="{BB962C8B-B14F-4D97-AF65-F5344CB8AC3E}">
        <p14:creationId xmlns:p14="http://schemas.microsoft.com/office/powerpoint/2010/main" val="219030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Catawba Creek Golf Course Bridge: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Expenditure Category : 2.22 Strong Healthy Communities: Neighborhood Features that Promote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Health and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Catawba Creek Golf Course is a municipality own course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Work consists of the removal and replacement of the interior bridge bent pilings. </a:t>
            </a:r>
            <a:endParaRPr lang="en-US" dirty="0">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KCI has completed the design for $16,000 and bids were opened on 8-4-22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Lee Construction was chosen on 8-23-22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Construction to be complete by March 2023</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DC4E5E3-5945-42E1-95B7-2F0223F6C280}" type="slidenum">
              <a:rPr lang="en-US" smtClean="0"/>
              <a:t>88</a:t>
            </a:fld>
            <a:endParaRPr lang="en-US"/>
          </a:p>
        </p:txBody>
      </p:sp>
    </p:spTree>
    <p:extLst>
      <p:ext uri="{BB962C8B-B14F-4D97-AF65-F5344CB8AC3E}">
        <p14:creationId xmlns:p14="http://schemas.microsoft.com/office/powerpoint/2010/main" val="506882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Erwin Recreation</a:t>
            </a:r>
            <a:r>
              <a:rPr lang="en-US" baseline="0" dirty="0"/>
              <a:t> Center Pool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EC:</a:t>
            </a:r>
            <a:r>
              <a:rPr lang="en-US" baseline="0" dirty="0"/>
              <a:t> 2.22 Strong Healthy Communities: Neighborhood Features that Promote Health and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this project, we actively seeking Design-Build contractors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Time crunch to complete the project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Erwin Center resides in the Highland Community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Highest poverty areas in Gastonia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Lowest educational achievement levels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Citizens in this community typically have higher levels of health related issues </a:t>
            </a:r>
          </a:p>
        </p:txBody>
      </p:sp>
      <p:sp>
        <p:nvSpPr>
          <p:cNvPr id="4" name="Slide Number Placeholder 3"/>
          <p:cNvSpPr>
            <a:spLocks noGrp="1"/>
          </p:cNvSpPr>
          <p:nvPr>
            <p:ph type="sldNum" sz="quarter" idx="10"/>
          </p:nvPr>
        </p:nvSpPr>
        <p:spPr/>
        <p:txBody>
          <a:bodyPr/>
          <a:lstStyle/>
          <a:p>
            <a:fld id="{EDC4E5E3-5945-42E1-95B7-2F0223F6C280}" type="slidenum">
              <a:rPr lang="en-US" smtClean="0"/>
              <a:t>89</a:t>
            </a:fld>
            <a:endParaRPr lang="en-US"/>
          </a:p>
        </p:txBody>
      </p:sp>
    </p:spTree>
    <p:extLst>
      <p:ext uri="{BB962C8B-B14F-4D97-AF65-F5344CB8AC3E}">
        <p14:creationId xmlns:p14="http://schemas.microsoft.com/office/powerpoint/2010/main" val="375750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D398DAE-03B3-75CE-8A49-33110C4CCC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095AFF37-7D52-D3E1-201D-0A95FD9E7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22532" name="Slide Number Placeholder 3">
            <a:extLst>
              <a:ext uri="{FF2B5EF4-FFF2-40B4-BE49-F238E27FC236}">
                <a16:creationId xmlns:a16="http://schemas.microsoft.com/office/drawing/2014/main" id="{43577979-235E-3CEA-279A-FEE0DA1BD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8CDF939A-89E3-41A4-B30F-03E85CA1CEAA}" type="slidenum">
              <a:rPr lang="en-US" altLang="en-US" smtClean="0"/>
              <a:pPr/>
              <a:t>20</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Playgrounds:</a:t>
            </a:r>
            <a:r>
              <a:rPr lang="en-US" baseline="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EC: 2.22 Strong Healthy Communities: Neighborhood Features that Promote Health and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Erwin Center: $123,826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Bradley Center: $117,378</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Phillips Center: $125,491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 Jeffers Center: $125,528</a:t>
            </a:r>
            <a:br>
              <a:rPr lang="en-US" baseline="0" dirty="0"/>
            </a:b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Security at Martha Rivers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EC: 2.22 Strong Healthy Communities: Neighborhood Features that Promote Health and Safety</a:t>
            </a:r>
            <a:br>
              <a:rPr lang="en-US" baseline="0" dirty="0"/>
            </a:b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Wayfinding Signs: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Farmer’s Market welcome sign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EC: 2.22 Strong Healthy Communities: Neighborhood Features that Promote Health and Safety</a:t>
            </a:r>
            <a:endParaRPr lang="en-US" dirty="0"/>
          </a:p>
        </p:txBody>
      </p:sp>
      <p:sp>
        <p:nvSpPr>
          <p:cNvPr id="4" name="Slide Number Placeholder 3"/>
          <p:cNvSpPr>
            <a:spLocks noGrp="1"/>
          </p:cNvSpPr>
          <p:nvPr>
            <p:ph type="sldNum" sz="quarter" idx="10"/>
          </p:nvPr>
        </p:nvSpPr>
        <p:spPr/>
        <p:txBody>
          <a:bodyPr/>
          <a:lstStyle/>
          <a:p>
            <a:fld id="{EDC4E5E3-5945-42E1-95B7-2F0223F6C280}" type="slidenum">
              <a:rPr lang="en-US" smtClean="0"/>
              <a:t>90</a:t>
            </a:fld>
            <a:endParaRPr lang="en-US"/>
          </a:p>
        </p:txBody>
      </p:sp>
    </p:spTree>
    <p:extLst>
      <p:ext uri="{BB962C8B-B14F-4D97-AF65-F5344CB8AC3E}">
        <p14:creationId xmlns:p14="http://schemas.microsoft.com/office/powerpoint/2010/main" val="3599376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Cybersecurity: Currently in procurement phase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EC: 5.21 Broadband: Other projects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$8,000 Albert Intrusion Detection/Prevention server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$111,000 (6) Core Network Switch replacements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$48,830 Additional (10) Network Switch replacements (different timing)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$63,490 Aruba Wireless Network Device replacements </a:t>
            </a:r>
            <a:br>
              <a:rPr lang="en-US" baseline="0" dirty="0"/>
            </a:br>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91</a:t>
            </a:fld>
            <a:endParaRPr lang="en-US"/>
          </a:p>
        </p:txBody>
      </p:sp>
    </p:spTree>
    <p:extLst>
      <p:ext uri="{BB962C8B-B14F-4D97-AF65-F5344CB8AC3E}">
        <p14:creationId xmlns:p14="http://schemas.microsoft.com/office/powerpoint/2010/main" val="2749062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baseline="0" dirty="0"/>
              <a:t>ARPA Grant Administrator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Reviews Projects for allowablity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Serves as technical advisor to departments on UG and Treasury Final Rule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Attends all the training and discussions on ARPA, need someone to attend </a:t>
            </a:r>
            <a:r>
              <a:rPr lang="en-US" u="sng" baseline="0" dirty="0"/>
              <a:t> </a:t>
            </a:r>
            <a:endParaRPr lang="en-US"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sng"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100% grant funded over the life of the grant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a:t>Salary and Benefits  </a:t>
            </a:r>
            <a:br>
              <a:rPr lang="en-US" baseline="0" dirty="0"/>
            </a:br>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92</a:t>
            </a:fld>
            <a:endParaRPr lang="en-US"/>
          </a:p>
        </p:txBody>
      </p:sp>
    </p:spTree>
    <p:extLst>
      <p:ext uri="{BB962C8B-B14F-4D97-AF65-F5344CB8AC3E}">
        <p14:creationId xmlns:p14="http://schemas.microsoft.com/office/powerpoint/2010/main" val="2023299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Cybersecurity: Currently in procurement phase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Gastonia IT maintains the networking for city own utilities such as water and electric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EC: 5.21 Broadband: Other projects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$8,000 Albert Intrusion Detection/Prevention server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$111,000 (6) Core Network Switch replacements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$48,830 Additional (10) Network Switch replacements (different timing)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$63,490 Aruba Wireless Network Device replacements </a:t>
            </a:r>
            <a:br>
              <a:rPr lang="en-US" baseline="0" dirty="0"/>
            </a:br>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93</a:t>
            </a:fld>
            <a:endParaRPr lang="en-US"/>
          </a:p>
        </p:txBody>
      </p:sp>
    </p:spTree>
    <p:extLst>
      <p:ext uri="{BB962C8B-B14F-4D97-AF65-F5344CB8AC3E}">
        <p14:creationId xmlns:p14="http://schemas.microsoft.com/office/powerpoint/2010/main" val="2646912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sz="1200"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94</a:t>
            </a:fld>
            <a:endParaRPr lang="en-US"/>
          </a:p>
        </p:txBody>
      </p:sp>
    </p:spTree>
    <p:extLst>
      <p:ext uri="{BB962C8B-B14F-4D97-AF65-F5344CB8AC3E}">
        <p14:creationId xmlns:p14="http://schemas.microsoft.com/office/powerpoint/2010/main" val="2941665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t>$500k additional funds to expedite the redevelopment </a:t>
            </a:r>
          </a:p>
          <a:p>
            <a:pPr marL="171450" indent="-171450">
              <a:buFont typeface="Arial" panose="020B0604020202020204" pitchFamily="34" charset="0"/>
              <a:buChar char="•"/>
            </a:pPr>
            <a:r>
              <a:rPr lang="en-US" sz="1200" baseline="0" dirty="0"/>
              <a:t>$500k Match Requirement for PARTF Grant</a:t>
            </a:r>
          </a:p>
          <a:p>
            <a:pPr marL="628650" lvl="1" indent="-171450">
              <a:buFont typeface="Arial" panose="020B0604020202020204" pitchFamily="34" charset="0"/>
              <a:buChar char="•"/>
            </a:pPr>
            <a:r>
              <a:rPr lang="en-US" sz="1200" baseline="0" dirty="0"/>
              <a:t>Use Federal funds as match for State grants </a:t>
            </a:r>
          </a:p>
          <a:p>
            <a:pPr marL="457200" lvl="1"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a:t>	</a:t>
            </a:r>
          </a:p>
        </p:txBody>
      </p:sp>
      <p:sp>
        <p:nvSpPr>
          <p:cNvPr id="4" name="Slide Number Placeholder 3"/>
          <p:cNvSpPr>
            <a:spLocks noGrp="1"/>
          </p:cNvSpPr>
          <p:nvPr>
            <p:ph type="sldNum" sz="quarter" idx="10"/>
          </p:nvPr>
        </p:nvSpPr>
        <p:spPr/>
        <p:txBody>
          <a:bodyPr/>
          <a:lstStyle/>
          <a:p>
            <a:fld id="{EDC4E5E3-5945-42E1-95B7-2F0223F6C280}" type="slidenum">
              <a:rPr lang="en-US" smtClean="0"/>
              <a:t>95</a:t>
            </a:fld>
            <a:endParaRPr lang="en-US"/>
          </a:p>
        </p:txBody>
      </p:sp>
    </p:spTree>
    <p:extLst>
      <p:ext uri="{BB962C8B-B14F-4D97-AF65-F5344CB8AC3E}">
        <p14:creationId xmlns:p14="http://schemas.microsoft.com/office/powerpoint/2010/main" val="56940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Street</a:t>
            </a:r>
            <a:r>
              <a:rPr lang="en-US" baseline="0" dirty="0"/>
              <a:t> Resurfacing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EC: 6.1 Provision of Government Services</a:t>
            </a:r>
            <a:endParaRPr lang="en-US" baseline="0" dirty="0"/>
          </a:p>
          <a:p>
            <a:pPr marL="628650" lvl="1" indent="-171450">
              <a:buFont typeface="Arial" panose="020B0604020202020204" pitchFamily="34" charset="0"/>
              <a:buChar char="•"/>
            </a:pPr>
            <a:r>
              <a:rPr lang="en-US" baseline="0" dirty="0"/>
              <a:t>Streets in need already chosen</a:t>
            </a:r>
          </a:p>
          <a:p>
            <a:pPr marL="628650" lvl="1" indent="-171450">
              <a:buFont typeface="Arial" panose="020B0604020202020204" pitchFamily="34" charset="0"/>
              <a:buChar char="•"/>
            </a:pPr>
            <a:r>
              <a:rPr lang="en-US" baseline="0" dirty="0"/>
              <a:t>Focus on roads in the worse condition and in QCT zones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NCDOT Partnership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EC: 6.1 Provision of Government Services</a:t>
            </a:r>
            <a:endParaRPr lang="en-US" baseline="0" dirty="0"/>
          </a:p>
          <a:p>
            <a:pPr marL="628650" lvl="1" indent="-171450">
              <a:buFont typeface="Arial" panose="020B0604020202020204" pitchFamily="34" charset="0"/>
              <a:buChar char="•"/>
            </a:pPr>
            <a:r>
              <a:rPr lang="en-US" baseline="0" dirty="0"/>
              <a:t>Final stage of project</a:t>
            </a:r>
          </a:p>
          <a:p>
            <a:pPr marL="628650" lvl="1"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1200" baseline="0" dirty="0"/>
              <a:t>Upgrade to Public Works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EC: 6.1 Provision of Government Services</a:t>
            </a:r>
          </a:p>
          <a:p>
            <a:pPr marL="628650" lvl="1" indent="-171450">
              <a:buFont typeface="Arial" panose="020B0604020202020204" pitchFamily="34" charset="0"/>
              <a:buChar char="•"/>
            </a:pPr>
            <a:r>
              <a:rPr lang="en-US" sz="1200" baseline="0" dirty="0"/>
              <a:t>First upgrade of 4 total needed</a:t>
            </a:r>
          </a:p>
          <a:p>
            <a:pPr marL="628650" lvl="1" indent="-171450">
              <a:buFont typeface="Arial" panose="020B0604020202020204" pitchFamily="34" charset="0"/>
              <a:buChar char="•"/>
            </a:pPr>
            <a:r>
              <a:rPr lang="en-US" sz="1200" baseline="0" dirty="0"/>
              <a:t>Phase I estimated to cost $4 million</a:t>
            </a:r>
          </a:p>
          <a:p>
            <a:pPr marL="457200" lvl="1"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EDC4E5E3-5945-42E1-95B7-2F0223F6C280}" type="slidenum">
              <a:rPr lang="en-US" smtClean="0"/>
              <a:t>96</a:t>
            </a:fld>
            <a:endParaRPr lang="en-US"/>
          </a:p>
        </p:txBody>
      </p:sp>
    </p:spTree>
    <p:extLst>
      <p:ext uri="{BB962C8B-B14F-4D97-AF65-F5344CB8AC3E}">
        <p14:creationId xmlns:p14="http://schemas.microsoft.com/office/powerpoint/2010/main" val="4289984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C4E5E3-5945-42E1-95B7-2F0223F6C280}" type="slidenum">
              <a:rPr lang="en-US" smtClean="0"/>
              <a:t>97</a:t>
            </a:fld>
            <a:endParaRPr lang="en-US"/>
          </a:p>
        </p:txBody>
      </p:sp>
    </p:spTree>
    <p:extLst>
      <p:ext uri="{BB962C8B-B14F-4D97-AF65-F5344CB8AC3E}">
        <p14:creationId xmlns:p14="http://schemas.microsoft.com/office/powerpoint/2010/main" val="1745140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117</a:t>
            </a:fld>
            <a:endParaRPr lang="en-US" dirty="0"/>
          </a:p>
        </p:txBody>
      </p:sp>
      <p:sp>
        <p:nvSpPr>
          <p:cNvPr id="6" name="Header Placeholder 5">
            <a:extLst>
              <a:ext uri="{FF2B5EF4-FFF2-40B4-BE49-F238E27FC236}">
                <a16:creationId xmlns:a16="http://schemas.microsoft.com/office/drawing/2014/main" id="{8779EA22-B12A-49CA-8F7B-55D7C624BEE5}"/>
              </a:ext>
            </a:extLst>
          </p:cNvPr>
          <p:cNvSpPr>
            <a:spLocks noGrp="1"/>
          </p:cNvSpPr>
          <p:nvPr>
            <p:ph type="hdr" sz="quarter" idx="12"/>
          </p:nvPr>
        </p:nvSpPr>
        <p:spPr/>
        <p:txBody>
          <a:bodyPr/>
          <a:lstStyle/>
          <a:p>
            <a:r>
              <a:rPr lang="en-US"/>
              <a:t>September 16, 2021 SWIA Meeting Presentation</a:t>
            </a:r>
            <a:endParaRPr lang="en-US" dirty="0"/>
          </a:p>
        </p:txBody>
      </p:sp>
    </p:spTree>
    <p:extLst>
      <p:ext uri="{BB962C8B-B14F-4D97-AF65-F5344CB8AC3E}">
        <p14:creationId xmlns:p14="http://schemas.microsoft.com/office/powerpoint/2010/main" val="106097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For those not familiar with our Division, I’ll provide some background about the types of projects we fund and our different funding programs. </a:t>
            </a:r>
          </a:p>
          <a:p>
            <a:r>
              <a:rPr lang="en-US" dirty="0"/>
              <a:t>Will discuss our historic spring funding round, share some information about the upcoming fall application round, and provide some information about appropriations.</a:t>
            </a:r>
          </a:p>
        </p:txBody>
      </p:sp>
      <p:sp>
        <p:nvSpPr>
          <p:cNvPr id="4" name="Header Placeholder 3"/>
          <p:cNvSpPr>
            <a:spLocks noGrp="1"/>
          </p:cNvSpPr>
          <p:nvPr>
            <p:ph type="hdr" sz="quarter"/>
          </p:nvPr>
        </p:nvSpPr>
        <p:spPr/>
        <p:txBody>
          <a:bodyPr/>
          <a:lstStyle/>
          <a:p>
            <a:r>
              <a:rPr lang="en-US" dirty="0"/>
              <a:t>Agenda Items - PPT Slides</a:t>
            </a:r>
          </a:p>
        </p:txBody>
      </p:sp>
      <p:sp>
        <p:nvSpPr>
          <p:cNvPr id="5" name="Footer Placeholder 4"/>
          <p:cNvSpPr>
            <a:spLocks noGrp="1"/>
          </p:cNvSpPr>
          <p:nvPr>
            <p:ph type="ftr" sz="quarter" idx="4"/>
          </p:nvPr>
        </p:nvSpPr>
        <p:spPr/>
        <p:txBody>
          <a:bodyPr/>
          <a:lstStyle/>
          <a:p>
            <a:r>
              <a:rPr lang="en-US"/>
              <a:t>February 12, 2020 Authority Meeting</a:t>
            </a:r>
            <a:endParaRPr lang="en-US" dirty="0"/>
          </a:p>
        </p:txBody>
      </p:sp>
      <p:sp>
        <p:nvSpPr>
          <p:cNvPr id="6" name="Slide Number Placeholder 5"/>
          <p:cNvSpPr>
            <a:spLocks noGrp="1"/>
          </p:cNvSpPr>
          <p:nvPr>
            <p:ph type="sldNum" sz="quarter" idx="5"/>
          </p:nvPr>
        </p:nvSpPr>
        <p:spPr/>
        <p:txBody>
          <a:bodyPr/>
          <a:lstStyle/>
          <a:p>
            <a:fld id="{456C487D-E38B-444A-A8D9-A3853809DE05}" type="slidenum">
              <a:rPr lang="en-US" smtClean="0"/>
              <a:t>118</a:t>
            </a:fld>
            <a:endParaRPr lang="en-US" dirty="0"/>
          </a:p>
        </p:txBody>
      </p:sp>
      <p:sp>
        <p:nvSpPr>
          <p:cNvPr id="7" name="Date Placeholder 6"/>
          <p:cNvSpPr>
            <a:spLocks noGrp="1"/>
          </p:cNvSpPr>
          <p:nvPr>
            <p:ph type="dt" idx="10"/>
          </p:nvPr>
        </p:nvSpPr>
        <p:spPr/>
        <p:txBody>
          <a:bodyPr/>
          <a:lstStyle/>
          <a:p>
            <a:fld id="{47F78EA1-4D2A-43F0-9544-8F4DD3AD3862}" type="datetime1">
              <a:rPr lang="en-US" smtClean="0"/>
              <a:t>10/5/2022</a:t>
            </a:fld>
            <a:endParaRPr lang="en-US" dirty="0"/>
          </a:p>
        </p:txBody>
      </p:sp>
    </p:spTree>
    <p:extLst>
      <p:ext uri="{BB962C8B-B14F-4D97-AF65-F5344CB8AC3E}">
        <p14:creationId xmlns:p14="http://schemas.microsoft.com/office/powerpoint/2010/main" val="391250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otes Placeholder 1">
            <a:extLst>
              <a:ext uri="{FF2B5EF4-FFF2-40B4-BE49-F238E27FC236}">
                <a16:creationId xmlns:a16="http://schemas.microsoft.com/office/drawing/2014/main" id="{30B8EE13-54E3-3A45-FEB9-E68BA3A8CF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rPr>
              <a:t>Lets Start with Tier 1.  </a:t>
            </a:r>
          </a:p>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119</a:t>
            </a:fld>
            <a:endParaRPr lang="en-US" dirty="0"/>
          </a:p>
        </p:txBody>
      </p:sp>
    </p:spTree>
    <p:extLst>
      <p:ext uri="{BB962C8B-B14F-4D97-AF65-F5344CB8AC3E}">
        <p14:creationId xmlns:p14="http://schemas.microsoft.com/office/powerpoint/2010/main" val="302306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120</a:t>
            </a:fld>
            <a:endParaRPr lang="en-US" dirty="0"/>
          </a:p>
        </p:txBody>
      </p:sp>
    </p:spTree>
    <p:extLst>
      <p:ext uri="{BB962C8B-B14F-4D97-AF65-F5344CB8AC3E}">
        <p14:creationId xmlns:p14="http://schemas.microsoft.com/office/powerpoint/2010/main" val="2622529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Agenda Items - PPT Slides</a:t>
            </a:r>
            <a:endParaRPr lang="en-US" dirty="0"/>
          </a:p>
        </p:txBody>
      </p:sp>
      <p:sp>
        <p:nvSpPr>
          <p:cNvPr id="5" name="Date Placeholder 4"/>
          <p:cNvSpPr>
            <a:spLocks noGrp="1"/>
          </p:cNvSpPr>
          <p:nvPr>
            <p:ph type="dt" idx="11"/>
          </p:nvPr>
        </p:nvSpPr>
        <p:spPr/>
        <p:txBody>
          <a:bodyPr/>
          <a:lstStyle/>
          <a:p>
            <a:fld id="{1863F00D-B367-4E1F-8E80-4039185924A4}" type="datetime1">
              <a:rPr lang="en-US" smtClean="0"/>
              <a:t>10/5/2022</a:t>
            </a:fld>
            <a:endParaRPr lang="en-US" dirty="0"/>
          </a:p>
        </p:txBody>
      </p:sp>
      <p:sp>
        <p:nvSpPr>
          <p:cNvPr id="6" name="Footer Placeholder 5"/>
          <p:cNvSpPr>
            <a:spLocks noGrp="1"/>
          </p:cNvSpPr>
          <p:nvPr>
            <p:ph type="ftr" sz="quarter" idx="12"/>
          </p:nvPr>
        </p:nvSpPr>
        <p:spPr/>
        <p:txBody>
          <a:bodyPr/>
          <a:lstStyle/>
          <a:p>
            <a:r>
              <a:rPr lang="en-US"/>
              <a:t>February 12, 2020 Authority Meeting</a:t>
            </a:r>
            <a:endParaRPr lang="en-US" dirty="0"/>
          </a:p>
        </p:txBody>
      </p:sp>
      <p:sp>
        <p:nvSpPr>
          <p:cNvPr id="7" name="Slide Number Placeholder 6"/>
          <p:cNvSpPr>
            <a:spLocks noGrp="1"/>
          </p:cNvSpPr>
          <p:nvPr>
            <p:ph type="sldNum" sz="quarter" idx="13"/>
          </p:nvPr>
        </p:nvSpPr>
        <p:spPr/>
        <p:txBody>
          <a:bodyPr/>
          <a:lstStyle/>
          <a:p>
            <a:fld id="{456C487D-E38B-444A-A8D9-A3853809DE05}" type="slidenum">
              <a:rPr lang="en-US" smtClean="0"/>
              <a:t>121</a:t>
            </a:fld>
            <a:endParaRPr lang="en-US" dirty="0"/>
          </a:p>
        </p:txBody>
      </p:sp>
    </p:spTree>
    <p:extLst>
      <p:ext uri="{BB962C8B-B14F-4D97-AF65-F5344CB8AC3E}">
        <p14:creationId xmlns:p14="http://schemas.microsoft.com/office/powerpoint/2010/main" val="1194071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All of our resources, application materials, guidance documents and training/workshop announcements on our website. Easy way to find us is to go to deq.nc.gov and click on Divisions in the banner, and then on Water Infrastructure.</a:t>
            </a:r>
          </a:p>
          <a:p>
            <a:r>
              <a:rPr lang="en-US" dirty="0"/>
              <a:t>If you’re not already familiar with our Division, I need to provide a very brief description of our Division and funding practices.</a:t>
            </a:r>
          </a:p>
          <a:p>
            <a:pPr marL="171450" indent="-171450">
              <a:buFont typeface="Arial" panose="020B0604020202020204" pitchFamily="34" charset="0"/>
              <a:buChar char="•"/>
            </a:pPr>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122</a:t>
            </a:fld>
            <a:endParaRPr lang="en-US" dirty="0"/>
          </a:p>
        </p:txBody>
      </p:sp>
    </p:spTree>
    <p:extLst>
      <p:ext uri="{BB962C8B-B14F-4D97-AF65-F5344CB8AC3E}">
        <p14:creationId xmlns:p14="http://schemas.microsoft.com/office/powerpoint/2010/main" val="1176549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123</a:t>
            </a:fld>
            <a:endParaRPr lang="en-US" dirty="0"/>
          </a:p>
        </p:txBody>
      </p:sp>
    </p:spTree>
    <p:extLst>
      <p:ext uri="{BB962C8B-B14F-4D97-AF65-F5344CB8AC3E}">
        <p14:creationId xmlns:p14="http://schemas.microsoft.com/office/powerpoint/2010/main" val="826350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Unprecedented application round – record number of applications and funding requested</a:t>
            </a:r>
          </a:p>
          <a:p>
            <a:r>
              <a:rPr lang="en-US" dirty="0"/>
              <a:t>Received Applications from 94 of NC’s 100 Counties</a:t>
            </a:r>
          </a:p>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124</a:t>
            </a:fld>
            <a:endParaRPr lang="en-US" dirty="0"/>
          </a:p>
        </p:txBody>
      </p:sp>
    </p:spTree>
    <p:extLst>
      <p:ext uri="{BB962C8B-B14F-4D97-AF65-F5344CB8AC3E}">
        <p14:creationId xmlns:p14="http://schemas.microsoft.com/office/powerpoint/2010/main" val="1318457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125</a:t>
            </a:fld>
            <a:endParaRPr lang="en-US" dirty="0"/>
          </a:p>
        </p:txBody>
      </p:sp>
    </p:spTree>
    <p:extLst>
      <p:ext uri="{BB962C8B-B14F-4D97-AF65-F5344CB8AC3E}">
        <p14:creationId xmlns:p14="http://schemas.microsoft.com/office/powerpoint/2010/main" val="290622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127</a:t>
            </a:fld>
            <a:endParaRPr lang="en-US" dirty="0"/>
          </a:p>
        </p:txBody>
      </p:sp>
    </p:spTree>
    <p:extLst>
      <p:ext uri="{BB962C8B-B14F-4D97-AF65-F5344CB8AC3E}">
        <p14:creationId xmlns:p14="http://schemas.microsoft.com/office/powerpoint/2010/main" val="2812248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All of the Application forms are now online. </a:t>
            </a:r>
          </a:p>
          <a:p>
            <a:r>
              <a:rPr lang="en-US" dirty="0"/>
              <a:t>Applicants should begin the process of completing their applications very soon </a:t>
            </a:r>
            <a:r>
              <a:rPr lang="en-US" b="1" strike="sngStrike" dirty="0"/>
              <a:t>now</a:t>
            </a:r>
            <a:r>
              <a:rPr lang="en-US" strike="sngStrike" dirty="0"/>
              <a:t>. </a:t>
            </a:r>
          </a:p>
          <a:p>
            <a:r>
              <a:rPr lang="en-US" dirty="0"/>
              <a:t>ASAP: get familiar with the application instructions and Stormwater PRS and Guidance. Read those! Applications will take time to put together, and requires the governing board to pass a resolution in order to submit an application, so you need to plan ahead!</a:t>
            </a:r>
          </a:p>
          <a:p>
            <a:r>
              <a:rPr lang="en-US" dirty="0"/>
              <a:t>Applications are due Sept 30, at 5:00pm.</a:t>
            </a:r>
          </a:p>
          <a:p>
            <a:endParaRPr lang="en-US" dirty="0"/>
          </a:p>
          <a:p>
            <a:r>
              <a:rPr lang="en-US" dirty="0"/>
              <a:t>Here’s where to find the applications: On the Division’s main webpage (first link), scroll down to get to the red I Need Funding box. Click it, and then click on the “Apply for Fall 2022 funding link”.  </a:t>
            </a:r>
          </a:p>
        </p:txBody>
      </p:sp>
      <p:sp>
        <p:nvSpPr>
          <p:cNvPr id="5" name="Slide Number Placeholder 4"/>
          <p:cNvSpPr>
            <a:spLocks noGrp="1"/>
          </p:cNvSpPr>
          <p:nvPr>
            <p:ph type="sldNum" sz="quarter" idx="5"/>
          </p:nvPr>
        </p:nvSpPr>
        <p:spPr/>
        <p:txBody>
          <a:bodyPr/>
          <a:lstStyle/>
          <a:p>
            <a:fld id="{456C487D-E38B-444A-A8D9-A3853809DE05}" type="slidenum">
              <a:rPr lang="en-US" smtClean="0"/>
              <a:t>129</a:t>
            </a:fld>
            <a:endParaRPr lang="en-US" dirty="0"/>
          </a:p>
        </p:txBody>
      </p:sp>
    </p:spTree>
    <p:extLst>
      <p:ext uri="{BB962C8B-B14F-4D97-AF65-F5344CB8AC3E}">
        <p14:creationId xmlns:p14="http://schemas.microsoft.com/office/powerpoint/2010/main" val="2141919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52986" indent="-252986">
              <a:buFont typeface="+mj-lt"/>
              <a:buAutoNum type="arabicPeriod"/>
            </a:pPr>
            <a:r>
              <a:rPr lang="en-US" dirty="0"/>
              <a:t>Once you click on the links,</a:t>
            </a:r>
            <a:r>
              <a:rPr lang="en-US" baseline="0" dirty="0"/>
              <a:t> you’ll select the one for the application.  You should see the application with a header like this.  </a:t>
            </a:r>
          </a:p>
          <a:p>
            <a:pPr marL="252986" indent="-252986">
              <a:buFont typeface="+mj-lt"/>
              <a:buAutoNum type="arabicPeriod"/>
            </a:pPr>
            <a:r>
              <a:rPr lang="en-US" baseline="0" dirty="0"/>
              <a:t>Make sure that you use this application. We will not consider applications submitted on the old form because there is too much information needed related to that.</a:t>
            </a:r>
          </a:p>
          <a:p>
            <a:pPr marL="252986" indent="-252986">
              <a:buFont typeface="+mj-lt"/>
              <a:buAutoNum type="arabicPeriod"/>
            </a:pPr>
            <a:r>
              <a:rPr lang="en-US" baseline="0" dirty="0"/>
              <a:t>Make sure you complete all sections within the application unless specified otherwise. For LASII, look for “LASII” or “stormwater” or “construction projects” or “planning projects”.</a:t>
            </a:r>
          </a:p>
          <a:p>
            <a:pPr marL="252986" indent="-252986">
              <a:buFont typeface="+mj-lt"/>
              <a:buAutoNum type="arabicPeriod"/>
            </a:pPr>
            <a:r>
              <a:rPr lang="en-US" baseline="0" dirty="0"/>
              <a:t>Please make sure that you take the time to read through the instructions. If you applied to other funding programs in the past, note that there are some significant changes to this form, so please read the instructions.</a:t>
            </a:r>
          </a:p>
          <a:p>
            <a:pPr marL="252986" marR="0" lvl="0" indent="-252986"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There is a checklist at the end of the application to make sure you submit the rest of the required documents.</a:t>
            </a:r>
          </a:p>
          <a:p>
            <a:pPr marL="252986" marR="0" lvl="0" indent="-252986"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Training presentation and video are available on the website for additional information</a:t>
            </a:r>
            <a:endParaRPr lang="en-US" dirty="0"/>
          </a:p>
          <a:p>
            <a:pPr marL="252986" indent="-252986">
              <a:buFont typeface="+mj-lt"/>
              <a:buAutoNum type="arabicPeriod"/>
            </a:pPr>
            <a:endParaRPr lang="en-US" dirty="0"/>
          </a:p>
          <a:p>
            <a:endParaRPr lang="en-US" dirty="0"/>
          </a:p>
        </p:txBody>
      </p:sp>
      <p:sp>
        <p:nvSpPr>
          <p:cNvPr id="4" name="Header Placeholder 3"/>
          <p:cNvSpPr>
            <a:spLocks noGrp="1"/>
          </p:cNvSpPr>
          <p:nvPr>
            <p:ph type="hdr" sz="quarter"/>
          </p:nvPr>
        </p:nvSpPr>
        <p:spPr/>
        <p:txBody>
          <a:bodyPr/>
          <a:lstStyle/>
          <a:p>
            <a:r>
              <a:rPr lang="en-US"/>
              <a:t>March 9, 2022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130</a:t>
            </a:fld>
            <a:endParaRPr lang="en-US" dirty="0"/>
          </a:p>
        </p:txBody>
      </p:sp>
    </p:spTree>
    <p:extLst>
      <p:ext uri="{BB962C8B-B14F-4D97-AF65-F5344CB8AC3E}">
        <p14:creationId xmlns:p14="http://schemas.microsoft.com/office/powerpoint/2010/main" val="33095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50F9A1A-7F83-434A-8DB7-871FF1BC3F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F32C938-BCE6-55D0-0E6E-CCA925270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Interim Report &amp; Initial Recovery Plan.  These were due by August 31, 2021.  Hopefully, your initial Recovery Plan and your one-time interim report are complete and were submitted, congratulations!  Your next annual Recovery Plan Performance Report is due July 31, 2022. </a:t>
            </a:r>
          </a:p>
          <a:p>
            <a:endParaRPr lang="en-US" altLang="en-US"/>
          </a:p>
          <a:p>
            <a:r>
              <a:rPr lang="en-US" altLang="en-US"/>
              <a:t>Quarterly Progress &amp; Expenditure Reports.  You are required to submit a Progress &amp; Expenditures report quarterly until the end of the ARP expenditure period on December 31, 2026.  Quarterly reports will cover one calendar quarter and must be submitted to Treasury by the last day of the month following the end of the period covered. Quarterly reports are not due concurrently with applicable annual reports.</a:t>
            </a:r>
          </a:p>
          <a:p>
            <a:endParaRPr lang="en-US" altLang="en-US"/>
          </a:p>
          <a:p>
            <a:r>
              <a:rPr lang="en-US" altLang="en-US"/>
              <a:t>Recovery Plan Performance Report (Recovery Plan).  You are required to submit a Recovery Plan, each year, to cover a 12-month period and, submit the report to Treasury after the end of the 12-month period by July 31.  Tier 1 cities will be required to complete seven of these, including the initial Recovery Plan with the last one being due April 30, 2027, to cover the July 1 to December 31, 2026 period.</a:t>
            </a:r>
          </a:p>
        </p:txBody>
      </p:sp>
      <p:sp>
        <p:nvSpPr>
          <p:cNvPr id="26628" name="Slide Number Placeholder 3">
            <a:extLst>
              <a:ext uri="{FF2B5EF4-FFF2-40B4-BE49-F238E27FC236}">
                <a16:creationId xmlns:a16="http://schemas.microsoft.com/office/drawing/2014/main" id="{08FBF6BB-AB6E-29B4-150C-69CF96C7A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C6C6B2BD-07F6-4C1F-9F83-064A9D135037}" type="slidenum">
              <a:rPr lang="en-US" altLang="en-US" smtClean="0"/>
              <a:pPr/>
              <a:t>22</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52986" indent="-252986">
              <a:buFont typeface="+mj-lt"/>
              <a:buAutoNum type="arabicPeriod"/>
            </a:pPr>
            <a:r>
              <a:rPr lang="en-US" dirty="0"/>
              <a:t>Resolutions will now be due at</a:t>
            </a:r>
            <a:r>
              <a:rPr lang="en-US" baseline="0" dirty="0"/>
              <a:t> the time of application.  If needed, a template is available on the website. You need to submit one of these two resolutions, depending on the funding type. Governing body must convene and pass the resolution ahead of submitting the application. Must be part of the application package. </a:t>
            </a:r>
            <a:r>
              <a:rPr lang="en-US" b="1" baseline="0" dirty="0"/>
              <a:t>Please plan ahead as the governing body must pass this resolution before you apply! Applications due Sept 30. </a:t>
            </a:r>
          </a:p>
          <a:p>
            <a:endParaRPr lang="en-US" dirty="0"/>
          </a:p>
        </p:txBody>
      </p:sp>
      <p:sp>
        <p:nvSpPr>
          <p:cNvPr id="4" name="Slide Number Placeholder 3"/>
          <p:cNvSpPr>
            <a:spLocks noGrp="1"/>
          </p:cNvSpPr>
          <p:nvPr>
            <p:ph type="sldNum" sz="quarter" idx="5"/>
          </p:nvPr>
        </p:nvSpPr>
        <p:spPr/>
        <p:txBody>
          <a:bodyPr/>
          <a:lstStyle/>
          <a:p>
            <a:fld id="{37A01639-C0EE-40DF-80A6-65D9A27439B1}" type="slidenum">
              <a:rPr lang="en-US" smtClean="0"/>
              <a:t>131</a:t>
            </a:fld>
            <a:endParaRPr lang="en-US"/>
          </a:p>
        </p:txBody>
      </p:sp>
    </p:spTree>
    <p:extLst>
      <p:ext uri="{BB962C8B-B14F-4D97-AF65-F5344CB8AC3E}">
        <p14:creationId xmlns:p14="http://schemas.microsoft.com/office/powerpoint/2010/main" val="720677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Watch the training recording to step through this</a:t>
            </a:r>
          </a:p>
          <a:p>
            <a:pPr marL="0" indent="0">
              <a:buFont typeface="+mj-lt"/>
              <a:buNone/>
            </a:pPr>
            <a:r>
              <a:rPr lang="en-US" dirty="0"/>
              <a:t>You upload all application files to this submittal portal and hit submit. </a:t>
            </a:r>
          </a:p>
          <a:p>
            <a:pPr marL="0" indent="0">
              <a:buFont typeface="+mj-lt"/>
              <a:buNone/>
            </a:pPr>
            <a:r>
              <a:rPr lang="en-US" dirty="0"/>
              <a:t>Do not wait until the last minute to submit applications</a:t>
            </a:r>
          </a:p>
          <a:p>
            <a:pPr marL="0" indent="0">
              <a:buFont typeface="+mj-lt"/>
              <a:buNone/>
            </a:pPr>
            <a:r>
              <a:rPr lang="en-US" dirty="0"/>
              <a:t>CDBG-I will not use the electronic submittal platform for this round.</a:t>
            </a:r>
          </a:p>
          <a:p>
            <a:pPr marL="0" indent="0">
              <a:buFont typeface="+mj-lt"/>
              <a:buNone/>
            </a:pPr>
            <a:endParaRPr lang="en-US" dirty="0"/>
          </a:p>
          <a:p>
            <a:pPr marL="228600" indent="-228600">
              <a:buFont typeface="+mj-lt"/>
              <a:buAutoNum type="arabicPeriod"/>
            </a:pPr>
            <a:endParaRPr lang="en-US" dirty="0"/>
          </a:p>
          <a:p>
            <a:endParaRPr lang="en-US" dirty="0"/>
          </a:p>
        </p:txBody>
      </p:sp>
      <p:sp>
        <p:nvSpPr>
          <p:cNvPr id="4" name="Header Placeholder 3"/>
          <p:cNvSpPr>
            <a:spLocks noGrp="1"/>
          </p:cNvSpPr>
          <p:nvPr>
            <p:ph type="hdr" sz="quarter"/>
          </p:nvPr>
        </p:nvSpPr>
        <p:spPr/>
        <p:txBody>
          <a:bodyPr/>
          <a:lstStyle/>
          <a:p>
            <a:r>
              <a:rPr lang="en-US"/>
              <a:t>March 9, 2022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132</a:t>
            </a:fld>
            <a:endParaRPr lang="en-US" dirty="0"/>
          </a:p>
        </p:txBody>
      </p:sp>
    </p:spTree>
    <p:extLst>
      <p:ext uri="{BB962C8B-B14F-4D97-AF65-F5344CB8AC3E}">
        <p14:creationId xmlns:p14="http://schemas.microsoft.com/office/powerpoint/2010/main" val="4004603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A01639-C0EE-40DF-80A6-65D9A27439B1}" type="slidenum">
              <a:rPr lang="en-US" smtClean="0"/>
              <a:t>133</a:t>
            </a:fld>
            <a:endParaRPr lang="en-US"/>
          </a:p>
        </p:txBody>
      </p:sp>
    </p:spTree>
    <p:extLst>
      <p:ext uri="{BB962C8B-B14F-4D97-AF65-F5344CB8AC3E}">
        <p14:creationId xmlns:p14="http://schemas.microsoft.com/office/powerpoint/2010/main" val="22943735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134</a:t>
            </a:fld>
            <a:endParaRPr lang="en-US" dirty="0"/>
          </a:p>
        </p:txBody>
      </p:sp>
      <p:sp>
        <p:nvSpPr>
          <p:cNvPr id="6" name="Header Placeholder 5">
            <a:extLst>
              <a:ext uri="{FF2B5EF4-FFF2-40B4-BE49-F238E27FC236}">
                <a16:creationId xmlns:a16="http://schemas.microsoft.com/office/drawing/2014/main" id="{DA493C78-ECDB-417E-B873-8FBBC27DC825}"/>
              </a:ext>
            </a:extLst>
          </p:cNvPr>
          <p:cNvSpPr>
            <a:spLocks noGrp="1"/>
          </p:cNvSpPr>
          <p:nvPr>
            <p:ph type="hdr" sz="quarter" idx="12"/>
          </p:nvPr>
        </p:nvSpPr>
        <p:spPr/>
        <p:txBody>
          <a:bodyPr/>
          <a:lstStyle/>
          <a:p>
            <a:r>
              <a:rPr lang="en-US" dirty="0"/>
              <a:t>September 16, 2021 SWIA Meeting Presentation</a:t>
            </a:r>
          </a:p>
        </p:txBody>
      </p:sp>
    </p:spTree>
    <p:extLst>
      <p:ext uri="{BB962C8B-B14F-4D97-AF65-F5344CB8AC3E}">
        <p14:creationId xmlns:p14="http://schemas.microsoft.com/office/powerpoint/2010/main" val="1406967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Generally, projects that are eligible under CWSRF or DWSRF are eligible (funding from CWSRF or DWSR is not required)</a:t>
            </a:r>
          </a:p>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136</a:t>
            </a:fld>
            <a:endParaRPr lang="en-US" dirty="0"/>
          </a:p>
        </p:txBody>
      </p:sp>
    </p:spTree>
    <p:extLst>
      <p:ext uri="{BB962C8B-B14F-4D97-AF65-F5344CB8AC3E}">
        <p14:creationId xmlns:p14="http://schemas.microsoft.com/office/powerpoint/2010/main" val="33129986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137</a:t>
            </a:fld>
            <a:endParaRPr lang="en-US" dirty="0"/>
          </a:p>
        </p:txBody>
      </p:sp>
    </p:spTree>
    <p:extLst>
      <p:ext uri="{BB962C8B-B14F-4D97-AF65-F5344CB8AC3E}">
        <p14:creationId xmlns:p14="http://schemas.microsoft.com/office/powerpoint/2010/main" val="2260130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Division will review submitted forms for eligibility, will communicate any need for update and additional information</a:t>
            </a:r>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138</a:t>
            </a:fld>
            <a:endParaRPr lang="en-US" dirty="0"/>
          </a:p>
        </p:txBody>
      </p:sp>
    </p:spTree>
    <p:extLst>
      <p:ext uri="{BB962C8B-B14F-4D97-AF65-F5344CB8AC3E}">
        <p14:creationId xmlns:p14="http://schemas.microsoft.com/office/powerpoint/2010/main" val="517134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As with ALL projects funded through the Division using APRA funds, ARPA conditions apply to the entire project</a:t>
            </a:r>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139</a:t>
            </a:fld>
            <a:endParaRPr lang="en-US" dirty="0"/>
          </a:p>
        </p:txBody>
      </p:sp>
    </p:spTree>
    <p:extLst>
      <p:ext uri="{BB962C8B-B14F-4D97-AF65-F5344CB8AC3E}">
        <p14:creationId xmlns:p14="http://schemas.microsoft.com/office/powerpoint/2010/main" val="23748778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140</a:t>
            </a:fld>
            <a:endParaRPr lang="en-US" dirty="0"/>
          </a:p>
        </p:txBody>
      </p:sp>
    </p:spTree>
    <p:extLst>
      <p:ext uri="{BB962C8B-B14F-4D97-AF65-F5344CB8AC3E}">
        <p14:creationId xmlns:p14="http://schemas.microsoft.com/office/powerpoint/2010/main" val="42533384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141</a:t>
            </a:fld>
            <a:endParaRPr lang="en-US" dirty="0"/>
          </a:p>
        </p:txBody>
      </p:sp>
      <p:sp>
        <p:nvSpPr>
          <p:cNvPr id="6" name="Header Placeholder 5">
            <a:extLst>
              <a:ext uri="{FF2B5EF4-FFF2-40B4-BE49-F238E27FC236}">
                <a16:creationId xmlns:a16="http://schemas.microsoft.com/office/drawing/2014/main" id="{DA493C78-ECDB-417E-B873-8FBBC27DC825}"/>
              </a:ext>
            </a:extLst>
          </p:cNvPr>
          <p:cNvSpPr>
            <a:spLocks noGrp="1"/>
          </p:cNvSpPr>
          <p:nvPr>
            <p:ph type="hdr" sz="quarter" idx="12"/>
          </p:nvPr>
        </p:nvSpPr>
        <p:spPr/>
        <p:txBody>
          <a:bodyPr/>
          <a:lstStyle/>
          <a:p>
            <a:r>
              <a:rPr lang="en-US" dirty="0"/>
              <a:t>September 16, 2021 SWIA Meeting Presentation</a:t>
            </a:r>
          </a:p>
        </p:txBody>
      </p:sp>
    </p:spTree>
    <p:extLst>
      <p:ext uri="{BB962C8B-B14F-4D97-AF65-F5344CB8AC3E}">
        <p14:creationId xmlns:p14="http://schemas.microsoft.com/office/powerpoint/2010/main" val="128170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otes Placeholder 1">
            <a:extLst>
              <a:ext uri="{FF2B5EF4-FFF2-40B4-BE49-F238E27FC236}">
                <a16:creationId xmlns:a16="http://schemas.microsoft.com/office/drawing/2014/main" id="{339738E3-5810-36CC-CFFC-05A706E2D7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also provide elected official and city management consultation services to help them get to where they need to be, whether that is……</a:t>
            </a:r>
          </a:p>
          <a:p>
            <a:endParaRPr lang="en-US" altLang="en-US"/>
          </a:p>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142</a:t>
            </a:fld>
            <a:endParaRPr lang="en-US" dirty="0"/>
          </a:p>
        </p:txBody>
      </p:sp>
    </p:spTree>
    <p:extLst>
      <p:ext uri="{BB962C8B-B14F-4D97-AF65-F5344CB8AC3E}">
        <p14:creationId xmlns:p14="http://schemas.microsoft.com/office/powerpoint/2010/main" val="3500179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144</a:t>
            </a:fld>
            <a:endParaRPr lang="en-US" dirty="0"/>
          </a:p>
        </p:txBody>
      </p:sp>
    </p:spTree>
    <p:extLst>
      <p:ext uri="{BB962C8B-B14F-4D97-AF65-F5344CB8AC3E}">
        <p14:creationId xmlns:p14="http://schemas.microsoft.com/office/powerpoint/2010/main" val="1447341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September 16, 2021 SWIA Meeting Presentation</a:t>
            </a:r>
            <a:endParaRPr lang="en-US" dirty="0"/>
          </a:p>
        </p:txBody>
      </p:sp>
      <p:sp>
        <p:nvSpPr>
          <p:cNvPr id="5" name="Slide Number Placeholder 4"/>
          <p:cNvSpPr>
            <a:spLocks noGrp="1"/>
          </p:cNvSpPr>
          <p:nvPr>
            <p:ph type="sldNum" sz="quarter" idx="5"/>
          </p:nvPr>
        </p:nvSpPr>
        <p:spPr/>
        <p:txBody>
          <a:bodyPr/>
          <a:lstStyle/>
          <a:p>
            <a:fld id="{456C487D-E38B-444A-A8D9-A3853809DE05}" type="slidenum">
              <a:rPr lang="en-US" smtClean="0"/>
              <a:t>145</a:t>
            </a:fld>
            <a:endParaRPr lang="en-US" dirty="0"/>
          </a:p>
        </p:txBody>
      </p:sp>
    </p:spTree>
    <p:extLst>
      <p:ext uri="{BB962C8B-B14F-4D97-AF65-F5344CB8AC3E}">
        <p14:creationId xmlns:p14="http://schemas.microsoft.com/office/powerpoint/2010/main" val="5801400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146</a:t>
            </a:fld>
            <a:endParaRPr lang="en-US" dirty="0"/>
          </a:p>
        </p:txBody>
      </p:sp>
    </p:spTree>
    <p:extLst>
      <p:ext uri="{BB962C8B-B14F-4D97-AF65-F5344CB8AC3E}">
        <p14:creationId xmlns:p14="http://schemas.microsoft.com/office/powerpoint/2010/main" val="22938062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163</a:t>
            </a:fld>
            <a:endParaRPr lang="en-US"/>
          </a:p>
        </p:txBody>
      </p:sp>
    </p:spTree>
    <p:extLst>
      <p:ext uri="{BB962C8B-B14F-4D97-AF65-F5344CB8AC3E}">
        <p14:creationId xmlns:p14="http://schemas.microsoft.com/office/powerpoint/2010/main" val="28730065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share in chat: </a:t>
            </a:r>
            <a:r>
              <a:rPr lang="en-US">
                <a:solidFill>
                  <a:srgbClr val="000000"/>
                </a:solidFill>
                <a:latin typeface="Avenir Next LT Pro" panose="020B0504020202020204" pitchFamily="34" charset="0"/>
                <a:cs typeface="Arial" panose="020B0604020202020204" pitchFamily="34" charset="0"/>
                <a:hlinkClick r:id="rId3"/>
              </a:rPr>
              <a:t>https://www.internetforall.gov/sites/default/files/2022-05/DE%20Info%20Sheet%20-%20IFA%20Launch-%20Final.pdf</a:t>
            </a:r>
            <a:r>
              <a:rPr lang="en-US">
                <a:solidFill>
                  <a:srgbClr val="000000"/>
                </a:solidFill>
                <a:latin typeface="Avenir Next LT Pro" panose="020B05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164</a:t>
            </a:fld>
            <a:endParaRPr lang="en-US"/>
          </a:p>
        </p:txBody>
      </p:sp>
    </p:spTree>
    <p:extLst>
      <p:ext uri="{BB962C8B-B14F-4D97-AF65-F5344CB8AC3E}">
        <p14:creationId xmlns:p14="http://schemas.microsoft.com/office/powerpoint/2010/main" val="33092870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165</a:t>
            </a:fld>
            <a:endParaRPr lang="en-US"/>
          </a:p>
        </p:txBody>
      </p:sp>
    </p:spTree>
    <p:extLst>
      <p:ext uri="{BB962C8B-B14F-4D97-AF65-F5344CB8AC3E}">
        <p14:creationId xmlns:p14="http://schemas.microsoft.com/office/powerpoint/2010/main" val="805403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166</a:t>
            </a:fld>
            <a:endParaRPr lang="en-US"/>
          </a:p>
        </p:txBody>
      </p:sp>
    </p:spTree>
    <p:extLst>
      <p:ext uri="{BB962C8B-B14F-4D97-AF65-F5344CB8AC3E}">
        <p14:creationId xmlns:p14="http://schemas.microsoft.com/office/powerpoint/2010/main" val="9263639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167</a:t>
            </a:fld>
            <a:endParaRPr lang="en-US"/>
          </a:p>
        </p:txBody>
      </p:sp>
    </p:spTree>
    <p:extLst>
      <p:ext uri="{BB962C8B-B14F-4D97-AF65-F5344CB8AC3E}">
        <p14:creationId xmlns:p14="http://schemas.microsoft.com/office/powerpoint/2010/main" val="35766149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4850B-F08E-754C-950C-9840A16122BE}" type="slidenum">
              <a:rPr lang="en-US" smtClean="0"/>
              <a:t>168</a:t>
            </a:fld>
            <a:endParaRPr lang="en-US"/>
          </a:p>
        </p:txBody>
      </p:sp>
    </p:spTree>
    <p:extLst>
      <p:ext uri="{BB962C8B-B14F-4D97-AF65-F5344CB8AC3E}">
        <p14:creationId xmlns:p14="http://schemas.microsoft.com/office/powerpoint/2010/main" val="188354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otes Placeholder 1">
            <a:extLst>
              <a:ext uri="{FF2B5EF4-FFF2-40B4-BE49-F238E27FC236}">
                <a16:creationId xmlns:a16="http://schemas.microsoft.com/office/drawing/2014/main" id="{BC9A6614-67E2-ABEB-981D-7A0E60DEAE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also provide elected official and city management consultation services to help them get to where they need to be, whether that is……</a:t>
            </a:r>
          </a:p>
          <a:p>
            <a:endParaRPr lang="en-US" altLang="en-US"/>
          </a:p>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169</a:t>
            </a:fld>
            <a:endParaRPr lang="en-US"/>
          </a:p>
        </p:txBody>
      </p:sp>
    </p:spTree>
    <p:extLst>
      <p:ext uri="{BB962C8B-B14F-4D97-AF65-F5344CB8AC3E}">
        <p14:creationId xmlns:p14="http://schemas.microsoft.com/office/powerpoint/2010/main" val="359219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share in chat: </a:t>
            </a:r>
            <a:r>
              <a:rPr lang="en-US">
                <a:solidFill>
                  <a:srgbClr val="000000"/>
                </a:solidFill>
                <a:latin typeface="Avenir Next LT Pro" panose="020B0504020202020204" pitchFamily="34" charset="0"/>
                <a:cs typeface="Arial" panose="020B0604020202020204" pitchFamily="34" charset="0"/>
                <a:hlinkClick r:id="rId3"/>
              </a:rPr>
              <a:t>https://www.internetforall.gov/sites/default/files/2022-05/DE%20Info%20Sheet%20-%20IFA%20Launch-%20Final.pdf</a:t>
            </a:r>
            <a:r>
              <a:rPr lang="en-US">
                <a:solidFill>
                  <a:srgbClr val="000000"/>
                </a:solidFill>
                <a:latin typeface="Avenir Next LT Pro" panose="020B05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170</a:t>
            </a:fld>
            <a:endParaRPr lang="en-US"/>
          </a:p>
        </p:txBody>
      </p:sp>
    </p:spTree>
    <p:extLst>
      <p:ext uri="{BB962C8B-B14F-4D97-AF65-F5344CB8AC3E}">
        <p14:creationId xmlns:p14="http://schemas.microsoft.com/office/powerpoint/2010/main" val="42346730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4850B-F08E-754C-950C-9840A16122BE}" type="slidenum">
              <a:rPr lang="en-US" smtClean="0"/>
              <a:t>171</a:t>
            </a:fld>
            <a:endParaRPr lang="en-US"/>
          </a:p>
        </p:txBody>
      </p:sp>
    </p:spTree>
    <p:extLst>
      <p:ext uri="{BB962C8B-B14F-4D97-AF65-F5344CB8AC3E}">
        <p14:creationId xmlns:p14="http://schemas.microsoft.com/office/powerpoint/2010/main" val="31425585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Link to share in chat: </a:t>
            </a:r>
            <a:r>
              <a:rPr lang="en-US">
                <a:solidFill>
                  <a:srgbClr val="000000"/>
                </a:solidFill>
                <a:latin typeface="Avenir Next LT Pro" panose="020B0504020202020204" pitchFamily="34" charset="0"/>
                <a:cs typeface="Arial" panose="020B0604020202020204" pitchFamily="34" charset="0"/>
                <a:hlinkClick r:id="rId3"/>
              </a:rPr>
              <a:t>https://www.internetforall.gov/sites/default/files/2022-05/DE%20Info%20Sheet%20-%20IFA%20Launch-%20Final.pdf</a:t>
            </a:r>
            <a:r>
              <a:rPr lang="en-US">
                <a:solidFill>
                  <a:srgbClr val="000000"/>
                </a:solidFill>
                <a:latin typeface="Avenir Next LT Pro" panose="020B05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95E4850B-F08E-754C-950C-9840A16122BE}" type="slidenum">
              <a:rPr lang="en-US" smtClean="0"/>
              <a:t>172</a:t>
            </a:fld>
            <a:endParaRPr lang="en-US"/>
          </a:p>
        </p:txBody>
      </p:sp>
    </p:spTree>
    <p:extLst>
      <p:ext uri="{BB962C8B-B14F-4D97-AF65-F5344CB8AC3E}">
        <p14:creationId xmlns:p14="http://schemas.microsoft.com/office/powerpoint/2010/main" val="23490260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180</a:t>
            </a:fld>
            <a:endParaRPr lang="en-US"/>
          </a:p>
        </p:txBody>
      </p:sp>
    </p:spTree>
    <p:extLst>
      <p:ext uri="{BB962C8B-B14F-4D97-AF65-F5344CB8AC3E}">
        <p14:creationId xmlns:p14="http://schemas.microsoft.com/office/powerpoint/2010/main" val="23305285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182</a:t>
            </a:fld>
            <a:endParaRPr lang="en-US"/>
          </a:p>
        </p:txBody>
      </p:sp>
    </p:spTree>
    <p:extLst>
      <p:ext uri="{BB962C8B-B14F-4D97-AF65-F5344CB8AC3E}">
        <p14:creationId xmlns:p14="http://schemas.microsoft.com/office/powerpoint/2010/main" val="31033429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9C090-12EB-4736-BF1B-DD4DBD4D19D9}" type="slidenum">
              <a:rPr lang="en-US" smtClean="0"/>
              <a:t>183</a:t>
            </a:fld>
            <a:endParaRPr lang="en-US"/>
          </a:p>
        </p:txBody>
      </p:sp>
    </p:spTree>
    <p:extLst>
      <p:ext uri="{BB962C8B-B14F-4D97-AF65-F5344CB8AC3E}">
        <p14:creationId xmlns:p14="http://schemas.microsoft.com/office/powerpoint/2010/main" val="35444220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187</a:t>
            </a:fld>
            <a:endParaRPr lang="en-US"/>
          </a:p>
        </p:txBody>
      </p:sp>
    </p:spTree>
    <p:extLst>
      <p:ext uri="{BB962C8B-B14F-4D97-AF65-F5344CB8AC3E}">
        <p14:creationId xmlns:p14="http://schemas.microsoft.com/office/powerpoint/2010/main" val="34811384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490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61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9EFED4-1031-0320-6360-24106A76D3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B5EAAD7-1549-619B-F3E1-4B66CB4AAE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Interim Report &amp; Initial Recovery Plan.  These were due by August 31, 2021.  Hopefully, your initial Recovery Plan and your one-time interim report are complete and were submitted, congratulations!  Your next annual Recovery Plan Performance Report is due July 31, 2022. </a:t>
            </a:r>
          </a:p>
          <a:p>
            <a:endParaRPr lang="en-US" altLang="en-US"/>
          </a:p>
          <a:p>
            <a:r>
              <a:rPr lang="en-US" altLang="en-US"/>
              <a:t>Quarterly Progress &amp; Expenditure Reports.  You are required to submit a Progress &amp; Expenditures report quarterly until the end of the ARP expenditure period on December 31, 2026.  Quarterly reports will cover one calendar quarter and must be submitted to Treasury by the last day of the month following the end of the period covered. Quarterly reports are not due concurrently with applicable annual reports.</a:t>
            </a:r>
          </a:p>
          <a:p>
            <a:endParaRPr lang="en-US" altLang="en-US"/>
          </a:p>
          <a:p>
            <a:r>
              <a:rPr lang="en-US" altLang="en-US"/>
              <a:t>Recovery Plan Performance Report (Recovery Plan).  You are required to submit a Recovery Plan, each year, to cover a 12-month period and, submit the report to Treasury after the end of the 12-month period by July 31.  Tier 1 cities will be required to complete seven of these, including the initial Recovery Plan with the last one being due April 30, 2027, to cover the July 1 to December 31, 2026 period.</a:t>
            </a:r>
          </a:p>
        </p:txBody>
      </p:sp>
      <p:sp>
        <p:nvSpPr>
          <p:cNvPr id="32772" name="Slide Number Placeholder 3">
            <a:extLst>
              <a:ext uri="{FF2B5EF4-FFF2-40B4-BE49-F238E27FC236}">
                <a16:creationId xmlns:a16="http://schemas.microsoft.com/office/drawing/2014/main" id="{5EEB6619-550E-0DC8-690C-BF80797C81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17075554-FEB2-430D-9B29-3AA0933D992F}" type="slidenum">
              <a:rPr lang="en-US" altLang="en-US" smtClean="0"/>
              <a:pPr/>
              <a:t>25</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913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9148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196</a:t>
            </a:fld>
            <a:endParaRPr lang="en-US"/>
          </a:p>
        </p:txBody>
      </p:sp>
    </p:spTree>
    <p:extLst>
      <p:ext uri="{BB962C8B-B14F-4D97-AF65-F5344CB8AC3E}">
        <p14:creationId xmlns:p14="http://schemas.microsoft.com/office/powerpoint/2010/main" val="25534845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204</a:t>
            </a:fld>
            <a:endParaRPr lang="en-US" dirty="0"/>
          </a:p>
        </p:txBody>
      </p:sp>
    </p:spTree>
    <p:extLst>
      <p:ext uri="{BB962C8B-B14F-4D97-AF65-F5344CB8AC3E}">
        <p14:creationId xmlns:p14="http://schemas.microsoft.com/office/powerpoint/2010/main" val="182389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Gotham Book" panose="02000604040000020004" pitchFamily="50" charset="0"/>
                <a:ea typeface="Calibri" panose="020F0502020204030204" pitchFamily="34" charset="0"/>
                <a:cs typeface="Times New Roman" panose="02020603050405020304" pitchFamily="18" charset="0"/>
              </a:rPr>
              <a:t>Cities and towns are the heart of North Carolina. It’s where businesses grow and communities thrive. </a:t>
            </a:r>
          </a:p>
          <a:p>
            <a:endParaRPr lang="en-US" sz="1200" dirty="0">
              <a:effectLst/>
              <a:latin typeface="Gotham Book" panose="02000604040000020004" pitchFamily="50" charset="0"/>
              <a:cs typeface="Times New Roman" panose="02020603050405020304" pitchFamily="18" charset="0"/>
            </a:endParaRPr>
          </a:p>
          <a:p>
            <a:r>
              <a:rPr lang="en-US" dirty="0"/>
              <a:t>For more than 100 years, the League of Municipalities has stood as the unified voice of these hometowns, furthering goals through collective 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Established in 1908 to advocate on behalf of North Carolina cities and towns.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Formed to promote excellence in municipal government, provide opportunities for officials to exchange ideas, to advocate for cities and towns, and to develop a "cooperative approach to all municipal problems of statewide import."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E2F4-8020-420A-98D5-59D264180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151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213</a:t>
            </a:fld>
            <a:endParaRPr lang="en-US"/>
          </a:p>
        </p:txBody>
      </p:sp>
    </p:spTree>
    <p:extLst>
      <p:ext uri="{BB962C8B-B14F-4D97-AF65-F5344CB8AC3E}">
        <p14:creationId xmlns:p14="http://schemas.microsoft.com/office/powerpoint/2010/main" val="16272378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215</a:t>
            </a:fld>
            <a:endParaRPr lang="en-US"/>
          </a:p>
        </p:txBody>
      </p:sp>
    </p:spTree>
    <p:extLst>
      <p:ext uri="{BB962C8B-B14F-4D97-AF65-F5344CB8AC3E}">
        <p14:creationId xmlns:p14="http://schemas.microsoft.com/office/powerpoint/2010/main" val="1482796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216</a:t>
            </a:fld>
            <a:endParaRPr lang="en-US"/>
          </a:p>
        </p:txBody>
      </p:sp>
    </p:spTree>
    <p:extLst>
      <p:ext uri="{BB962C8B-B14F-4D97-AF65-F5344CB8AC3E}">
        <p14:creationId xmlns:p14="http://schemas.microsoft.com/office/powerpoint/2010/main" val="26812558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217</a:t>
            </a:fld>
            <a:endParaRPr lang="en-US"/>
          </a:p>
        </p:txBody>
      </p:sp>
    </p:spTree>
    <p:extLst>
      <p:ext uri="{BB962C8B-B14F-4D97-AF65-F5344CB8AC3E}">
        <p14:creationId xmlns:p14="http://schemas.microsoft.com/office/powerpoint/2010/main" val="34441103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505A43-3FCA-4555-92A4-3059493C84A1}" type="slidenum">
              <a:rPr lang="en-US" smtClean="0"/>
              <a:t>218</a:t>
            </a:fld>
            <a:endParaRPr lang="en-US"/>
          </a:p>
        </p:txBody>
      </p:sp>
    </p:spTree>
    <p:extLst>
      <p:ext uri="{BB962C8B-B14F-4D97-AF65-F5344CB8AC3E}">
        <p14:creationId xmlns:p14="http://schemas.microsoft.com/office/powerpoint/2010/main" val="2202394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Master" Target="../slideMasters/slideMaster12.xml"/><Relationship Id="rId4" Type="http://schemas.openxmlformats.org/officeDocument/2006/relationships/image" Target="../media/image16.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Master" Target="../slideMasters/slideMaster12.xml"/><Relationship Id="rId4" Type="http://schemas.openxmlformats.org/officeDocument/2006/relationships/image" Target="../media/image16.sv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1157037" y="1973179"/>
            <a:ext cx="9877926" cy="14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0980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2993896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068696F-05B4-4E0F-B7D6-C32784BE4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093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AA67C9-4166-47BC-81D4-15EA6603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123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EEC477A-34C3-4491-8933-CBDDDEA70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4091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80A51F0-8FD1-4A75-B7D8-5DE0004A8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09158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4630E2D-7146-43F4-8D6B-23637EF1F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0682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4AD27-478B-4AC0-9940-C92006B7CF9F}"/>
              </a:ext>
            </a:extLst>
          </p:cNvPr>
          <p:cNvSpPr>
            <a:spLocks noGrp="1"/>
          </p:cNvSpPr>
          <p:nvPr>
            <p:ph type="dt" sz="half" idx="10"/>
          </p:nvPr>
        </p:nvSpPr>
        <p:spPr/>
        <p:txBody>
          <a:bodyPr/>
          <a:lstStyle>
            <a:lvl1pPr>
              <a:defRPr/>
            </a:lvl1pPr>
          </a:lstStyle>
          <a:p>
            <a:pPr>
              <a:defRPr/>
            </a:pPr>
            <a:fld id="{43EFD1CB-35FE-418B-838C-934F19BD0531}" type="datetimeFigureOut">
              <a:rPr lang="en-US"/>
              <a:pPr>
                <a:defRPr/>
              </a:pPr>
              <a:t>10/5/2022</a:t>
            </a:fld>
            <a:endParaRPr lang="en-US"/>
          </a:p>
        </p:txBody>
      </p:sp>
      <p:sp>
        <p:nvSpPr>
          <p:cNvPr id="5" name="Footer Placeholder 4">
            <a:extLst>
              <a:ext uri="{FF2B5EF4-FFF2-40B4-BE49-F238E27FC236}">
                <a16:creationId xmlns:a16="http://schemas.microsoft.com/office/drawing/2014/main" id="{371BEA7A-5269-4B28-95AE-82A0AD8712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7CDBCA-AD6A-40B7-8AF6-3D4297DD4078}"/>
              </a:ext>
            </a:extLst>
          </p:cNvPr>
          <p:cNvSpPr>
            <a:spLocks noGrp="1"/>
          </p:cNvSpPr>
          <p:nvPr>
            <p:ph type="sldNum" sz="quarter" idx="12"/>
          </p:nvPr>
        </p:nvSpPr>
        <p:spPr/>
        <p:txBody>
          <a:bodyPr/>
          <a:lstStyle>
            <a:lvl1pPr>
              <a:defRPr/>
            </a:lvl1pPr>
          </a:lstStyle>
          <a:p>
            <a:pPr>
              <a:defRPr/>
            </a:pPr>
            <a:fld id="{0279AAAE-71AB-4E2D-BC95-CC030F4F9FF6}" type="slidenum">
              <a:rPr lang="en-US" altLang="en-US"/>
              <a:pPr>
                <a:defRPr/>
              </a:pPr>
              <a:t>‹#›</a:t>
            </a:fld>
            <a:endParaRPr lang="en-US" altLang="en-US"/>
          </a:p>
        </p:txBody>
      </p:sp>
    </p:spTree>
    <p:extLst>
      <p:ext uri="{BB962C8B-B14F-4D97-AF65-F5344CB8AC3E}">
        <p14:creationId xmlns:p14="http://schemas.microsoft.com/office/powerpoint/2010/main" val="5492828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1A22B1-F38A-4E1A-8527-E599A19E77CC}"/>
              </a:ext>
            </a:extLst>
          </p:cNvPr>
          <p:cNvSpPr>
            <a:spLocks noGrp="1"/>
          </p:cNvSpPr>
          <p:nvPr>
            <p:ph type="dt" sz="half" idx="10"/>
          </p:nvPr>
        </p:nvSpPr>
        <p:spPr/>
        <p:txBody>
          <a:bodyPr/>
          <a:lstStyle>
            <a:lvl1pPr>
              <a:defRPr/>
            </a:lvl1pPr>
          </a:lstStyle>
          <a:p>
            <a:pPr>
              <a:defRPr/>
            </a:pPr>
            <a:fld id="{0059072F-FB60-4125-BE39-55842DDE0DDA}" type="datetimeFigureOut">
              <a:rPr lang="en-US"/>
              <a:pPr>
                <a:defRPr/>
              </a:pPr>
              <a:t>10/5/2022</a:t>
            </a:fld>
            <a:endParaRPr lang="en-US"/>
          </a:p>
        </p:txBody>
      </p:sp>
      <p:sp>
        <p:nvSpPr>
          <p:cNvPr id="6" name="Footer Placeholder 4">
            <a:extLst>
              <a:ext uri="{FF2B5EF4-FFF2-40B4-BE49-F238E27FC236}">
                <a16:creationId xmlns:a16="http://schemas.microsoft.com/office/drawing/2014/main" id="{D90C97E4-791C-4868-9E24-EA2BEBE1C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B68B5E-0619-47EC-9BE0-3B6F9824AA22}"/>
              </a:ext>
            </a:extLst>
          </p:cNvPr>
          <p:cNvSpPr>
            <a:spLocks noGrp="1"/>
          </p:cNvSpPr>
          <p:nvPr>
            <p:ph type="sldNum" sz="quarter" idx="12"/>
          </p:nvPr>
        </p:nvSpPr>
        <p:spPr/>
        <p:txBody>
          <a:bodyPr/>
          <a:lstStyle>
            <a:lvl1pPr>
              <a:defRPr/>
            </a:lvl1pPr>
          </a:lstStyle>
          <a:p>
            <a:pPr>
              <a:defRPr/>
            </a:pPr>
            <a:fld id="{4FB6D60B-8974-4800-A20F-97B52361A9AA}" type="slidenum">
              <a:rPr lang="en-US" altLang="en-US"/>
              <a:pPr>
                <a:defRPr/>
              </a:pPr>
              <a:t>‹#›</a:t>
            </a:fld>
            <a:endParaRPr lang="en-US" altLang="en-US"/>
          </a:p>
        </p:txBody>
      </p:sp>
    </p:spTree>
    <p:extLst>
      <p:ext uri="{BB962C8B-B14F-4D97-AF65-F5344CB8AC3E}">
        <p14:creationId xmlns:p14="http://schemas.microsoft.com/office/powerpoint/2010/main" val="9718171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039413-9EBD-4835-BD30-C90BD7BD37E0}"/>
              </a:ext>
            </a:extLst>
          </p:cNvPr>
          <p:cNvSpPr>
            <a:spLocks noGrp="1"/>
          </p:cNvSpPr>
          <p:nvPr>
            <p:ph type="dt" sz="half" idx="10"/>
          </p:nvPr>
        </p:nvSpPr>
        <p:spPr/>
        <p:txBody>
          <a:bodyPr/>
          <a:lstStyle>
            <a:lvl1pPr>
              <a:defRPr/>
            </a:lvl1pPr>
          </a:lstStyle>
          <a:p>
            <a:pPr>
              <a:defRPr/>
            </a:pPr>
            <a:fld id="{EA5E37B5-57DA-4CC1-A50E-8D95602A6741}" type="datetimeFigureOut">
              <a:rPr lang="en-US"/>
              <a:pPr>
                <a:defRPr/>
              </a:pPr>
              <a:t>10/5/2022</a:t>
            </a:fld>
            <a:endParaRPr lang="en-US"/>
          </a:p>
        </p:txBody>
      </p:sp>
      <p:sp>
        <p:nvSpPr>
          <p:cNvPr id="8" name="Footer Placeholder 4">
            <a:extLst>
              <a:ext uri="{FF2B5EF4-FFF2-40B4-BE49-F238E27FC236}">
                <a16:creationId xmlns:a16="http://schemas.microsoft.com/office/drawing/2014/main" id="{1DFEFDBF-9C8A-4EAA-BD46-889AF2EF29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FEC3ACE-6965-4778-87A6-B613B72C8477}"/>
              </a:ext>
            </a:extLst>
          </p:cNvPr>
          <p:cNvSpPr>
            <a:spLocks noGrp="1"/>
          </p:cNvSpPr>
          <p:nvPr>
            <p:ph type="sldNum" sz="quarter" idx="12"/>
          </p:nvPr>
        </p:nvSpPr>
        <p:spPr/>
        <p:txBody>
          <a:bodyPr/>
          <a:lstStyle>
            <a:lvl1pPr>
              <a:defRPr/>
            </a:lvl1pPr>
          </a:lstStyle>
          <a:p>
            <a:pPr>
              <a:defRPr/>
            </a:pPr>
            <a:fld id="{9A61C81E-D91A-4B7F-B7A8-082683D91CE7}" type="slidenum">
              <a:rPr lang="en-US" altLang="en-US"/>
              <a:pPr>
                <a:defRPr/>
              </a:pPr>
              <a:t>‹#›</a:t>
            </a:fld>
            <a:endParaRPr lang="en-US" altLang="en-US"/>
          </a:p>
        </p:txBody>
      </p:sp>
    </p:spTree>
    <p:extLst>
      <p:ext uri="{BB962C8B-B14F-4D97-AF65-F5344CB8AC3E}">
        <p14:creationId xmlns:p14="http://schemas.microsoft.com/office/powerpoint/2010/main" val="2139818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A70397-5776-43DA-ADD1-C173F82C372F}"/>
              </a:ext>
            </a:extLst>
          </p:cNvPr>
          <p:cNvSpPr>
            <a:spLocks noGrp="1"/>
          </p:cNvSpPr>
          <p:nvPr>
            <p:ph type="dt" sz="half" idx="10"/>
          </p:nvPr>
        </p:nvSpPr>
        <p:spPr/>
        <p:txBody>
          <a:bodyPr/>
          <a:lstStyle>
            <a:lvl1pPr>
              <a:defRPr/>
            </a:lvl1pPr>
          </a:lstStyle>
          <a:p>
            <a:pPr>
              <a:defRPr/>
            </a:pPr>
            <a:fld id="{16BD56D2-B82A-4204-BAF8-23AF12A4C9CF}" type="datetimeFigureOut">
              <a:rPr lang="en-US"/>
              <a:pPr>
                <a:defRPr/>
              </a:pPr>
              <a:t>10/5/2022</a:t>
            </a:fld>
            <a:endParaRPr lang="en-US"/>
          </a:p>
        </p:txBody>
      </p:sp>
      <p:sp>
        <p:nvSpPr>
          <p:cNvPr id="4" name="Footer Placeholder 4">
            <a:extLst>
              <a:ext uri="{FF2B5EF4-FFF2-40B4-BE49-F238E27FC236}">
                <a16:creationId xmlns:a16="http://schemas.microsoft.com/office/drawing/2014/main" id="{FD6B2C96-9210-4088-8F59-9FF4EBF110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7D6414A-1349-4888-9C74-DF9FABB144DC}"/>
              </a:ext>
            </a:extLst>
          </p:cNvPr>
          <p:cNvSpPr>
            <a:spLocks noGrp="1"/>
          </p:cNvSpPr>
          <p:nvPr>
            <p:ph type="sldNum" sz="quarter" idx="12"/>
          </p:nvPr>
        </p:nvSpPr>
        <p:spPr/>
        <p:txBody>
          <a:bodyPr/>
          <a:lstStyle>
            <a:lvl1pPr>
              <a:defRPr/>
            </a:lvl1pPr>
          </a:lstStyle>
          <a:p>
            <a:pPr>
              <a:defRPr/>
            </a:pPr>
            <a:fld id="{54680441-7F25-4086-9727-9D22573EAC4B}" type="slidenum">
              <a:rPr lang="en-US" altLang="en-US"/>
              <a:pPr>
                <a:defRPr/>
              </a:pPr>
              <a:t>‹#›</a:t>
            </a:fld>
            <a:endParaRPr lang="en-US" altLang="en-US"/>
          </a:p>
        </p:txBody>
      </p:sp>
    </p:spTree>
    <p:extLst>
      <p:ext uri="{BB962C8B-B14F-4D97-AF65-F5344CB8AC3E}">
        <p14:creationId xmlns:p14="http://schemas.microsoft.com/office/powerpoint/2010/main" val="20878971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464D93-0030-4206-9068-F9B3DF93F05B}"/>
              </a:ext>
            </a:extLst>
          </p:cNvPr>
          <p:cNvSpPr>
            <a:spLocks noGrp="1"/>
          </p:cNvSpPr>
          <p:nvPr>
            <p:ph type="dt" sz="half" idx="10"/>
          </p:nvPr>
        </p:nvSpPr>
        <p:spPr/>
        <p:txBody>
          <a:bodyPr/>
          <a:lstStyle>
            <a:lvl1pPr>
              <a:defRPr/>
            </a:lvl1pPr>
          </a:lstStyle>
          <a:p>
            <a:pPr>
              <a:defRPr/>
            </a:pPr>
            <a:fld id="{7BEB2D56-8919-42A4-919E-2CC37BB54B32}" type="datetimeFigureOut">
              <a:rPr lang="en-US"/>
              <a:pPr>
                <a:defRPr/>
              </a:pPr>
              <a:t>10/5/2022</a:t>
            </a:fld>
            <a:endParaRPr lang="en-US"/>
          </a:p>
        </p:txBody>
      </p:sp>
      <p:sp>
        <p:nvSpPr>
          <p:cNvPr id="3" name="Footer Placeholder 4">
            <a:extLst>
              <a:ext uri="{FF2B5EF4-FFF2-40B4-BE49-F238E27FC236}">
                <a16:creationId xmlns:a16="http://schemas.microsoft.com/office/drawing/2014/main" id="{95F23A5E-58AF-4025-8229-A869A2F599F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A13FAC-4A41-4BD2-9A14-D08C5F674688}"/>
              </a:ext>
            </a:extLst>
          </p:cNvPr>
          <p:cNvSpPr>
            <a:spLocks noGrp="1"/>
          </p:cNvSpPr>
          <p:nvPr>
            <p:ph type="sldNum" sz="quarter" idx="12"/>
          </p:nvPr>
        </p:nvSpPr>
        <p:spPr/>
        <p:txBody>
          <a:bodyPr/>
          <a:lstStyle>
            <a:lvl1pPr>
              <a:defRPr/>
            </a:lvl1pPr>
          </a:lstStyle>
          <a:p>
            <a:pPr>
              <a:defRPr/>
            </a:pPr>
            <a:fld id="{11D5D208-653A-4B83-A503-A9D76574AE12}" type="slidenum">
              <a:rPr lang="en-US" altLang="en-US"/>
              <a:pPr>
                <a:defRPr/>
              </a:pPr>
              <a:t>‹#›</a:t>
            </a:fld>
            <a:endParaRPr lang="en-US" altLang="en-US"/>
          </a:p>
        </p:txBody>
      </p:sp>
    </p:spTree>
    <p:extLst>
      <p:ext uri="{BB962C8B-B14F-4D97-AF65-F5344CB8AC3E}">
        <p14:creationId xmlns:p14="http://schemas.microsoft.com/office/powerpoint/2010/main" val="150667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906183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2912D72-40F3-4DEF-BB7C-C69C4F52C448}"/>
              </a:ext>
            </a:extLst>
          </p:cNvPr>
          <p:cNvSpPr>
            <a:spLocks noGrp="1"/>
          </p:cNvSpPr>
          <p:nvPr>
            <p:ph type="dt" sz="half" idx="10"/>
          </p:nvPr>
        </p:nvSpPr>
        <p:spPr/>
        <p:txBody>
          <a:bodyPr/>
          <a:lstStyle>
            <a:lvl1pPr>
              <a:defRPr/>
            </a:lvl1pPr>
          </a:lstStyle>
          <a:p>
            <a:pPr>
              <a:defRPr/>
            </a:pPr>
            <a:fld id="{24343543-24D4-46BE-9AF2-F14BD1262E3D}" type="datetimeFigureOut">
              <a:rPr lang="en-US"/>
              <a:pPr>
                <a:defRPr/>
              </a:pPr>
              <a:t>10/5/2022</a:t>
            </a:fld>
            <a:endParaRPr lang="en-US"/>
          </a:p>
        </p:txBody>
      </p:sp>
      <p:sp>
        <p:nvSpPr>
          <p:cNvPr id="6" name="Footer Placeholder 4">
            <a:extLst>
              <a:ext uri="{FF2B5EF4-FFF2-40B4-BE49-F238E27FC236}">
                <a16:creationId xmlns:a16="http://schemas.microsoft.com/office/drawing/2014/main" id="{D1F49FE2-A041-473D-AEB3-C8C82C630F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3ECB4F-CB58-4F24-A753-B7BCDD0B87E3}"/>
              </a:ext>
            </a:extLst>
          </p:cNvPr>
          <p:cNvSpPr>
            <a:spLocks noGrp="1"/>
          </p:cNvSpPr>
          <p:nvPr>
            <p:ph type="sldNum" sz="quarter" idx="12"/>
          </p:nvPr>
        </p:nvSpPr>
        <p:spPr/>
        <p:txBody>
          <a:bodyPr/>
          <a:lstStyle>
            <a:lvl1pPr>
              <a:defRPr/>
            </a:lvl1pPr>
          </a:lstStyle>
          <a:p>
            <a:pPr>
              <a:defRPr/>
            </a:pPr>
            <a:fld id="{8AA102A0-3916-41D3-8F6D-AC24DA259905}" type="slidenum">
              <a:rPr lang="en-US" altLang="en-US"/>
              <a:pPr>
                <a:defRPr/>
              </a:pPr>
              <a:t>‹#›</a:t>
            </a:fld>
            <a:endParaRPr lang="en-US" altLang="en-US"/>
          </a:p>
        </p:txBody>
      </p:sp>
    </p:spTree>
    <p:extLst>
      <p:ext uri="{BB962C8B-B14F-4D97-AF65-F5344CB8AC3E}">
        <p14:creationId xmlns:p14="http://schemas.microsoft.com/office/powerpoint/2010/main" val="39540135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8A75551-9F07-4EC8-BA59-62B395336663}"/>
              </a:ext>
            </a:extLst>
          </p:cNvPr>
          <p:cNvSpPr>
            <a:spLocks noGrp="1"/>
          </p:cNvSpPr>
          <p:nvPr>
            <p:ph type="dt" sz="half" idx="10"/>
          </p:nvPr>
        </p:nvSpPr>
        <p:spPr/>
        <p:txBody>
          <a:bodyPr/>
          <a:lstStyle>
            <a:lvl1pPr>
              <a:defRPr/>
            </a:lvl1pPr>
          </a:lstStyle>
          <a:p>
            <a:pPr>
              <a:defRPr/>
            </a:pPr>
            <a:fld id="{D0C0CEC3-866E-439B-BB70-49E0E0CA97B3}" type="datetimeFigureOut">
              <a:rPr lang="en-US"/>
              <a:pPr>
                <a:defRPr/>
              </a:pPr>
              <a:t>10/5/2022</a:t>
            </a:fld>
            <a:endParaRPr lang="en-US"/>
          </a:p>
        </p:txBody>
      </p:sp>
      <p:sp>
        <p:nvSpPr>
          <p:cNvPr id="6" name="Footer Placeholder 4">
            <a:extLst>
              <a:ext uri="{FF2B5EF4-FFF2-40B4-BE49-F238E27FC236}">
                <a16:creationId xmlns:a16="http://schemas.microsoft.com/office/drawing/2014/main" id="{3465E5B3-37ED-4037-85C1-A8C81B02B5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246262-66C7-47A1-877E-06D78EE412FB}"/>
              </a:ext>
            </a:extLst>
          </p:cNvPr>
          <p:cNvSpPr>
            <a:spLocks noGrp="1"/>
          </p:cNvSpPr>
          <p:nvPr>
            <p:ph type="sldNum" sz="quarter" idx="12"/>
          </p:nvPr>
        </p:nvSpPr>
        <p:spPr/>
        <p:txBody>
          <a:bodyPr/>
          <a:lstStyle>
            <a:lvl1pPr>
              <a:defRPr/>
            </a:lvl1pPr>
          </a:lstStyle>
          <a:p>
            <a:pPr>
              <a:defRPr/>
            </a:pPr>
            <a:fld id="{490C8A16-59BD-4FD3-A885-A2DE04A20779}" type="slidenum">
              <a:rPr lang="en-US" altLang="en-US"/>
              <a:pPr>
                <a:defRPr/>
              </a:pPr>
              <a:t>‹#›</a:t>
            </a:fld>
            <a:endParaRPr lang="en-US" altLang="en-US"/>
          </a:p>
        </p:txBody>
      </p:sp>
    </p:spTree>
    <p:extLst>
      <p:ext uri="{BB962C8B-B14F-4D97-AF65-F5344CB8AC3E}">
        <p14:creationId xmlns:p14="http://schemas.microsoft.com/office/powerpoint/2010/main" val="25797471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F87BB-4EC3-49CA-8191-BBE99B097B5D}"/>
              </a:ext>
            </a:extLst>
          </p:cNvPr>
          <p:cNvSpPr>
            <a:spLocks noGrp="1"/>
          </p:cNvSpPr>
          <p:nvPr>
            <p:ph type="dt" sz="half" idx="10"/>
          </p:nvPr>
        </p:nvSpPr>
        <p:spPr/>
        <p:txBody>
          <a:bodyPr/>
          <a:lstStyle>
            <a:lvl1pPr>
              <a:defRPr/>
            </a:lvl1pPr>
          </a:lstStyle>
          <a:p>
            <a:pPr>
              <a:defRPr/>
            </a:pPr>
            <a:fld id="{9B6793AA-4740-4FF1-96F2-7FD1F4544C3D}" type="datetimeFigureOut">
              <a:rPr lang="en-US"/>
              <a:pPr>
                <a:defRPr/>
              </a:pPr>
              <a:t>10/5/2022</a:t>
            </a:fld>
            <a:endParaRPr lang="en-US"/>
          </a:p>
        </p:txBody>
      </p:sp>
      <p:sp>
        <p:nvSpPr>
          <p:cNvPr id="5" name="Footer Placeholder 4">
            <a:extLst>
              <a:ext uri="{FF2B5EF4-FFF2-40B4-BE49-F238E27FC236}">
                <a16:creationId xmlns:a16="http://schemas.microsoft.com/office/drawing/2014/main" id="{E84B3DF1-E7E4-47F4-B5CA-3A26C1AEF6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D0BA80-E39D-4F3C-8C1D-DEA629041ECA}"/>
              </a:ext>
            </a:extLst>
          </p:cNvPr>
          <p:cNvSpPr>
            <a:spLocks noGrp="1"/>
          </p:cNvSpPr>
          <p:nvPr>
            <p:ph type="sldNum" sz="quarter" idx="12"/>
          </p:nvPr>
        </p:nvSpPr>
        <p:spPr/>
        <p:txBody>
          <a:bodyPr/>
          <a:lstStyle>
            <a:lvl1pPr>
              <a:defRPr/>
            </a:lvl1pPr>
          </a:lstStyle>
          <a:p>
            <a:pPr>
              <a:defRPr/>
            </a:pPr>
            <a:fld id="{8A13A4B9-85AF-4D36-9DFA-08749E041B6F}" type="slidenum">
              <a:rPr lang="en-US" altLang="en-US"/>
              <a:pPr>
                <a:defRPr/>
              </a:pPr>
              <a:t>‹#›</a:t>
            </a:fld>
            <a:endParaRPr lang="en-US" altLang="en-US"/>
          </a:p>
        </p:txBody>
      </p:sp>
    </p:spTree>
    <p:extLst>
      <p:ext uri="{BB962C8B-B14F-4D97-AF65-F5344CB8AC3E}">
        <p14:creationId xmlns:p14="http://schemas.microsoft.com/office/powerpoint/2010/main" val="36021237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56C25-8EDE-4DF6-A999-56064268CDBA}"/>
              </a:ext>
            </a:extLst>
          </p:cNvPr>
          <p:cNvSpPr>
            <a:spLocks noGrp="1"/>
          </p:cNvSpPr>
          <p:nvPr>
            <p:ph type="dt" sz="half" idx="10"/>
          </p:nvPr>
        </p:nvSpPr>
        <p:spPr/>
        <p:txBody>
          <a:bodyPr/>
          <a:lstStyle>
            <a:lvl1pPr>
              <a:defRPr/>
            </a:lvl1pPr>
          </a:lstStyle>
          <a:p>
            <a:pPr>
              <a:defRPr/>
            </a:pPr>
            <a:fld id="{FC87CE47-DBBF-4B4B-9440-DAB9DA35A733}" type="datetimeFigureOut">
              <a:rPr lang="en-US"/>
              <a:pPr>
                <a:defRPr/>
              </a:pPr>
              <a:t>10/5/2022</a:t>
            </a:fld>
            <a:endParaRPr lang="en-US"/>
          </a:p>
        </p:txBody>
      </p:sp>
      <p:sp>
        <p:nvSpPr>
          <p:cNvPr id="5" name="Footer Placeholder 4">
            <a:extLst>
              <a:ext uri="{FF2B5EF4-FFF2-40B4-BE49-F238E27FC236}">
                <a16:creationId xmlns:a16="http://schemas.microsoft.com/office/drawing/2014/main" id="{1679AFC7-8FC5-450F-BF0F-F6306C5BDF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926734-6158-46BD-90C4-57504556D5DA}"/>
              </a:ext>
            </a:extLst>
          </p:cNvPr>
          <p:cNvSpPr>
            <a:spLocks noGrp="1"/>
          </p:cNvSpPr>
          <p:nvPr>
            <p:ph type="sldNum" sz="quarter" idx="12"/>
          </p:nvPr>
        </p:nvSpPr>
        <p:spPr/>
        <p:txBody>
          <a:bodyPr/>
          <a:lstStyle>
            <a:lvl1pPr>
              <a:defRPr/>
            </a:lvl1pPr>
          </a:lstStyle>
          <a:p>
            <a:pPr>
              <a:defRPr/>
            </a:pPr>
            <a:fld id="{D2B22C84-1120-4A02-B0E9-9BE75F59F27C}" type="slidenum">
              <a:rPr lang="en-US" altLang="en-US"/>
              <a:pPr>
                <a:defRPr/>
              </a:pPr>
              <a:t>‹#›</a:t>
            </a:fld>
            <a:endParaRPr lang="en-US" altLang="en-US"/>
          </a:p>
        </p:txBody>
      </p:sp>
    </p:spTree>
    <p:extLst>
      <p:ext uri="{BB962C8B-B14F-4D97-AF65-F5344CB8AC3E}">
        <p14:creationId xmlns:p14="http://schemas.microsoft.com/office/powerpoint/2010/main" val="2288138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FABB-11B5-48C3-95A4-8C87E536B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E90758-86FE-41BB-AB12-28D6DB8D9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A24D0-47FD-4229-AA07-F48AC97D81F1}"/>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5" name="Footer Placeholder 4">
            <a:extLst>
              <a:ext uri="{FF2B5EF4-FFF2-40B4-BE49-F238E27FC236}">
                <a16:creationId xmlns:a16="http://schemas.microsoft.com/office/drawing/2014/main" id="{B84CA3AC-AAED-4B81-A251-289F769BB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71C67-C032-4CCA-BE71-D0E93EA4C80C}"/>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9364483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04E8-B892-410C-82FF-8BC82A96F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D1EFF-783B-4801-8774-3EE6CE842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98A09-F0BD-40E5-8957-735FBC57466F}"/>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5" name="Footer Placeholder 4">
            <a:extLst>
              <a:ext uri="{FF2B5EF4-FFF2-40B4-BE49-F238E27FC236}">
                <a16:creationId xmlns:a16="http://schemas.microsoft.com/office/drawing/2014/main" id="{06C9EB17-9AE9-4909-B9E8-26A1E0523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0E675-CE2A-425B-9F04-28C61737FE43}"/>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8085379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C613-3498-4ECE-98E7-D66E7E0BE0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F7F45D-CDBB-4EFA-8867-1A38AAD26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6A37E-2581-4B70-B18B-64DEE9FC6CCD}"/>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5" name="Footer Placeholder 4">
            <a:extLst>
              <a:ext uri="{FF2B5EF4-FFF2-40B4-BE49-F238E27FC236}">
                <a16:creationId xmlns:a16="http://schemas.microsoft.com/office/drawing/2014/main" id="{5A0EA967-13DE-4FC5-8C2C-5649A3641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B7135-01A7-4E83-824B-6F574E083FAB}"/>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7695619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4362-6473-45E2-B513-C9FF9E11C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56DC5-8321-4E2E-97A4-4F34A5831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7EC73-FF5C-41A3-BE90-F9CD53DDA8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C252B-2A2B-4B79-927D-82AE8A355F3C}"/>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6" name="Footer Placeholder 5">
            <a:extLst>
              <a:ext uri="{FF2B5EF4-FFF2-40B4-BE49-F238E27FC236}">
                <a16:creationId xmlns:a16="http://schemas.microsoft.com/office/drawing/2014/main" id="{45A8E1B6-11C0-4E71-93B7-95255A22C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EC09FB-5E24-4C0C-921A-3F2D1E87C69A}"/>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1655334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528F-121A-47A3-98CD-A171FDB1A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2297A-B49E-4E9F-9CDE-2F926F387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A07F3-0EA3-487F-AF8A-B42666FB7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64BF8A-220B-4059-870E-693938ED76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63367-731E-4275-BB3D-D38D416522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91B8E-71E8-41AA-803A-64842434A0F5}"/>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8" name="Footer Placeholder 7">
            <a:extLst>
              <a:ext uri="{FF2B5EF4-FFF2-40B4-BE49-F238E27FC236}">
                <a16:creationId xmlns:a16="http://schemas.microsoft.com/office/drawing/2014/main" id="{3232CC37-3B82-4EAE-A0DF-8B99A88FD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41173-F4D7-488C-AB01-1E8D897318F8}"/>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859239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77D2-6FD3-4154-8DFF-22A598C6B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1F2D2-9C9E-4F59-B274-CCEDFF40CBB2}"/>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4" name="Footer Placeholder 3">
            <a:extLst>
              <a:ext uri="{FF2B5EF4-FFF2-40B4-BE49-F238E27FC236}">
                <a16:creationId xmlns:a16="http://schemas.microsoft.com/office/drawing/2014/main" id="{22C014BE-AC18-4405-BF0D-47AE329D5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9B6DA-D9C0-40A3-8DF2-42A723356D3D}"/>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53559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BB0B8D-B7B5-4323-AE45-7779173B1F9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7152965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DCF55B-D9DA-4EEA-BE44-964901A53670}"/>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3" name="Footer Placeholder 2">
            <a:extLst>
              <a:ext uri="{FF2B5EF4-FFF2-40B4-BE49-F238E27FC236}">
                <a16:creationId xmlns:a16="http://schemas.microsoft.com/office/drawing/2014/main" id="{167FDAC6-D069-453B-B9ED-8FF6E19965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95A9B-5BC8-4DB7-BD62-0B3836B1AEAE}"/>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1398444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EDAB-BC95-42FA-8827-5948E94EE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3FF55-FE3D-4840-A41F-A344DF072C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ECD1D-D1A9-4AF2-9FAB-49E86B34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8DECF-7899-4FF6-8E7E-325E3D2C75EE}"/>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6" name="Footer Placeholder 5">
            <a:extLst>
              <a:ext uri="{FF2B5EF4-FFF2-40B4-BE49-F238E27FC236}">
                <a16:creationId xmlns:a16="http://schemas.microsoft.com/office/drawing/2014/main" id="{4C063E96-91DD-4182-8438-3921D3817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38C9B-F5FA-443B-9693-E3375E44017F}"/>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6935759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CD2B-75E0-47D4-A5CD-F159EABE9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17C14-6498-4153-9ABA-B8714EB80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F46DE-C7BA-41D7-9F74-2B3EF0A4B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9421C0-39B4-4C2B-B725-E09561BE9DB0}"/>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6" name="Footer Placeholder 5">
            <a:extLst>
              <a:ext uri="{FF2B5EF4-FFF2-40B4-BE49-F238E27FC236}">
                <a16:creationId xmlns:a16="http://schemas.microsoft.com/office/drawing/2014/main" id="{B72258A1-1996-4098-B176-977E7D3CD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6CE42-5A78-42C2-AFAB-C7F45F5E11F7}"/>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4231475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6B7E-8F55-4B5F-811F-C144A96BA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993164-EF66-4996-91F4-7716F551E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9AAE-2612-40E0-88CC-D3CA9152CD74}"/>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5" name="Footer Placeholder 4">
            <a:extLst>
              <a:ext uri="{FF2B5EF4-FFF2-40B4-BE49-F238E27FC236}">
                <a16:creationId xmlns:a16="http://schemas.microsoft.com/office/drawing/2014/main" id="{6DE7E610-AACE-48B5-BF43-C106853B7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7A62A-2034-43F0-AB6D-2F640CA7AA70}"/>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6429835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3B294D-57C2-4DA4-8DDB-DADAEA1F56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1FBB41-B92C-4BBF-AC89-C90E7ECEA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045E7-BCAF-48B4-A735-813F811D7396}"/>
              </a:ext>
            </a:extLst>
          </p:cNvPr>
          <p:cNvSpPr>
            <a:spLocks noGrp="1"/>
          </p:cNvSpPr>
          <p:nvPr>
            <p:ph type="dt" sz="half" idx="10"/>
          </p:nvPr>
        </p:nvSpPr>
        <p:spPr/>
        <p:txBody>
          <a:bodyPr/>
          <a:lstStyle/>
          <a:p>
            <a:fld id="{64BB9FE3-CFBF-437F-823F-7A5E3D69EA8D}" type="datetimeFigureOut">
              <a:rPr lang="en-US" smtClean="0"/>
              <a:t>10/5/2022</a:t>
            </a:fld>
            <a:endParaRPr lang="en-US"/>
          </a:p>
        </p:txBody>
      </p:sp>
      <p:sp>
        <p:nvSpPr>
          <p:cNvPr id="5" name="Footer Placeholder 4">
            <a:extLst>
              <a:ext uri="{FF2B5EF4-FFF2-40B4-BE49-F238E27FC236}">
                <a16:creationId xmlns:a16="http://schemas.microsoft.com/office/drawing/2014/main" id="{BE564C5A-48EF-42B8-B4E6-721BDAC00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500B7-77ED-47AA-A744-D984CC4CE633}"/>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418075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17520" y="0"/>
            <a:ext cx="9174480" cy="6858000"/>
          </a:xfrm>
          <a:prstGeom prst="rect">
            <a:avLst/>
          </a:prstGeom>
        </p:spPr>
        <p:txBody>
          <a:bodyPr/>
          <a:lstStyle/>
          <a:p>
            <a:endParaRPr lang="id-ID"/>
          </a:p>
        </p:txBody>
      </p:sp>
    </p:spTree>
    <p:extLst>
      <p:ext uri="{BB962C8B-B14F-4D97-AF65-F5344CB8AC3E}">
        <p14:creationId xmlns:p14="http://schemas.microsoft.com/office/powerpoint/2010/main" val="37303811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5197522" y="431664"/>
            <a:ext cx="285095" cy="5929312"/>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1149308" y="431664"/>
            <a:ext cx="4049712" cy="5929312"/>
          </a:xfrm>
          <a:prstGeom prst="rect">
            <a:avLst/>
          </a:prstGeom>
        </p:spPr>
        <p:txBody>
          <a:bodyPr/>
          <a:lstStyle/>
          <a:p>
            <a:endParaRPr lang="id-ID"/>
          </a:p>
        </p:txBody>
      </p:sp>
    </p:spTree>
    <p:extLst>
      <p:ext uri="{BB962C8B-B14F-4D97-AF65-F5344CB8AC3E}">
        <p14:creationId xmlns:p14="http://schemas.microsoft.com/office/powerpoint/2010/main" val="18364065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4049487"/>
            <a:ext cx="523634" cy="2835017"/>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1" y="1"/>
            <a:ext cx="10045337" cy="4049486"/>
          </a:xfrm>
          <a:prstGeom prst="rect">
            <a:avLst/>
          </a:prstGeom>
        </p:spPr>
        <p:txBody>
          <a:bodyPr/>
          <a:lstStyle/>
          <a:p>
            <a:endParaRPr lang="id-ID"/>
          </a:p>
        </p:txBody>
      </p:sp>
    </p:spTree>
    <p:extLst>
      <p:ext uri="{BB962C8B-B14F-4D97-AF65-F5344CB8AC3E}">
        <p14:creationId xmlns:p14="http://schemas.microsoft.com/office/powerpoint/2010/main" val="23911946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374674" y="1084263"/>
            <a:ext cx="4832985" cy="4624205"/>
          </a:xfrm>
          <a:prstGeom prst="diamond">
            <a:avLst/>
          </a:prstGeom>
          <a:solidFill>
            <a:schemeClr val="bg1"/>
          </a:solidFill>
          <a:effectLst>
            <a:outerShdw blurRad="190500" dist="50800" dir="5400000" algn="ctr" rotWithShape="0">
              <a:srgbClr val="000000">
                <a:alpha val="43000"/>
              </a:srgbClr>
            </a:outerShdw>
          </a:effectLst>
        </p:spPr>
        <p:txBody>
          <a:bodyPr/>
          <a:lstStyle/>
          <a:p>
            <a:endParaRPr lang="id-ID"/>
          </a:p>
        </p:txBody>
      </p:sp>
      <p:sp>
        <p:nvSpPr>
          <p:cNvPr id="3" name="Rectangle 2"/>
          <p:cNvSpPr/>
          <p:nvPr userDrawn="1"/>
        </p:nvSpPr>
        <p:spPr>
          <a:xfrm>
            <a:off x="0" y="2238941"/>
            <a:ext cx="496389" cy="2314848"/>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14532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1623029" y="2808515"/>
            <a:ext cx="523634" cy="4049486"/>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2146663" y="2808514"/>
            <a:ext cx="10045337" cy="4049486"/>
          </a:xfrm>
          <a:prstGeom prst="rect">
            <a:avLst/>
          </a:prstGeom>
        </p:spPr>
        <p:txBody>
          <a:bodyPr/>
          <a:lstStyle/>
          <a:p>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B0B8D-B7B5-4323-AE45-7779173B1F95}"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7620361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142401" y="1044804"/>
            <a:ext cx="4558846" cy="5042488"/>
          </a:xfrm>
          <a:prstGeom prst="rect">
            <a:avLst/>
          </a:prstGeom>
        </p:spPr>
        <p:txBody>
          <a:bodyPr/>
          <a:lstStyle/>
          <a:p>
            <a:endParaRPr lang="id-ID"/>
          </a:p>
        </p:txBody>
      </p:sp>
    </p:spTree>
    <p:extLst>
      <p:ext uri="{BB962C8B-B14F-4D97-AF65-F5344CB8AC3E}">
        <p14:creationId xmlns:p14="http://schemas.microsoft.com/office/powerpoint/2010/main" val="27783377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8599487" y="0"/>
            <a:ext cx="3592513" cy="6858000"/>
          </a:xfrm>
          <a:prstGeom prst="rect">
            <a:avLst/>
          </a:prstGeom>
        </p:spPr>
        <p:txBody>
          <a:bodyPr/>
          <a:lstStyle/>
          <a:p>
            <a:endParaRPr lang="id-ID"/>
          </a:p>
        </p:txBody>
      </p:sp>
    </p:spTree>
    <p:extLst>
      <p:ext uri="{BB962C8B-B14F-4D97-AF65-F5344CB8AC3E}">
        <p14:creationId xmlns:p14="http://schemas.microsoft.com/office/powerpoint/2010/main" val="25412629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D0D432-BA3D-4DBE-B60F-FB4A02C14846}"/>
              </a:ext>
            </a:extLst>
          </p:cNvPr>
          <p:cNvSpPr>
            <a:spLocks noGrp="1"/>
          </p:cNvSpPr>
          <p:nvPr>
            <p:ph type="pic" sz="quarter" idx="22"/>
          </p:nvPr>
        </p:nvSpPr>
        <p:spPr>
          <a:xfrm flipH="1">
            <a:off x="0" y="0"/>
            <a:ext cx="5872975" cy="6858000"/>
          </a:xfrm>
          <a:custGeom>
            <a:avLst/>
            <a:gdLst>
              <a:gd name="connsiteX0" fmla="*/ 1753093 w 5872975"/>
              <a:gd name="connsiteY0" fmla="*/ 0 h 6858000"/>
              <a:gd name="connsiteX1" fmla="*/ 5872975 w 5872975"/>
              <a:gd name="connsiteY1" fmla="*/ 0 h 6858000"/>
              <a:gd name="connsiteX2" fmla="*/ 5872975 w 5872975"/>
              <a:gd name="connsiteY2" fmla="*/ 6858000 h 6858000"/>
              <a:gd name="connsiteX3" fmla="*/ 1753093 w 5872975"/>
              <a:gd name="connsiteY3" fmla="*/ 6858000 h 6858000"/>
              <a:gd name="connsiteX4" fmla="*/ 1699883 w 5872975"/>
              <a:gd name="connsiteY4" fmla="*/ 6820162 h 6858000"/>
              <a:gd name="connsiteX5" fmla="*/ 0 w 5872975"/>
              <a:gd name="connsiteY5" fmla="*/ 3429000 h 6858000"/>
              <a:gd name="connsiteX6" fmla="*/ 1699883 w 5872975"/>
              <a:gd name="connsiteY6" fmla="*/ 378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75" h="6858000">
                <a:moveTo>
                  <a:pt x="1753093" y="0"/>
                </a:moveTo>
                <a:lnTo>
                  <a:pt x="5872975" y="0"/>
                </a:lnTo>
                <a:lnTo>
                  <a:pt x="5872975" y="6858000"/>
                </a:lnTo>
                <a:lnTo>
                  <a:pt x="1753093" y="6858000"/>
                </a:lnTo>
                <a:lnTo>
                  <a:pt x="1699883" y="6820162"/>
                </a:lnTo>
                <a:cubicBezTo>
                  <a:pt x="667949" y="6048425"/>
                  <a:pt x="0" y="4816716"/>
                  <a:pt x="0" y="3429000"/>
                </a:cubicBezTo>
                <a:cubicBezTo>
                  <a:pt x="0" y="2041283"/>
                  <a:pt x="667949" y="809574"/>
                  <a:pt x="1699883" y="37838"/>
                </a:cubicBezTo>
                <a:close/>
              </a:path>
            </a:pathLst>
          </a:custGeom>
        </p:spPr>
      </p:sp>
    </p:spTree>
    <p:extLst>
      <p:ext uri="{BB962C8B-B14F-4D97-AF65-F5344CB8AC3E}">
        <p14:creationId xmlns:p14="http://schemas.microsoft.com/office/powerpoint/2010/main" val="3597609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p:cNvSpPr/>
          <p:nvPr userDrawn="1"/>
        </p:nvSpPr>
        <p:spPr>
          <a:xfrm>
            <a:off x="0" y="0"/>
            <a:ext cx="12192000" cy="2994991"/>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userDrawn="1"/>
        </p:nvSpPr>
        <p:spPr>
          <a:xfrm>
            <a:off x="4886626" y="1577762"/>
            <a:ext cx="2570922" cy="2540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5002848" y="1737542"/>
            <a:ext cx="2338478" cy="2220504"/>
          </a:xfrm>
          <a:prstGeom prst="ellipse">
            <a:avLst/>
          </a:prstGeom>
        </p:spPr>
        <p:txBody>
          <a:bodyPr/>
          <a:lstStyle/>
          <a:p>
            <a:endParaRPr lang="id-ID"/>
          </a:p>
        </p:txBody>
      </p:sp>
    </p:spTree>
    <p:extLst>
      <p:ext uri="{BB962C8B-B14F-4D97-AF65-F5344CB8AC3E}">
        <p14:creationId xmlns:p14="http://schemas.microsoft.com/office/powerpoint/2010/main" val="27395981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p:cNvSpPr/>
          <p:nvPr userDrawn="1"/>
        </p:nvSpPr>
        <p:spPr>
          <a:xfrm>
            <a:off x="11304104" y="0"/>
            <a:ext cx="887896" cy="6858000"/>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6923319" y="0"/>
            <a:ext cx="4388486" cy="6858000"/>
          </a:xfrm>
          <a:prstGeom prst="rect">
            <a:avLst/>
          </a:prstGeom>
        </p:spPr>
        <p:txBody>
          <a:bodyPr/>
          <a:lstStyle/>
          <a:p>
            <a:endParaRPr lang="id-ID"/>
          </a:p>
        </p:txBody>
      </p:sp>
    </p:spTree>
    <p:extLst>
      <p:ext uri="{BB962C8B-B14F-4D97-AF65-F5344CB8AC3E}">
        <p14:creationId xmlns:p14="http://schemas.microsoft.com/office/powerpoint/2010/main" val="30359789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822079" y="574721"/>
            <a:ext cx="3238500" cy="2717800"/>
          </a:xfrm>
          <a:prstGeom prst="rect">
            <a:avLst/>
          </a:prstGeom>
        </p:spPr>
        <p:txBody>
          <a:bodyPr/>
          <a:lstStyle/>
          <a:p>
            <a:endParaRPr lang="id-ID"/>
          </a:p>
        </p:txBody>
      </p:sp>
      <p:sp>
        <p:nvSpPr>
          <p:cNvPr id="5" name="Picture Placeholder 3"/>
          <p:cNvSpPr>
            <a:spLocks noGrp="1"/>
          </p:cNvSpPr>
          <p:nvPr>
            <p:ph type="pic" sz="quarter" idx="11"/>
          </p:nvPr>
        </p:nvSpPr>
        <p:spPr>
          <a:xfrm>
            <a:off x="2822079" y="3548699"/>
            <a:ext cx="3238500" cy="2717800"/>
          </a:xfrm>
          <a:prstGeom prst="rect">
            <a:avLst/>
          </a:prstGeom>
        </p:spPr>
        <p:txBody>
          <a:bodyPr/>
          <a:lstStyle/>
          <a:p>
            <a:endParaRPr lang="id-ID"/>
          </a:p>
        </p:txBody>
      </p:sp>
    </p:spTree>
    <p:extLst>
      <p:ext uri="{BB962C8B-B14F-4D97-AF65-F5344CB8AC3E}">
        <p14:creationId xmlns:p14="http://schemas.microsoft.com/office/powerpoint/2010/main" val="33321165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4154489" cy="2168434"/>
          </a:xfrm>
          <a:prstGeom prst="rect">
            <a:avLst/>
          </a:prstGeom>
        </p:spPr>
        <p:txBody>
          <a:bodyPr/>
          <a:lstStyle/>
          <a:p>
            <a:endParaRPr lang="id-ID"/>
          </a:p>
        </p:txBody>
      </p:sp>
      <p:sp>
        <p:nvSpPr>
          <p:cNvPr id="7" name="Picture Placeholder 3"/>
          <p:cNvSpPr>
            <a:spLocks noGrp="1"/>
          </p:cNvSpPr>
          <p:nvPr>
            <p:ph type="pic" sz="quarter" idx="11"/>
          </p:nvPr>
        </p:nvSpPr>
        <p:spPr>
          <a:xfrm>
            <a:off x="1" y="4689566"/>
            <a:ext cx="4154489" cy="2168434"/>
          </a:xfrm>
          <a:prstGeom prst="rect">
            <a:avLst/>
          </a:prstGeom>
        </p:spPr>
        <p:txBody>
          <a:bodyPr/>
          <a:lstStyle/>
          <a:p>
            <a:endParaRPr lang="id-ID"/>
          </a:p>
        </p:txBody>
      </p:sp>
      <p:sp>
        <p:nvSpPr>
          <p:cNvPr id="8" name="Picture Placeholder 3"/>
          <p:cNvSpPr>
            <a:spLocks noGrp="1"/>
          </p:cNvSpPr>
          <p:nvPr>
            <p:ph type="pic" sz="quarter" idx="12"/>
          </p:nvPr>
        </p:nvSpPr>
        <p:spPr>
          <a:xfrm>
            <a:off x="0" y="2344783"/>
            <a:ext cx="4154489" cy="2168434"/>
          </a:xfrm>
          <a:prstGeom prst="rect">
            <a:avLst/>
          </a:prstGeom>
        </p:spPr>
        <p:txBody>
          <a:bodyPr/>
          <a:lstStyle/>
          <a:p>
            <a:endParaRPr lang="id-ID"/>
          </a:p>
        </p:txBody>
      </p:sp>
    </p:spTree>
    <p:extLst>
      <p:ext uri="{BB962C8B-B14F-4D97-AF65-F5344CB8AC3E}">
        <p14:creationId xmlns:p14="http://schemas.microsoft.com/office/powerpoint/2010/main" val="24971005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547710" y="2338976"/>
            <a:ext cx="3265488" cy="2638425"/>
          </a:xfrm>
          <a:prstGeom prst="rect">
            <a:avLst/>
          </a:prstGeom>
        </p:spPr>
        <p:txBody>
          <a:bodyPr/>
          <a:lstStyle/>
          <a:p>
            <a:endParaRPr lang="id-ID"/>
          </a:p>
        </p:txBody>
      </p:sp>
      <p:sp>
        <p:nvSpPr>
          <p:cNvPr id="5" name="Picture Placeholder 3"/>
          <p:cNvSpPr>
            <a:spLocks noGrp="1"/>
          </p:cNvSpPr>
          <p:nvPr>
            <p:ph type="pic" sz="quarter" idx="11"/>
          </p:nvPr>
        </p:nvSpPr>
        <p:spPr>
          <a:xfrm>
            <a:off x="6971664" y="2338977"/>
            <a:ext cx="3265488" cy="2638425"/>
          </a:xfrm>
          <a:prstGeom prst="rect">
            <a:avLst/>
          </a:prstGeom>
        </p:spPr>
        <p:txBody>
          <a:bodyPr/>
          <a:lstStyle/>
          <a:p>
            <a:endParaRPr lang="id-ID"/>
          </a:p>
        </p:txBody>
      </p:sp>
    </p:spTree>
    <p:extLst>
      <p:ext uri="{BB962C8B-B14F-4D97-AF65-F5344CB8AC3E}">
        <p14:creationId xmlns:p14="http://schemas.microsoft.com/office/powerpoint/2010/main" val="3922776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3994" y="2443028"/>
            <a:ext cx="2990850" cy="2273300"/>
          </a:xfrm>
          <a:prstGeom prst="rect">
            <a:avLst/>
          </a:prstGeom>
        </p:spPr>
        <p:txBody>
          <a:bodyPr/>
          <a:lstStyle/>
          <a:p>
            <a:endParaRPr lang="id-ID"/>
          </a:p>
        </p:txBody>
      </p:sp>
      <p:sp>
        <p:nvSpPr>
          <p:cNvPr id="5" name="Picture Placeholder 3"/>
          <p:cNvSpPr>
            <a:spLocks noGrp="1"/>
          </p:cNvSpPr>
          <p:nvPr>
            <p:ph type="pic" sz="quarter" idx="11"/>
          </p:nvPr>
        </p:nvSpPr>
        <p:spPr>
          <a:xfrm>
            <a:off x="4627200" y="2443028"/>
            <a:ext cx="2990850" cy="2273300"/>
          </a:xfrm>
          <a:prstGeom prst="rect">
            <a:avLst/>
          </a:prstGeom>
        </p:spPr>
        <p:txBody>
          <a:bodyPr/>
          <a:lstStyle/>
          <a:p>
            <a:endParaRPr lang="id-ID"/>
          </a:p>
        </p:txBody>
      </p:sp>
      <p:sp>
        <p:nvSpPr>
          <p:cNvPr id="6" name="Picture Placeholder 3"/>
          <p:cNvSpPr>
            <a:spLocks noGrp="1"/>
          </p:cNvSpPr>
          <p:nvPr>
            <p:ph type="pic" sz="quarter" idx="12"/>
          </p:nvPr>
        </p:nvSpPr>
        <p:spPr>
          <a:xfrm>
            <a:off x="7960406" y="2443028"/>
            <a:ext cx="2990850" cy="2273300"/>
          </a:xfrm>
          <a:prstGeom prst="rect">
            <a:avLst/>
          </a:prstGeom>
        </p:spPr>
        <p:txBody>
          <a:bodyPr/>
          <a:lstStyle/>
          <a:p>
            <a:endParaRPr lang="id-ID"/>
          </a:p>
        </p:txBody>
      </p:sp>
    </p:spTree>
    <p:extLst>
      <p:ext uri="{BB962C8B-B14F-4D97-AF65-F5344CB8AC3E}">
        <p14:creationId xmlns:p14="http://schemas.microsoft.com/office/powerpoint/2010/main" val="36315960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5BEE88-7DFB-014F-A4DE-E3EE4748C724}"/>
              </a:ext>
            </a:extLst>
          </p:cNvPr>
          <p:cNvSpPr/>
          <p:nvPr userDrawn="1"/>
        </p:nvSpPr>
        <p:spPr>
          <a:xfrm>
            <a:off x="0" y="0"/>
            <a:ext cx="6096000" cy="6858000"/>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541235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B0B8D-B7B5-4323-AE45-7779173B1F95}"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1163259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p:cNvSpPr/>
          <p:nvPr userDrawn="1"/>
        </p:nvSpPr>
        <p:spPr>
          <a:xfrm>
            <a:off x="9678316" y="0"/>
            <a:ext cx="2534194" cy="6858000"/>
          </a:xfrm>
          <a:prstGeom prst="rect">
            <a:avLst/>
          </a:prstGeom>
          <a:gradFill>
            <a:gsLst>
              <a:gs pos="0">
                <a:schemeClr val="accent2"/>
              </a:gs>
              <a:gs pos="100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019" y="604182"/>
            <a:ext cx="4563407" cy="6216114"/>
          </a:xfrm>
          <a:prstGeom prst="rect">
            <a:avLst/>
          </a:prstGeom>
        </p:spPr>
      </p:pic>
      <p:sp>
        <p:nvSpPr>
          <p:cNvPr id="4" name="Picture Placeholder 1"/>
          <p:cNvSpPr>
            <a:spLocks noGrp="1"/>
          </p:cNvSpPr>
          <p:nvPr>
            <p:ph type="pic" sz="quarter" idx="10"/>
          </p:nvPr>
        </p:nvSpPr>
        <p:spPr>
          <a:xfrm>
            <a:off x="7124700" y="1130300"/>
            <a:ext cx="3568700" cy="4724400"/>
          </a:xfrm>
          <a:prstGeom prst="rect">
            <a:avLst/>
          </a:prstGeom>
          <a:solidFill>
            <a:schemeClr val="bg1"/>
          </a:solidFill>
        </p:spPr>
      </p:sp>
    </p:spTree>
    <p:extLst>
      <p:ext uri="{BB962C8B-B14F-4D97-AF65-F5344CB8AC3E}">
        <p14:creationId xmlns:p14="http://schemas.microsoft.com/office/powerpoint/2010/main" val="630658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0"/>
            <a:ext cx="9174480" cy="6858000"/>
          </a:xfrm>
          <a:prstGeom prst="rect">
            <a:avLst/>
          </a:prstGeom>
        </p:spPr>
        <p:txBody>
          <a:bodyPr/>
          <a:lstStyle/>
          <a:p>
            <a:endParaRPr lang="id-ID"/>
          </a:p>
        </p:txBody>
      </p:sp>
    </p:spTree>
    <p:extLst>
      <p:ext uri="{BB962C8B-B14F-4D97-AF65-F5344CB8AC3E}">
        <p14:creationId xmlns:p14="http://schemas.microsoft.com/office/powerpoint/2010/main" val="8345522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CA61F-1382-45DB-B7E5-23C419FA5B67}" type="slidenum">
              <a:rPr lang="en-US" smtClean="0"/>
              <a:t>‹#›</a:t>
            </a:fld>
            <a:endParaRPr lang="en-US"/>
          </a:p>
        </p:txBody>
      </p:sp>
    </p:spTree>
    <p:extLst>
      <p:ext uri="{BB962C8B-B14F-4D97-AF65-F5344CB8AC3E}">
        <p14:creationId xmlns:p14="http://schemas.microsoft.com/office/powerpoint/2010/main" val="12389390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C7D2A9B-B945-4620-9554-9B360C044579}" type="datetimeFigureOut">
              <a:rPr lang="en-US" smtClean="0"/>
              <a:t>10/5/2022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092339B-E713-45E7-9C17-4CB098A1AB91}" type="slidenum">
              <a:rPr lang="en-US" smtClean="0"/>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7D2A9B-B945-4620-9554-9B360C044579}"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2339B-E713-45E7-9C17-4CB098A1AB91}"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C7D2A9B-B945-4620-9554-9B360C044579}"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2339B-E713-45E7-9C17-4CB098A1AB91}"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C7D2A9B-B945-4620-9554-9B360C044579}"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2339B-E713-45E7-9C17-4CB098A1AB91}"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C7D2A9B-B945-4620-9554-9B360C044579}"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2339B-E713-45E7-9C17-4CB098A1AB9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7D2A9B-B945-4620-9554-9B360C044579}"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92339B-E713-45E7-9C17-4CB098A1AB91}"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D2A9B-B945-4620-9554-9B360C044579}"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2339B-E713-45E7-9C17-4CB098A1AB91}"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B0B8D-B7B5-4323-AE45-7779173B1F95}"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6656644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BC7D2A9B-B945-4620-9554-9B360C044579}"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2339B-E713-45E7-9C17-4CB098A1AB9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C7D2A9B-B945-4620-9554-9B360C044579}" type="datetimeFigureOut">
              <a:rPr lang="en-US" smtClean="0"/>
              <a:t>10/5/2022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092339B-E713-45E7-9C17-4CB098A1AB91}"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7D2A9B-B945-4620-9554-9B360C044579}"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2339B-E713-45E7-9C17-4CB098A1AB91}" type="slidenum">
              <a:rPr lang="en-US" smtClean="0"/>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7D2A9B-B945-4620-9554-9B360C044579}"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2339B-E713-45E7-9C17-4CB098A1AB91}" type="slidenum">
              <a:rPr lang="en-US" smtClean="0"/>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_White">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30C73C2-DF9B-6E46-8992-8E6FDFF1EFA5}"/>
              </a:ext>
            </a:extLst>
          </p:cNvPr>
          <p:cNvSpPr>
            <a:spLocks noGrp="1"/>
          </p:cNvSpPr>
          <p:nvPr>
            <p:ph type="body" sz="quarter" idx="10" hasCustomPrompt="1"/>
          </p:nvPr>
        </p:nvSpPr>
        <p:spPr>
          <a:xfrm>
            <a:off x="1626815" y="2587950"/>
            <a:ext cx="8256587" cy="46166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rgbClr val="172E4C"/>
                </a:solidFill>
                <a:latin typeface="Avenir Next LT Pro" panose="020B0504020202020204" pitchFamily="34" charset="77"/>
              </a:defRPr>
            </a:lvl1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is Avenir Next LT Pro Regular 24pt</a:t>
            </a:r>
          </a:p>
        </p:txBody>
      </p:sp>
      <p:sp>
        <p:nvSpPr>
          <p:cNvPr id="14" name="Text Placeholder 12">
            <a:extLst>
              <a:ext uri="{FF2B5EF4-FFF2-40B4-BE49-F238E27FC236}">
                <a16:creationId xmlns:a16="http://schemas.microsoft.com/office/drawing/2014/main" id="{901EC725-766A-CC40-A8DF-16D61A8317C2}"/>
              </a:ext>
            </a:extLst>
          </p:cNvPr>
          <p:cNvSpPr>
            <a:spLocks noGrp="1"/>
          </p:cNvSpPr>
          <p:nvPr>
            <p:ph type="body" sz="quarter" idx="11" hasCustomPrompt="1"/>
          </p:nvPr>
        </p:nvSpPr>
        <p:spPr>
          <a:xfrm>
            <a:off x="1626815" y="3152001"/>
            <a:ext cx="8256587" cy="46166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solidFill>
                  <a:srgbClr val="172E4C"/>
                </a:solidFill>
                <a:latin typeface="Avenir Next LT Pro" panose="020B0504020202020204" pitchFamily="34" charset="77"/>
              </a:defRPr>
            </a:lvl1pPr>
            <a:lvl5pPr marL="1828800" indent="0">
              <a:buNone/>
              <a:defRPr/>
            </a:lvl5pPr>
          </a:lstStyle>
          <a:p>
            <a:r>
              <a:rPr lang="en-US">
                <a:solidFill>
                  <a:srgbClr val="172E4C"/>
                </a:solidFill>
                <a:latin typeface="Avenir Next LT Pro Light" panose="020B0304020202020204" pitchFamily="34" charset="77"/>
              </a:rPr>
              <a:t>Subtitle is Avenir Next LT Pro Light 18pt </a:t>
            </a:r>
          </a:p>
        </p:txBody>
      </p:sp>
      <p:pic>
        <p:nvPicPr>
          <p:cNvPr id="6" name="Graphic 5">
            <a:extLst>
              <a:ext uri="{FF2B5EF4-FFF2-40B4-BE49-F238E27FC236}">
                <a16:creationId xmlns:a16="http://schemas.microsoft.com/office/drawing/2014/main" id="{3359B91C-9585-490D-AC17-B59038852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Tree>
    <p:extLst>
      <p:ext uri="{BB962C8B-B14F-4D97-AF65-F5344CB8AC3E}">
        <p14:creationId xmlns:p14="http://schemas.microsoft.com/office/powerpoint/2010/main" val="768784266"/>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er and Body_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8" y="2281907"/>
            <a:ext cx="4531661" cy="29992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8" y="2771971"/>
            <a:ext cx="4020673" cy="1652111"/>
          </a:xfrm>
          <a:prstGeom prst="rect">
            <a:avLst/>
          </a:prstGeom>
        </p:spPr>
        <p:txBody>
          <a:bodyPr>
            <a:no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lvl="0"/>
            <a:endParaRPr lang="en-US"/>
          </a:p>
        </p:txBody>
      </p:sp>
    </p:spTree>
    <p:extLst>
      <p:ext uri="{BB962C8B-B14F-4D97-AF65-F5344CB8AC3E}">
        <p14:creationId xmlns:p14="http://schemas.microsoft.com/office/powerpoint/2010/main" val="29405521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ouble Header and Bod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8" y="2283395"/>
            <a:ext cx="4061014" cy="3077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8" y="2771971"/>
            <a:ext cx="4061014" cy="165211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lvl="0"/>
            <a:endParaRPr lang="en-US"/>
          </a:p>
        </p:txBody>
      </p:sp>
      <p:sp>
        <p:nvSpPr>
          <p:cNvPr id="6" name="Text Placeholder 10">
            <a:extLst>
              <a:ext uri="{FF2B5EF4-FFF2-40B4-BE49-F238E27FC236}">
                <a16:creationId xmlns:a16="http://schemas.microsoft.com/office/drawing/2014/main" id="{E9EB07CF-D81E-2146-A440-029C667364BE}"/>
              </a:ext>
            </a:extLst>
          </p:cNvPr>
          <p:cNvSpPr>
            <a:spLocks noGrp="1"/>
          </p:cNvSpPr>
          <p:nvPr>
            <p:ph type="body" sz="quarter" idx="12" hasCustomPrompt="1"/>
          </p:nvPr>
        </p:nvSpPr>
        <p:spPr>
          <a:xfrm>
            <a:off x="6759388" y="2283394"/>
            <a:ext cx="4061014" cy="29433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7" name="Text Placeholder 10">
            <a:extLst>
              <a:ext uri="{FF2B5EF4-FFF2-40B4-BE49-F238E27FC236}">
                <a16:creationId xmlns:a16="http://schemas.microsoft.com/office/drawing/2014/main" id="{4A3C5DA8-DD7C-984B-A3A4-84A68C0274BB}"/>
              </a:ext>
            </a:extLst>
          </p:cNvPr>
          <p:cNvSpPr>
            <a:spLocks noGrp="1"/>
          </p:cNvSpPr>
          <p:nvPr>
            <p:ph type="body" sz="quarter" idx="13" hasCustomPrompt="1"/>
          </p:nvPr>
        </p:nvSpPr>
        <p:spPr>
          <a:xfrm>
            <a:off x="6759388" y="2776454"/>
            <a:ext cx="4061014" cy="165211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lvl="0"/>
            <a:endParaRPr lang="en-US"/>
          </a:p>
        </p:txBody>
      </p:sp>
    </p:spTree>
    <p:extLst>
      <p:ext uri="{BB962C8B-B14F-4D97-AF65-F5344CB8AC3E}">
        <p14:creationId xmlns:p14="http://schemas.microsoft.com/office/powerpoint/2010/main" val="3078713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eader, Body and Phot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8" y="2771971"/>
            <a:ext cx="4061014"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sp>
        <p:nvSpPr>
          <p:cNvPr id="3" name="Picture Placeholder 2">
            <a:extLst>
              <a:ext uri="{FF2B5EF4-FFF2-40B4-BE49-F238E27FC236}">
                <a16:creationId xmlns:a16="http://schemas.microsoft.com/office/drawing/2014/main" id="{4961D5F7-9973-0E4A-9562-4577EDB8AEB0}"/>
              </a:ext>
            </a:extLst>
          </p:cNvPr>
          <p:cNvSpPr>
            <a:spLocks noGrp="1"/>
          </p:cNvSpPr>
          <p:nvPr>
            <p:ph type="pic" sz="quarter" idx="12" hasCustomPrompt="1"/>
          </p:nvPr>
        </p:nvSpPr>
        <p:spPr>
          <a:xfrm>
            <a:off x="6759390" y="2057400"/>
            <a:ext cx="4061012" cy="2743200"/>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
        <p:nvSpPr>
          <p:cNvPr id="15" name="Text Placeholder 10">
            <a:extLst>
              <a:ext uri="{FF2B5EF4-FFF2-40B4-BE49-F238E27FC236}">
                <a16:creationId xmlns:a16="http://schemas.microsoft.com/office/drawing/2014/main" id="{0EF10445-5493-7345-87D9-A0A9AC537B5E}"/>
              </a:ext>
            </a:extLst>
          </p:cNvPr>
          <p:cNvSpPr>
            <a:spLocks noGrp="1"/>
          </p:cNvSpPr>
          <p:nvPr>
            <p:ph type="body" sz="quarter" idx="10" hasCustomPrompt="1"/>
          </p:nvPr>
        </p:nvSpPr>
        <p:spPr>
          <a:xfrm>
            <a:off x="1371598" y="2283395"/>
            <a:ext cx="4061014" cy="3077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Tree>
    <p:extLst>
      <p:ext uri="{BB962C8B-B14F-4D97-AF65-F5344CB8AC3E}">
        <p14:creationId xmlns:p14="http://schemas.microsoft.com/office/powerpoint/2010/main" val="14376101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Double Header and Bod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7" y="1106008"/>
            <a:ext cx="4061014" cy="3077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7" y="1581137"/>
            <a:ext cx="4061014"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sp>
        <p:nvSpPr>
          <p:cNvPr id="3" name="Picture Placeholder 2">
            <a:extLst>
              <a:ext uri="{FF2B5EF4-FFF2-40B4-BE49-F238E27FC236}">
                <a16:creationId xmlns:a16="http://schemas.microsoft.com/office/drawing/2014/main" id="{4961D5F7-9973-0E4A-9562-4577EDB8AEB0}"/>
              </a:ext>
            </a:extLst>
          </p:cNvPr>
          <p:cNvSpPr>
            <a:spLocks noGrp="1"/>
          </p:cNvSpPr>
          <p:nvPr>
            <p:ph type="pic" sz="quarter" idx="12" hasCustomPrompt="1"/>
          </p:nvPr>
        </p:nvSpPr>
        <p:spPr>
          <a:xfrm>
            <a:off x="6759390" y="2057400"/>
            <a:ext cx="4061012" cy="2743200"/>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
        <p:nvSpPr>
          <p:cNvPr id="7" name="Text Placeholder 10">
            <a:extLst>
              <a:ext uri="{FF2B5EF4-FFF2-40B4-BE49-F238E27FC236}">
                <a16:creationId xmlns:a16="http://schemas.microsoft.com/office/drawing/2014/main" id="{704982DB-0656-724E-A4CB-5CBAFE7056F7}"/>
              </a:ext>
            </a:extLst>
          </p:cNvPr>
          <p:cNvSpPr>
            <a:spLocks noGrp="1"/>
          </p:cNvSpPr>
          <p:nvPr>
            <p:ph type="body" sz="quarter" idx="13" hasCustomPrompt="1"/>
          </p:nvPr>
        </p:nvSpPr>
        <p:spPr>
          <a:xfrm>
            <a:off x="1371597" y="3624752"/>
            <a:ext cx="4061014" cy="3077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0" name="Text Placeholder 10">
            <a:extLst>
              <a:ext uri="{FF2B5EF4-FFF2-40B4-BE49-F238E27FC236}">
                <a16:creationId xmlns:a16="http://schemas.microsoft.com/office/drawing/2014/main" id="{686BF3EF-91B7-704A-A369-FB4304A6770A}"/>
              </a:ext>
            </a:extLst>
          </p:cNvPr>
          <p:cNvSpPr>
            <a:spLocks noGrp="1"/>
          </p:cNvSpPr>
          <p:nvPr>
            <p:ph type="body" sz="quarter" idx="14" hasCustomPrompt="1"/>
          </p:nvPr>
        </p:nvSpPr>
        <p:spPr>
          <a:xfrm>
            <a:off x="1371597" y="4099881"/>
            <a:ext cx="4061014"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spTree>
    <p:extLst>
      <p:ext uri="{BB962C8B-B14F-4D97-AF65-F5344CB8AC3E}">
        <p14:creationId xmlns:p14="http://schemas.microsoft.com/office/powerpoint/2010/main" val="7074343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Header, Body and Two Photos">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7" y="1176271"/>
            <a:ext cx="4061014" cy="3077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7" y="1651400"/>
            <a:ext cx="4061014"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sp>
        <p:nvSpPr>
          <p:cNvPr id="3" name="Picture Placeholder 2">
            <a:extLst>
              <a:ext uri="{FF2B5EF4-FFF2-40B4-BE49-F238E27FC236}">
                <a16:creationId xmlns:a16="http://schemas.microsoft.com/office/drawing/2014/main" id="{4961D5F7-9973-0E4A-9562-4577EDB8AEB0}"/>
              </a:ext>
            </a:extLst>
          </p:cNvPr>
          <p:cNvSpPr>
            <a:spLocks noGrp="1"/>
          </p:cNvSpPr>
          <p:nvPr>
            <p:ph type="pic" sz="quarter" idx="12" hasCustomPrompt="1"/>
          </p:nvPr>
        </p:nvSpPr>
        <p:spPr>
          <a:xfrm>
            <a:off x="7441879" y="982009"/>
            <a:ext cx="3378523" cy="2118057"/>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
        <p:nvSpPr>
          <p:cNvPr id="7" name="Text Placeholder 10">
            <a:extLst>
              <a:ext uri="{FF2B5EF4-FFF2-40B4-BE49-F238E27FC236}">
                <a16:creationId xmlns:a16="http://schemas.microsoft.com/office/drawing/2014/main" id="{704982DB-0656-724E-A4CB-5CBAFE7056F7}"/>
              </a:ext>
            </a:extLst>
          </p:cNvPr>
          <p:cNvSpPr>
            <a:spLocks noGrp="1"/>
          </p:cNvSpPr>
          <p:nvPr>
            <p:ph type="body" sz="quarter" idx="13" hasCustomPrompt="1"/>
          </p:nvPr>
        </p:nvSpPr>
        <p:spPr>
          <a:xfrm>
            <a:off x="1371597" y="3748751"/>
            <a:ext cx="4061014" cy="30777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0" name="Text Placeholder 10">
            <a:extLst>
              <a:ext uri="{FF2B5EF4-FFF2-40B4-BE49-F238E27FC236}">
                <a16:creationId xmlns:a16="http://schemas.microsoft.com/office/drawing/2014/main" id="{686BF3EF-91B7-704A-A369-FB4304A6770A}"/>
              </a:ext>
            </a:extLst>
          </p:cNvPr>
          <p:cNvSpPr>
            <a:spLocks noGrp="1"/>
          </p:cNvSpPr>
          <p:nvPr>
            <p:ph type="body" sz="quarter" idx="14" hasCustomPrompt="1"/>
          </p:nvPr>
        </p:nvSpPr>
        <p:spPr>
          <a:xfrm>
            <a:off x="1371597" y="4223880"/>
            <a:ext cx="4061014"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sp>
        <p:nvSpPr>
          <p:cNvPr id="8" name="Picture Placeholder 2">
            <a:extLst>
              <a:ext uri="{FF2B5EF4-FFF2-40B4-BE49-F238E27FC236}">
                <a16:creationId xmlns:a16="http://schemas.microsoft.com/office/drawing/2014/main" id="{9B125E40-D647-A84D-9F26-83C1F627F864}"/>
              </a:ext>
            </a:extLst>
          </p:cNvPr>
          <p:cNvSpPr>
            <a:spLocks noGrp="1"/>
          </p:cNvSpPr>
          <p:nvPr>
            <p:ph type="pic" sz="quarter" idx="15" hasCustomPrompt="1"/>
          </p:nvPr>
        </p:nvSpPr>
        <p:spPr>
          <a:xfrm>
            <a:off x="7441878" y="3640533"/>
            <a:ext cx="3378523" cy="2118057"/>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Tree>
    <p:extLst>
      <p:ext uri="{BB962C8B-B14F-4D97-AF65-F5344CB8AC3E}">
        <p14:creationId xmlns:p14="http://schemas.microsoft.com/office/powerpoint/2010/main" val="111374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B0B8D-B7B5-4323-AE45-7779173B1F95}"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3152471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Header, body and four photos">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7" y="2816812"/>
            <a:ext cx="3899650" cy="39722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7" y="3291941"/>
            <a:ext cx="3899650"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sp>
        <p:nvSpPr>
          <p:cNvPr id="3" name="Picture Placeholder 2">
            <a:extLst>
              <a:ext uri="{FF2B5EF4-FFF2-40B4-BE49-F238E27FC236}">
                <a16:creationId xmlns:a16="http://schemas.microsoft.com/office/drawing/2014/main" id="{4961D5F7-9973-0E4A-9562-4577EDB8AEB0}"/>
              </a:ext>
            </a:extLst>
          </p:cNvPr>
          <p:cNvSpPr>
            <a:spLocks noGrp="1"/>
          </p:cNvSpPr>
          <p:nvPr>
            <p:ph type="pic" sz="quarter" idx="12" hasCustomPrompt="1"/>
          </p:nvPr>
        </p:nvSpPr>
        <p:spPr>
          <a:xfrm>
            <a:off x="5826706" y="1771577"/>
            <a:ext cx="2300869" cy="1442456"/>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
        <p:nvSpPr>
          <p:cNvPr id="8" name="Picture Placeholder 2">
            <a:extLst>
              <a:ext uri="{FF2B5EF4-FFF2-40B4-BE49-F238E27FC236}">
                <a16:creationId xmlns:a16="http://schemas.microsoft.com/office/drawing/2014/main" id="{9B125E40-D647-A84D-9F26-83C1F627F864}"/>
              </a:ext>
            </a:extLst>
          </p:cNvPr>
          <p:cNvSpPr>
            <a:spLocks noGrp="1"/>
          </p:cNvSpPr>
          <p:nvPr>
            <p:ph type="pic" sz="quarter" idx="15" hasCustomPrompt="1"/>
          </p:nvPr>
        </p:nvSpPr>
        <p:spPr>
          <a:xfrm>
            <a:off x="5826706" y="3761556"/>
            <a:ext cx="2300869" cy="1442456"/>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
        <p:nvSpPr>
          <p:cNvPr id="13" name="Picture Placeholder 2">
            <a:extLst>
              <a:ext uri="{FF2B5EF4-FFF2-40B4-BE49-F238E27FC236}">
                <a16:creationId xmlns:a16="http://schemas.microsoft.com/office/drawing/2014/main" id="{C568832C-B582-EE42-89FD-A715CA2CB495}"/>
              </a:ext>
            </a:extLst>
          </p:cNvPr>
          <p:cNvSpPr>
            <a:spLocks noGrp="1"/>
          </p:cNvSpPr>
          <p:nvPr>
            <p:ph type="pic" sz="quarter" idx="16" hasCustomPrompt="1"/>
          </p:nvPr>
        </p:nvSpPr>
        <p:spPr>
          <a:xfrm>
            <a:off x="8521670" y="1771577"/>
            <a:ext cx="2300869" cy="1442456"/>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
        <p:nvSpPr>
          <p:cNvPr id="14" name="Picture Placeholder 2">
            <a:extLst>
              <a:ext uri="{FF2B5EF4-FFF2-40B4-BE49-F238E27FC236}">
                <a16:creationId xmlns:a16="http://schemas.microsoft.com/office/drawing/2014/main" id="{D15E21D3-81B5-1C45-A313-752F352460C4}"/>
              </a:ext>
            </a:extLst>
          </p:cNvPr>
          <p:cNvSpPr>
            <a:spLocks noGrp="1"/>
          </p:cNvSpPr>
          <p:nvPr>
            <p:ph type="pic" sz="quarter" idx="17" hasCustomPrompt="1"/>
          </p:nvPr>
        </p:nvSpPr>
        <p:spPr>
          <a:xfrm>
            <a:off x="8521670" y="3761556"/>
            <a:ext cx="2300869" cy="1442456"/>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Tree>
    <p:extLst>
      <p:ext uri="{BB962C8B-B14F-4D97-AF65-F5344CB8AC3E}">
        <p14:creationId xmlns:p14="http://schemas.microsoft.com/office/powerpoint/2010/main" val="13037526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Large single phot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3" name="Picture Placeholder 2">
            <a:extLst>
              <a:ext uri="{FF2B5EF4-FFF2-40B4-BE49-F238E27FC236}">
                <a16:creationId xmlns:a16="http://schemas.microsoft.com/office/drawing/2014/main" id="{4961D5F7-9973-0E4A-9562-4577EDB8AEB0}"/>
              </a:ext>
            </a:extLst>
          </p:cNvPr>
          <p:cNvSpPr>
            <a:spLocks noGrp="1"/>
          </p:cNvSpPr>
          <p:nvPr>
            <p:ph type="pic" sz="quarter" idx="12" hasCustomPrompt="1"/>
          </p:nvPr>
        </p:nvSpPr>
        <p:spPr>
          <a:xfrm>
            <a:off x="1465728" y="880782"/>
            <a:ext cx="9260543" cy="5096435"/>
          </a:xfrm>
          <a:prstGeom prst="rect">
            <a:avLst/>
          </a:prstGeom>
        </p:spPr>
        <p:txBody>
          <a:bodyPr/>
          <a:lstStyle>
            <a:lvl1pPr marL="0" indent="0">
              <a:buNone/>
              <a:defRPr sz="1200" b="0" i="0">
                <a:solidFill>
                  <a:srgbClr val="172E4C"/>
                </a:solidFill>
                <a:latin typeface="Avenir Next LT Pro" panose="020B0504020202020204" pitchFamily="34" charset="77"/>
              </a:defRPr>
            </a:lvl1pPr>
          </a:lstStyle>
          <a:p>
            <a:r>
              <a:rPr lang="en-US"/>
              <a:t>Photo</a:t>
            </a:r>
          </a:p>
        </p:txBody>
      </p:sp>
    </p:spTree>
    <p:extLst>
      <p:ext uri="{BB962C8B-B14F-4D97-AF65-F5344CB8AC3E}">
        <p14:creationId xmlns:p14="http://schemas.microsoft.com/office/powerpoint/2010/main" val="2489540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eader, body and graph">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484F624-C2CE-ED4B-BE3B-0484B70E4640}"/>
              </a:ext>
            </a:extLst>
          </p:cNvPr>
          <p:cNvGraphicFramePr/>
          <p:nvPr userDrawn="1"/>
        </p:nvGraphicFramePr>
        <p:xfrm>
          <a:off x="5175696" y="1235446"/>
          <a:ext cx="6580659" cy="438710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0">
            <a:extLst>
              <a:ext uri="{FF2B5EF4-FFF2-40B4-BE49-F238E27FC236}">
                <a16:creationId xmlns:a16="http://schemas.microsoft.com/office/drawing/2014/main" id="{8F55901F-CC5C-514C-86F6-45090936A855}"/>
              </a:ext>
            </a:extLst>
          </p:cNvPr>
          <p:cNvSpPr>
            <a:spLocks noGrp="1"/>
          </p:cNvSpPr>
          <p:nvPr>
            <p:ph type="body" sz="quarter" idx="10" hasCustomPrompt="1"/>
          </p:nvPr>
        </p:nvSpPr>
        <p:spPr>
          <a:xfrm>
            <a:off x="1371597" y="2816812"/>
            <a:ext cx="3899650" cy="39722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9" name="Text Placeholder 10">
            <a:extLst>
              <a:ext uri="{FF2B5EF4-FFF2-40B4-BE49-F238E27FC236}">
                <a16:creationId xmlns:a16="http://schemas.microsoft.com/office/drawing/2014/main" id="{CB4F4C5C-B59A-974F-ADEB-E2B4F362DC62}"/>
              </a:ext>
            </a:extLst>
          </p:cNvPr>
          <p:cNvSpPr>
            <a:spLocks noGrp="1"/>
          </p:cNvSpPr>
          <p:nvPr>
            <p:ph type="body" sz="quarter" idx="11" hasCustomPrompt="1"/>
          </p:nvPr>
        </p:nvSpPr>
        <p:spPr>
          <a:xfrm>
            <a:off x="1371597" y="3291941"/>
            <a:ext cx="3899650" cy="1652111"/>
          </a:xfrm>
          <a:prstGeom prst="rect">
            <a:avLst/>
          </a:prstGeom>
        </p:spPr>
        <p:txBody>
          <a:bodyPr>
            <a:noAutofit/>
          </a:bodyPr>
          <a:lstStyle>
            <a:lvl1pPr marL="0" marR="0" indent="0" algn="l" defTabSz="914400" rtl="0" eaLnBrk="1" fontAlgn="auto" latinLnBrk="0" hangingPunct="1">
              <a:lnSpc>
                <a:spcPct val="140000"/>
              </a:lnSpc>
              <a:spcBef>
                <a:spcPts val="10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p:txBody>
      </p:sp>
      <p:pic>
        <p:nvPicPr>
          <p:cNvPr id="10" name="Graphic 9">
            <a:extLst>
              <a:ext uri="{FF2B5EF4-FFF2-40B4-BE49-F238E27FC236}">
                <a16:creationId xmlns:a16="http://schemas.microsoft.com/office/drawing/2014/main" id="{FE3A7D6D-53A9-7C40-8BE4-4BF985EA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7913" y="6299058"/>
            <a:ext cx="1650654" cy="269685"/>
          </a:xfrm>
          <a:prstGeom prst="rect">
            <a:avLst/>
          </a:prstGeom>
        </p:spPr>
      </p:pic>
    </p:spTree>
    <p:extLst>
      <p:ext uri="{BB962C8B-B14F-4D97-AF65-F5344CB8AC3E}">
        <p14:creationId xmlns:p14="http://schemas.microsoft.com/office/powerpoint/2010/main" val="17223991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Graph">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C4E3A12-CC82-3B41-A8B4-3185BEB7C288}"/>
              </a:ext>
            </a:extLst>
          </p:cNvPr>
          <p:cNvGraphicFramePr/>
          <p:nvPr userDrawn="1"/>
        </p:nvGraphicFramePr>
        <p:xfrm>
          <a:off x="2805670" y="1235446"/>
          <a:ext cx="6580659" cy="4387106"/>
        </p:xfrm>
        <a:graphic>
          <a:graphicData uri="http://schemas.openxmlformats.org/drawingml/2006/chart">
            <c:chart xmlns:c="http://schemas.openxmlformats.org/drawingml/2006/chart" xmlns:r="http://schemas.openxmlformats.org/officeDocument/2006/relationships" r:id="rId2"/>
          </a:graphicData>
        </a:graphic>
      </p:graphicFrame>
      <p:pic>
        <p:nvPicPr>
          <p:cNvPr id="6" name="Graphic 5">
            <a:extLst>
              <a:ext uri="{FF2B5EF4-FFF2-40B4-BE49-F238E27FC236}">
                <a16:creationId xmlns:a16="http://schemas.microsoft.com/office/drawing/2014/main" id="{3C901FB9-6DFF-B248-AEFC-D35FD04962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7913" y="6299058"/>
            <a:ext cx="1650654" cy="269685"/>
          </a:xfrm>
          <a:prstGeom prst="rect">
            <a:avLst/>
          </a:prstGeom>
        </p:spPr>
      </p:pic>
    </p:spTree>
    <p:extLst>
      <p:ext uri="{BB962C8B-B14F-4D97-AF65-F5344CB8AC3E}">
        <p14:creationId xmlns:p14="http://schemas.microsoft.com/office/powerpoint/2010/main" val="3081794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91B52B-F7C7-7541-BB0C-529C27DD45AC}"/>
              </a:ext>
            </a:extLst>
          </p:cNvPr>
          <p:cNvSpPr>
            <a:spLocks noGrp="1"/>
          </p:cNvSpPr>
          <p:nvPr>
            <p:ph type="body" sz="quarter" idx="12" hasCustomPrompt="1"/>
          </p:nvPr>
        </p:nvSpPr>
        <p:spPr>
          <a:xfrm>
            <a:off x="1627188" y="1532965"/>
            <a:ext cx="7221537" cy="1532964"/>
          </a:xfrm>
          <a:prstGeom prst="rect">
            <a:avLst/>
          </a:prstGeom>
        </p:spPr>
        <p:txBody>
          <a:bodyPr>
            <a:noAutofit/>
          </a:bodyPr>
          <a:lstStyle>
            <a:lvl1pPr marL="0" indent="0" fontAlgn="t" hangingPunct="0">
              <a:lnSpc>
                <a:spcPct val="100000"/>
              </a:lnSpc>
              <a:spcBef>
                <a:spcPts val="400"/>
              </a:spcBef>
              <a:buNone/>
              <a:defRPr sz="1400" b="0" i="0">
                <a:latin typeface="Avenir Next LT Pro" panose="020B0504020202020204" pitchFamily="34" charset="77"/>
              </a:defRPr>
            </a:lvl1pPr>
            <a:lvl2pPr>
              <a:defRPr sz="1400" b="0" i="0">
                <a:latin typeface="Avenir Next LT Pro" panose="020B0504020202020204" pitchFamily="34" charset="77"/>
              </a:defRPr>
            </a:lvl2pPr>
            <a:lvl3pPr>
              <a:defRPr sz="1400" b="0" i="0">
                <a:latin typeface="Avenir Next LT Pro" panose="020B0504020202020204" pitchFamily="34" charset="77"/>
              </a:defRPr>
            </a:lvl3pPr>
            <a:lvl4pPr>
              <a:defRPr sz="1400" b="0" i="0">
                <a:latin typeface="Avenir Next LT Pro" panose="020B0504020202020204" pitchFamily="34" charset="77"/>
              </a:defRPr>
            </a:lvl4pPr>
            <a:lvl5pPr>
              <a:defRPr sz="1400" b="0" i="0">
                <a:latin typeface="Avenir Next LT Pro" panose="020B0504020202020204" pitchFamily="34" charset="77"/>
              </a:defRPr>
            </a:lvl5pPr>
          </a:lstStyle>
          <a:p>
            <a:r>
              <a:rPr lang="en-US" sz="1400">
                <a:solidFill>
                  <a:srgbClr val="172E4C"/>
                </a:solidFill>
                <a:latin typeface="Avenir Next LT Pro" panose="020B0504020202020204" pitchFamily="34" charset="77"/>
              </a:rPr>
              <a:t>Bob Smith </a:t>
            </a:r>
          </a:p>
          <a:p>
            <a:r>
              <a:rPr lang="en-US" sz="1400">
                <a:solidFill>
                  <a:srgbClr val="172E4C"/>
                </a:solidFill>
                <a:latin typeface="Avenir Next LT Pro" panose="020B0504020202020204" pitchFamily="34" charset="77"/>
              </a:rPr>
              <a:t>Business Director</a:t>
            </a:r>
          </a:p>
          <a:p>
            <a:r>
              <a:rPr lang="en-US" sz="1400">
                <a:solidFill>
                  <a:srgbClr val="172E4C"/>
                </a:solidFill>
                <a:latin typeface="Avenir Next LT Pro" panose="020B0504020202020204" pitchFamily="34" charset="77"/>
              </a:rPr>
              <a:t>Name of Business Organization</a:t>
            </a:r>
          </a:p>
          <a:p>
            <a:r>
              <a:rPr lang="en-US" sz="1400">
                <a:solidFill>
                  <a:srgbClr val="172E4C"/>
                </a:solidFill>
                <a:latin typeface="Avenir Next LT Pro" panose="020B0504020202020204" pitchFamily="34" charset="77"/>
              </a:rPr>
              <a:t>919.123.4567</a:t>
            </a:r>
          </a:p>
          <a:p>
            <a:r>
              <a:rPr lang="en-US" sz="1400" err="1">
                <a:solidFill>
                  <a:srgbClr val="172E4C"/>
                </a:solidFill>
                <a:latin typeface="Avenir Next LT Pro" panose="020B0504020202020204" pitchFamily="34" charset="77"/>
              </a:rPr>
              <a:t>Bob.smith@email.abc</a:t>
            </a:r>
            <a:endParaRPr lang="en-US" sz="1400">
              <a:solidFill>
                <a:srgbClr val="172E4C"/>
              </a:solidFill>
              <a:latin typeface="Avenir Next LT Pro" panose="020B0504020202020204" pitchFamily="34" charset="77"/>
            </a:endParaRPr>
          </a:p>
        </p:txBody>
      </p:sp>
      <p:sp>
        <p:nvSpPr>
          <p:cNvPr id="7" name="Text Placeholder 2">
            <a:extLst>
              <a:ext uri="{FF2B5EF4-FFF2-40B4-BE49-F238E27FC236}">
                <a16:creationId xmlns:a16="http://schemas.microsoft.com/office/drawing/2014/main" id="{99833653-A374-3848-B463-A1CD8E3933E3}"/>
              </a:ext>
            </a:extLst>
          </p:cNvPr>
          <p:cNvSpPr>
            <a:spLocks noGrp="1"/>
          </p:cNvSpPr>
          <p:nvPr>
            <p:ph type="body" sz="quarter" idx="13"/>
          </p:nvPr>
        </p:nvSpPr>
        <p:spPr>
          <a:xfrm>
            <a:off x="1627188" y="4437622"/>
            <a:ext cx="7221537" cy="1743635"/>
          </a:xfrm>
          <a:prstGeom prst="rect">
            <a:avLst/>
          </a:prstGeom>
        </p:spPr>
        <p:txBody>
          <a:bodyPr wrap="none">
            <a:noAutofit/>
          </a:bodyPr>
          <a:lstStyle>
            <a:lvl1pPr marL="0" marR="0" indent="0" algn="l" defTabSz="914400" rtl="0" eaLnBrk="1" fontAlgn="t" latinLnBrk="0" hangingPunct="0">
              <a:lnSpc>
                <a:spcPct val="150000"/>
              </a:lnSpc>
              <a:spcBef>
                <a:spcPts val="400"/>
              </a:spcBef>
              <a:spcAft>
                <a:spcPts val="0"/>
              </a:spcAft>
              <a:buClrTx/>
              <a:buSzTx/>
              <a:buFont typeface="Arial" panose="020B0604020202020204" pitchFamily="34" charset="0"/>
              <a:buNone/>
              <a:tabLst/>
              <a:defRPr sz="1200" b="0" i="0">
                <a:latin typeface="Avenir Next LT Pro" panose="020B0504020202020204" pitchFamily="34" charset="77"/>
              </a:defRPr>
            </a:lvl1pPr>
            <a:lvl2pPr>
              <a:defRPr sz="1400" b="0" i="0">
                <a:latin typeface="Avenir Next LT Pro" panose="020B0504020202020204" pitchFamily="34" charset="77"/>
              </a:defRPr>
            </a:lvl2pPr>
            <a:lvl3pPr>
              <a:defRPr sz="1400" b="0" i="0">
                <a:latin typeface="Avenir Next LT Pro" panose="020B0504020202020204" pitchFamily="34" charset="77"/>
              </a:defRPr>
            </a:lvl3pPr>
            <a:lvl4pPr>
              <a:defRPr sz="1400" b="0" i="0">
                <a:latin typeface="Avenir Next LT Pro" panose="020B0504020202020204" pitchFamily="34" charset="77"/>
              </a:defRPr>
            </a:lvl4pPr>
            <a:lvl5pPr>
              <a:defRPr sz="1400" b="0" i="0">
                <a:latin typeface="Avenir Next LT Pro" panose="020B0504020202020204" pitchFamily="34" charset="77"/>
              </a:defRPr>
            </a:lvl5pPr>
          </a:lstStyle>
          <a:p>
            <a:pPr marL="0" marR="0" lvl="0" indent="0" algn="l" defTabSz="914400" rtl="0" eaLnBrk="1" fontAlgn="t" latinLnBrk="0" hangingPunct="0">
              <a:lnSpc>
                <a:spcPct val="150000"/>
              </a:lnSpc>
              <a:spcBef>
                <a:spcPts val="400"/>
              </a:spcBef>
              <a:spcAft>
                <a:spcPts val="0"/>
              </a:spcAft>
              <a:buClrTx/>
              <a:buSzTx/>
              <a:buFont typeface="Arial" panose="020B0604020202020204" pitchFamily="34" charset="0"/>
              <a:buNone/>
              <a:tabLst/>
              <a:defRPr/>
            </a:pPr>
            <a:endParaRPr lang="en-US" sz="1400" b="1">
              <a:solidFill>
                <a:srgbClr val="172E4C"/>
              </a:solidFill>
              <a:latin typeface="Avenir Next LT Pro" panose="020B0504020202020204" pitchFamily="34" charset="77"/>
            </a:endParaRPr>
          </a:p>
        </p:txBody>
      </p:sp>
    </p:spTree>
    <p:extLst>
      <p:ext uri="{BB962C8B-B14F-4D97-AF65-F5344CB8AC3E}">
        <p14:creationId xmlns:p14="http://schemas.microsoft.com/office/powerpoint/2010/main" val="42651474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319453" y="3235765"/>
            <a:ext cx="7180183" cy="1240441"/>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3" y="2473235"/>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8"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2"/>
            <a:ext cx="3676651"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992551-9536-497F-8DA0-F268002C16A3}"/>
              </a:ext>
            </a:extLst>
          </p:cNvPr>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2571" y="0"/>
            <a:ext cx="11094720" cy="914400"/>
          </a:xfrm>
        </p:spPr>
        <p:txBody>
          <a:bodyPr>
            <a:normAutofit/>
          </a:bodyPr>
          <a:lstStyle>
            <a:lvl1pPr algn="l">
              <a:defRPr sz="3200" i="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09600" y="1228729"/>
            <a:ext cx="10985771" cy="5019673"/>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2620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B only">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09600" y="101601"/>
            <a:ext cx="10985771" cy="980931"/>
          </a:xfrm>
        </p:spPr>
        <p:txBody>
          <a:bodyPr>
            <a:normAutofit/>
          </a:bodyPr>
          <a:lstStyle>
            <a:lvl1pPr algn="l">
              <a:defRPr lang="en-US" sz="3200" i="1" kern="1200" dirty="0">
                <a:solidFill>
                  <a:srgbClr val="288DC2"/>
                </a:solidFill>
                <a:latin typeface="Times New Roman" panose="02020603050405020304" pitchFamily="18" charset="0"/>
                <a:ea typeface="+mj-ea"/>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09600" y="1228729"/>
            <a:ext cx="10985771" cy="5019673"/>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499398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30741"/>
            <a:ext cx="10515600" cy="612843"/>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01558"/>
            <a:ext cx="10515600" cy="622571"/>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BB0B8D-B7B5-4323-AE45-7779173B1F95}"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7256845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32817"/>
            <a:ext cx="10515600" cy="659405"/>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Picture Placeholder 3"/>
          <p:cNvSpPr>
            <a:spLocks noGrp="1"/>
          </p:cNvSpPr>
          <p:nvPr>
            <p:ph type="pic" sz="quarter" idx="13" hasCustomPrompt="1"/>
          </p:nvPr>
        </p:nvSpPr>
        <p:spPr>
          <a:xfrm>
            <a:off x="6776990" y="1896631"/>
            <a:ext cx="507778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428018" y="1360900"/>
            <a:ext cx="6144695" cy="4201670"/>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30741"/>
            <a:ext cx="10515600" cy="671209"/>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2800" baseline="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648392" y="0"/>
            <a:ext cx="11094720" cy="914400"/>
          </a:xfrm>
        </p:spPr>
        <p:txBody>
          <a:bodyPr anchor="ctr">
            <a:normAutofit/>
          </a:bodyPr>
          <a:lstStyle>
            <a:lvl1pPr algn="l">
              <a:defRPr sz="32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23012000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D3B3-D5C2-45E0-B9FA-B0438592AE5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284622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648393" y="0"/>
            <a:ext cx="11094720" cy="914400"/>
          </a:xfrm>
        </p:spPr>
        <p:txBody>
          <a:bodyPr anchor="ctr">
            <a:normAutofit/>
          </a:bodyPr>
          <a:lstStyle>
            <a:lvl1pPr marL="0" indent="0" algn="l">
              <a:defRPr sz="32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153245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637308" y="0"/>
            <a:ext cx="11094720" cy="914400"/>
          </a:xfrm>
        </p:spPr>
        <p:txBody>
          <a:bodyPr anchor="ctr">
            <a:normAutofit/>
          </a:bodyPr>
          <a:lstStyle>
            <a:lvl1pPr algn="l">
              <a:defRPr sz="32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282753"/>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320828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81FA-51C7-0C43-205E-EC7119190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6C0FD2-578D-69D2-2E07-34BCDAB9D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8063E-E565-8B97-26A9-91597690F345}"/>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5" name="Footer Placeholder 4">
            <a:extLst>
              <a:ext uri="{FF2B5EF4-FFF2-40B4-BE49-F238E27FC236}">
                <a16:creationId xmlns:a16="http://schemas.microsoft.com/office/drawing/2014/main" id="{9AD55CA0-A48B-F350-6246-68ECDF5A2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79D87-C2F4-9479-C840-1AB4A1844AAD}"/>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2319697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1FA2-69C7-2534-641A-5C165246C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016A1-67EC-986A-C3E3-86BDBA9384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28629-2679-8984-1317-1DCB3642C1E2}"/>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5" name="Footer Placeholder 4">
            <a:extLst>
              <a:ext uri="{FF2B5EF4-FFF2-40B4-BE49-F238E27FC236}">
                <a16:creationId xmlns:a16="http://schemas.microsoft.com/office/drawing/2014/main" id="{71C47CBE-C74F-FB5D-6764-344E7359C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340A1-73D8-052F-955C-8FEDD0CB1ED6}"/>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21811424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0395-5DBF-6576-9371-42D1C3BD2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38247-F6A8-4DFF-1E1F-6B64CA44D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4925A-CFE1-3D58-5835-9B75624E9779}"/>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5" name="Footer Placeholder 4">
            <a:extLst>
              <a:ext uri="{FF2B5EF4-FFF2-40B4-BE49-F238E27FC236}">
                <a16:creationId xmlns:a16="http://schemas.microsoft.com/office/drawing/2014/main" id="{1BF485B4-CE9F-C6D1-448C-718617757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3809A-46FA-78FC-6BA7-25054F10342C}"/>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41435973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A1BB2-36EE-0380-D4DF-67F888166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A74F5-9836-204C-52C4-7E9321E76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04734A-7A65-291D-D347-68CDF1E1E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D5C442-C9A1-B67C-D03E-6D2E2808B9C8}"/>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6" name="Footer Placeholder 5">
            <a:extLst>
              <a:ext uri="{FF2B5EF4-FFF2-40B4-BE49-F238E27FC236}">
                <a16:creationId xmlns:a16="http://schemas.microsoft.com/office/drawing/2014/main" id="{77603A86-7D66-3604-47F4-A9D9A5ACCD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ABE4A-F003-88A1-1B31-7892847741B9}"/>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2555451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BB0B8D-B7B5-4323-AE45-7779173B1F95}"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20857128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1A20-3DC1-2C27-0E44-EE4A59945E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46B4C9-A998-669B-8784-BE5EF68EE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5D2F43-45AB-AC90-B975-4ED1D7229B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1A485-59F3-2303-4A8A-411A508B46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9056C-AEB9-94AF-3F34-FD511716AC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75973-D5AD-3EB3-3030-0473DF2AE8B4}"/>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8" name="Footer Placeholder 7">
            <a:extLst>
              <a:ext uri="{FF2B5EF4-FFF2-40B4-BE49-F238E27FC236}">
                <a16:creationId xmlns:a16="http://schemas.microsoft.com/office/drawing/2014/main" id="{3992B437-2516-76F6-CFB6-D5ED16E715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494DF2-F336-290F-97E1-B674A698EE2A}"/>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34114984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E892-1E9C-F95F-D82A-527E79131C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782953-D222-F86E-80CA-5BA70F2AE396}"/>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4" name="Footer Placeholder 3">
            <a:extLst>
              <a:ext uri="{FF2B5EF4-FFF2-40B4-BE49-F238E27FC236}">
                <a16:creationId xmlns:a16="http://schemas.microsoft.com/office/drawing/2014/main" id="{12F7AD4F-E1A9-1D95-01A1-1B535F37BF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7C2612-8BBB-1F98-14D0-6F936E769483}"/>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19924913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4A6FA-3613-99F6-78B7-58A7354FB34A}"/>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3" name="Footer Placeholder 2">
            <a:extLst>
              <a:ext uri="{FF2B5EF4-FFF2-40B4-BE49-F238E27FC236}">
                <a16:creationId xmlns:a16="http://schemas.microsoft.com/office/drawing/2014/main" id="{E114E1C2-5901-CA3B-6F73-248C8B7D53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A3BD25-56A9-A5CB-8A7F-E3E48BD3DDA1}"/>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24640960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54629-8D65-AACF-ACD0-3BE62C70A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80A7E-259F-F22D-5BF5-62DCDF0F7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BC839-7880-F47F-77DA-473FD2891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E1F2D-079D-4569-C76F-F82CF78AA663}"/>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6" name="Footer Placeholder 5">
            <a:extLst>
              <a:ext uri="{FF2B5EF4-FFF2-40B4-BE49-F238E27FC236}">
                <a16:creationId xmlns:a16="http://schemas.microsoft.com/office/drawing/2014/main" id="{E002EDF4-BE66-66F6-25BD-0D7AFFA7E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95769-BED9-8C6C-524C-3611F2653DEA}"/>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16447961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D7D5-1FF7-3A9D-DCD3-A2D0B46E7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1F7E6-15CF-F424-0D3D-AC91C4B2A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1757EC-786A-F8FD-5E89-02B81DBC4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DB181B-DD2A-8B28-0F79-6CBAF7241B28}"/>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6" name="Footer Placeholder 5">
            <a:extLst>
              <a:ext uri="{FF2B5EF4-FFF2-40B4-BE49-F238E27FC236}">
                <a16:creationId xmlns:a16="http://schemas.microsoft.com/office/drawing/2014/main" id="{5389203D-9F62-D6E2-0C25-6E330C14C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0DC30-DC32-404B-FD8F-CF54F7688B50}"/>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5380717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A449-5C8F-88D2-79EB-763512F267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2A12E-284A-5CAC-523E-3C1F850B19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15A0D-B98F-6EE8-8120-309E9461E07D}"/>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5" name="Footer Placeholder 4">
            <a:extLst>
              <a:ext uri="{FF2B5EF4-FFF2-40B4-BE49-F238E27FC236}">
                <a16:creationId xmlns:a16="http://schemas.microsoft.com/office/drawing/2014/main" id="{2ACD7CF2-3886-9274-8170-C06BD046D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5AF9E-3364-5D94-653D-B612FCC3C609}"/>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36602035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B868CE-0CEC-5903-5269-610D753425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3113B9-BDA5-AA3A-B5CE-78E165515A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4BD6B-8459-3462-A30F-EF2C1CD20B93}"/>
              </a:ext>
            </a:extLst>
          </p:cNvPr>
          <p:cNvSpPr>
            <a:spLocks noGrp="1"/>
          </p:cNvSpPr>
          <p:nvPr>
            <p:ph type="dt" sz="half" idx="10"/>
          </p:nvPr>
        </p:nvSpPr>
        <p:spPr/>
        <p:txBody>
          <a:bodyPr/>
          <a:lstStyle/>
          <a:p>
            <a:fld id="{3BDB275C-68C5-41BF-A888-21EA54762D0F}" type="datetimeFigureOut">
              <a:rPr lang="en-US" smtClean="0"/>
              <a:t>10/5/2022</a:t>
            </a:fld>
            <a:endParaRPr lang="en-US"/>
          </a:p>
        </p:txBody>
      </p:sp>
      <p:sp>
        <p:nvSpPr>
          <p:cNvPr id="5" name="Footer Placeholder 4">
            <a:extLst>
              <a:ext uri="{FF2B5EF4-FFF2-40B4-BE49-F238E27FC236}">
                <a16:creationId xmlns:a16="http://schemas.microsoft.com/office/drawing/2014/main" id="{0DEA3F20-4678-CFE2-9819-05F54BC40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4BAB3-8C3C-D527-4306-9F50A150F5B8}"/>
              </a:ext>
            </a:extLst>
          </p:cNvPr>
          <p:cNvSpPr>
            <a:spLocks noGrp="1"/>
          </p:cNvSpPr>
          <p:nvPr>
            <p:ph type="sldNum" sz="quarter" idx="12"/>
          </p:nvPr>
        </p:nvSpPr>
        <p:spPr/>
        <p:txBody>
          <a:bodyPr/>
          <a:lstStyle/>
          <a:p>
            <a:fld id="{D9A6B9DF-0DFF-41AB-A7F3-28D455203FFD}" type="slidenum">
              <a:rPr lang="en-US" smtClean="0"/>
              <a:t>‹#›</a:t>
            </a:fld>
            <a:endParaRPr lang="en-US"/>
          </a:p>
        </p:txBody>
      </p:sp>
    </p:spTree>
    <p:extLst>
      <p:ext uri="{BB962C8B-B14F-4D97-AF65-F5344CB8AC3E}">
        <p14:creationId xmlns:p14="http://schemas.microsoft.com/office/powerpoint/2010/main" val="14845617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EF247DE-6DC0-5889-53E0-0C8444818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8518F40-CAFA-D4F2-91FD-372058692FBE}"/>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478900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2001628-A7D1-DC9D-C5D6-5A2E15107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0F1EA29-9BF1-54DE-507C-A33C551DE351}"/>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319131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7B53874-615D-54AE-BB21-84905ECFF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78F3921-E6AC-EAF2-4DF2-5AC6D50877B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4171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B0B8D-B7B5-4323-AE45-7779173B1F9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9423917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4BB8CCC-9927-66F6-25DA-35FE1EA9F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701603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AB05E4-E1E6-F683-3927-28313F739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9068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216C74-6478-00CC-158C-BDFCF9107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4112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CB9A98-74AA-2733-345E-84CD1495A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04002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23342AF-2D8A-3654-DBCD-5BFEB083C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71008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DA44ACB-DC6D-6FF2-EA79-A016484A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7846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4B76806-3405-ED95-B9CD-FD3DF9DDF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8115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78B589F-C348-F3CF-85BA-9DCB72B0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20831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4A2E326-5967-8887-F76D-4738939D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182485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A8C90F2-3438-681F-C829-1FCC40F94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6609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0876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B0B8D-B7B5-4323-AE45-7779173B1F9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3239778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38E76-16E6-BBF4-E97D-C87372A038D0}"/>
              </a:ext>
            </a:extLst>
          </p:cNvPr>
          <p:cNvSpPr>
            <a:spLocks noGrp="1"/>
          </p:cNvSpPr>
          <p:nvPr>
            <p:ph type="dt" sz="half" idx="10"/>
          </p:nvPr>
        </p:nvSpPr>
        <p:spPr/>
        <p:txBody>
          <a:bodyPr/>
          <a:lstStyle>
            <a:lvl1pPr>
              <a:defRPr/>
            </a:lvl1pPr>
          </a:lstStyle>
          <a:p>
            <a:pPr>
              <a:defRPr/>
            </a:pPr>
            <a:fld id="{8FF61F6C-06E8-4A18-B262-C72E6A56A5F2}" type="datetimeFigureOut">
              <a:rPr lang="en-US"/>
              <a:pPr>
                <a:defRPr/>
              </a:pPr>
              <a:t>10/5/2022</a:t>
            </a:fld>
            <a:endParaRPr lang="en-US" dirty="0"/>
          </a:p>
        </p:txBody>
      </p:sp>
      <p:sp>
        <p:nvSpPr>
          <p:cNvPr id="5" name="Footer Placeholder 4">
            <a:extLst>
              <a:ext uri="{FF2B5EF4-FFF2-40B4-BE49-F238E27FC236}">
                <a16:creationId xmlns:a16="http://schemas.microsoft.com/office/drawing/2014/main" id="{3E5ED580-3A62-599B-536A-7706D59775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C9C80A-5140-7D16-EDEA-B1DF2F5E52CA}"/>
              </a:ext>
            </a:extLst>
          </p:cNvPr>
          <p:cNvSpPr>
            <a:spLocks noGrp="1"/>
          </p:cNvSpPr>
          <p:nvPr>
            <p:ph type="sldNum" sz="quarter" idx="12"/>
          </p:nvPr>
        </p:nvSpPr>
        <p:spPr/>
        <p:txBody>
          <a:bodyPr/>
          <a:lstStyle>
            <a:lvl1pPr>
              <a:defRPr/>
            </a:lvl1pPr>
          </a:lstStyle>
          <a:p>
            <a:pPr>
              <a:defRPr/>
            </a:pPr>
            <a:fld id="{9C0F042F-191B-43C3-83F6-8D78AB3483DA}" type="slidenum">
              <a:rPr lang="en-US" altLang="en-US"/>
              <a:pPr>
                <a:defRPr/>
              </a:pPr>
              <a:t>‹#›</a:t>
            </a:fld>
            <a:endParaRPr lang="en-US" altLang="en-US" dirty="0"/>
          </a:p>
        </p:txBody>
      </p:sp>
    </p:spTree>
    <p:extLst>
      <p:ext uri="{BB962C8B-B14F-4D97-AF65-F5344CB8AC3E}">
        <p14:creationId xmlns:p14="http://schemas.microsoft.com/office/powerpoint/2010/main" val="34317906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88C4553-67E3-2962-1646-3145944E32C2}"/>
              </a:ext>
            </a:extLst>
          </p:cNvPr>
          <p:cNvSpPr>
            <a:spLocks noGrp="1"/>
          </p:cNvSpPr>
          <p:nvPr>
            <p:ph type="dt" sz="half" idx="10"/>
          </p:nvPr>
        </p:nvSpPr>
        <p:spPr/>
        <p:txBody>
          <a:bodyPr/>
          <a:lstStyle>
            <a:lvl1pPr>
              <a:defRPr/>
            </a:lvl1pPr>
          </a:lstStyle>
          <a:p>
            <a:pPr>
              <a:defRPr/>
            </a:pPr>
            <a:fld id="{31461A44-5E06-491D-B326-76C2549E6603}" type="datetimeFigureOut">
              <a:rPr lang="en-US"/>
              <a:pPr>
                <a:defRPr/>
              </a:pPr>
              <a:t>10/5/2022</a:t>
            </a:fld>
            <a:endParaRPr lang="en-US" dirty="0"/>
          </a:p>
        </p:txBody>
      </p:sp>
      <p:sp>
        <p:nvSpPr>
          <p:cNvPr id="6" name="Footer Placeholder 4">
            <a:extLst>
              <a:ext uri="{FF2B5EF4-FFF2-40B4-BE49-F238E27FC236}">
                <a16:creationId xmlns:a16="http://schemas.microsoft.com/office/drawing/2014/main" id="{F64AFA25-A544-4E15-1C10-3BDDFEA356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795ED6-AEC2-ACD6-7478-38B03B764B83}"/>
              </a:ext>
            </a:extLst>
          </p:cNvPr>
          <p:cNvSpPr>
            <a:spLocks noGrp="1"/>
          </p:cNvSpPr>
          <p:nvPr>
            <p:ph type="sldNum" sz="quarter" idx="12"/>
          </p:nvPr>
        </p:nvSpPr>
        <p:spPr/>
        <p:txBody>
          <a:bodyPr/>
          <a:lstStyle>
            <a:lvl1pPr>
              <a:defRPr/>
            </a:lvl1pPr>
          </a:lstStyle>
          <a:p>
            <a:pPr>
              <a:defRPr/>
            </a:pPr>
            <a:fld id="{1E84A39E-D34A-4AC6-B181-D40BDB4DB480}" type="slidenum">
              <a:rPr lang="en-US" altLang="en-US"/>
              <a:pPr>
                <a:defRPr/>
              </a:pPr>
              <a:t>‹#›</a:t>
            </a:fld>
            <a:endParaRPr lang="en-US" altLang="en-US" dirty="0"/>
          </a:p>
        </p:txBody>
      </p:sp>
    </p:spTree>
    <p:extLst>
      <p:ext uri="{BB962C8B-B14F-4D97-AF65-F5344CB8AC3E}">
        <p14:creationId xmlns:p14="http://schemas.microsoft.com/office/powerpoint/2010/main" val="36057669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ABB544-E1EF-D443-776A-E0E656AE634E}"/>
              </a:ext>
            </a:extLst>
          </p:cNvPr>
          <p:cNvSpPr>
            <a:spLocks noGrp="1"/>
          </p:cNvSpPr>
          <p:nvPr>
            <p:ph type="dt" sz="half" idx="10"/>
          </p:nvPr>
        </p:nvSpPr>
        <p:spPr/>
        <p:txBody>
          <a:bodyPr/>
          <a:lstStyle>
            <a:lvl1pPr>
              <a:defRPr/>
            </a:lvl1pPr>
          </a:lstStyle>
          <a:p>
            <a:pPr>
              <a:defRPr/>
            </a:pPr>
            <a:fld id="{4217B8CC-7AA2-4E55-9648-E023A7278D0D}" type="datetimeFigureOut">
              <a:rPr lang="en-US"/>
              <a:pPr>
                <a:defRPr/>
              </a:pPr>
              <a:t>10/5/2022</a:t>
            </a:fld>
            <a:endParaRPr lang="en-US" dirty="0"/>
          </a:p>
        </p:txBody>
      </p:sp>
      <p:sp>
        <p:nvSpPr>
          <p:cNvPr id="8" name="Footer Placeholder 4">
            <a:extLst>
              <a:ext uri="{FF2B5EF4-FFF2-40B4-BE49-F238E27FC236}">
                <a16:creationId xmlns:a16="http://schemas.microsoft.com/office/drawing/2014/main" id="{B833DA31-21AA-6107-132E-B15CB4A90E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576820-0EB1-1D1E-48E8-41A02E3B6660}"/>
              </a:ext>
            </a:extLst>
          </p:cNvPr>
          <p:cNvSpPr>
            <a:spLocks noGrp="1"/>
          </p:cNvSpPr>
          <p:nvPr>
            <p:ph type="sldNum" sz="quarter" idx="12"/>
          </p:nvPr>
        </p:nvSpPr>
        <p:spPr/>
        <p:txBody>
          <a:bodyPr/>
          <a:lstStyle>
            <a:lvl1pPr>
              <a:defRPr/>
            </a:lvl1pPr>
          </a:lstStyle>
          <a:p>
            <a:pPr>
              <a:defRPr/>
            </a:pPr>
            <a:fld id="{90276D5A-152B-480A-9D33-5B6D77BB8E3B}" type="slidenum">
              <a:rPr lang="en-US" altLang="en-US"/>
              <a:pPr>
                <a:defRPr/>
              </a:pPr>
              <a:t>‹#›</a:t>
            </a:fld>
            <a:endParaRPr lang="en-US" altLang="en-US" dirty="0"/>
          </a:p>
        </p:txBody>
      </p:sp>
    </p:spTree>
    <p:extLst>
      <p:ext uri="{BB962C8B-B14F-4D97-AF65-F5344CB8AC3E}">
        <p14:creationId xmlns:p14="http://schemas.microsoft.com/office/powerpoint/2010/main" val="37583899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89EF31-6B84-8768-2D2B-FB41A27031E0}"/>
              </a:ext>
            </a:extLst>
          </p:cNvPr>
          <p:cNvSpPr>
            <a:spLocks noGrp="1"/>
          </p:cNvSpPr>
          <p:nvPr>
            <p:ph type="dt" sz="half" idx="10"/>
          </p:nvPr>
        </p:nvSpPr>
        <p:spPr/>
        <p:txBody>
          <a:bodyPr/>
          <a:lstStyle>
            <a:lvl1pPr>
              <a:defRPr/>
            </a:lvl1pPr>
          </a:lstStyle>
          <a:p>
            <a:pPr>
              <a:defRPr/>
            </a:pPr>
            <a:fld id="{5C233C5C-CF2C-414D-834C-3A8576623C42}" type="datetimeFigureOut">
              <a:rPr lang="en-US"/>
              <a:pPr>
                <a:defRPr/>
              </a:pPr>
              <a:t>10/5/2022</a:t>
            </a:fld>
            <a:endParaRPr lang="en-US" dirty="0"/>
          </a:p>
        </p:txBody>
      </p:sp>
      <p:sp>
        <p:nvSpPr>
          <p:cNvPr id="4" name="Footer Placeholder 4">
            <a:extLst>
              <a:ext uri="{FF2B5EF4-FFF2-40B4-BE49-F238E27FC236}">
                <a16:creationId xmlns:a16="http://schemas.microsoft.com/office/drawing/2014/main" id="{87321A54-642F-FC85-04CF-A95D4ADC11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847A500-C38D-BA46-F6F3-BD9A4B3A133C}"/>
              </a:ext>
            </a:extLst>
          </p:cNvPr>
          <p:cNvSpPr>
            <a:spLocks noGrp="1"/>
          </p:cNvSpPr>
          <p:nvPr>
            <p:ph type="sldNum" sz="quarter" idx="12"/>
          </p:nvPr>
        </p:nvSpPr>
        <p:spPr/>
        <p:txBody>
          <a:bodyPr/>
          <a:lstStyle>
            <a:lvl1pPr>
              <a:defRPr/>
            </a:lvl1pPr>
          </a:lstStyle>
          <a:p>
            <a:pPr>
              <a:defRPr/>
            </a:pPr>
            <a:fld id="{DC44BAB0-BA6C-4074-8E80-C55823C3F07E}" type="slidenum">
              <a:rPr lang="en-US" altLang="en-US"/>
              <a:pPr>
                <a:defRPr/>
              </a:pPr>
              <a:t>‹#›</a:t>
            </a:fld>
            <a:endParaRPr lang="en-US" altLang="en-US" dirty="0"/>
          </a:p>
        </p:txBody>
      </p:sp>
    </p:spTree>
    <p:extLst>
      <p:ext uri="{BB962C8B-B14F-4D97-AF65-F5344CB8AC3E}">
        <p14:creationId xmlns:p14="http://schemas.microsoft.com/office/powerpoint/2010/main" val="28269224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524C33F-9613-B94D-E0D0-61C0DA50A760}"/>
              </a:ext>
            </a:extLst>
          </p:cNvPr>
          <p:cNvSpPr>
            <a:spLocks noGrp="1"/>
          </p:cNvSpPr>
          <p:nvPr>
            <p:ph type="dt" sz="half" idx="10"/>
          </p:nvPr>
        </p:nvSpPr>
        <p:spPr/>
        <p:txBody>
          <a:bodyPr/>
          <a:lstStyle>
            <a:lvl1pPr>
              <a:defRPr/>
            </a:lvl1pPr>
          </a:lstStyle>
          <a:p>
            <a:pPr>
              <a:defRPr/>
            </a:pPr>
            <a:fld id="{549F22A7-D93F-4040-AA83-12A13B0A8D4A}" type="datetimeFigureOut">
              <a:rPr lang="en-US"/>
              <a:pPr>
                <a:defRPr/>
              </a:pPr>
              <a:t>10/5/2022</a:t>
            </a:fld>
            <a:endParaRPr lang="en-US" dirty="0"/>
          </a:p>
        </p:txBody>
      </p:sp>
      <p:sp>
        <p:nvSpPr>
          <p:cNvPr id="3" name="Footer Placeholder 4">
            <a:extLst>
              <a:ext uri="{FF2B5EF4-FFF2-40B4-BE49-F238E27FC236}">
                <a16:creationId xmlns:a16="http://schemas.microsoft.com/office/drawing/2014/main" id="{25132AF5-7339-339F-1D4D-4A86BEFA2E6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3EE712-1F3C-95C8-7658-D873A12399AD}"/>
              </a:ext>
            </a:extLst>
          </p:cNvPr>
          <p:cNvSpPr>
            <a:spLocks noGrp="1"/>
          </p:cNvSpPr>
          <p:nvPr>
            <p:ph type="sldNum" sz="quarter" idx="12"/>
          </p:nvPr>
        </p:nvSpPr>
        <p:spPr/>
        <p:txBody>
          <a:bodyPr/>
          <a:lstStyle>
            <a:lvl1pPr>
              <a:defRPr/>
            </a:lvl1pPr>
          </a:lstStyle>
          <a:p>
            <a:pPr>
              <a:defRPr/>
            </a:pPr>
            <a:fld id="{4E09CAC7-ABF6-4006-A41F-23FFEE47AFBE}" type="slidenum">
              <a:rPr lang="en-US" altLang="en-US"/>
              <a:pPr>
                <a:defRPr/>
              </a:pPr>
              <a:t>‹#›</a:t>
            </a:fld>
            <a:endParaRPr lang="en-US" altLang="en-US" dirty="0"/>
          </a:p>
        </p:txBody>
      </p:sp>
    </p:spTree>
    <p:extLst>
      <p:ext uri="{BB962C8B-B14F-4D97-AF65-F5344CB8AC3E}">
        <p14:creationId xmlns:p14="http://schemas.microsoft.com/office/powerpoint/2010/main" val="8398364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B69BF3C-5DD2-62B4-50BB-318A3E3F7509}"/>
              </a:ext>
            </a:extLst>
          </p:cNvPr>
          <p:cNvSpPr>
            <a:spLocks noGrp="1"/>
          </p:cNvSpPr>
          <p:nvPr>
            <p:ph type="dt" sz="half" idx="10"/>
          </p:nvPr>
        </p:nvSpPr>
        <p:spPr/>
        <p:txBody>
          <a:bodyPr/>
          <a:lstStyle>
            <a:lvl1pPr>
              <a:defRPr/>
            </a:lvl1pPr>
          </a:lstStyle>
          <a:p>
            <a:pPr>
              <a:defRPr/>
            </a:pPr>
            <a:fld id="{41334197-3C14-48E2-A3AD-41CE66E830CE}" type="datetimeFigureOut">
              <a:rPr lang="en-US"/>
              <a:pPr>
                <a:defRPr/>
              </a:pPr>
              <a:t>10/5/2022</a:t>
            </a:fld>
            <a:endParaRPr lang="en-US" dirty="0"/>
          </a:p>
        </p:txBody>
      </p:sp>
      <p:sp>
        <p:nvSpPr>
          <p:cNvPr id="6" name="Footer Placeholder 4">
            <a:extLst>
              <a:ext uri="{FF2B5EF4-FFF2-40B4-BE49-F238E27FC236}">
                <a16:creationId xmlns:a16="http://schemas.microsoft.com/office/drawing/2014/main" id="{FAFF959B-BA0A-B681-0105-80A2CF31A9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7037FB-CA8C-8C80-A756-FF8BFD22698B}"/>
              </a:ext>
            </a:extLst>
          </p:cNvPr>
          <p:cNvSpPr>
            <a:spLocks noGrp="1"/>
          </p:cNvSpPr>
          <p:nvPr>
            <p:ph type="sldNum" sz="quarter" idx="12"/>
          </p:nvPr>
        </p:nvSpPr>
        <p:spPr/>
        <p:txBody>
          <a:bodyPr/>
          <a:lstStyle>
            <a:lvl1pPr>
              <a:defRPr/>
            </a:lvl1pPr>
          </a:lstStyle>
          <a:p>
            <a:pPr>
              <a:defRPr/>
            </a:pPr>
            <a:fld id="{FD0D6B52-18AC-436A-A5E7-544E67A020FC}" type="slidenum">
              <a:rPr lang="en-US" altLang="en-US"/>
              <a:pPr>
                <a:defRPr/>
              </a:pPr>
              <a:t>‹#›</a:t>
            </a:fld>
            <a:endParaRPr lang="en-US" altLang="en-US" dirty="0"/>
          </a:p>
        </p:txBody>
      </p:sp>
    </p:spTree>
    <p:extLst>
      <p:ext uri="{BB962C8B-B14F-4D97-AF65-F5344CB8AC3E}">
        <p14:creationId xmlns:p14="http://schemas.microsoft.com/office/powerpoint/2010/main" val="15279095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D9E7E1B-61F8-AC9A-C2E6-B1BAA4D13119}"/>
              </a:ext>
            </a:extLst>
          </p:cNvPr>
          <p:cNvSpPr>
            <a:spLocks noGrp="1"/>
          </p:cNvSpPr>
          <p:nvPr>
            <p:ph type="dt" sz="half" idx="10"/>
          </p:nvPr>
        </p:nvSpPr>
        <p:spPr/>
        <p:txBody>
          <a:bodyPr/>
          <a:lstStyle>
            <a:lvl1pPr>
              <a:defRPr/>
            </a:lvl1pPr>
          </a:lstStyle>
          <a:p>
            <a:pPr>
              <a:defRPr/>
            </a:pPr>
            <a:fld id="{DF011150-5900-43EB-BC8F-DBF490E6291A}" type="datetimeFigureOut">
              <a:rPr lang="en-US"/>
              <a:pPr>
                <a:defRPr/>
              </a:pPr>
              <a:t>10/5/2022</a:t>
            </a:fld>
            <a:endParaRPr lang="en-US" dirty="0"/>
          </a:p>
        </p:txBody>
      </p:sp>
      <p:sp>
        <p:nvSpPr>
          <p:cNvPr id="6" name="Footer Placeholder 4">
            <a:extLst>
              <a:ext uri="{FF2B5EF4-FFF2-40B4-BE49-F238E27FC236}">
                <a16:creationId xmlns:a16="http://schemas.microsoft.com/office/drawing/2014/main" id="{A18C45C0-F66E-FE10-FD06-111E85835E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0AF0D8-B09C-B644-AE3E-4A443A3BB495}"/>
              </a:ext>
            </a:extLst>
          </p:cNvPr>
          <p:cNvSpPr>
            <a:spLocks noGrp="1"/>
          </p:cNvSpPr>
          <p:nvPr>
            <p:ph type="sldNum" sz="quarter" idx="12"/>
          </p:nvPr>
        </p:nvSpPr>
        <p:spPr/>
        <p:txBody>
          <a:bodyPr/>
          <a:lstStyle>
            <a:lvl1pPr>
              <a:defRPr/>
            </a:lvl1pPr>
          </a:lstStyle>
          <a:p>
            <a:pPr>
              <a:defRPr/>
            </a:pPr>
            <a:fld id="{E10D6D7C-14C0-460F-9157-769A943AA7D1}" type="slidenum">
              <a:rPr lang="en-US" altLang="en-US"/>
              <a:pPr>
                <a:defRPr/>
              </a:pPr>
              <a:t>‹#›</a:t>
            </a:fld>
            <a:endParaRPr lang="en-US" altLang="en-US" dirty="0"/>
          </a:p>
        </p:txBody>
      </p:sp>
    </p:spTree>
    <p:extLst>
      <p:ext uri="{BB962C8B-B14F-4D97-AF65-F5344CB8AC3E}">
        <p14:creationId xmlns:p14="http://schemas.microsoft.com/office/powerpoint/2010/main" val="373601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D09B-C36A-C2CD-4F9E-740CECF5CD78}"/>
              </a:ext>
            </a:extLst>
          </p:cNvPr>
          <p:cNvSpPr>
            <a:spLocks noGrp="1"/>
          </p:cNvSpPr>
          <p:nvPr>
            <p:ph type="dt" sz="half" idx="10"/>
          </p:nvPr>
        </p:nvSpPr>
        <p:spPr/>
        <p:txBody>
          <a:bodyPr/>
          <a:lstStyle>
            <a:lvl1pPr>
              <a:defRPr/>
            </a:lvl1pPr>
          </a:lstStyle>
          <a:p>
            <a:pPr>
              <a:defRPr/>
            </a:pPr>
            <a:fld id="{841FB58D-04AD-4C52-883A-1858ABFD89AB}" type="datetimeFigureOut">
              <a:rPr lang="en-US"/>
              <a:pPr>
                <a:defRPr/>
              </a:pPr>
              <a:t>10/5/2022</a:t>
            </a:fld>
            <a:endParaRPr lang="en-US" dirty="0"/>
          </a:p>
        </p:txBody>
      </p:sp>
      <p:sp>
        <p:nvSpPr>
          <p:cNvPr id="5" name="Footer Placeholder 4">
            <a:extLst>
              <a:ext uri="{FF2B5EF4-FFF2-40B4-BE49-F238E27FC236}">
                <a16:creationId xmlns:a16="http://schemas.microsoft.com/office/drawing/2014/main" id="{E337FF36-7A25-4914-86CD-CF039598A7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AC67BE-5013-FEA8-D3E8-65B982BCF31A}"/>
              </a:ext>
            </a:extLst>
          </p:cNvPr>
          <p:cNvSpPr>
            <a:spLocks noGrp="1"/>
          </p:cNvSpPr>
          <p:nvPr>
            <p:ph type="sldNum" sz="quarter" idx="12"/>
          </p:nvPr>
        </p:nvSpPr>
        <p:spPr/>
        <p:txBody>
          <a:bodyPr/>
          <a:lstStyle>
            <a:lvl1pPr>
              <a:defRPr/>
            </a:lvl1pPr>
          </a:lstStyle>
          <a:p>
            <a:pPr>
              <a:defRPr/>
            </a:pPr>
            <a:fld id="{9663ADDD-F421-4D10-B5E7-8C6B82223DD7}" type="slidenum">
              <a:rPr lang="en-US" altLang="en-US"/>
              <a:pPr>
                <a:defRPr/>
              </a:pPr>
              <a:t>‹#›</a:t>
            </a:fld>
            <a:endParaRPr lang="en-US" altLang="en-US" dirty="0"/>
          </a:p>
        </p:txBody>
      </p:sp>
    </p:spTree>
    <p:extLst>
      <p:ext uri="{BB962C8B-B14F-4D97-AF65-F5344CB8AC3E}">
        <p14:creationId xmlns:p14="http://schemas.microsoft.com/office/powerpoint/2010/main" val="8911404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49DDF-3034-93DD-D6F5-C3C53236C858}"/>
              </a:ext>
            </a:extLst>
          </p:cNvPr>
          <p:cNvSpPr>
            <a:spLocks noGrp="1"/>
          </p:cNvSpPr>
          <p:nvPr>
            <p:ph type="dt" sz="half" idx="10"/>
          </p:nvPr>
        </p:nvSpPr>
        <p:spPr/>
        <p:txBody>
          <a:bodyPr/>
          <a:lstStyle>
            <a:lvl1pPr>
              <a:defRPr/>
            </a:lvl1pPr>
          </a:lstStyle>
          <a:p>
            <a:pPr>
              <a:defRPr/>
            </a:pPr>
            <a:fld id="{5E464020-C98C-4B55-8049-232A096E8FB6}" type="datetimeFigureOut">
              <a:rPr lang="en-US"/>
              <a:pPr>
                <a:defRPr/>
              </a:pPr>
              <a:t>10/5/2022</a:t>
            </a:fld>
            <a:endParaRPr lang="en-US" dirty="0"/>
          </a:p>
        </p:txBody>
      </p:sp>
      <p:sp>
        <p:nvSpPr>
          <p:cNvPr id="5" name="Footer Placeholder 4">
            <a:extLst>
              <a:ext uri="{FF2B5EF4-FFF2-40B4-BE49-F238E27FC236}">
                <a16:creationId xmlns:a16="http://schemas.microsoft.com/office/drawing/2014/main" id="{782F119C-6658-9AC8-437F-97E2EC69CD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510EEC-DE4A-E517-825A-6D9889ED0538}"/>
              </a:ext>
            </a:extLst>
          </p:cNvPr>
          <p:cNvSpPr>
            <a:spLocks noGrp="1"/>
          </p:cNvSpPr>
          <p:nvPr>
            <p:ph type="sldNum" sz="quarter" idx="12"/>
          </p:nvPr>
        </p:nvSpPr>
        <p:spPr/>
        <p:txBody>
          <a:bodyPr/>
          <a:lstStyle>
            <a:lvl1pPr>
              <a:defRPr/>
            </a:lvl1pPr>
          </a:lstStyle>
          <a:p>
            <a:pPr>
              <a:defRPr/>
            </a:pPr>
            <a:fld id="{674517D4-1631-4820-81B8-0601AE701D0F}" type="slidenum">
              <a:rPr lang="en-US" altLang="en-US"/>
              <a:pPr>
                <a:defRPr/>
              </a:pPr>
              <a:t>‹#›</a:t>
            </a:fld>
            <a:endParaRPr lang="en-US" altLang="en-US" dirty="0"/>
          </a:p>
        </p:txBody>
      </p:sp>
    </p:spTree>
    <p:extLst>
      <p:ext uri="{BB962C8B-B14F-4D97-AF65-F5344CB8AC3E}">
        <p14:creationId xmlns:p14="http://schemas.microsoft.com/office/powerpoint/2010/main" val="15167461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1F77A4-DF85-431C-964A-24536FE1052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2135893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0930664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endParaRPr lang="en-US" dirty="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endParaRPr lang="en-US" dirty="0"/>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dirty="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endParaRPr lang="en-US" dirty="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endParaRPr lang="en-US" dirty="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endParaRPr lang="en-US" dirty="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a:lstStyle/>
          <a:p>
            <a:fld id="{6FCA8E82-58CD-E045-8B98-B7A85B79B752}" type="datetime4">
              <a:rPr lang="en-US" smtClean="0"/>
              <a:pPr/>
              <a:t>October 5, 2022</a:t>
            </a:fld>
            <a:endParaRPr lang="en-US" dirty="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369059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a:lstStyle/>
          <a:p>
            <a:fld id="{6FCA8E82-58CD-E045-8B98-B7A85B79B752}" type="datetime4">
              <a:rPr lang="en-US" smtClean="0"/>
              <a:pPr/>
              <a:t>October 5, 2022</a:t>
            </a:fld>
            <a:endParaRPr lang="en-US" dirty="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a:lstStyle/>
          <a:p>
            <a:r>
              <a:rPr lang="en-US"/>
              <a:t>Annual Review</a:t>
            </a:r>
            <a:endParaRPr lang="en-US" b="0" dirty="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a:t>Click icon to add picture</a:t>
            </a:r>
            <a:endParaRPr lang="en-US" dirty="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userDrawn="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37925-9529-C9C9-4262-91D498E712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C73B93-BC66-2044-34F5-894D5C22F5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B41D4-1CA8-B9C6-4BA1-973BA99DA1C5}"/>
              </a:ext>
            </a:extLst>
          </p:cNvPr>
          <p:cNvSpPr>
            <a:spLocks noGrp="1"/>
          </p:cNvSpPr>
          <p:nvPr>
            <p:ph type="dt" sz="half" idx="10"/>
          </p:nvPr>
        </p:nvSpPr>
        <p:spPr/>
        <p:txBody>
          <a:bodyPr/>
          <a:lstStyle/>
          <a:p>
            <a:fld id="{CCCC7C3B-274D-4E65-8E0E-7DD1FC590863}" type="datetimeFigureOut">
              <a:rPr lang="en-US" smtClean="0"/>
              <a:t>10/5/2022</a:t>
            </a:fld>
            <a:endParaRPr lang="en-US"/>
          </a:p>
        </p:txBody>
      </p:sp>
      <p:sp>
        <p:nvSpPr>
          <p:cNvPr id="5" name="Footer Placeholder 4">
            <a:extLst>
              <a:ext uri="{FF2B5EF4-FFF2-40B4-BE49-F238E27FC236}">
                <a16:creationId xmlns:a16="http://schemas.microsoft.com/office/drawing/2014/main" id="{9B961E63-3046-2E99-79E7-581B32D07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93A49-4A8A-4DA5-B31F-05B986381D8E}"/>
              </a:ext>
            </a:extLst>
          </p:cNvPr>
          <p:cNvSpPr>
            <a:spLocks noGrp="1"/>
          </p:cNvSpPr>
          <p:nvPr>
            <p:ph type="sldNum" sz="quarter" idx="12"/>
          </p:nvPr>
        </p:nvSpPr>
        <p:spPr/>
        <p:txBody>
          <a:bodyPr/>
          <a:lstStyle/>
          <a:p>
            <a:fld id="{3375D886-A8C0-41A3-AF8C-F8CDD1AE4940}" type="slidenum">
              <a:rPr lang="en-US" smtClean="0"/>
              <a:t>‹#›</a:t>
            </a:fld>
            <a:endParaRPr lang="en-US"/>
          </a:p>
        </p:txBody>
      </p:sp>
    </p:spTree>
    <p:extLst>
      <p:ext uri="{BB962C8B-B14F-4D97-AF65-F5344CB8AC3E}">
        <p14:creationId xmlns:p14="http://schemas.microsoft.com/office/powerpoint/2010/main" val="318816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F77A4-DF85-431C-964A-24536FE1052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616805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F77A4-DF85-431C-964A-24536FE1052E}"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1527358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F77A4-DF85-431C-964A-24536FE1052E}"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48836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F77A4-DF85-431C-964A-24536FE1052E}"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2347553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F77A4-DF85-431C-964A-24536FE1052E}"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03067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F77A4-DF85-431C-964A-24536FE1052E}"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411054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F77A4-DF85-431C-964A-24536FE1052E}"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9405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189327" cy="684597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97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5142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858361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B67-AC70-0C47-80B4-7051D5D1CB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7FFB3-1ADB-3E4C-8033-444C15418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23823-7DF9-8546-82C0-B0EE4B492F23}"/>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5" name="Footer Placeholder 4">
            <a:extLst>
              <a:ext uri="{FF2B5EF4-FFF2-40B4-BE49-F238E27FC236}">
                <a16:creationId xmlns:a16="http://schemas.microsoft.com/office/drawing/2014/main" id="{FCC3E355-9316-634B-83E1-9EFB87635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CC966-7D70-A745-9DC6-BF7E54E8A3F9}"/>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317877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5E2C-68EB-EC40-AE24-43F6878B7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A3357-83D6-9E43-A658-B1C7BF998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B4D7B-244D-BD42-A841-BEC6E39905B9}"/>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5" name="Footer Placeholder 4">
            <a:extLst>
              <a:ext uri="{FF2B5EF4-FFF2-40B4-BE49-F238E27FC236}">
                <a16:creationId xmlns:a16="http://schemas.microsoft.com/office/drawing/2014/main" id="{52D41E17-D73D-3947-859B-9187AA859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D25BA-37DB-6944-9A22-97AEFF2CEB49}"/>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926531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9F99-9A57-834E-A8F5-06B6D5536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18A3A-D8EB-CD47-9F8E-343A1319B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8B45B-8B3A-0046-8387-67CA2CF390D7}"/>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5" name="Footer Placeholder 4">
            <a:extLst>
              <a:ext uri="{FF2B5EF4-FFF2-40B4-BE49-F238E27FC236}">
                <a16:creationId xmlns:a16="http://schemas.microsoft.com/office/drawing/2014/main" id="{F842EAF5-AF3B-4441-B18A-A393DCC85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F1881-9854-C344-B932-D1D22326361C}"/>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664101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1701-0931-B540-8F39-E98A4523B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E8941-A601-0D43-97E6-C5319054B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F6948-6ECB-C543-9235-6454BAE3F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2DCFA5-1865-A74B-925B-4EFA8600319C}"/>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6" name="Footer Placeholder 5">
            <a:extLst>
              <a:ext uri="{FF2B5EF4-FFF2-40B4-BE49-F238E27FC236}">
                <a16:creationId xmlns:a16="http://schemas.microsoft.com/office/drawing/2014/main" id="{01E0FE06-475A-7C4D-8A9E-F6A928A49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0F71B-0CF5-414F-B77E-5CBC78E70A3D}"/>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1130227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E274-F160-DD44-927C-CB877DC21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1BDBE7-FF77-094D-8947-32DF6516C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91FDB2-7F54-5746-9664-94A3A7D1C6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A72F4-E7CF-2C47-BE12-369AD0858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2CF6AE-486D-644A-809B-1F0635379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974C8-4A99-3A45-A134-0E71FBFE57E3}"/>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8" name="Footer Placeholder 7">
            <a:extLst>
              <a:ext uri="{FF2B5EF4-FFF2-40B4-BE49-F238E27FC236}">
                <a16:creationId xmlns:a16="http://schemas.microsoft.com/office/drawing/2014/main" id="{4C68A295-D114-F942-8726-1820603343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4943DA-1147-6A4F-990F-B1AB25D9A4A3}"/>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980316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2D7F-4B02-1E4F-8104-BC2C51D2A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7619FB-58AF-5740-8052-A6590BF1475F}"/>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4" name="Footer Placeholder 3">
            <a:extLst>
              <a:ext uri="{FF2B5EF4-FFF2-40B4-BE49-F238E27FC236}">
                <a16:creationId xmlns:a16="http://schemas.microsoft.com/office/drawing/2014/main" id="{E118F377-E4A7-3541-B5C8-96AF91DE62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7B2C07-261D-2F48-AB2A-BE93ED679C88}"/>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920409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C6B89-F243-F84D-B4B8-B7A4D737FA19}"/>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3" name="Footer Placeholder 2">
            <a:extLst>
              <a:ext uri="{FF2B5EF4-FFF2-40B4-BE49-F238E27FC236}">
                <a16:creationId xmlns:a16="http://schemas.microsoft.com/office/drawing/2014/main" id="{0801ABA1-1E3D-AB4A-BBC2-7618CF62F0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1D8E14-CEBD-A145-972C-AE472171D61C}"/>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320789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BCA7-EF24-2747-85A6-7859DCA4E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A70E2D-7556-8E47-B6A6-AAC5C018B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6003F-6705-C142-9D92-4A425B8E3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73D2A-02FE-AC4F-8518-DEFCA9211DAD}"/>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6" name="Footer Placeholder 5">
            <a:extLst>
              <a:ext uri="{FF2B5EF4-FFF2-40B4-BE49-F238E27FC236}">
                <a16:creationId xmlns:a16="http://schemas.microsoft.com/office/drawing/2014/main" id="{EB2B03DB-AE31-BD44-A912-A10ED8100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90C11-2828-6D40-AA7E-FA5FECFADEB5}"/>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981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189327" cy="684597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082CCCB0-0DC1-4B61-AEE8-FDF00DC06822}"/>
              </a:ext>
            </a:extLst>
          </p:cNvPr>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115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8CB7-72BB-BA47-8FA5-42D381E90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F9C9AD-DFDC-BA47-9206-C2F0D9D01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E47BB4-317F-864A-BCC6-8181C3304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3854E-EE13-EF46-B184-7B27EB767ED5}"/>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6" name="Footer Placeholder 5">
            <a:extLst>
              <a:ext uri="{FF2B5EF4-FFF2-40B4-BE49-F238E27FC236}">
                <a16:creationId xmlns:a16="http://schemas.microsoft.com/office/drawing/2014/main" id="{296C9CB4-94F0-C242-B781-B3BC7879A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4E963-BF4C-8744-A781-2A56671EF72B}"/>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434642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DF6A-9738-C849-815C-2C423CF5A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4F0249-E904-8C4A-B042-C22FCAE8A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B3197-00F9-6247-B479-3788A22A4FFE}"/>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5" name="Footer Placeholder 4">
            <a:extLst>
              <a:ext uri="{FF2B5EF4-FFF2-40B4-BE49-F238E27FC236}">
                <a16:creationId xmlns:a16="http://schemas.microsoft.com/office/drawing/2014/main" id="{C1463BCA-B758-2140-9777-15EAE4D55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340C6-7F22-FE42-A4CE-139FC7B3BEEA}"/>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3928683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BACC8-5F6D-1643-B4F3-11CC9070C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E7E31-347B-E849-907A-B901871724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483B7-1702-3F40-9C9A-73264B026E20}"/>
              </a:ext>
            </a:extLst>
          </p:cNvPr>
          <p:cNvSpPr>
            <a:spLocks noGrp="1"/>
          </p:cNvSpPr>
          <p:nvPr>
            <p:ph type="dt" sz="half" idx="10"/>
          </p:nvPr>
        </p:nvSpPr>
        <p:spPr/>
        <p:txBody>
          <a:bodyPr/>
          <a:lstStyle/>
          <a:p>
            <a:fld id="{E1BC5434-7FB7-AA43-9C82-7B89F38A0693}" type="datetimeFigureOut">
              <a:rPr lang="en-US" smtClean="0"/>
              <a:t>10/5/2022</a:t>
            </a:fld>
            <a:endParaRPr lang="en-US"/>
          </a:p>
        </p:txBody>
      </p:sp>
      <p:sp>
        <p:nvSpPr>
          <p:cNvPr id="5" name="Footer Placeholder 4">
            <a:extLst>
              <a:ext uri="{FF2B5EF4-FFF2-40B4-BE49-F238E27FC236}">
                <a16:creationId xmlns:a16="http://schemas.microsoft.com/office/drawing/2014/main" id="{16216144-6576-CA40-8225-306081EB8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A92BE-CF84-1D48-952E-E978D377A771}"/>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164370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C0C45D-0F45-40D1-BF9C-8446B243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F66AF91-A9E7-47C3-A5FF-4483273CC61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11507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F4B974D-BDD5-458B-AA11-8D272CF1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4BDDDE-BF50-47B1-99D2-831E463B8CED}"/>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707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BB5912A-7BF6-4F13-B2B8-E1A5B50DD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ABD70C2-E2A8-43B1-BB62-8B33BFF5C81C}"/>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88073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55510C7-ACFC-4A0F-9099-0AB936851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2706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B6E0A83-5925-492B-8DF6-F4E966549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208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E4F8F6F-B382-4578-BED4-67E2BD30E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611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A8725F7-D215-43E3-89FC-29D237FCD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70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5697" y="365125"/>
            <a:ext cx="3429337" cy="1373106"/>
          </a:xfrm>
          <a:prstGeom prst="rect">
            <a:avLst/>
          </a:prstGeom>
        </p:spPr>
      </p:pic>
    </p:spTree>
    <p:extLst>
      <p:ext uri="{BB962C8B-B14F-4D97-AF65-F5344CB8AC3E}">
        <p14:creationId xmlns:p14="http://schemas.microsoft.com/office/powerpoint/2010/main" val="2811640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316D035-0A26-4E19-9DBE-869DB61E7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37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5B1ECF-16E8-47F1-8255-56827FA68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372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09EAB38-C89A-4230-AEA7-B635B0B16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215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DB28796-CCC6-47B9-A1A8-CB193C0E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05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A9E0B4E-E0BB-4754-A221-37C57CCD7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44338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2BDE8FE-9F76-4449-8B4A-1CA3EA834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4429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8411C-7BE0-4DAF-B587-D1B71783D7E5}"/>
              </a:ext>
            </a:extLst>
          </p:cNvPr>
          <p:cNvSpPr>
            <a:spLocks noGrp="1"/>
          </p:cNvSpPr>
          <p:nvPr>
            <p:ph type="dt" sz="half" idx="10"/>
          </p:nvPr>
        </p:nvSpPr>
        <p:spPr/>
        <p:txBody>
          <a:bodyPr/>
          <a:lstStyle>
            <a:lvl1pPr>
              <a:defRPr/>
            </a:lvl1pPr>
          </a:lstStyle>
          <a:p>
            <a:pPr>
              <a:defRPr/>
            </a:pPr>
            <a:fld id="{6AB5B7A7-FBAA-4790-BFAD-DD13C542F68F}" type="datetimeFigureOut">
              <a:rPr lang="en-US"/>
              <a:pPr>
                <a:defRPr/>
              </a:pPr>
              <a:t>10/5/2022</a:t>
            </a:fld>
            <a:endParaRPr lang="en-US"/>
          </a:p>
        </p:txBody>
      </p:sp>
      <p:sp>
        <p:nvSpPr>
          <p:cNvPr id="5" name="Footer Placeholder 4">
            <a:extLst>
              <a:ext uri="{FF2B5EF4-FFF2-40B4-BE49-F238E27FC236}">
                <a16:creationId xmlns:a16="http://schemas.microsoft.com/office/drawing/2014/main" id="{5BDF13FF-17E4-49EA-BC1E-6C3A2E5F8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AB0376-3859-48FD-A8DD-E838C794C6A0}"/>
              </a:ext>
            </a:extLst>
          </p:cNvPr>
          <p:cNvSpPr>
            <a:spLocks noGrp="1"/>
          </p:cNvSpPr>
          <p:nvPr>
            <p:ph type="sldNum" sz="quarter" idx="12"/>
          </p:nvPr>
        </p:nvSpPr>
        <p:spPr/>
        <p:txBody>
          <a:bodyPr/>
          <a:lstStyle>
            <a:lvl1pPr>
              <a:defRPr/>
            </a:lvl1pPr>
          </a:lstStyle>
          <a:p>
            <a:pPr>
              <a:defRPr/>
            </a:pPr>
            <a:fld id="{9B8067E9-343C-4376-99D0-FE93BE818D90}" type="slidenum">
              <a:rPr lang="en-US" altLang="en-US"/>
              <a:pPr>
                <a:defRPr/>
              </a:pPr>
              <a:t>‹#›</a:t>
            </a:fld>
            <a:endParaRPr lang="en-US" altLang="en-US"/>
          </a:p>
        </p:txBody>
      </p:sp>
    </p:spTree>
    <p:extLst>
      <p:ext uri="{BB962C8B-B14F-4D97-AF65-F5344CB8AC3E}">
        <p14:creationId xmlns:p14="http://schemas.microsoft.com/office/powerpoint/2010/main" val="108083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002406-ECF4-410A-B92E-12557518EFF4}"/>
              </a:ext>
            </a:extLst>
          </p:cNvPr>
          <p:cNvSpPr>
            <a:spLocks noGrp="1"/>
          </p:cNvSpPr>
          <p:nvPr>
            <p:ph type="dt" sz="half" idx="10"/>
          </p:nvPr>
        </p:nvSpPr>
        <p:spPr/>
        <p:txBody>
          <a:bodyPr/>
          <a:lstStyle>
            <a:lvl1pPr>
              <a:defRPr/>
            </a:lvl1pPr>
          </a:lstStyle>
          <a:p>
            <a:pPr>
              <a:defRPr/>
            </a:pPr>
            <a:fld id="{B78577D1-49C9-4AC7-BFA9-AE977C06FD39}" type="datetimeFigureOut">
              <a:rPr lang="en-US"/>
              <a:pPr>
                <a:defRPr/>
              </a:pPr>
              <a:t>10/5/2022</a:t>
            </a:fld>
            <a:endParaRPr lang="en-US"/>
          </a:p>
        </p:txBody>
      </p:sp>
      <p:sp>
        <p:nvSpPr>
          <p:cNvPr id="6" name="Footer Placeholder 4">
            <a:extLst>
              <a:ext uri="{FF2B5EF4-FFF2-40B4-BE49-F238E27FC236}">
                <a16:creationId xmlns:a16="http://schemas.microsoft.com/office/drawing/2014/main" id="{9388D471-0DED-496D-AD0E-F607ADE3E9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03855C-F336-437F-9859-163BB8916D59}"/>
              </a:ext>
            </a:extLst>
          </p:cNvPr>
          <p:cNvSpPr>
            <a:spLocks noGrp="1"/>
          </p:cNvSpPr>
          <p:nvPr>
            <p:ph type="sldNum" sz="quarter" idx="12"/>
          </p:nvPr>
        </p:nvSpPr>
        <p:spPr/>
        <p:txBody>
          <a:bodyPr/>
          <a:lstStyle>
            <a:lvl1pPr>
              <a:defRPr/>
            </a:lvl1pPr>
          </a:lstStyle>
          <a:p>
            <a:pPr>
              <a:defRPr/>
            </a:pPr>
            <a:fld id="{336A2F1D-CF2E-4887-BB6D-6579DBF82EA1}" type="slidenum">
              <a:rPr lang="en-US" altLang="en-US"/>
              <a:pPr>
                <a:defRPr/>
              </a:pPr>
              <a:t>‹#›</a:t>
            </a:fld>
            <a:endParaRPr lang="en-US" altLang="en-US"/>
          </a:p>
        </p:txBody>
      </p:sp>
    </p:spTree>
    <p:extLst>
      <p:ext uri="{BB962C8B-B14F-4D97-AF65-F5344CB8AC3E}">
        <p14:creationId xmlns:p14="http://schemas.microsoft.com/office/powerpoint/2010/main" val="1205426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955DAB-081C-4C76-BF9F-ABACBF79A299}"/>
              </a:ext>
            </a:extLst>
          </p:cNvPr>
          <p:cNvSpPr>
            <a:spLocks noGrp="1"/>
          </p:cNvSpPr>
          <p:nvPr>
            <p:ph type="dt" sz="half" idx="10"/>
          </p:nvPr>
        </p:nvSpPr>
        <p:spPr/>
        <p:txBody>
          <a:bodyPr/>
          <a:lstStyle>
            <a:lvl1pPr>
              <a:defRPr/>
            </a:lvl1pPr>
          </a:lstStyle>
          <a:p>
            <a:pPr>
              <a:defRPr/>
            </a:pPr>
            <a:fld id="{5B274897-AA29-4062-BCBD-4B70ECA7421C}" type="datetimeFigureOut">
              <a:rPr lang="en-US"/>
              <a:pPr>
                <a:defRPr/>
              </a:pPr>
              <a:t>10/5/2022</a:t>
            </a:fld>
            <a:endParaRPr lang="en-US"/>
          </a:p>
        </p:txBody>
      </p:sp>
      <p:sp>
        <p:nvSpPr>
          <p:cNvPr id="8" name="Footer Placeholder 4">
            <a:extLst>
              <a:ext uri="{FF2B5EF4-FFF2-40B4-BE49-F238E27FC236}">
                <a16:creationId xmlns:a16="http://schemas.microsoft.com/office/drawing/2014/main" id="{4D924EE3-0613-422C-A4D2-232EAA4FA6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D0B009-9AF0-4AC2-9100-6FE17D7C2582}"/>
              </a:ext>
            </a:extLst>
          </p:cNvPr>
          <p:cNvSpPr>
            <a:spLocks noGrp="1"/>
          </p:cNvSpPr>
          <p:nvPr>
            <p:ph type="sldNum" sz="quarter" idx="12"/>
          </p:nvPr>
        </p:nvSpPr>
        <p:spPr/>
        <p:txBody>
          <a:bodyPr/>
          <a:lstStyle>
            <a:lvl1pPr>
              <a:defRPr/>
            </a:lvl1pPr>
          </a:lstStyle>
          <a:p>
            <a:pPr>
              <a:defRPr/>
            </a:pPr>
            <a:fld id="{0E37B058-7088-4F0C-A639-F3C910543883}" type="slidenum">
              <a:rPr lang="en-US" altLang="en-US"/>
              <a:pPr>
                <a:defRPr/>
              </a:pPr>
              <a:t>‹#›</a:t>
            </a:fld>
            <a:endParaRPr lang="en-US" altLang="en-US"/>
          </a:p>
        </p:txBody>
      </p:sp>
    </p:spTree>
    <p:extLst>
      <p:ext uri="{BB962C8B-B14F-4D97-AF65-F5344CB8AC3E}">
        <p14:creationId xmlns:p14="http://schemas.microsoft.com/office/powerpoint/2010/main" val="1254551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488164-7FE1-4D5D-8E50-744AE3F49B3D}"/>
              </a:ext>
            </a:extLst>
          </p:cNvPr>
          <p:cNvSpPr>
            <a:spLocks noGrp="1"/>
          </p:cNvSpPr>
          <p:nvPr>
            <p:ph type="dt" sz="half" idx="10"/>
          </p:nvPr>
        </p:nvSpPr>
        <p:spPr/>
        <p:txBody>
          <a:bodyPr/>
          <a:lstStyle>
            <a:lvl1pPr>
              <a:defRPr/>
            </a:lvl1pPr>
          </a:lstStyle>
          <a:p>
            <a:pPr>
              <a:defRPr/>
            </a:pPr>
            <a:fld id="{940E0689-4B9B-4667-BF3E-F78116514997}" type="datetimeFigureOut">
              <a:rPr lang="en-US"/>
              <a:pPr>
                <a:defRPr/>
              </a:pPr>
              <a:t>10/5/2022</a:t>
            </a:fld>
            <a:endParaRPr lang="en-US"/>
          </a:p>
        </p:txBody>
      </p:sp>
      <p:sp>
        <p:nvSpPr>
          <p:cNvPr id="4" name="Footer Placeholder 4">
            <a:extLst>
              <a:ext uri="{FF2B5EF4-FFF2-40B4-BE49-F238E27FC236}">
                <a16:creationId xmlns:a16="http://schemas.microsoft.com/office/drawing/2014/main" id="{1CA9BA93-5BCB-4B0B-B993-8CF1FC9ED6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F92317F-7B90-427F-9E26-B5D4B7DE7DCF}"/>
              </a:ext>
            </a:extLst>
          </p:cNvPr>
          <p:cNvSpPr>
            <a:spLocks noGrp="1"/>
          </p:cNvSpPr>
          <p:nvPr>
            <p:ph type="sldNum" sz="quarter" idx="12"/>
          </p:nvPr>
        </p:nvSpPr>
        <p:spPr/>
        <p:txBody>
          <a:bodyPr/>
          <a:lstStyle>
            <a:lvl1pPr>
              <a:defRPr/>
            </a:lvl1pPr>
          </a:lstStyle>
          <a:p>
            <a:pPr>
              <a:defRPr/>
            </a:pPr>
            <a:fld id="{4BEA6EDA-AF85-4845-94FE-D899B04C57D7}" type="slidenum">
              <a:rPr lang="en-US" altLang="en-US"/>
              <a:pPr>
                <a:defRPr/>
              </a:pPr>
              <a:t>‹#›</a:t>
            </a:fld>
            <a:endParaRPr lang="en-US" altLang="en-US"/>
          </a:p>
        </p:txBody>
      </p:sp>
    </p:spTree>
    <p:extLst>
      <p:ext uri="{BB962C8B-B14F-4D97-AF65-F5344CB8AC3E}">
        <p14:creationId xmlns:p14="http://schemas.microsoft.com/office/powerpoint/2010/main" val="141932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5697" y="365125"/>
            <a:ext cx="3429337" cy="1373106"/>
          </a:xfrm>
          <a:prstGeom prst="rect">
            <a:avLst/>
          </a:prstGeom>
        </p:spPr>
      </p:pic>
      <p:sp>
        <p:nvSpPr>
          <p:cNvPr id="6" name="Content Placeholder 2">
            <a:extLst>
              <a:ext uri="{FF2B5EF4-FFF2-40B4-BE49-F238E27FC236}">
                <a16:creationId xmlns:a16="http://schemas.microsoft.com/office/drawing/2014/main" id="{D7FBBC70-BE70-4C67-8F80-C2E276DCB787}"/>
              </a:ext>
            </a:extLst>
          </p:cNvPr>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4292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F897D7-421A-4A37-BE73-6B8202591F06}"/>
              </a:ext>
            </a:extLst>
          </p:cNvPr>
          <p:cNvSpPr>
            <a:spLocks noGrp="1"/>
          </p:cNvSpPr>
          <p:nvPr>
            <p:ph type="dt" sz="half" idx="10"/>
          </p:nvPr>
        </p:nvSpPr>
        <p:spPr/>
        <p:txBody>
          <a:bodyPr/>
          <a:lstStyle>
            <a:lvl1pPr>
              <a:defRPr/>
            </a:lvl1pPr>
          </a:lstStyle>
          <a:p>
            <a:pPr>
              <a:defRPr/>
            </a:pPr>
            <a:fld id="{A6576F1B-C307-4ECD-9B39-FDED653C0778}" type="datetimeFigureOut">
              <a:rPr lang="en-US"/>
              <a:pPr>
                <a:defRPr/>
              </a:pPr>
              <a:t>10/5/2022</a:t>
            </a:fld>
            <a:endParaRPr lang="en-US"/>
          </a:p>
        </p:txBody>
      </p:sp>
      <p:sp>
        <p:nvSpPr>
          <p:cNvPr id="3" name="Footer Placeholder 4">
            <a:extLst>
              <a:ext uri="{FF2B5EF4-FFF2-40B4-BE49-F238E27FC236}">
                <a16:creationId xmlns:a16="http://schemas.microsoft.com/office/drawing/2014/main" id="{E8DF12CD-A15F-49F5-B7FF-C8BB52572B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8F75DB-67EE-408A-820C-49B19B11C3AF}"/>
              </a:ext>
            </a:extLst>
          </p:cNvPr>
          <p:cNvSpPr>
            <a:spLocks noGrp="1"/>
          </p:cNvSpPr>
          <p:nvPr>
            <p:ph type="sldNum" sz="quarter" idx="12"/>
          </p:nvPr>
        </p:nvSpPr>
        <p:spPr/>
        <p:txBody>
          <a:bodyPr/>
          <a:lstStyle>
            <a:lvl1pPr>
              <a:defRPr/>
            </a:lvl1pPr>
          </a:lstStyle>
          <a:p>
            <a:pPr>
              <a:defRPr/>
            </a:pPr>
            <a:fld id="{8AF7DD90-E644-4943-B1D5-F57A7BB02C43}" type="slidenum">
              <a:rPr lang="en-US" altLang="en-US"/>
              <a:pPr>
                <a:defRPr/>
              </a:pPr>
              <a:t>‹#›</a:t>
            </a:fld>
            <a:endParaRPr lang="en-US" altLang="en-US"/>
          </a:p>
        </p:txBody>
      </p:sp>
    </p:spTree>
    <p:extLst>
      <p:ext uri="{BB962C8B-B14F-4D97-AF65-F5344CB8AC3E}">
        <p14:creationId xmlns:p14="http://schemas.microsoft.com/office/powerpoint/2010/main" val="4141999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911A370-2775-4D74-9FE5-2D347670D26E}"/>
              </a:ext>
            </a:extLst>
          </p:cNvPr>
          <p:cNvSpPr>
            <a:spLocks noGrp="1"/>
          </p:cNvSpPr>
          <p:nvPr>
            <p:ph type="dt" sz="half" idx="10"/>
          </p:nvPr>
        </p:nvSpPr>
        <p:spPr/>
        <p:txBody>
          <a:bodyPr/>
          <a:lstStyle>
            <a:lvl1pPr>
              <a:defRPr/>
            </a:lvl1pPr>
          </a:lstStyle>
          <a:p>
            <a:pPr>
              <a:defRPr/>
            </a:pPr>
            <a:fld id="{CD2B38CD-5918-4D60-8B29-455F41CE7BA2}" type="datetimeFigureOut">
              <a:rPr lang="en-US"/>
              <a:pPr>
                <a:defRPr/>
              </a:pPr>
              <a:t>10/5/2022</a:t>
            </a:fld>
            <a:endParaRPr lang="en-US"/>
          </a:p>
        </p:txBody>
      </p:sp>
      <p:sp>
        <p:nvSpPr>
          <p:cNvPr id="6" name="Footer Placeholder 4">
            <a:extLst>
              <a:ext uri="{FF2B5EF4-FFF2-40B4-BE49-F238E27FC236}">
                <a16:creationId xmlns:a16="http://schemas.microsoft.com/office/drawing/2014/main" id="{9A9B3B0D-B33C-4B9F-BDD4-9832C5FA76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E969ED-F19C-4B65-9B74-BCBB4262E4A7}"/>
              </a:ext>
            </a:extLst>
          </p:cNvPr>
          <p:cNvSpPr>
            <a:spLocks noGrp="1"/>
          </p:cNvSpPr>
          <p:nvPr>
            <p:ph type="sldNum" sz="quarter" idx="12"/>
          </p:nvPr>
        </p:nvSpPr>
        <p:spPr/>
        <p:txBody>
          <a:bodyPr/>
          <a:lstStyle>
            <a:lvl1pPr>
              <a:defRPr/>
            </a:lvl1pPr>
          </a:lstStyle>
          <a:p>
            <a:pPr>
              <a:defRPr/>
            </a:pPr>
            <a:fld id="{DE84EFD4-1658-49AF-9D3C-2D27094578E6}" type="slidenum">
              <a:rPr lang="en-US" altLang="en-US"/>
              <a:pPr>
                <a:defRPr/>
              </a:pPr>
              <a:t>‹#›</a:t>
            </a:fld>
            <a:endParaRPr lang="en-US" altLang="en-US"/>
          </a:p>
        </p:txBody>
      </p:sp>
    </p:spTree>
    <p:extLst>
      <p:ext uri="{BB962C8B-B14F-4D97-AF65-F5344CB8AC3E}">
        <p14:creationId xmlns:p14="http://schemas.microsoft.com/office/powerpoint/2010/main" val="1590650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3551BB-62F6-442B-A700-6587FEB8A681}"/>
              </a:ext>
            </a:extLst>
          </p:cNvPr>
          <p:cNvSpPr>
            <a:spLocks noGrp="1"/>
          </p:cNvSpPr>
          <p:nvPr>
            <p:ph type="dt" sz="half" idx="10"/>
          </p:nvPr>
        </p:nvSpPr>
        <p:spPr/>
        <p:txBody>
          <a:bodyPr/>
          <a:lstStyle>
            <a:lvl1pPr>
              <a:defRPr/>
            </a:lvl1pPr>
          </a:lstStyle>
          <a:p>
            <a:pPr>
              <a:defRPr/>
            </a:pPr>
            <a:fld id="{9E1D1AF4-9535-4DE6-8204-3C66208B16DC}" type="datetimeFigureOut">
              <a:rPr lang="en-US"/>
              <a:pPr>
                <a:defRPr/>
              </a:pPr>
              <a:t>10/5/2022</a:t>
            </a:fld>
            <a:endParaRPr lang="en-US"/>
          </a:p>
        </p:txBody>
      </p:sp>
      <p:sp>
        <p:nvSpPr>
          <p:cNvPr id="6" name="Footer Placeholder 4">
            <a:extLst>
              <a:ext uri="{FF2B5EF4-FFF2-40B4-BE49-F238E27FC236}">
                <a16:creationId xmlns:a16="http://schemas.microsoft.com/office/drawing/2014/main" id="{569CAE85-C256-4753-A3EE-5D3F782E0B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E28C85-87D0-43C0-8F72-D05DDE518830}"/>
              </a:ext>
            </a:extLst>
          </p:cNvPr>
          <p:cNvSpPr>
            <a:spLocks noGrp="1"/>
          </p:cNvSpPr>
          <p:nvPr>
            <p:ph type="sldNum" sz="quarter" idx="12"/>
          </p:nvPr>
        </p:nvSpPr>
        <p:spPr/>
        <p:txBody>
          <a:bodyPr/>
          <a:lstStyle>
            <a:lvl1pPr>
              <a:defRPr/>
            </a:lvl1pPr>
          </a:lstStyle>
          <a:p>
            <a:pPr>
              <a:defRPr/>
            </a:pPr>
            <a:fld id="{C447063D-79CC-4FB3-A50D-2B2E3BEFBB55}" type="slidenum">
              <a:rPr lang="en-US" altLang="en-US"/>
              <a:pPr>
                <a:defRPr/>
              </a:pPr>
              <a:t>‹#›</a:t>
            </a:fld>
            <a:endParaRPr lang="en-US" altLang="en-US"/>
          </a:p>
        </p:txBody>
      </p:sp>
    </p:spTree>
    <p:extLst>
      <p:ext uri="{BB962C8B-B14F-4D97-AF65-F5344CB8AC3E}">
        <p14:creationId xmlns:p14="http://schemas.microsoft.com/office/powerpoint/2010/main" val="1677085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34D19-56CB-4759-9032-7C3EBEF77DEC}"/>
              </a:ext>
            </a:extLst>
          </p:cNvPr>
          <p:cNvSpPr>
            <a:spLocks noGrp="1"/>
          </p:cNvSpPr>
          <p:nvPr>
            <p:ph type="dt" sz="half" idx="10"/>
          </p:nvPr>
        </p:nvSpPr>
        <p:spPr/>
        <p:txBody>
          <a:bodyPr/>
          <a:lstStyle>
            <a:lvl1pPr>
              <a:defRPr/>
            </a:lvl1pPr>
          </a:lstStyle>
          <a:p>
            <a:pPr>
              <a:defRPr/>
            </a:pPr>
            <a:fld id="{A04403D7-F113-435A-ACD9-CFB9B5B89DD1}" type="datetimeFigureOut">
              <a:rPr lang="en-US"/>
              <a:pPr>
                <a:defRPr/>
              </a:pPr>
              <a:t>10/5/2022</a:t>
            </a:fld>
            <a:endParaRPr lang="en-US"/>
          </a:p>
        </p:txBody>
      </p:sp>
      <p:sp>
        <p:nvSpPr>
          <p:cNvPr id="5" name="Footer Placeholder 4">
            <a:extLst>
              <a:ext uri="{FF2B5EF4-FFF2-40B4-BE49-F238E27FC236}">
                <a16:creationId xmlns:a16="http://schemas.microsoft.com/office/drawing/2014/main" id="{564997C9-6310-49B4-AA5D-7FE7DF7F89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AFC212-8565-4A79-AD03-E38C7E69F2C4}"/>
              </a:ext>
            </a:extLst>
          </p:cNvPr>
          <p:cNvSpPr>
            <a:spLocks noGrp="1"/>
          </p:cNvSpPr>
          <p:nvPr>
            <p:ph type="sldNum" sz="quarter" idx="12"/>
          </p:nvPr>
        </p:nvSpPr>
        <p:spPr/>
        <p:txBody>
          <a:bodyPr/>
          <a:lstStyle>
            <a:lvl1pPr>
              <a:defRPr/>
            </a:lvl1pPr>
          </a:lstStyle>
          <a:p>
            <a:pPr>
              <a:defRPr/>
            </a:pPr>
            <a:fld id="{143B322D-D457-4D73-8D97-48B464FBDF07}" type="slidenum">
              <a:rPr lang="en-US" altLang="en-US"/>
              <a:pPr>
                <a:defRPr/>
              </a:pPr>
              <a:t>‹#›</a:t>
            </a:fld>
            <a:endParaRPr lang="en-US" altLang="en-US"/>
          </a:p>
        </p:txBody>
      </p:sp>
    </p:spTree>
    <p:extLst>
      <p:ext uri="{BB962C8B-B14F-4D97-AF65-F5344CB8AC3E}">
        <p14:creationId xmlns:p14="http://schemas.microsoft.com/office/powerpoint/2010/main" val="2031869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A0BBD-2F56-4CD8-9D44-1CB3670916B8}"/>
              </a:ext>
            </a:extLst>
          </p:cNvPr>
          <p:cNvSpPr>
            <a:spLocks noGrp="1"/>
          </p:cNvSpPr>
          <p:nvPr>
            <p:ph type="dt" sz="half" idx="10"/>
          </p:nvPr>
        </p:nvSpPr>
        <p:spPr/>
        <p:txBody>
          <a:bodyPr/>
          <a:lstStyle>
            <a:lvl1pPr>
              <a:defRPr/>
            </a:lvl1pPr>
          </a:lstStyle>
          <a:p>
            <a:pPr>
              <a:defRPr/>
            </a:pPr>
            <a:fld id="{2BF3C70F-A596-4F01-AFC2-C2119C0C2580}" type="datetimeFigureOut">
              <a:rPr lang="en-US"/>
              <a:pPr>
                <a:defRPr/>
              </a:pPr>
              <a:t>10/5/2022</a:t>
            </a:fld>
            <a:endParaRPr lang="en-US"/>
          </a:p>
        </p:txBody>
      </p:sp>
      <p:sp>
        <p:nvSpPr>
          <p:cNvPr id="5" name="Footer Placeholder 4">
            <a:extLst>
              <a:ext uri="{FF2B5EF4-FFF2-40B4-BE49-F238E27FC236}">
                <a16:creationId xmlns:a16="http://schemas.microsoft.com/office/drawing/2014/main" id="{729681D3-749F-47B4-B713-064A949CA3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A0E6E7-067E-4303-B2F5-EEA4D867EBCD}"/>
              </a:ext>
            </a:extLst>
          </p:cNvPr>
          <p:cNvSpPr>
            <a:spLocks noGrp="1"/>
          </p:cNvSpPr>
          <p:nvPr>
            <p:ph type="sldNum" sz="quarter" idx="12"/>
          </p:nvPr>
        </p:nvSpPr>
        <p:spPr/>
        <p:txBody>
          <a:bodyPr/>
          <a:lstStyle>
            <a:lvl1pPr>
              <a:defRPr/>
            </a:lvl1pPr>
          </a:lstStyle>
          <a:p>
            <a:pPr>
              <a:defRPr/>
            </a:pPr>
            <a:fld id="{72D9C217-1FA6-4AD6-BBC8-BA62715A1509}" type="slidenum">
              <a:rPr lang="en-US" altLang="en-US"/>
              <a:pPr>
                <a:defRPr/>
              </a:pPr>
              <a:t>‹#›</a:t>
            </a:fld>
            <a:endParaRPr lang="en-US" altLang="en-US"/>
          </a:p>
        </p:txBody>
      </p:sp>
    </p:spTree>
    <p:extLst>
      <p:ext uri="{BB962C8B-B14F-4D97-AF65-F5344CB8AC3E}">
        <p14:creationId xmlns:p14="http://schemas.microsoft.com/office/powerpoint/2010/main" val="1521400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665A-ADEB-4722-8DF6-6289369BC600}"/>
              </a:ext>
            </a:extLst>
          </p:cNvPr>
          <p:cNvSpPr>
            <a:spLocks noGrp="1"/>
          </p:cNvSpPr>
          <p:nvPr>
            <p:ph type="ctrTitle"/>
          </p:nvPr>
        </p:nvSpPr>
        <p:spPr>
          <a:xfrm>
            <a:off x="1524000" y="1122363"/>
            <a:ext cx="9144000" cy="2387600"/>
          </a:xfrm>
        </p:spPr>
        <p:txBody>
          <a:bodyPr anchor="b"/>
          <a:lstStyle>
            <a:lvl1pPr algn="l">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D2FD504-9552-4157-89CA-EBFC221444C1}"/>
              </a:ext>
            </a:extLst>
          </p:cNvPr>
          <p:cNvSpPr>
            <a:spLocks noGrp="1"/>
          </p:cNvSpPr>
          <p:nvPr>
            <p:ph type="subTitle" idx="1"/>
          </p:nvPr>
        </p:nvSpPr>
        <p:spPr>
          <a:xfrm>
            <a:off x="1524000" y="3602038"/>
            <a:ext cx="9144000" cy="1655762"/>
          </a:xfrm>
        </p:spPr>
        <p:txBody>
          <a:bodyPr/>
          <a:lstStyle>
            <a:lvl1pPr marL="0" indent="0" algn="l">
              <a:buNone/>
              <a:defRPr sz="2400">
                <a:latin typeface="Segoe UI Light" panose="020B0502040204020203" pitchFamily="34" charset="0"/>
                <a:ea typeface="Segoe UI Black" panose="020B0A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52495F-5448-4081-A0A6-FD1B5FEBB484}"/>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5" name="Footer Placeholder 4">
            <a:extLst>
              <a:ext uri="{FF2B5EF4-FFF2-40B4-BE49-F238E27FC236}">
                <a16:creationId xmlns:a16="http://schemas.microsoft.com/office/drawing/2014/main" id="{BAA6B587-EF9D-4CC2-838E-245B0F025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F184F-5FB0-4B73-B872-BA5479FA6D7B}"/>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042026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6DDF-3C9E-4819-8949-17D0FC4AF67D}"/>
              </a:ext>
            </a:extLst>
          </p:cNvPr>
          <p:cNvSpPr>
            <a:spLocks noGrp="1"/>
          </p:cNvSpPr>
          <p:nvPr>
            <p:ph type="title"/>
          </p:nvPr>
        </p:nvSpPr>
        <p:spPr/>
        <p:txBody>
          <a:bodyPr/>
          <a:lstStyle>
            <a:lvl1pPr>
              <a:defRPr>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FAF726-CBE0-4EAB-A0C8-4E2332F4E704}"/>
              </a:ext>
            </a:extLst>
          </p:cNvPr>
          <p:cNvSpPr>
            <a:spLocks noGrp="1"/>
          </p:cNvSpPr>
          <p:nvPr>
            <p:ph idx="1"/>
          </p:nvPr>
        </p:nvSpPr>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98BC2-A9D7-4BF6-9CFD-1DF09784B99A}"/>
              </a:ext>
            </a:extLst>
          </p:cNvPr>
          <p:cNvSpPr>
            <a:spLocks noGrp="1"/>
          </p:cNvSpPr>
          <p:nvPr>
            <p:ph type="dt" sz="half" idx="10"/>
          </p:nvPr>
        </p:nvSpPr>
        <p:spPr/>
        <p:txBody>
          <a:bodyPr/>
          <a:lstStyle>
            <a:lvl1pPr>
              <a:defRPr sz="1000">
                <a:latin typeface="Segoe UI Light" panose="020B0502040204020203" pitchFamily="34" charset="0"/>
                <a:cs typeface="Segoe UI Light" panose="020B0502040204020203" pitchFamily="34" charset="0"/>
              </a:defRPr>
            </a:lvl1pPr>
          </a:lstStyle>
          <a:p>
            <a:fld id="{BE70A38A-08DE-48B8-9DCD-90E79CFB272F}" type="datetimeFigureOut">
              <a:rPr lang="en-US" smtClean="0"/>
              <a:pPr/>
              <a:t>10/5/2022</a:t>
            </a:fld>
            <a:endParaRPr lang="en-US"/>
          </a:p>
        </p:txBody>
      </p:sp>
      <p:sp>
        <p:nvSpPr>
          <p:cNvPr id="5" name="Footer Placeholder 4">
            <a:extLst>
              <a:ext uri="{FF2B5EF4-FFF2-40B4-BE49-F238E27FC236}">
                <a16:creationId xmlns:a16="http://schemas.microsoft.com/office/drawing/2014/main" id="{4BBA4845-C257-4453-847B-9C7C9F5F9FE5}"/>
              </a:ext>
            </a:extLst>
          </p:cNvPr>
          <p:cNvSpPr>
            <a:spLocks noGrp="1"/>
          </p:cNvSpPr>
          <p:nvPr>
            <p:ph type="ftr" sz="quarter" idx="11"/>
          </p:nvPr>
        </p:nvSpPr>
        <p:spPr/>
        <p:txBody>
          <a:bodyPr/>
          <a:lstStyle>
            <a:lvl1pPr>
              <a:defRPr sz="1000">
                <a:latin typeface="Segoe UI Light" panose="020B0502040204020203" pitchFamily="34" charset="0"/>
                <a:cs typeface="Segoe UI Light"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D2CC801A-D389-4116-B484-67AE1423C92A}"/>
              </a:ext>
            </a:extLst>
          </p:cNvPr>
          <p:cNvSpPr>
            <a:spLocks noGrp="1"/>
          </p:cNvSpPr>
          <p:nvPr>
            <p:ph type="sldNum" sz="quarter" idx="12"/>
          </p:nvPr>
        </p:nvSpPr>
        <p:spPr/>
        <p:txBody>
          <a:bodyPr/>
          <a:lstStyle>
            <a:lvl1pPr>
              <a:defRPr sz="1000">
                <a:latin typeface="Segoe UI Light" panose="020B0502040204020203" pitchFamily="34" charset="0"/>
                <a:cs typeface="Segoe UI Light" panose="020B0502040204020203" pitchFamily="34" charset="0"/>
              </a:defRPr>
            </a:lvl1pPr>
          </a:lstStyle>
          <a:p>
            <a:fld id="{40C7FD5E-E0BC-44A0-9C55-282E53F72812}" type="slidenum">
              <a:rPr lang="en-US" smtClean="0"/>
              <a:pPr/>
              <a:t>‹#›</a:t>
            </a:fld>
            <a:endParaRPr lang="en-US"/>
          </a:p>
        </p:txBody>
      </p:sp>
      <p:pic>
        <p:nvPicPr>
          <p:cNvPr id="8" name="Picture 7">
            <a:extLst>
              <a:ext uri="{FF2B5EF4-FFF2-40B4-BE49-F238E27FC236}">
                <a16:creationId xmlns:a16="http://schemas.microsoft.com/office/drawing/2014/main" id="{3A06EF37-EFF1-4D98-AA6D-0128FDE0F0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0" y="5599809"/>
            <a:ext cx="3294895" cy="1121666"/>
          </a:xfrm>
          <a:prstGeom prst="rect">
            <a:avLst/>
          </a:prstGeom>
        </p:spPr>
      </p:pic>
    </p:spTree>
    <p:extLst>
      <p:ext uri="{BB962C8B-B14F-4D97-AF65-F5344CB8AC3E}">
        <p14:creationId xmlns:p14="http://schemas.microsoft.com/office/powerpoint/2010/main" val="1796767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EEBA-4992-476B-81BE-228222572FA0}"/>
              </a:ext>
            </a:extLst>
          </p:cNvPr>
          <p:cNvSpPr>
            <a:spLocks noGrp="1"/>
          </p:cNvSpPr>
          <p:nvPr>
            <p:ph type="title"/>
          </p:nvPr>
        </p:nvSpPr>
        <p:spPr>
          <a:xfrm>
            <a:off x="831850" y="1709738"/>
            <a:ext cx="10515600" cy="2852737"/>
          </a:xfrm>
        </p:spPr>
        <p:txBody>
          <a:bodyPr anchor="b"/>
          <a:lstStyle>
            <a:lvl1pPr>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DC84D71-61A8-42EE-A694-E27E46845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2B754-CB5B-4B98-915F-5F5F2D9E00B4}"/>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5" name="Footer Placeholder 4">
            <a:extLst>
              <a:ext uri="{FF2B5EF4-FFF2-40B4-BE49-F238E27FC236}">
                <a16:creationId xmlns:a16="http://schemas.microsoft.com/office/drawing/2014/main" id="{45FB3C5D-78B7-4AB0-8282-21CC811CC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7F124-2048-4A4D-8730-D67483883292}"/>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30810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577B-E5D0-477B-BD28-C5B99895B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0B0F8-003C-4D46-B757-578FA4F14A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2F864-67B8-454E-A709-0EF662057A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A9B17-8F40-4FBE-8A75-988E7191DFD5}"/>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6" name="Footer Placeholder 5">
            <a:extLst>
              <a:ext uri="{FF2B5EF4-FFF2-40B4-BE49-F238E27FC236}">
                <a16:creationId xmlns:a16="http://schemas.microsoft.com/office/drawing/2014/main" id="{A697252B-A27C-4639-942D-48A651AA3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B450B-FE3A-4D88-84BF-4DA0F7FA60BD}"/>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478399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A5F4-0F2B-456A-AC47-03801425AF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823DCA-D22E-4536-B38B-5850363C9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5DD783-1F08-44E1-B19A-841DC36719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877E8-99CA-4E78-87A9-D09840F57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5AEF8A-B62C-4670-8BD3-B3BE3E5A37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6855E-B9EF-4EFD-AC6D-41933D23898D}"/>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8" name="Footer Placeholder 7">
            <a:extLst>
              <a:ext uri="{FF2B5EF4-FFF2-40B4-BE49-F238E27FC236}">
                <a16:creationId xmlns:a16="http://schemas.microsoft.com/office/drawing/2014/main" id="{DB99DAAF-E321-4659-8362-FB16A0BC9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B14E3-06CF-4DDA-8DFD-593443370C4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68328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099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C236-E091-4537-82D6-D9F0FFD44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59534-DF24-4FFE-A732-F7BFA234131F}"/>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4" name="Footer Placeholder 3">
            <a:extLst>
              <a:ext uri="{FF2B5EF4-FFF2-40B4-BE49-F238E27FC236}">
                <a16:creationId xmlns:a16="http://schemas.microsoft.com/office/drawing/2014/main" id="{A834A4D5-9143-45F2-8621-70A06C4DF1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D1670B-8552-4BC9-B060-90F3210D6EF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083134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A823E-7009-4631-A618-B0C6178D2106}"/>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3" name="Footer Placeholder 2">
            <a:extLst>
              <a:ext uri="{FF2B5EF4-FFF2-40B4-BE49-F238E27FC236}">
                <a16:creationId xmlns:a16="http://schemas.microsoft.com/office/drawing/2014/main" id="{67681226-A499-4DF1-B981-F9B47C7906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0A919-BA20-4509-8A9B-129587815FF1}"/>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142810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F673-6918-4731-B43C-FF5D3C3E1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2CC4B-D15D-4356-97E6-CFADC5B12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FE01A-8375-4ADE-A06A-79EB4DA7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8E29ED-D57F-4B63-9EC2-87FACBE854ED}"/>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6" name="Footer Placeholder 5">
            <a:extLst>
              <a:ext uri="{FF2B5EF4-FFF2-40B4-BE49-F238E27FC236}">
                <a16:creationId xmlns:a16="http://schemas.microsoft.com/office/drawing/2014/main" id="{F0F077C2-028E-44E0-B52A-DB0787A41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7B67D-A9A1-4F5E-8770-862B37EBF03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5856848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80F-8DED-4864-A587-CD3490C53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4FAE30-DFCD-4B7D-9FE5-0EEDCCC017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BC775-7C81-4328-970F-9D99BF216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A5A653-2508-4615-B649-71825DD85629}"/>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6" name="Footer Placeholder 5">
            <a:extLst>
              <a:ext uri="{FF2B5EF4-FFF2-40B4-BE49-F238E27FC236}">
                <a16:creationId xmlns:a16="http://schemas.microsoft.com/office/drawing/2014/main" id="{166D247F-A254-4E77-A49B-02D93D96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B4F73-0216-4D9C-BA0D-4B299F04D7E3}"/>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9759798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2FB7-FABD-4A6E-8712-A9B2FF4AEC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E47ED9-C1C4-43B0-9EA6-2F9045E7FA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F64C-7620-4500-BE70-7E2FC5F5D00F}"/>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5" name="Footer Placeholder 4">
            <a:extLst>
              <a:ext uri="{FF2B5EF4-FFF2-40B4-BE49-F238E27FC236}">
                <a16:creationId xmlns:a16="http://schemas.microsoft.com/office/drawing/2014/main" id="{D7A89193-3E54-463E-A046-EDAE25FE0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6ECA5-D4F8-497F-840A-B69FE786EA92}"/>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234570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E210AB-0B58-424E-9C36-A7F5C4FA6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05CCF-6FB6-47BB-ACF6-B08C82DE31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6BC3-D24C-4138-BEEC-DCC4F308AF35}"/>
              </a:ext>
            </a:extLst>
          </p:cNvPr>
          <p:cNvSpPr>
            <a:spLocks noGrp="1"/>
          </p:cNvSpPr>
          <p:nvPr>
            <p:ph type="dt" sz="half" idx="10"/>
          </p:nvPr>
        </p:nvSpPr>
        <p:spPr/>
        <p:txBody>
          <a:bodyPr/>
          <a:lstStyle/>
          <a:p>
            <a:fld id="{BE70A38A-08DE-48B8-9DCD-90E79CFB272F}" type="datetimeFigureOut">
              <a:rPr lang="en-US" smtClean="0"/>
              <a:t>10/5/2022</a:t>
            </a:fld>
            <a:endParaRPr lang="en-US"/>
          </a:p>
        </p:txBody>
      </p:sp>
      <p:sp>
        <p:nvSpPr>
          <p:cNvPr id="5" name="Footer Placeholder 4">
            <a:extLst>
              <a:ext uri="{FF2B5EF4-FFF2-40B4-BE49-F238E27FC236}">
                <a16:creationId xmlns:a16="http://schemas.microsoft.com/office/drawing/2014/main" id="{BBCD3021-97BD-4925-AEBB-BC5B9C0C9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4B7E6-701F-434A-BFA2-143DC5A2D013}"/>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930249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8FBB-10DE-9301-6CF7-9186D1BD2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54CC0C-7F1C-1CD2-800D-C95A98FC06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4C567-87B8-9353-EC5B-932B23DCF3DB}"/>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5" name="Footer Placeholder 4">
            <a:extLst>
              <a:ext uri="{FF2B5EF4-FFF2-40B4-BE49-F238E27FC236}">
                <a16:creationId xmlns:a16="http://schemas.microsoft.com/office/drawing/2014/main" id="{D2FBF6BD-9A2B-47FF-7DE0-29F28A580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84788-3BEC-12CD-0C3B-C9F8B7A4011A}"/>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19810151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6131-6651-DA36-7CE8-0C310B1D8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B6BF2-487F-6BD6-9AED-C2A095CDE6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58738-09DD-B046-BD54-4A67D527CEBB}"/>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5" name="Footer Placeholder 4">
            <a:extLst>
              <a:ext uri="{FF2B5EF4-FFF2-40B4-BE49-F238E27FC236}">
                <a16:creationId xmlns:a16="http://schemas.microsoft.com/office/drawing/2014/main" id="{C2AE314D-1ABB-44EA-6E6A-860EBFDCE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B8E90-A3F7-6EBE-6A67-B419DE6DA219}"/>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369284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7DA1-B772-94E7-7427-A6A2E4E2DA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26B2A2-B47D-F87D-19D8-2FAE39208D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3AB48-735C-1BCD-582E-7923E57BB4F3}"/>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5" name="Footer Placeholder 4">
            <a:extLst>
              <a:ext uri="{FF2B5EF4-FFF2-40B4-BE49-F238E27FC236}">
                <a16:creationId xmlns:a16="http://schemas.microsoft.com/office/drawing/2014/main" id="{AF6C8B8E-DD0C-2ADE-6B98-09AE19CDB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18B4E-CF53-2CFF-88F2-77C8D3F83756}"/>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3784306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0090-5486-BC39-ABF8-B8D892A6D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07577-EAF0-DFE2-E00D-069BB5D9AD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60D692-1E02-C9B1-EBAE-6DAA75005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FEA5A2-22C5-4CF8-E691-D2E09E2C416D}"/>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6" name="Footer Placeholder 5">
            <a:extLst>
              <a:ext uri="{FF2B5EF4-FFF2-40B4-BE49-F238E27FC236}">
                <a16:creationId xmlns:a16="http://schemas.microsoft.com/office/drawing/2014/main" id="{6E0E74BC-571C-9D40-068D-0040D02B9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D7B8B-2D9D-692C-CD5D-7AF1F740E943}"/>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238540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0" y="0"/>
            <a:ext cx="12363116" cy="6954253"/>
          </a:xfrm>
          <a:prstGeom prst="rect">
            <a:avLst/>
          </a:prstGeom>
        </p:spPr>
      </p:pic>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527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EBB3-B01A-0DD0-B879-21E731944D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9CEAB0-150E-6346-62BD-4F0A4299FB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B4BA1-3A29-E71F-26CE-46BF88FBE5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FC215-D898-C94B-95CD-FE161B0FD1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41330-B8B6-6F7C-185F-B13EDDC52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B90657-91D0-6923-15BE-01EBCB06ABF0}"/>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8" name="Footer Placeholder 7">
            <a:extLst>
              <a:ext uri="{FF2B5EF4-FFF2-40B4-BE49-F238E27FC236}">
                <a16:creationId xmlns:a16="http://schemas.microsoft.com/office/drawing/2014/main" id="{1C0DEB0D-9B51-134F-94F7-0164BFEA58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6059F-A1D6-4EAD-9483-65B3DCF12F82}"/>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189970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F2CC3-006A-1B8E-9AAB-75ADCE1EA2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999A23-BE66-0F41-19F5-996F2E4E15DA}"/>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4" name="Footer Placeholder 3">
            <a:extLst>
              <a:ext uri="{FF2B5EF4-FFF2-40B4-BE49-F238E27FC236}">
                <a16:creationId xmlns:a16="http://schemas.microsoft.com/office/drawing/2014/main" id="{8B1287A4-2A9F-31A7-3776-9C13A79C57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A3E276-AE01-6489-3438-2D5C82AD15B1}"/>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14459050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74D64-C090-2DD0-90BE-A6EB4B0BF978}"/>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3" name="Footer Placeholder 2">
            <a:extLst>
              <a:ext uri="{FF2B5EF4-FFF2-40B4-BE49-F238E27FC236}">
                <a16:creationId xmlns:a16="http://schemas.microsoft.com/office/drawing/2014/main" id="{E640B062-2AA2-3AFD-3327-813B3913CD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F2D000-F94C-8A13-DD12-5CA2A0663234}"/>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22598069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EEE6-0009-22D6-1E2E-E6E6D24204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A85893-1570-1468-DEE0-93658C28D3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18E03F-4DCF-6DCC-794C-4E96816CA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0D07A-5C60-8B18-DFBE-2D672F6D94D7}"/>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6" name="Footer Placeholder 5">
            <a:extLst>
              <a:ext uri="{FF2B5EF4-FFF2-40B4-BE49-F238E27FC236}">
                <a16:creationId xmlns:a16="http://schemas.microsoft.com/office/drawing/2014/main" id="{1B43C710-FEA4-3715-C3CC-4513CB740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C0BEB-2F9A-2F36-A86F-3597057680FB}"/>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1669280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22F-E7DA-DB8C-61C6-20869E56C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220AA5-4735-E40E-DA26-9206A6BA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3B4A06-4AA6-AF3C-D7C5-E906FF2FF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11ACE-A718-4ADA-D7BE-9582B80A5D87}"/>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6" name="Footer Placeholder 5">
            <a:extLst>
              <a:ext uri="{FF2B5EF4-FFF2-40B4-BE49-F238E27FC236}">
                <a16:creationId xmlns:a16="http://schemas.microsoft.com/office/drawing/2014/main" id="{58077700-310E-9483-E1ED-AB96CE531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2D191-579A-4561-5F35-392DF81AFDAD}"/>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1712423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CDDA8-61C4-A8FD-96E2-920BF7F6F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41E4C-01EE-FB1F-BD8C-1347DEE9D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9CAB7-3BC2-429C-74FD-187C2603C918}"/>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5" name="Footer Placeholder 4">
            <a:extLst>
              <a:ext uri="{FF2B5EF4-FFF2-40B4-BE49-F238E27FC236}">
                <a16:creationId xmlns:a16="http://schemas.microsoft.com/office/drawing/2014/main" id="{5D522306-C18F-2947-921C-DC8523313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62CB1-F4D2-EDC0-362E-4DFE40AE9107}"/>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7358575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286EE-8FA7-F743-6C88-64CCA314DA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20428C-C6B9-BF82-CEC6-EE32895E7E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F1DB6-CD54-DF25-DFA4-938EC005C988}"/>
              </a:ext>
            </a:extLst>
          </p:cNvPr>
          <p:cNvSpPr>
            <a:spLocks noGrp="1"/>
          </p:cNvSpPr>
          <p:nvPr>
            <p:ph type="dt" sz="half" idx="10"/>
          </p:nvPr>
        </p:nvSpPr>
        <p:spPr/>
        <p:txBody>
          <a:bodyPr/>
          <a:lstStyle/>
          <a:p>
            <a:fld id="{C378DD43-131B-4706-9447-E6B7CC79B830}" type="datetimeFigureOut">
              <a:rPr lang="en-US" smtClean="0"/>
              <a:t>10/5/2022</a:t>
            </a:fld>
            <a:endParaRPr lang="en-US"/>
          </a:p>
        </p:txBody>
      </p:sp>
      <p:sp>
        <p:nvSpPr>
          <p:cNvPr id="5" name="Footer Placeholder 4">
            <a:extLst>
              <a:ext uri="{FF2B5EF4-FFF2-40B4-BE49-F238E27FC236}">
                <a16:creationId xmlns:a16="http://schemas.microsoft.com/office/drawing/2014/main" id="{D7756836-DD78-B454-A6CB-E39F79720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A0686-D7AB-E657-1D67-9080E0BA7793}"/>
              </a:ext>
            </a:extLst>
          </p:cNvPr>
          <p:cNvSpPr>
            <a:spLocks noGrp="1"/>
          </p:cNvSpPr>
          <p:nvPr>
            <p:ph type="sldNum" sz="quarter" idx="12"/>
          </p:nvPr>
        </p:nvSpPr>
        <p:spPr/>
        <p:txBody>
          <a:bodyPr/>
          <a:lstStyle/>
          <a:p>
            <a:fld id="{CB96513F-396C-42A1-8B10-28C9E71A7222}" type="slidenum">
              <a:rPr lang="en-US" smtClean="0"/>
              <a:t>‹#›</a:t>
            </a:fld>
            <a:endParaRPr lang="en-US"/>
          </a:p>
        </p:txBody>
      </p:sp>
    </p:spTree>
    <p:extLst>
      <p:ext uri="{BB962C8B-B14F-4D97-AF65-F5344CB8AC3E}">
        <p14:creationId xmlns:p14="http://schemas.microsoft.com/office/powerpoint/2010/main" val="1192169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5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0" y="0"/>
            <a:ext cx="12363116" cy="6954253"/>
          </a:xfrm>
          <a:prstGeom prst="rect">
            <a:avLst/>
          </a:prstGeom>
        </p:spPr>
      </p:pic>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4FD20CE-5458-48CA-BE3B-09716A95ED45}"/>
              </a:ext>
            </a:extLst>
          </p:cNvPr>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7098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587041" y="12"/>
            <a:ext cx="604520" cy="604520"/>
          </a:xfrm>
          <a:custGeom>
            <a:avLst/>
            <a:gdLst/>
            <a:ahLst/>
            <a:cxnLst/>
            <a:rect l="l" t="t" r="r" b="b"/>
            <a:pathLst>
              <a:path w="906780" h="906780">
                <a:moveTo>
                  <a:pt x="906455" y="906456"/>
                </a:moveTo>
                <a:lnTo>
                  <a:pt x="0" y="0"/>
                </a:lnTo>
                <a:lnTo>
                  <a:pt x="906455" y="0"/>
                </a:lnTo>
                <a:lnTo>
                  <a:pt x="906455" y="906456"/>
                </a:lnTo>
                <a:close/>
              </a:path>
            </a:pathLst>
          </a:custGeom>
          <a:solidFill>
            <a:srgbClr val="FFAC60">
              <a:alpha val="61959"/>
            </a:srgbClr>
          </a:solidFill>
        </p:spPr>
        <p:txBody>
          <a:bodyPr wrap="square" lIns="0" tIns="0" rIns="0" bIns="0" rtlCol="0"/>
          <a:lstStyle/>
          <a:p>
            <a:endParaRPr/>
          </a:p>
        </p:txBody>
      </p:sp>
      <p:sp>
        <p:nvSpPr>
          <p:cNvPr id="17" name="bg object 17"/>
          <p:cNvSpPr/>
          <p:nvPr/>
        </p:nvSpPr>
        <p:spPr>
          <a:xfrm>
            <a:off x="10982737" y="604317"/>
            <a:ext cx="604520" cy="604520"/>
          </a:xfrm>
          <a:custGeom>
            <a:avLst/>
            <a:gdLst/>
            <a:ahLst/>
            <a:cxnLst/>
            <a:rect l="l" t="t" r="r" b="b"/>
            <a:pathLst>
              <a:path w="906780" h="906780">
                <a:moveTo>
                  <a:pt x="906456" y="906456"/>
                </a:moveTo>
                <a:lnTo>
                  <a:pt x="0" y="906456"/>
                </a:lnTo>
                <a:lnTo>
                  <a:pt x="906456" y="0"/>
                </a:lnTo>
                <a:lnTo>
                  <a:pt x="906456" y="906456"/>
                </a:lnTo>
                <a:close/>
              </a:path>
            </a:pathLst>
          </a:custGeom>
          <a:solidFill>
            <a:srgbClr val="D9534E">
              <a:alpha val="61959"/>
            </a:srgbClr>
          </a:solidFill>
        </p:spPr>
        <p:txBody>
          <a:bodyPr wrap="square" lIns="0" tIns="0" rIns="0" bIns="0" rtlCol="0"/>
          <a:lstStyle/>
          <a:p>
            <a:endParaRPr/>
          </a:p>
        </p:txBody>
      </p:sp>
      <p:sp>
        <p:nvSpPr>
          <p:cNvPr id="18" name="bg object 18"/>
          <p:cNvSpPr/>
          <p:nvPr/>
        </p:nvSpPr>
        <p:spPr>
          <a:xfrm>
            <a:off x="10982737" y="604317"/>
            <a:ext cx="604520" cy="60452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endParaRPr/>
          </a:p>
        </p:txBody>
      </p:sp>
      <p:sp>
        <p:nvSpPr>
          <p:cNvPr id="19" name="bg object 19"/>
          <p:cNvSpPr/>
          <p:nvPr/>
        </p:nvSpPr>
        <p:spPr>
          <a:xfrm>
            <a:off x="10378433" y="1208621"/>
            <a:ext cx="604520" cy="60452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endParaRPr/>
          </a:p>
        </p:txBody>
      </p:sp>
      <p:sp>
        <p:nvSpPr>
          <p:cNvPr id="20" name="bg object 20"/>
          <p:cNvSpPr/>
          <p:nvPr/>
        </p:nvSpPr>
        <p:spPr>
          <a:xfrm>
            <a:off x="10378432" y="16"/>
            <a:ext cx="1813137" cy="1813137"/>
          </a:xfrm>
          <a:custGeom>
            <a:avLst/>
            <a:gdLst/>
            <a:ahLst/>
            <a:cxnLst/>
            <a:rect l="l" t="t" r="r" b="b"/>
            <a:pathLst>
              <a:path w="2719705" h="2719705">
                <a:moveTo>
                  <a:pt x="906449" y="0"/>
                </a:moveTo>
                <a:lnTo>
                  <a:pt x="0" y="906462"/>
                </a:lnTo>
                <a:lnTo>
                  <a:pt x="906449" y="906462"/>
                </a:lnTo>
                <a:lnTo>
                  <a:pt x="906449" y="0"/>
                </a:lnTo>
                <a:close/>
              </a:path>
              <a:path w="2719705" h="2719705">
                <a:moveTo>
                  <a:pt x="2719362" y="1812912"/>
                </a:moveTo>
                <a:lnTo>
                  <a:pt x="1812912" y="1812912"/>
                </a:lnTo>
                <a:lnTo>
                  <a:pt x="1812912" y="2719362"/>
                </a:lnTo>
                <a:lnTo>
                  <a:pt x="2719362" y="1812912"/>
                </a:lnTo>
                <a:close/>
              </a:path>
            </a:pathLst>
          </a:custGeom>
          <a:solidFill>
            <a:srgbClr val="FFEDAC">
              <a:alpha val="61959"/>
            </a:srgbClr>
          </a:solidFill>
        </p:spPr>
        <p:txBody>
          <a:bodyPr wrap="square" lIns="0" tIns="0" rIns="0" bIns="0" rtlCol="0"/>
          <a:lstStyle/>
          <a:p>
            <a:endParaRPr/>
          </a:p>
        </p:txBody>
      </p:sp>
      <p:sp>
        <p:nvSpPr>
          <p:cNvPr id="21" name="bg object 21"/>
          <p:cNvSpPr/>
          <p:nvPr/>
        </p:nvSpPr>
        <p:spPr>
          <a:xfrm>
            <a:off x="9774124" y="16"/>
            <a:ext cx="2417233" cy="3021753"/>
          </a:xfrm>
          <a:custGeom>
            <a:avLst/>
            <a:gdLst/>
            <a:ahLst/>
            <a:cxnLst/>
            <a:rect l="l" t="t" r="r" b="b"/>
            <a:pathLst>
              <a:path w="3625850" h="4532630">
                <a:moveTo>
                  <a:pt x="906462" y="0"/>
                </a:moveTo>
                <a:lnTo>
                  <a:pt x="0" y="0"/>
                </a:lnTo>
                <a:lnTo>
                  <a:pt x="0" y="906462"/>
                </a:lnTo>
                <a:lnTo>
                  <a:pt x="906462" y="0"/>
                </a:lnTo>
                <a:close/>
              </a:path>
              <a:path w="3625850" h="4532630">
                <a:moveTo>
                  <a:pt x="1812912" y="3625824"/>
                </a:moveTo>
                <a:lnTo>
                  <a:pt x="906462" y="3625824"/>
                </a:lnTo>
                <a:lnTo>
                  <a:pt x="1812912" y="4532274"/>
                </a:lnTo>
                <a:lnTo>
                  <a:pt x="1812912" y="3625824"/>
                </a:lnTo>
                <a:close/>
              </a:path>
              <a:path w="3625850" h="4532630">
                <a:moveTo>
                  <a:pt x="3625824" y="2719362"/>
                </a:moveTo>
                <a:lnTo>
                  <a:pt x="2719374" y="3625824"/>
                </a:lnTo>
                <a:lnTo>
                  <a:pt x="3625824" y="3625824"/>
                </a:lnTo>
                <a:lnTo>
                  <a:pt x="3625824" y="2719362"/>
                </a:lnTo>
                <a:close/>
              </a:path>
            </a:pathLst>
          </a:custGeom>
          <a:solidFill>
            <a:srgbClr val="FFAC60">
              <a:alpha val="61959"/>
            </a:srgbClr>
          </a:solidFill>
        </p:spPr>
        <p:txBody>
          <a:bodyPr wrap="square" lIns="0" tIns="0" rIns="0" bIns="0" rtlCol="0"/>
          <a:lstStyle/>
          <a:p>
            <a:endParaRPr/>
          </a:p>
        </p:txBody>
      </p:sp>
      <p:sp>
        <p:nvSpPr>
          <p:cNvPr id="22" name="bg object 22"/>
          <p:cNvSpPr/>
          <p:nvPr/>
        </p:nvSpPr>
        <p:spPr>
          <a:xfrm>
            <a:off x="10982737" y="1812925"/>
            <a:ext cx="604520" cy="604520"/>
          </a:xfrm>
          <a:custGeom>
            <a:avLst/>
            <a:gdLst/>
            <a:ahLst/>
            <a:cxnLst/>
            <a:rect l="l" t="t" r="r" b="b"/>
            <a:pathLst>
              <a:path w="906780" h="906779">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endParaRPr/>
          </a:p>
        </p:txBody>
      </p:sp>
      <p:sp>
        <p:nvSpPr>
          <p:cNvPr id="23" name="bg object 23"/>
          <p:cNvSpPr/>
          <p:nvPr/>
        </p:nvSpPr>
        <p:spPr>
          <a:xfrm>
            <a:off x="10982737" y="2417229"/>
            <a:ext cx="604520" cy="60452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endParaRPr/>
          </a:p>
        </p:txBody>
      </p:sp>
      <p:sp>
        <p:nvSpPr>
          <p:cNvPr id="24" name="bg object 24"/>
          <p:cNvSpPr/>
          <p:nvPr/>
        </p:nvSpPr>
        <p:spPr>
          <a:xfrm>
            <a:off x="9774129" y="604317"/>
            <a:ext cx="604520" cy="604520"/>
          </a:xfrm>
          <a:custGeom>
            <a:avLst/>
            <a:gdLst/>
            <a:ahLst/>
            <a:cxnLst/>
            <a:rect l="l" t="t" r="r" b="b"/>
            <a:pathLst>
              <a:path w="906780" h="906780">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endParaRPr/>
          </a:p>
        </p:txBody>
      </p:sp>
      <p:sp>
        <p:nvSpPr>
          <p:cNvPr id="25" name="bg object 25"/>
          <p:cNvSpPr/>
          <p:nvPr/>
        </p:nvSpPr>
        <p:spPr>
          <a:xfrm>
            <a:off x="9169825" y="1208621"/>
            <a:ext cx="604520" cy="60452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endParaRPr/>
          </a:p>
        </p:txBody>
      </p:sp>
      <p:sp>
        <p:nvSpPr>
          <p:cNvPr id="26" name="bg object 26"/>
          <p:cNvSpPr/>
          <p:nvPr/>
        </p:nvSpPr>
        <p:spPr>
          <a:xfrm>
            <a:off x="9169825" y="604317"/>
            <a:ext cx="604520" cy="60452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endParaRPr/>
          </a:p>
        </p:txBody>
      </p:sp>
      <p:sp>
        <p:nvSpPr>
          <p:cNvPr id="27" name="bg object 27"/>
          <p:cNvSpPr/>
          <p:nvPr/>
        </p:nvSpPr>
        <p:spPr>
          <a:xfrm>
            <a:off x="8565515" y="16"/>
            <a:ext cx="3625850" cy="3625850"/>
          </a:xfrm>
          <a:custGeom>
            <a:avLst/>
            <a:gdLst/>
            <a:ahLst/>
            <a:cxnLst/>
            <a:rect l="l" t="t" r="r" b="b"/>
            <a:pathLst>
              <a:path w="5438775" h="5438775">
                <a:moveTo>
                  <a:pt x="906462" y="0"/>
                </a:moveTo>
                <a:lnTo>
                  <a:pt x="0" y="906462"/>
                </a:lnTo>
                <a:lnTo>
                  <a:pt x="906462" y="906462"/>
                </a:lnTo>
                <a:lnTo>
                  <a:pt x="906462" y="0"/>
                </a:lnTo>
                <a:close/>
              </a:path>
              <a:path w="5438775" h="5438775">
                <a:moveTo>
                  <a:pt x="5438737" y="4532274"/>
                </a:moveTo>
                <a:lnTo>
                  <a:pt x="4532287" y="4532274"/>
                </a:lnTo>
                <a:lnTo>
                  <a:pt x="4532287" y="5438737"/>
                </a:lnTo>
                <a:lnTo>
                  <a:pt x="5438737" y="4532274"/>
                </a:lnTo>
                <a:close/>
              </a:path>
            </a:pathLst>
          </a:custGeom>
          <a:solidFill>
            <a:srgbClr val="D9534E">
              <a:alpha val="61959"/>
            </a:srgbClr>
          </a:solidFill>
        </p:spPr>
        <p:txBody>
          <a:bodyPr wrap="square" lIns="0" tIns="0" rIns="0" bIns="0" rtlCol="0"/>
          <a:lstStyle/>
          <a:p>
            <a:endParaRPr/>
          </a:p>
        </p:txBody>
      </p:sp>
      <p:sp>
        <p:nvSpPr>
          <p:cNvPr id="28" name="bg object 28"/>
          <p:cNvSpPr/>
          <p:nvPr/>
        </p:nvSpPr>
        <p:spPr>
          <a:xfrm>
            <a:off x="8565515" y="1812924"/>
            <a:ext cx="1813137" cy="1813137"/>
          </a:xfrm>
          <a:custGeom>
            <a:avLst/>
            <a:gdLst/>
            <a:ahLst/>
            <a:cxnLst/>
            <a:rect l="l" t="t" r="r" b="b"/>
            <a:pathLst>
              <a:path w="2719705" h="2719704">
                <a:moveTo>
                  <a:pt x="906462" y="0"/>
                </a:moveTo>
                <a:lnTo>
                  <a:pt x="0" y="0"/>
                </a:lnTo>
                <a:lnTo>
                  <a:pt x="906462" y="906462"/>
                </a:lnTo>
                <a:lnTo>
                  <a:pt x="906462" y="0"/>
                </a:lnTo>
                <a:close/>
              </a:path>
              <a:path w="2719705" h="2719704">
                <a:moveTo>
                  <a:pt x="2719374" y="1812912"/>
                </a:moveTo>
                <a:lnTo>
                  <a:pt x="1812912" y="1812912"/>
                </a:lnTo>
                <a:lnTo>
                  <a:pt x="2719374" y="2719374"/>
                </a:lnTo>
                <a:lnTo>
                  <a:pt x="2719374" y="1812912"/>
                </a:lnTo>
                <a:close/>
              </a:path>
            </a:pathLst>
          </a:custGeom>
          <a:solidFill>
            <a:srgbClr val="FFEDAC">
              <a:alpha val="61959"/>
            </a:srgbClr>
          </a:solidFill>
        </p:spPr>
        <p:txBody>
          <a:bodyPr wrap="square" lIns="0" tIns="0" rIns="0" bIns="0" rtlCol="0"/>
          <a:lstStyle/>
          <a:p>
            <a:endParaRPr/>
          </a:p>
        </p:txBody>
      </p:sp>
      <p:sp>
        <p:nvSpPr>
          <p:cNvPr id="29" name="bg object 29"/>
          <p:cNvSpPr/>
          <p:nvPr/>
        </p:nvSpPr>
        <p:spPr>
          <a:xfrm>
            <a:off x="9774129" y="1812925"/>
            <a:ext cx="604520" cy="60452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endParaRPr/>
          </a:p>
        </p:txBody>
      </p:sp>
      <p:sp>
        <p:nvSpPr>
          <p:cNvPr id="30" name="bg object 30"/>
          <p:cNvSpPr/>
          <p:nvPr/>
        </p:nvSpPr>
        <p:spPr>
          <a:xfrm>
            <a:off x="9774129" y="1812925"/>
            <a:ext cx="604520" cy="604520"/>
          </a:xfrm>
          <a:custGeom>
            <a:avLst/>
            <a:gdLst/>
            <a:ahLst/>
            <a:cxnLst/>
            <a:rect l="l" t="t" r="r" b="b"/>
            <a:pathLst>
              <a:path w="906780" h="906779">
                <a:moveTo>
                  <a:pt x="0" y="906456"/>
                </a:moveTo>
                <a:lnTo>
                  <a:pt x="0" y="0"/>
                </a:lnTo>
                <a:lnTo>
                  <a:pt x="906456" y="0"/>
                </a:lnTo>
                <a:lnTo>
                  <a:pt x="0" y="906456"/>
                </a:lnTo>
                <a:close/>
              </a:path>
            </a:pathLst>
          </a:custGeom>
          <a:solidFill>
            <a:srgbClr val="D9534E">
              <a:alpha val="61959"/>
            </a:srgbClr>
          </a:solidFill>
        </p:spPr>
        <p:txBody>
          <a:bodyPr wrap="square" lIns="0" tIns="0" rIns="0" bIns="0" rtlCol="0"/>
          <a:lstStyle/>
          <a:p>
            <a:endParaRPr/>
          </a:p>
        </p:txBody>
      </p:sp>
      <p:sp>
        <p:nvSpPr>
          <p:cNvPr id="31" name="bg object 31"/>
          <p:cNvSpPr/>
          <p:nvPr/>
        </p:nvSpPr>
        <p:spPr>
          <a:xfrm>
            <a:off x="867689" y="3420862"/>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32" name="bg object 32"/>
          <p:cNvSpPr/>
          <p:nvPr/>
        </p:nvSpPr>
        <p:spPr>
          <a:xfrm>
            <a:off x="1509233" y="4248052"/>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33" name="bg object 33"/>
          <p:cNvSpPr/>
          <p:nvPr/>
        </p:nvSpPr>
        <p:spPr>
          <a:xfrm>
            <a:off x="6186937" y="4248052"/>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34" name="bg object 34"/>
          <p:cNvSpPr/>
          <p:nvPr/>
        </p:nvSpPr>
        <p:spPr>
          <a:xfrm>
            <a:off x="1509233" y="4724856"/>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35" name="bg object 35"/>
          <p:cNvSpPr/>
          <p:nvPr/>
        </p:nvSpPr>
        <p:spPr>
          <a:xfrm>
            <a:off x="6186937" y="472485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1081603-8C1D-4B93-B472-1D3B92297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33BF4EB-8014-401B-B59B-5480E90705CB}"/>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823535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472E6FE-07CF-4FC5-814C-41F9EBFD5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C1FB3C5-C0F9-47A3-8BAB-057A8D07EFCE}"/>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45635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CED2029-3494-48DD-9296-863677402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2539919-D601-4935-BC2A-FDB9E34654C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649896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5B168E0-4A07-42A1-A5DE-BFF8EBC34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52899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604A0CB-8E50-4804-8ECF-5088F6D9E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0525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8A9BE72-6652-44E7-ADD2-93F8ED0FD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647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BFC453-8D3B-447F-ADF5-7AAF3AA7A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591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739B5A55-C95F-4F57-8819-0E13BD14E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1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theme" Target="../theme/theme10.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3.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14.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theme" Target="../theme/theme15.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6.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8.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B0B8D-B7B5-4323-AE45-7779173B1F95}" type="datetimeFigureOut">
              <a:rPr lang="en-US" smtClean="0"/>
              <a:t>10/5/2022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CC94B-D617-4CC3-B687-5B6B7729A4CE}" type="slidenum">
              <a:rPr lang="en-US" smtClean="0"/>
              <a:t>‹#›</a:t>
            </a:fld>
            <a:endParaRPr lang="en-US"/>
          </a:p>
        </p:txBody>
      </p:sp>
    </p:spTree>
    <p:extLst>
      <p:ext uri="{BB962C8B-B14F-4D97-AF65-F5344CB8AC3E}">
        <p14:creationId xmlns:p14="http://schemas.microsoft.com/office/powerpoint/2010/main" val="2775326901"/>
      </p:ext>
    </p:extLst>
  </p:cSld>
  <p:clrMap bg1="lt1" tx1="dk1" bg2="lt2" tx2="dk2" accent1="accent1" accent2="accent2" accent3="accent3" accent4="accent4" accent5="accent5" accent6="accent6" hlink="hlink" folHlink="folHlink"/>
  <p:sldLayoutIdLst>
    <p:sldLayoutId id="2147483774" r:id="rId1"/>
    <p:sldLayoutId id="2147483712" r:id="rId2"/>
    <p:sldLayoutId id="2147483768" r:id="rId3"/>
    <p:sldLayoutId id="2147483713" r:id="rId4"/>
    <p:sldLayoutId id="2147483769" r:id="rId5"/>
    <p:sldLayoutId id="2147483714" r:id="rId6"/>
    <p:sldLayoutId id="2147483770" r:id="rId7"/>
    <p:sldLayoutId id="2147483771" r:id="rId8"/>
    <p:sldLayoutId id="2147483715" r:id="rId9"/>
    <p:sldLayoutId id="2147483773" r:id="rId10"/>
    <p:sldLayoutId id="2147483772"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3874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35" r:id="rId5"/>
    <p:sldLayoutId id="2147483823" r:id="rId6"/>
    <p:sldLayoutId id="2147484252" r:id="rId7"/>
    <p:sldLayoutId id="2147483836" r:id="rId8"/>
    <p:sldLayoutId id="2147483680" r:id="rId9"/>
    <p:sldLayoutId id="2147483837" r:id="rId10"/>
    <p:sldLayoutId id="2147483838" r:id="rId11"/>
    <p:sldLayoutId id="2147484257" r:id="rId12"/>
    <p:sldLayoutId id="2147483678" r:id="rId13"/>
    <p:sldLayoutId id="2147483679" r:id="rId14"/>
    <p:sldLayoutId id="2147483840" r:id="rId15"/>
    <p:sldLayoutId id="2147483841" r:id="rId16"/>
    <p:sldLayoutId id="2147484254" r:id="rId17"/>
    <p:sldLayoutId id="2147483687"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C7D2A9B-B945-4620-9554-9B360C044579}" type="datetimeFigureOut">
              <a:rPr lang="en-US" smtClean="0"/>
              <a:t>10/5/2022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A092339B-E713-45E7-9C17-4CB098A1AB9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667" r:id="rId7"/>
    <p:sldLayoutId id="2147483668" r:id="rId8"/>
    <p:sldLayoutId id="2147483669" r:id="rId9"/>
    <p:sldLayoutId id="2147483670" r:id="rId10"/>
    <p:sldLayoutId id="214748425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F993F-474B-BC52-B7E5-17990D58A458}"/>
              </a:ext>
            </a:extLst>
          </p:cNvPr>
          <p:cNvPicPr>
            <a:picLocks noChangeAspect="1"/>
          </p:cNvPicPr>
          <p:nvPr userDrawn="1"/>
        </p:nvPicPr>
        <p:blipFill>
          <a:blip r:embed="rId13"/>
          <a:stretch>
            <a:fillRect/>
          </a:stretch>
        </p:blipFill>
        <p:spPr>
          <a:xfrm>
            <a:off x="145788" y="2529762"/>
            <a:ext cx="11900423" cy="1798476"/>
          </a:xfrm>
          <a:prstGeom prst="rect">
            <a:avLst/>
          </a:prstGeom>
        </p:spPr>
      </p:pic>
    </p:spTree>
    <p:extLst>
      <p:ext uri="{BB962C8B-B14F-4D97-AF65-F5344CB8AC3E}">
        <p14:creationId xmlns:p14="http://schemas.microsoft.com/office/powerpoint/2010/main" val="332667372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4247" r:id="rId3"/>
    <p:sldLayoutId id="2147483661" r:id="rId4"/>
    <p:sldLayoutId id="2147483662" r:id="rId5"/>
    <p:sldLayoutId id="2147483664" r:id="rId6"/>
    <p:sldLayoutId id="2147483665" r:id="rId7"/>
    <p:sldLayoutId id="2147483663" r:id="rId8"/>
    <p:sldLayoutId id="2147483851" r:id="rId9"/>
    <p:sldLayoutId id="2147483855" r:id="rId10"/>
    <p:sldLayoutId id="214748366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7"/>
            <a:ext cx="10959829" cy="9091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85157"/>
            <a:ext cx="10959829" cy="44778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9658773" y="6370320"/>
            <a:ext cx="2533227" cy="193040"/>
          </a:xfrm>
          <a:prstGeom prst="rect">
            <a:avLst/>
          </a:prstGeom>
          <a:noFill/>
        </p:spPr>
        <p:txBody>
          <a:bodyPr vert="horz" lIns="91440" tIns="45720" rIns="91440" bIns="45720" rtlCol="0" anchor="ctr"/>
          <a:lstStyle>
            <a:lvl1pPr algn="r">
              <a:defRPr sz="1200">
                <a:solidFill>
                  <a:schemeClr val="tx1"/>
                </a:solidFill>
              </a:defRPr>
            </a:lvl1pPr>
          </a:lstStyle>
          <a:p>
            <a:fld id="{DACB0C26-4646-467F-89AF-6C0A7B2F9E95}" type="slidenum">
              <a:rPr lang="en-US" smtClean="0"/>
              <a:pPr/>
              <a:t>‹#›</a:t>
            </a:fld>
            <a:endParaRPr lang="en-US" dirty="0"/>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3739" r:id="rId3"/>
    <p:sldLayoutId id="2147484261" r:id="rId4"/>
    <p:sldLayoutId id="2147483683" r:id="rId5"/>
    <p:sldLayoutId id="2147483696" r:id="rId6"/>
    <p:sldLayoutId id="2147483697" r:id="rId7"/>
    <p:sldLayoutId id="2147483686" r:id="rId8"/>
    <p:sldLayoutId id="2147483733"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200" i="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42AE16-339B-7338-6557-389795F6B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D6CC1B-539E-2AF0-F735-5C70A5029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B3100-BB8B-C751-A17C-2970ACF86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B275C-68C5-41BF-A888-21EA54762D0F}" type="datetimeFigureOut">
              <a:rPr lang="en-US" smtClean="0"/>
              <a:t>10/5/2022</a:t>
            </a:fld>
            <a:endParaRPr lang="en-US"/>
          </a:p>
        </p:txBody>
      </p:sp>
      <p:sp>
        <p:nvSpPr>
          <p:cNvPr id="5" name="Footer Placeholder 4">
            <a:extLst>
              <a:ext uri="{FF2B5EF4-FFF2-40B4-BE49-F238E27FC236}">
                <a16:creationId xmlns:a16="http://schemas.microsoft.com/office/drawing/2014/main" id="{585408D0-3DBA-DFB9-8F2B-C5066BC782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37EEB3-54B6-B450-D4E9-FF97BF305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6B9DF-0DFF-41AB-A7F3-28D455203FFD}" type="slidenum">
              <a:rPr lang="en-US" smtClean="0"/>
              <a:t>‹#›</a:t>
            </a:fld>
            <a:endParaRPr lang="en-US"/>
          </a:p>
        </p:txBody>
      </p:sp>
    </p:spTree>
    <p:extLst>
      <p:ext uri="{BB962C8B-B14F-4D97-AF65-F5344CB8AC3E}">
        <p14:creationId xmlns:p14="http://schemas.microsoft.com/office/powerpoint/2010/main" val="296414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4248" r:id="rId10"/>
    <p:sldLayoutId id="21474842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68980F-C751-50AC-6E0E-2001EC1C675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27D2F5-E288-5064-A3B1-E46EE415F6E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1FD49-5E1E-994D-D6DB-1F8543ED0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AC4E947-9633-4D6E-BE93-8BD5B2020B62}" type="datetimeFigureOut">
              <a:rPr lang="en-US"/>
              <a:pPr>
                <a:defRPr/>
              </a:pPr>
              <a:t>10/5/2022</a:t>
            </a:fld>
            <a:endParaRPr lang="en-US" dirty="0"/>
          </a:p>
        </p:txBody>
      </p:sp>
      <p:sp>
        <p:nvSpPr>
          <p:cNvPr id="5" name="Footer Placeholder 4">
            <a:extLst>
              <a:ext uri="{FF2B5EF4-FFF2-40B4-BE49-F238E27FC236}">
                <a16:creationId xmlns:a16="http://schemas.microsoft.com/office/drawing/2014/main" id="{5C3AD1F9-43D9-05BD-5374-D8E5F2459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11D071C-1F5A-562C-57C7-66FD273084D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3CDBA14-C16E-49BF-BC61-3661A2AA2CC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6FCA8E82-58CD-E045-8B98-B7A85B79B752}" type="datetime4">
              <a:rPr lang="en-US" smtClean="0"/>
              <a:pPr/>
              <a:t>October 5, 2022</a:t>
            </a:fld>
            <a:endParaRPr lang="en-US" dirty="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r>
              <a:rPr lang="en-US"/>
              <a:t>Annual Review</a:t>
            </a:r>
            <a:endParaRPr lang="en-US" b="0"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82" r:id="rId13"/>
    <p:sldLayoutId id="2147483694" r:id="rId14"/>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F77A4-DF85-431C-964A-24536FE1052E}" type="datetimeFigureOut">
              <a:rPr lang="en-US" smtClean="0"/>
              <a:t>10/5/2022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FC19C-BF29-4262-863A-E056A85034FF}" type="slidenum">
              <a:rPr lang="en-US" smtClean="0"/>
              <a:t>‹#›</a:t>
            </a:fld>
            <a:endParaRPr lang="en-US"/>
          </a:p>
        </p:txBody>
      </p:sp>
    </p:spTree>
    <p:extLst>
      <p:ext uri="{BB962C8B-B14F-4D97-AF65-F5344CB8AC3E}">
        <p14:creationId xmlns:p14="http://schemas.microsoft.com/office/powerpoint/2010/main" val="2726400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042E91-7B26-D240-AEB8-C48E24F72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5E4A1-287D-E344-B8B4-E63E94586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8DBA6-CE5D-2A40-808B-0728DCEDF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C5434-7FB7-AA43-9C82-7B89F38A0693}" type="datetimeFigureOut">
              <a:rPr lang="en-US" smtClean="0"/>
              <a:t>10/5/2022</a:t>
            </a:fld>
            <a:endParaRPr lang="en-US"/>
          </a:p>
        </p:txBody>
      </p:sp>
      <p:sp>
        <p:nvSpPr>
          <p:cNvPr id="5" name="Footer Placeholder 4">
            <a:extLst>
              <a:ext uri="{FF2B5EF4-FFF2-40B4-BE49-F238E27FC236}">
                <a16:creationId xmlns:a16="http://schemas.microsoft.com/office/drawing/2014/main" id="{DE069FE0-5229-4941-9565-825FB0F7E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6256FC-C0A7-1340-91B7-226102AE4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369DA-908C-E849-889C-EF4D55593ABA}" type="slidenum">
              <a:rPr lang="en-US" smtClean="0"/>
              <a:t>‹#›</a:t>
            </a:fld>
            <a:endParaRPr lang="en-US"/>
          </a:p>
        </p:txBody>
      </p:sp>
    </p:spTree>
    <p:extLst>
      <p:ext uri="{BB962C8B-B14F-4D97-AF65-F5344CB8AC3E}">
        <p14:creationId xmlns:p14="http://schemas.microsoft.com/office/powerpoint/2010/main" val="83460347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DFCF4B-ED41-478E-869F-7755E11B9C1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FA4EBBC-0AE7-412D-BC08-BA2C889EFB3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EF71648-0AE1-4245-8F9B-4272A8066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A94A097-77D1-4727-ABD8-2D5B4A00EEF2}" type="datetimeFigureOut">
              <a:rPr lang="en-US"/>
              <a:pPr>
                <a:defRPr/>
              </a:pPr>
              <a:t>10/5/2022</a:t>
            </a:fld>
            <a:endParaRPr lang="en-US"/>
          </a:p>
        </p:txBody>
      </p:sp>
      <p:sp>
        <p:nvSpPr>
          <p:cNvPr id="5" name="Footer Placeholder 4">
            <a:extLst>
              <a:ext uri="{FF2B5EF4-FFF2-40B4-BE49-F238E27FC236}">
                <a16:creationId xmlns:a16="http://schemas.microsoft.com/office/drawing/2014/main" id="{82F2A7FD-DF88-46C0-8D57-215D77E7D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245054A-3C91-4F1C-8C6C-17D4334BAE9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DACF878-5BD8-4E1A-99AB-54E71948524F}" type="slidenum">
              <a:rPr lang="en-US" altLang="en-US"/>
              <a:pPr>
                <a:defRPr/>
              </a:pPr>
              <a:t>‹#›</a:t>
            </a:fld>
            <a:endParaRPr lang="en-US" altLang="en-US"/>
          </a:p>
        </p:txBody>
      </p:sp>
    </p:spTree>
    <p:extLst>
      <p:ext uri="{BB962C8B-B14F-4D97-AF65-F5344CB8AC3E}">
        <p14:creationId xmlns:p14="http://schemas.microsoft.com/office/powerpoint/2010/main" val="6292123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98" r:id="rId6"/>
    <p:sldLayoutId id="2147483794" r:id="rId7"/>
    <p:sldLayoutId id="2147483795" r:id="rId8"/>
    <p:sldLayoutId id="2147483796" r:id="rId9"/>
    <p:sldLayoutId id="2147483797" r:id="rId10"/>
    <p:sldLayoutId id="2147483799" r:id="rId11"/>
    <p:sldLayoutId id="2147483800" r:id="rId12"/>
    <p:sldLayoutId id="2147484253" r:id="rId13"/>
    <p:sldLayoutId id="2147483801" r:id="rId14"/>
    <p:sldLayoutId id="2147483803" r:id="rId15"/>
    <p:sldLayoutId id="2147483804" r:id="rId16"/>
    <p:sldLayoutId id="2147483805" r:id="rId17"/>
    <p:sldLayoutId id="2147483806" r:id="rId18"/>
    <p:sldLayoutId id="2147483807" r:id="rId19"/>
    <p:sldLayoutId id="2147483802" r:id="rId20"/>
    <p:sldLayoutId id="2147483681" r:id="rId21"/>
    <p:sldLayoutId id="2147483808"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52F78-56B8-41C8-81BC-A5FFCCE55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F43ED-F739-4AA8-BD60-F8A807EAA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11360-ACAA-4F6B-9E81-3EA155FB9C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0A38A-08DE-48B8-9DCD-90E79CFB272F}" type="datetimeFigureOut">
              <a:rPr lang="en-US" smtClean="0"/>
              <a:t>10/5/2022</a:t>
            </a:fld>
            <a:endParaRPr lang="en-US"/>
          </a:p>
        </p:txBody>
      </p:sp>
      <p:sp>
        <p:nvSpPr>
          <p:cNvPr id="5" name="Footer Placeholder 4">
            <a:extLst>
              <a:ext uri="{FF2B5EF4-FFF2-40B4-BE49-F238E27FC236}">
                <a16:creationId xmlns:a16="http://schemas.microsoft.com/office/drawing/2014/main" id="{CECC22B3-207C-4D72-AE3F-C7E76E574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0C8AD1-6A0B-4A8C-ABF7-429489DD2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7FD5E-E0BC-44A0-9C55-282E53F72812}" type="slidenum">
              <a:rPr lang="en-US" smtClean="0"/>
              <a:t>‹#›</a:t>
            </a:fld>
            <a:endParaRPr lang="en-US"/>
          </a:p>
        </p:txBody>
      </p:sp>
    </p:spTree>
    <p:extLst>
      <p:ext uri="{BB962C8B-B14F-4D97-AF65-F5344CB8AC3E}">
        <p14:creationId xmlns:p14="http://schemas.microsoft.com/office/powerpoint/2010/main" val="838096016"/>
      </p:ext>
    </p:extLst>
  </p:cSld>
  <p:clrMap bg1="lt1" tx1="dk1" bg2="lt2" tx2="dk2" accent1="accent1" accent2="accent2" accent3="accent3" accent4="accent4" accent5="accent5" accent6="accent6" hlink="hlink" folHlink="folHlink"/>
  <p:sldLayoutIdLst>
    <p:sldLayoutId id="2147483729" r:id="rId1"/>
    <p:sldLayoutId id="2147483846" r:id="rId2"/>
    <p:sldLayoutId id="2147483847" r:id="rId3"/>
    <p:sldLayoutId id="2147483732" r:id="rId4"/>
    <p:sldLayoutId id="2147483845" r:id="rId5"/>
    <p:sldLayoutId id="2147483734" r:id="rId6"/>
    <p:sldLayoutId id="2147483735" r:id="rId7"/>
    <p:sldLayoutId id="2147483736" r:id="rId8"/>
    <p:sldLayoutId id="2147483737" r:id="rId9"/>
    <p:sldLayoutId id="21474837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FFC30-CFCD-615B-D6FD-9BE34B3ED5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EB637-CF0C-EC58-B844-7FA819A7A6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21F55-662B-C57D-B0C0-C30E68AEF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8DD43-131B-4706-9447-E6B7CC79B830}" type="datetimeFigureOut">
              <a:rPr lang="en-US" smtClean="0"/>
              <a:t>10/5/2022</a:t>
            </a:fld>
            <a:endParaRPr lang="en-US"/>
          </a:p>
        </p:txBody>
      </p:sp>
      <p:sp>
        <p:nvSpPr>
          <p:cNvPr id="5" name="Footer Placeholder 4">
            <a:extLst>
              <a:ext uri="{FF2B5EF4-FFF2-40B4-BE49-F238E27FC236}">
                <a16:creationId xmlns:a16="http://schemas.microsoft.com/office/drawing/2014/main" id="{20DC4215-054D-B074-7AF7-658A4E4E5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C0249D-A264-9842-1104-E9F59D1C7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6513F-396C-42A1-8B10-28C9E71A7222}" type="slidenum">
              <a:rPr lang="en-US" smtClean="0"/>
              <a:t>‹#›</a:t>
            </a:fld>
            <a:endParaRPr lang="en-US"/>
          </a:p>
        </p:txBody>
      </p:sp>
    </p:spTree>
    <p:extLst>
      <p:ext uri="{BB962C8B-B14F-4D97-AF65-F5344CB8AC3E}">
        <p14:creationId xmlns:p14="http://schemas.microsoft.com/office/powerpoint/2010/main" val="321734094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1286933"/>
          </a:xfrm>
          <a:prstGeom prst="rect">
            <a:avLst/>
          </a:prstGeom>
        </p:spPr>
        <p:txBody>
          <a:bodyPr wrap="square" lIns="0" tIns="0" rIns="0" bIns="0">
            <a:spAutoFit/>
          </a:bodyPr>
          <a:lstStyle>
            <a:lvl1pPr>
              <a:defRPr sz="33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677334" y="1998274"/>
            <a:ext cx="5439410" cy="2459567"/>
          </a:xfrm>
          <a:prstGeom prst="rect">
            <a:avLst/>
          </a:prstGeom>
        </p:spPr>
        <p:txBody>
          <a:bodyPr wrap="square" lIns="0" tIns="0" rIns="0" bIns="0">
            <a:spAutoFit/>
          </a:bodyPr>
          <a:lstStyle>
            <a:lvl1pPr>
              <a:defRPr sz="87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10/5/2022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2" r:id="rId3"/>
    <p:sldLayoutId id="2147483830" r:id="rId4"/>
    <p:sldLayoutId id="214748383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4281C9-90BB-4134-9D64-E5562112CCF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4EEDCFE-6DC3-491F-A7FC-EC5A15BC32E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B4CA67-C702-4843-A76D-653822C2C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D009135-43F1-4C30-8187-62AA2341E823}" type="datetimeFigureOut">
              <a:rPr lang="en-US"/>
              <a:pPr>
                <a:defRPr/>
              </a:pPr>
              <a:t>10/5/2022</a:t>
            </a:fld>
            <a:endParaRPr lang="en-US"/>
          </a:p>
        </p:txBody>
      </p:sp>
      <p:sp>
        <p:nvSpPr>
          <p:cNvPr id="5" name="Footer Placeholder 4">
            <a:extLst>
              <a:ext uri="{FF2B5EF4-FFF2-40B4-BE49-F238E27FC236}">
                <a16:creationId xmlns:a16="http://schemas.microsoft.com/office/drawing/2014/main" id="{07C3064B-DA82-4E88-A23C-9CCF8A74AF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6DA8D5D-D609-46A6-8235-73B6081C4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36D69CE-5C28-42E4-87DA-0A72AA4BF0E3}" type="slidenum">
              <a:rPr lang="en-US" altLang="en-US"/>
              <a:pPr>
                <a:defRPr/>
              </a:pPr>
              <a:t>‹#›</a:t>
            </a:fld>
            <a:endParaRPr lang="en-US" altLang="en-US"/>
          </a:p>
        </p:txBody>
      </p:sp>
    </p:spTree>
    <p:extLst>
      <p:ext uri="{BB962C8B-B14F-4D97-AF65-F5344CB8AC3E}">
        <p14:creationId xmlns:p14="http://schemas.microsoft.com/office/powerpoint/2010/main" val="3142711064"/>
      </p:ext>
    </p:extLst>
  </p:cSld>
  <p:clrMap bg1="lt1" tx1="dk1" bg2="lt2" tx2="dk2" accent1="accent1" accent2="accent2" accent3="accent3" accent4="accent4" accent5="accent5" accent6="accent6" hlink="hlink" folHlink="folHlink"/>
  <p:sldLayoutIdLst>
    <p:sldLayoutId id="2147483810" r:id="rId1"/>
    <p:sldLayoutId id="2147484258" r:id="rId2"/>
    <p:sldLayoutId id="2147483844" r:id="rId3"/>
    <p:sldLayoutId id="2147483811" r:id="rId4"/>
    <p:sldLayoutId id="2147484259" r:id="rId5"/>
    <p:sldLayoutId id="2147483689" r:id="rId6"/>
    <p:sldLayoutId id="2147483690" r:id="rId7"/>
    <p:sldLayoutId id="2147483691" r:id="rId8"/>
    <p:sldLayoutId id="2147484260" r:id="rId9"/>
    <p:sldLayoutId id="2147484250" r:id="rId10"/>
    <p:sldLayoutId id="2147484262" r:id="rId11"/>
    <p:sldLayoutId id="2147483695" r:id="rId12"/>
    <p:sldLayoutId id="2147483842" r:id="rId13"/>
    <p:sldLayoutId id="2147483843"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E4B1C-BDA1-4B02-BD6B-7E7FE269F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15F946-07D6-4582-AB1E-F511CB5AA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8210D-FD8F-48F2-BEDD-08F13EC16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B9FE3-CFBF-437F-823F-7A5E3D69EA8D}" type="datetimeFigureOut">
              <a:rPr lang="en-US" smtClean="0"/>
              <a:t>10/5/2022</a:t>
            </a:fld>
            <a:endParaRPr lang="en-US"/>
          </a:p>
        </p:txBody>
      </p:sp>
      <p:sp>
        <p:nvSpPr>
          <p:cNvPr id="5" name="Footer Placeholder 4">
            <a:extLst>
              <a:ext uri="{FF2B5EF4-FFF2-40B4-BE49-F238E27FC236}">
                <a16:creationId xmlns:a16="http://schemas.microsoft.com/office/drawing/2014/main" id="{51BD6749-7954-43D7-BADF-8A3D2756A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55949-AA29-43B1-B53D-80794FC7E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B38B6-9DFF-46DC-B122-C2F3C01824C6}" type="slidenum">
              <a:rPr lang="en-US" smtClean="0"/>
              <a:t>‹#›</a:t>
            </a:fld>
            <a:endParaRPr lang="en-US"/>
          </a:p>
        </p:txBody>
      </p:sp>
    </p:spTree>
    <p:extLst>
      <p:ext uri="{BB962C8B-B14F-4D97-AF65-F5344CB8AC3E}">
        <p14:creationId xmlns:p14="http://schemas.microsoft.com/office/powerpoint/2010/main" val="391981217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33" r:id="rId3"/>
    <p:sldLayoutId id="2147483852" r:id="rId4"/>
    <p:sldLayoutId id="2147483853" r:id="rId5"/>
    <p:sldLayoutId id="2147483854" r:id="rId6"/>
    <p:sldLayoutId id="2147483834"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79.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179.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83.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7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7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184.xml"/><Relationship Id="rId5" Type="http://schemas.openxmlformats.org/officeDocument/2006/relationships/image" Target="../media/image130.jpeg"/><Relationship Id="rId4" Type="http://schemas.openxmlformats.org/officeDocument/2006/relationships/image" Target="../media/image129.jpg"/></Relationships>
</file>

<file path=ppt/slides/_rels/slide114.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7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7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79.xml"/></Relationships>
</file>

<file path=ppt/slides/_rels/slide117.xml.rels><?xml version="1.0" encoding="UTF-8" standalone="yes"?>
<Relationships xmlns="http://schemas.openxmlformats.org/package/2006/relationships"><Relationship Id="rId3" Type="http://schemas.openxmlformats.org/officeDocument/2006/relationships/hyperlink" Target="https://deq.nc.gov/about/divisions/water-infrastructure" TargetMode="External"/><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0.xml"/><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120.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66.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6.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3.xml"/><Relationship Id="rId1" Type="http://schemas.openxmlformats.org/officeDocument/2006/relationships/slideLayout" Target="../slideLayouts/slideLayout16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4.xml"/><Relationship Id="rId1" Type="http://schemas.openxmlformats.org/officeDocument/2006/relationships/slideLayout" Target="../slideLayouts/slideLayout16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16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6.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6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7.xml"/><Relationship Id="rId1" Type="http://schemas.openxmlformats.org/officeDocument/2006/relationships/slideLayout" Target="../slideLayouts/slideLayout16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29.xml.rels><?xml version="1.0" encoding="UTF-8" standalone="yes"?>
<Relationships xmlns="http://schemas.openxmlformats.org/package/2006/relationships"><Relationship Id="rId3" Type="http://schemas.openxmlformats.org/officeDocument/2006/relationships/hyperlink" Target="http://deq.nc.gov/about/divisions/water-infrastructure" TargetMode="External"/><Relationship Id="rId2" Type="http://schemas.openxmlformats.org/officeDocument/2006/relationships/notesSlide" Target="../notesSlides/notesSlide58.xml"/><Relationship Id="rId1" Type="http://schemas.openxmlformats.org/officeDocument/2006/relationships/slideLayout" Target="../slideLayouts/slideLayout16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hyperlink" Target="https://deq.nc.gov/about/divisions/water-infrastructure/i-need-funding/application-forms-and-additional-resourc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166.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0.xml"/><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1.xml"/><Relationship Id="rId1" Type="http://schemas.openxmlformats.org/officeDocument/2006/relationships/slideLayout" Target="../slideLayouts/slideLayout166.xml"/><Relationship Id="rId4" Type="http://schemas.openxmlformats.org/officeDocument/2006/relationships/hyperlink" Target="https://edocs.deq.nc.gov/Forms/OPA-ARPA"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mailto:Colleen.simmons@ncdenr.gov" TargetMode="External"/><Relationship Id="rId3" Type="http://schemas.openxmlformats.org/officeDocument/2006/relationships/hyperlink" Target="mailto:jon.risgaard@ncdenr.gov" TargetMode="External"/><Relationship Id="rId7" Type="http://schemas.openxmlformats.org/officeDocument/2006/relationships/hyperlink" Target="mailto:matthew.rushing@ncdenr.gov" TargetMode="External"/><Relationship Id="rId2" Type="http://schemas.openxmlformats.org/officeDocument/2006/relationships/notesSlide" Target="../notesSlides/notesSlide62.xml"/><Relationship Id="rId1" Type="http://schemas.openxmlformats.org/officeDocument/2006/relationships/slideLayout" Target="../slideLayouts/slideLayout166.xml"/><Relationship Id="rId6" Type="http://schemas.openxmlformats.org/officeDocument/2006/relationships/hyperlink" Target="mailto:victor.damato@ncdenr.gov" TargetMode="External"/><Relationship Id="rId11" Type="http://schemas.openxmlformats.org/officeDocument/2006/relationships/hyperlink" Target="mailto:shadi.eskaf@ncdenr.gov" TargetMode="External"/><Relationship Id="rId5" Type="http://schemas.openxmlformats.org/officeDocument/2006/relationships/hyperlink" Target="mailto:Kavitha.Ambikadevi@ncdenr.gov" TargetMode="External"/><Relationship Id="rId10" Type="http://schemas.openxmlformats.org/officeDocument/2006/relationships/hyperlink" Target="mailto:jennifer.haynie@ncdenr.gov" TargetMode="External"/><Relationship Id="rId4" Type="http://schemas.openxmlformats.org/officeDocument/2006/relationships/hyperlink" Target="mailto:ken.pohlig@ncdenr.gov" TargetMode="External"/><Relationship Id="rId9" Type="http://schemas.openxmlformats.org/officeDocument/2006/relationships/hyperlink" Target="mailto:tony.evans@ncdenr.gov"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3.xml"/><Relationship Id="rId1" Type="http://schemas.openxmlformats.org/officeDocument/2006/relationships/slideLayout" Target="../slideLayouts/slideLayout16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6.xml"/></Relationships>
</file>

<file path=ppt/slides/_rels/slide138.xml.rels><?xml version="1.0" encoding="UTF-8" standalone="yes"?>
<Relationships xmlns="http://schemas.openxmlformats.org/package/2006/relationships"><Relationship Id="rId3" Type="http://schemas.openxmlformats.org/officeDocument/2006/relationships/hyperlink" Target="mailto:Corey.Basinger@ncdenr.gov" TargetMode="External"/><Relationship Id="rId2" Type="http://schemas.openxmlformats.org/officeDocument/2006/relationships/notesSlide" Target="../notesSlides/notesSlide66.xml"/><Relationship Id="rId1" Type="http://schemas.openxmlformats.org/officeDocument/2006/relationships/slideLayout" Target="../slideLayouts/slideLayout16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8.xml"/></Relationships>
</file>

<file path=ppt/slides/_rels/slide140.xml.rels><?xml version="1.0" encoding="UTF-8" standalone="yes"?>
<Relationships xmlns="http://schemas.openxmlformats.org/package/2006/relationships"><Relationship Id="rId3" Type="http://schemas.openxmlformats.org/officeDocument/2006/relationships/hyperlink" Target="https://deq.nc.gov/media/27973/download?attachment" TargetMode="External"/><Relationship Id="rId2" Type="http://schemas.openxmlformats.org/officeDocument/2006/relationships/notesSlide" Target="../notesSlides/notesSlide68.xml"/><Relationship Id="rId1" Type="http://schemas.openxmlformats.org/officeDocument/2006/relationships/slideLayout" Target="../slideLayouts/slideLayout166.xml"/><Relationship Id="rId4" Type="http://schemas.openxmlformats.org/officeDocument/2006/relationships/image" Target="../media/image150.png"/></Relationships>
</file>

<file path=ppt/slides/_rels/slide1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9.xml"/><Relationship Id="rId1" Type="http://schemas.openxmlformats.org/officeDocument/2006/relationships/slideLayout" Target="../slideLayouts/slideLayout166.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0.xml"/><Relationship Id="rId1" Type="http://schemas.openxmlformats.org/officeDocument/2006/relationships/slideLayout" Target="../slideLayouts/slideLayout16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44.xml.rels><?xml version="1.0" encoding="UTF-8" standalone="yes"?>
<Relationships xmlns="http://schemas.openxmlformats.org/package/2006/relationships"><Relationship Id="rId3" Type="http://schemas.openxmlformats.org/officeDocument/2006/relationships/hyperlink" Target="https://deq.nc.gov/about/divisions/water-infrastructure/i-need-funding" TargetMode="External"/><Relationship Id="rId2" Type="http://schemas.openxmlformats.org/officeDocument/2006/relationships/notesSlide" Target="../notesSlides/notesSlide71.xml"/><Relationship Id="rId1" Type="http://schemas.openxmlformats.org/officeDocument/2006/relationships/slideLayout" Target="../slideLayouts/slideLayout166.xml"/><Relationship Id="rId4" Type="http://schemas.openxmlformats.org/officeDocument/2006/relationships/image" Target="../media/image151.png"/></Relationships>
</file>

<file path=ppt/slides/_rels/slide145.xml.rels><?xml version="1.0" encoding="UTF-8" standalone="yes"?>
<Relationships xmlns="http://schemas.openxmlformats.org/package/2006/relationships"><Relationship Id="rId3" Type="http://schemas.openxmlformats.org/officeDocument/2006/relationships/hyperlink" Target="mailto:Shadi.Eskaf@ncdenr.gov" TargetMode="External"/><Relationship Id="rId2" Type="http://schemas.openxmlformats.org/officeDocument/2006/relationships/notesSlide" Target="../notesSlides/notesSlide72.xml"/><Relationship Id="rId1" Type="http://schemas.openxmlformats.org/officeDocument/2006/relationships/slideLayout" Target="../slideLayouts/slideLayout166.xml"/><Relationship Id="rId5" Type="http://schemas.openxmlformats.org/officeDocument/2006/relationships/hyperlink" Target="https://deq.nc.gov/water-infrastructure-contacts" TargetMode="External"/><Relationship Id="rId4" Type="http://schemas.openxmlformats.org/officeDocument/2006/relationships/hyperlink" Target="mailto:Cathy.Akroyd@ncdenr.gov"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5.xml"/></Relationships>
</file>

<file path=ppt/slides/_rels/slide14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6.xml"/></Relationships>
</file>

<file path=ppt/slides/_rels/slide162.xml.rels><?xml version="1.0" encoding="UTF-8" standalone="yes"?>
<Relationships xmlns="http://schemas.openxmlformats.org/package/2006/relationships"><Relationship Id="rId8" Type="http://schemas.openxmlformats.org/officeDocument/2006/relationships/hyperlink" Target="mailto:ocollier@" TargetMode="External"/><Relationship Id="rId3" Type="http://schemas.openxmlformats.org/officeDocument/2006/relationships/image" Target="../media/image154.png"/><Relationship Id="rId7" Type="http://schemas.openxmlformats.org/officeDocument/2006/relationships/hyperlink" Target="mailto:valerie.fegans@commerce.nc.gov" TargetMode="External"/><Relationship Id="rId2" Type="http://schemas.openxmlformats.org/officeDocument/2006/relationships/image" Target="../media/image153.png"/><Relationship Id="rId1" Type="http://schemas.openxmlformats.org/officeDocument/2006/relationships/slideLayout" Target="../slideLayouts/slideLayout66.xml"/><Relationship Id="rId6" Type="http://schemas.openxmlformats.org/officeDocument/2006/relationships/hyperlink" Target="mailto:drhodes@commerce.nc.gov" TargetMode="External"/><Relationship Id="rId5" Type="http://schemas.openxmlformats.org/officeDocument/2006/relationships/hyperlink" Target="mailto:lparham@commerce.nc.gov" TargetMode="External"/><Relationship Id="rId10" Type="http://schemas.openxmlformats.org/officeDocument/2006/relationships/hyperlink" Target="mailto:nichole.gross@commerce.nc.gov" TargetMode="External"/><Relationship Id="rId4" Type="http://schemas.openxmlformats.org/officeDocument/2006/relationships/hyperlink" Target="mailto:hazel.edmond@commerce.nc.gov" TargetMode="External"/><Relationship Id="rId9" Type="http://schemas.openxmlformats.org/officeDocument/2006/relationships/hyperlink" Target="mailto:melody.adams@commerce.nc.gov"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4.xml"/></Relationships>
</file>

<file path=ppt/slides/_rels/slide164.xml.rels><?xml version="1.0" encoding="UTF-8" standalone="yes"?>
<Relationships xmlns="http://schemas.openxmlformats.org/package/2006/relationships"><Relationship Id="rId3" Type="http://schemas.openxmlformats.org/officeDocument/2006/relationships/hyperlink" Target="http://www.ncbroadband.gov/survey" TargetMode="External"/><Relationship Id="rId2" Type="http://schemas.openxmlformats.org/officeDocument/2006/relationships/notesSlide" Target="../notesSlides/notesSlide75.xml"/><Relationship Id="rId1" Type="http://schemas.openxmlformats.org/officeDocument/2006/relationships/slideLayout" Target="../slideLayouts/slideLayout155.xml"/><Relationship Id="rId5" Type="http://schemas.openxmlformats.org/officeDocument/2006/relationships/image" Target="../media/image156.png"/><Relationship Id="rId4" Type="http://schemas.openxmlformats.org/officeDocument/2006/relationships/image" Target="../media/image155.png"/></Relationships>
</file>

<file path=ppt/slides/_rels/slide16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58.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5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76.xml"/><Relationship Id="rId5" Type="http://schemas.openxmlformats.org/officeDocument/2006/relationships/tags" Target="../tags/tag5.xml"/><Relationship Id="rId15" Type="http://schemas.openxmlformats.org/officeDocument/2006/relationships/image" Target="../media/image160.svg"/><Relationship Id="rId10" Type="http://schemas.openxmlformats.org/officeDocument/2006/relationships/slideLayout" Target="../slideLayouts/slideLayout15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59.png"/></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7.xml"/><Relationship Id="rId1" Type="http://schemas.openxmlformats.org/officeDocument/2006/relationships/slideLayout" Target="../slideLayouts/slideLayout155.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8.xml"/><Relationship Id="rId1" Type="http://schemas.openxmlformats.org/officeDocument/2006/relationships/slideLayout" Target="../slideLayouts/slideLayout155.xml"/><Relationship Id="rId4" Type="http://schemas.openxmlformats.org/officeDocument/2006/relationships/hyperlink" Target="https://www.ncbroadband.gov/grants/completing-access-broadband-cab-program/cab-program-2022"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9.xml"/><Relationship Id="rId1" Type="http://schemas.openxmlformats.org/officeDocument/2006/relationships/slideLayout" Target="../slideLayouts/slideLayout15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5.xml"/></Relationships>
</file>

<file path=ppt/slides/_rels/slide171.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7.png"/><Relationship Id="rId7"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155.xml"/><Relationship Id="rId6" Type="http://schemas.openxmlformats.org/officeDocument/2006/relationships/image" Target="../media/image169.svg"/><Relationship Id="rId5" Type="http://schemas.openxmlformats.org/officeDocument/2006/relationships/image" Target="../media/image168.png"/><Relationship Id="rId4" Type="http://schemas.microsoft.com/office/2007/relationships/hdphoto" Target="../media/hdphoto1.wdp"/></Relationships>
</file>

<file path=ppt/slides/_rels/slide172.xml.rels><?xml version="1.0" encoding="UTF-8" standalone="yes"?>
<Relationships xmlns="http://schemas.openxmlformats.org/package/2006/relationships"><Relationship Id="rId3" Type="http://schemas.openxmlformats.org/officeDocument/2006/relationships/hyperlink" Target="http://www.ncbroadband.gov/survey" TargetMode="External"/><Relationship Id="rId2" Type="http://schemas.openxmlformats.org/officeDocument/2006/relationships/notesSlide" Target="../notesSlides/notesSlide83.xml"/><Relationship Id="rId1" Type="http://schemas.openxmlformats.org/officeDocument/2006/relationships/slideLayout" Target="../slideLayouts/slideLayout155.xml"/><Relationship Id="rId4" Type="http://schemas.openxmlformats.org/officeDocument/2006/relationships/hyperlink" Target="http://getinternet.gov/"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hyperlink" Target="https://www.goodfreephotos.com/other-photos/rooms/stack-of-magazines-and-books.jpg.php" TargetMode="External"/><Relationship Id="rId2" Type="http://schemas.openxmlformats.org/officeDocument/2006/relationships/image" Target="../media/image174.jp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hyperlink" Target="https://pixabay.com/en/checklist-planning-clipboard-1614702/" TargetMode="External"/><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home.treasury.gov/system/files/136/Treasury-Second-Tranche-Submission-Preparation-Checklist.pdf" TargetMode="External"/><Relationship Id="rId1" Type="http://schemas.openxmlformats.org/officeDocument/2006/relationships/slideLayout" Target="../slideLayouts/slideLayout4.xml"/><Relationship Id="rId5" Type="http://schemas.openxmlformats.org/officeDocument/2006/relationships/image" Target="../media/image177.png"/><Relationship Id="rId4" Type="http://schemas.openxmlformats.org/officeDocument/2006/relationships/hyperlink" Target="https://home.treasury.gov/system/files/136/Treasury-Second-Tranche-Submission-Portal-Screenshots.pdf"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s://foresightfutures.net/contact" TargetMode="External"/><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18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4.xml"/><Relationship Id="rId1" Type="http://schemas.openxmlformats.org/officeDocument/2006/relationships/slideLayout" Target="../slideLayouts/slideLayout114.xml"/></Relationships>
</file>

<file path=ppt/slides/_rels/slide18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15.xml"/></Relationships>
</file>

<file path=ppt/slides/_rels/slide18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svg"/><Relationship Id="rId2" Type="http://schemas.openxmlformats.org/officeDocument/2006/relationships/notesSlide" Target="../notesSlides/notesSlide85.xml"/><Relationship Id="rId1" Type="http://schemas.openxmlformats.org/officeDocument/2006/relationships/slideLayout" Target="../slideLayouts/slideLayout115.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 Id="rId9" Type="http://schemas.openxmlformats.org/officeDocument/2006/relationships/image" Target="../media/image186.svg"/></Relationships>
</file>

<file path=ppt/slides/_rels/slide18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6.xml"/><Relationship Id="rId1" Type="http://schemas.openxmlformats.org/officeDocument/2006/relationships/slideLayout" Target="../slideLayouts/slideLayout115.xml"/></Relationships>
</file>

<file path=ppt/slides/_rels/slide1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0.png"/><Relationship Id="rId1" Type="http://schemas.openxmlformats.org/officeDocument/2006/relationships/slideLayout" Target="../slideLayouts/slideLayout115.xml"/><Relationship Id="rId4" Type="http://schemas.openxmlformats.org/officeDocument/2006/relationships/image" Target="../media/image188.svg"/></Relationships>
</file>

<file path=ppt/slides/_rels/slide18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0.png"/><Relationship Id="rId1" Type="http://schemas.openxmlformats.org/officeDocument/2006/relationships/slideLayout" Target="../slideLayouts/slideLayout115.xml"/><Relationship Id="rId5" Type="http://schemas.openxmlformats.org/officeDocument/2006/relationships/image" Target="../media/image189.png"/><Relationship Id="rId4" Type="http://schemas.openxmlformats.org/officeDocument/2006/relationships/image" Target="../media/image188.svg"/></Relationships>
</file>

<file path=ppt/slides/_rels/slide18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115.xml"/></Relationships>
</file>

<file path=ppt/slides/_rels/slide187.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0.png"/><Relationship Id="rId7" Type="http://schemas.openxmlformats.org/officeDocument/2006/relationships/image" Target="../media/image193.png"/><Relationship Id="rId2" Type="http://schemas.openxmlformats.org/officeDocument/2006/relationships/notesSlide" Target="../notesSlides/notesSlide87.xml"/><Relationship Id="rId1" Type="http://schemas.openxmlformats.org/officeDocument/2006/relationships/slideLayout" Target="../slideLayouts/slideLayout115.xml"/><Relationship Id="rId6" Type="http://schemas.openxmlformats.org/officeDocument/2006/relationships/image" Target="../media/image192.svg"/><Relationship Id="rId5" Type="http://schemas.openxmlformats.org/officeDocument/2006/relationships/image" Target="../media/image191.png"/><Relationship Id="rId10" Type="http://schemas.openxmlformats.org/officeDocument/2006/relationships/image" Target="../media/image196.svg"/><Relationship Id="rId4" Type="http://schemas.openxmlformats.org/officeDocument/2006/relationships/chart" Target="../charts/chart4.xml"/><Relationship Id="rId9" Type="http://schemas.openxmlformats.org/officeDocument/2006/relationships/image" Target="../media/image195.png"/></Relationships>
</file>

<file path=ppt/slides/_rels/slide1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8.xml"/><Relationship Id="rId1" Type="http://schemas.openxmlformats.org/officeDocument/2006/relationships/slideLayout" Target="../slideLayouts/slideLayout115.xml"/><Relationship Id="rId4" Type="http://schemas.openxmlformats.org/officeDocument/2006/relationships/image" Target="../media/image197.png"/></Relationships>
</file>

<file path=ppt/slides/_rels/slide18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9.xml"/><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91.xml"/></Relationships>
</file>

<file path=ppt/slides/_rels/slide19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0.xml"/><Relationship Id="rId1" Type="http://schemas.openxmlformats.org/officeDocument/2006/relationships/slideLayout" Target="../slideLayouts/slideLayout115.xml"/></Relationships>
</file>

<file path=ppt/slides/_rels/slide19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15.xml"/></Relationships>
</file>

<file path=ppt/slides/_rels/slide192.xml.rels><?xml version="1.0" encoding="UTF-8" standalone="yes"?>
<Relationships xmlns="http://schemas.openxmlformats.org/package/2006/relationships"><Relationship Id="rId3" Type="http://schemas.openxmlformats.org/officeDocument/2006/relationships/image" Target="../media/image203.svg"/><Relationship Id="rId7" Type="http://schemas.openxmlformats.org/officeDocument/2006/relationships/image" Target="../media/image207.svg"/><Relationship Id="rId2" Type="http://schemas.openxmlformats.org/officeDocument/2006/relationships/image" Target="../media/image202.png"/><Relationship Id="rId1" Type="http://schemas.openxmlformats.org/officeDocument/2006/relationships/slideLayout" Target="../slideLayouts/slideLayout115.xml"/><Relationship Id="rId6" Type="http://schemas.openxmlformats.org/officeDocument/2006/relationships/image" Target="../media/image206.png"/><Relationship Id="rId5" Type="http://schemas.openxmlformats.org/officeDocument/2006/relationships/image" Target="../media/image205.svg"/><Relationship Id="rId4" Type="http://schemas.openxmlformats.org/officeDocument/2006/relationships/image" Target="../media/image204.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9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1.xml"/><Relationship Id="rId1" Type="http://schemas.openxmlformats.org/officeDocument/2006/relationships/slideLayout" Target="../slideLayouts/slideLayout115.xml"/></Relationships>
</file>

<file path=ppt/slides/_rels/slide1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2.xml"/><Relationship Id="rId1" Type="http://schemas.openxmlformats.org/officeDocument/2006/relationships/slideLayout" Target="../slideLayouts/slideLayout115.xml"/><Relationship Id="rId4" Type="http://schemas.openxmlformats.org/officeDocument/2006/relationships/hyperlink" Target="mailto:ncpro@osbm.nc.gov"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09.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9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11.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hyperlink" Target="https://view.officeapps.live.com/op/view.aspx?src=https%3A%2F%2Fhome.treasury.gov%2Fsystem%2Ffiles%2F136%2FSLFRF-Recipient-Tiers-April-2022-Reporting.xlsx&amp;wdOrigin=BROWSELINK" TargetMode="External"/><Relationship Id="rId2" Type="http://schemas.openxmlformats.org/officeDocument/2006/relationships/notesSlide" Target="../notesSlides/notesSlide4.xml"/><Relationship Id="rId1" Type="http://schemas.openxmlformats.org/officeDocument/2006/relationships/slideLayout" Target="../slideLayouts/slideLayout191.xml"/><Relationship Id="rId4" Type="http://schemas.openxmlformats.org/officeDocument/2006/relationships/image" Target="../media/image32.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18.xml"/></Relationships>
</file>

<file path=ppt/slides/_rels/slide20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20.xml"/></Relationships>
</file>

<file path=ppt/slides/_rels/slide20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mailto:erica@landofsky.org" TargetMode="External"/><Relationship Id="rId1" Type="http://schemas.openxmlformats.org/officeDocument/2006/relationships/slideLayout" Target="../slideLayouts/slideLayout211.xml"/></Relationships>
</file>

<file path=ppt/slides/_rels/slide204.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93.xml"/><Relationship Id="rId1" Type="http://schemas.openxmlformats.org/officeDocument/2006/relationships/slideLayout" Target="../slideLayouts/slideLayout221.xml"/></Relationships>
</file>

<file path=ppt/slides/_rels/slide205.xml.rels><?xml version="1.0" encoding="UTF-8" standalone="yes"?>
<Relationships xmlns="http://schemas.openxmlformats.org/package/2006/relationships"><Relationship Id="rId3" Type="http://schemas.openxmlformats.org/officeDocument/2006/relationships/hyperlink" Target="mailto:nathan@landofsky.org" TargetMode="External"/><Relationship Id="rId7" Type="http://schemas.openxmlformats.org/officeDocument/2006/relationships/image" Target="../media/image217.png"/><Relationship Id="rId2" Type="http://schemas.openxmlformats.org/officeDocument/2006/relationships/hyperlink" Target="mailto:russ@regiona.org" TargetMode="External"/><Relationship Id="rId1" Type="http://schemas.openxmlformats.org/officeDocument/2006/relationships/slideLayout" Target="../slideLayouts/slideLayout222.xml"/><Relationship Id="rId6" Type="http://schemas.openxmlformats.org/officeDocument/2006/relationships/hyperlink" Target="mailto:anthony.starr@wpcog.org" TargetMode="External"/><Relationship Id="rId5" Type="http://schemas.openxmlformats.org/officeDocument/2006/relationships/hyperlink" Target="mailto:jwiggins@hccog.org" TargetMode="External"/><Relationship Id="rId4" Type="http://schemas.openxmlformats.org/officeDocument/2006/relationships/hyperlink" Target="mailto:dstansbury@foothillsregion.org" TargetMode="External"/></Relationships>
</file>

<file path=ppt/slides/_rels/slide20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7.xml"/></Relationships>
</file>

<file path=ppt/slides/_rels/slide20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94.xml"/><Relationship Id="rId1" Type="http://schemas.openxmlformats.org/officeDocument/2006/relationships/slideLayout" Target="../slideLayouts/slideLayout96.xml"/></Relationships>
</file>

<file path=ppt/slides/_rels/slide208.xml.rels><?xml version="1.0" encoding="UTF-8" standalone="yes"?>
<Relationships xmlns="http://schemas.openxmlformats.org/package/2006/relationships"><Relationship Id="rId3" Type="http://schemas.openxmlformats.org/officeDocument/2006/relationships/hyperlink" Target="mailto:arp@nclm.org" TargetMode="External"/><Relationship Id="rId2" Type="http://schemas.openxmlformats.org/officeDocument/2006/relationships/hyperlink" Target="http://www.arp.nclm.org/" TargetMode="External"/><Relationship Id="rId1" Type="http://schemas.openxmlformats.org/officeDocument/2006/relationships/slideLayout" Target="../slideLayouts/slideLayout47.xml"/><Relationship Id="rId4" Type="http://schemas.openxmlformats.org/officeDocument/2006/relationships/image" Target="../media/image220.png"/></Relationships>
</file>

<file path=ppt/slides/_rels/slide20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95.xml"/><Relationship Id="rId4" Type="http://schemas.openxmlformats.org/officeDocument/2006/relationships/image" Target="../media/image34.jpeg"/></Relationships>
</file>

<file path=ppt/slides/_rels/slide21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47.xml"/></Relationships>
</file>

<file path=ppt/slides/_rels/slide21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47.xml"/></Relationships>
</file>

<file path=ppt/slides/_rels/slide212.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47.xml"/></Relationships>
</file>

<file path=ppt/slides/_rels/slide21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5.xml"/><Relationship Id="rId1" Type="http://schemas.openxmlformats.org/officeDocument/2006/relationships/slideLayout" Target="../slideLayouts/slideLayout114.xml"/></Relationships>
</file>

<file path=ppt/slides/_rels/slide21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15.xml"/></Relationships>
</file>

<file path=ppt/slides/_rels/slide2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6.xml"/><Relationship Id="rId1" Type="http://schemas.openxmlformats.org/officeDocument/2006/relationships/slideLayout" Target="../slideLayouts/slideLayout115.xml"/></Relationships>
</file>

<file path=ppt/slides/_rels/slide2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7.xml"/><Relationship Id="rId1" Type="http://schemas.openxmlformats.org/officeDocument/2006/relationships/slideLayout" Target="../slideLayouts/slideLayout115.xml"/></Relationships>
</file>

<file path=ppt/slides/_rels/slide2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8.xml"/><Relationship Id="rId1" Type="http://schemas.openxmlformats.org/officeDocument/2006/relationships/slideLayout" Target="../slideLayouts/slideLayout115.xml"/></Relationships>
</file>

<file path=ppt/slides/_rels/slide2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9.xml"/><Relationship Id="rId1" Type="http://schemas.openxmlformats.org/officeDocument/2006/relationships/slideLayout" Target="../slideLayouts/slideLayout115.xml"/></Relationships>
</file>

<file path=ppt/slides/_rels/slide21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0.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2.xml"/></Relationships>
</file>

<file path=ppt/slides/_rels/slide2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1.xml"/><Relationship Id="rId1" Type="http://schemas.openxmlformats.org/officeDocument/2006/relationships/slideLayout" Target="../slideLayouts/slideLayout115.xml"/></Relationships>
</file>

<file path=ppt/slides/_rels/slide2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2.xml"/><Relationship Id="rId1" Type="http://schemas.openxmlformats.org/officeDocument/2006/relationships/slideLayout" Target="../slideLayouts/slideLayout115.xml"/></Relationships>
</file>

<file path=ppt/slides/_rels/slide22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3.xml"/><Relationship Id="rId1" Type="http://schemas.openxmlformats.org/officeDocument/2006/relationships/slideLayout" Target="../slideLayouts/slideLayout115.xml"/></Relationships>
</file>

<file path=ppt/slides/_rels/slide2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4.xml"/><Relationship Id="rId1" Type="http://schemas.openxmlformats.org/officeDocument/2006/relationships/slideLayout" Target="../slideLayouts/slideLayout115.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5.xml"/><Relationship Id="rId1" Type="http://schemas.openxmlformats.org/officeDocument/2006/relationships/slideLayout" Target="../slideLayouts/slideLayout115.xml"/></Relationships>
</file>

<file path=ppt/slides/_rels/slide2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6.xml"/><Relationship Id="rId1" Type="http://schemas.openxmlformats.org/officeDocument/2006/relationships/slideLayout" Target="../slideLayouts/slideLayout115.xml"/></Relationships>
</file>

<file path=ppt/slides/_rels/slide2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7.xml"/><Relationship Id="rId1" Type="http://schemas.openxmlformats.org/officeDocument/2006/relationships/slideLayout" Target="../slideLayouts/slideLayout115.xml"/></Relationships>
</file>

<file path=ppt/slides/_rels/slide2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8.xml"/><Relationship Id="rId1" Type="http://schemas.openxmlformats.org/officeDocument/2006/relationships/slideLayout" Target="../slideLayouts/slideLayout115.xml"/></Relationships>
</file>

<file path=ppt/slides/_rels/slide2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115.xml"/><Relationship Id="rId4" Type="http://schemas.openxmlformats.org/officeDocument/2006/relationships/image" Target="../media/image225.jpeg"/></Relationships>
</file>

<file path=ppt/slides/_rels/slide2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0.xml"/><Relationship Id="rId1" Type="http://schemas.openxmlformats.org/officeDocument/2006/relationships/slideLayout" Target="../slideLayouts/slideLayout11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3.xml"/></Relationships>
</file>

<file path=ppt/slides/_rels/slide2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1.xml"/><Relationship Id="rId1" Type="http://schemas.openxmlformats.org/officeDocument/2006/relationships/slideLayout" Target="../slideLayouts/slideLayout115.xml"/><Relationship Id="rId4" Type="http://schemas.openxmlformats.org/officeDocument/2006/relationships/hyperlink" Target="mailto:ncpro@osbm.nc.gov"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88.xml"/><Relationship Id="rId4" Type="http://schemas.openxmlformats.org/officeDocument/2006/relationships/image" Target="../media/image228.png"/></Relationships>
</file>

<file path=ppt/slides/_rels/slide23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88.xml"/><Relationship Id="rId5" Type="http://schemas.openxmlformats.org/officeDocument/2006/relationships/image" Target="../media/image232.png"/><Relationship Id="rId4" Type="http://schemas.openxmlformats.org/officeDocument/2006/relationships/image" Target="../media/image231.png"/></Relationships>
</file>

<file path=ppt/slides/_rels/slide23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89.xml"/></Relationships>
</file>

<file path=ppt/slides/_rels/slide23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3.jpg"/><Relationship Id="rId1" Type="http://schemas.openxmlformats.org/officeDocument/2006/relationships/slideLayout" Target="../slideLayouts/slideLayout88.xml"/></Relationships>
</file>

<file path=ppt/slides/_rels/slide23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g"/><Relationship Id="rId1" Type="http://schemas.openxmlformats.org/officeDocument/2006/relationships/slideLayout" Target="../slideLayouts/slideLayout88.xml"/></Relationships>
</file>

<file path=ppt/slides/_rels/slide23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6.jpg"/><Relationship Id="rId1" Type="http://schemas.openxmlformats.org/officeDocument/2006/relationships/slideLayout" Target="../slideLayouts/slideLayout8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3.xml"/></Relationships>
</file>

<file path=ppt/slides/_rels/slide240.xml.rels><?xml version="1.0" encoding="UTF-8" standalone="yes"?>
<Relationships xmlns="http://schemas.openxmlformats.org/package/2006/relationships"><Relationship Id="rId2" Type="http://schemas.openxmlformats.org/officeDocument/2006/relationships/hyperlink" Target="mailto:Chastan.swain@osbm.nc.gov" TargetMode="External"/><Relationship Id="rId1" Type="http://schemas.openxmlformats.org/officeDocument/2006/relationships/slideLayout" Target="../slideLayouts/slideLayout88.xml"/></Relationships>
</file>

<file path=ppt/slides/_rels/slide24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158.sv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5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notesSlide" Target="../notesSlides/notesSlide112.xml"/><Relationship Id="rId5" Type="http://schemas.openxmlformats.org/officeDocument/2006/relationships/tags" Target="../tags/tag14.xml"/><Relationship Id="rId15" Type="http://schemas.openxmlformats.org/officeDocument/2006/relationships/image" Target="../media/image160.svg"/><Relationship Id="rId10" Type="http://schemas.openxmlformats.org/officeDocument/2006/relationships/slideLayout" Target="../slideLayouts/slideLayout155.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159.png"/></Relationships>
</file>

<file path=ppt/slides/_rels/slide24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3.xml"/><Relationship Id="rId1" Type="http://schemas.openxmlformats.org/officeDocument/2006/relationships/slideLayout" Target="../slideLayouts/slideLayout15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43.xml.rels><?xml version="1.0" encoding="UTF-8" standalone="yes"?>
<Relationships xmlns="http://schemas.openxmlformats.org/package/2006/relationships"><Relationship Id="rId3" Type="http://schemas.openxmlformats.org/officeDocument/2006/relationships/hyperlink" Target="https://www.ncbroadband.gov/" TargetMode="External"/><Relationship Id="rId7" Type="http://schemas.openxmlformats.org/officeDocument/2006/relationships/hyperlink" Target="https://www.ncbroadband.gov/assistance/affordable-connectivity-program/affordable-connectivity-program-outreach-materials" TargetMode="External"/><Relationship Id="rId2" Type="http://schemas.openxmlformats.org/officeDocument/2006/relationships/notesSlide" Target="../notesSlides/notesSlide114.xml"/><Relationship Id="rId1" Type="http://schemas.openxmlformats.org/officeDocument/2006/relationships/slideLayout" Target="../slideLayouts/slideLayout155.xml"/><Relationship Id="rId6" Type="http://schemas.openxmlformats.org/officeDocument/2006/relationships/hyperlink" Target="mailto:jeffrey.brooks@nc.gov" TargetMode="External"/><Relationship Id="rId5" Type="http://schemas.openxmlformats.org/officeDocument/2006/relationships/hyperlink" Target="mailto:maggie.woods@nc.gov" TargetMode="External"/><Relationship Id="rId4" Type="http://schemas.openxmlformats.org/officeDocument/2006/relationships/hyperlink" Target="https://www.ncbroadband.gov/north-carolina-broadband-surve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view.officeapps.live.com/op/view.aspx?src=https%3A%2F%2Fhome.treasury.gov%2Fsystem%2Ffiles%2F136%2FSLFRF-Recovery-Plan-Performance-Report-Template.docx&amp;wdOrigin=BROWSELINK" TargetMode="External"/><Relationship Id="rId2" Type="http://schemas.openxmlformats.org/officeDocument/2006/relationships/notesSlide" Target="../notesSlides/notesSlide9.xml"/><Relationship Id="rId1" Type="http://schemas.openxmlformats.org/officeDocument/2006/relationships/slideLayout" Target="../slideLayouts/slideLayout19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95.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3" Type="http://schemas.openxmlformats.org/officeDocument/2006/relationships/hyperlink" Target="https://home.treasury.gov/system/files/136/July-2022-PE-Report-User-Guide.pdf" TargetMode="External"/><Relationship Id="rId2" Type="http://schemas.openxmlformats.org/officeDocument/2006/relationships/notesSlide" Target="../notesSlides/notesSlide12.xml"/><Relationship Id="rId1" Type="http://schemas.openxmlformats.org/officeDocument/2006/relationships/slideLayout" Target="../slideLayouts/slideLayout193.xml"/><Relationship Id="rId5" Type="http://schemas.openxmlformats.org/officeDocument/2006/relationships/image" Target="../media/image37.png"/><Relationship Id="rId4" Type="http://schemas.openxmlformats.org/officeDocument/2006/relationships/hyperlink" Target="https://home.treasury.gov/system/files/136/SLFRF-Compliance-and-Reporting-Guidance.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95.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31.xml.rels><?xml version="1.0" encoding="UTF-8" standalone="yes"?>
<Relationships xmlns="http://schemas.openxmlformats.org/package/2006/relationships"><Relationship Id="rId3" Type="http://schemas.openxmlformats.org/officeDocument/2006/relationships/hyperlink" Target="https://home.treasury.gov/system/files/136/July-2022-PE-Report-User-Guide.pdf" TargetMode="External"/><Relationship Id="rId2" Type="http://schemas.openxmlformats.org/officeDocument/2006/relationships/notesSlide" Target="../notesSlides/notesSlide14.xml"/><Relationship Id="rId1" Type="http://schemas.openxmlformats.org/officeDocument/2006/relationships/slideLayout" Target="../slideLayouts/slideLayout193.xml"/><Relationship Id="rId5" Type="http://schemas.openxmlformats.org/officeDocument/2006/relationships/image" Target="../media/image39.jpeg"/><Relationship Id="rId4" Type="http://schemas.openxmlformats.org/officeDocument/2006/relationships/hyperlink" Target="https://home.treasury.gov/system/files/136/SLFRF-Compliance-and-Reporting-Guidance.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91.xml"/><Relationship Id="rId4" Type="http://schemas.openxmlformats.org/officeDocument/2006/relationships/hyperlink" Target="https://home.treasury.gov/policy-issues/coronavirus/assistance-for-state-local-and-tribal-governments/state-and-local-fiscal-recovery-funds/recipient-compliance-and-reporting-responsibilitie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diagramLayout" Target="../diagrams/layout1.xml"/><Relationship Id="rId7" Type="http://schemas.openxmlformats.org/officeDocument/2006/relationships/image" Target="../media/image42.png"/><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5.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home.treasury.gov/system/files/136/SLFRF-Final-Rule-Overview.pdf#:~:text=The%20Coronavirus%20State%20and%20Local%20Fiscal%20Recovery%20Funds,and%20recovery%20from%20the%20COVID-19%20public%20health%20emergency." TargetMode="Externa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7.xml"/><Relationship Id="rId1" Type="http://schemas.openxmlformats.org/officeDocument/2006/relationships/slideLayout" Target="../slideLayouts/slideLayout3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hyperlink" Target="https://www.epa.gov/sites/default/files/2019-10/documents/dwsrf_eligibility_handbook_june_13_2017_updated_508_versioni.pdf" TargetMode="External"/><Relationship Id="rId4" Type="http://schemas.openxmlformats.org/officeDocument/2006/relationships/diagramLayout" Target="../diagrams/layout9.xml"/><Relationship Id="rId9" Type="http://schemas.openxmlformats.org/officeDocument/2006/relationships/hyperlink" Target="https://www.epa.gov/sites/default/files/2016-07/documents/overview_of_cwsrf_eligibilities_may_2016.pdf" TargetMode="Externa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9.jpeg"/><Relationship Id="rId2" Type="http://schemas.openxmlformats.org/officeDocument/2006/relationships/diagramData" Target="../diagrams/data11.xml"/><Relationship Id="rId1" Type="http://schemas.openxmlformats.org/officeDocument/2006/relationships/slideLayout" Target="../slideLayouts/slideLayout3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cfr.gov/current/title-2/subtitle-A/chapter-II/part-200/subpart-D/section-200.302" TargetMode="Externa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hyperlink" Target="https://www.gao.gov/products/gao-14-704g" TargetMode="External"/><Relationship Id="rId2" Type="http://schemas.openxmlformats.org/officeDocument/2006/relationships/diagramData" Target="../diagrams/data12.xml"/><Relationship Id="rId1" Type="http://schemas.openxmlformats.org/officeDocument/2006/relationships/slideLayout" Target="../slideLayouts/slideLayout3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hyperlink" Target="https://home.treasury.gov/system/files/136/SLFRF-Compliance-and-Reporting-Guidance.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hyperlink" Target="https://zoom.us/j/91906998701?pwd=eWg0anp1MFJzSFVsU0FIYmduU3ZQUT09" TargetMode="External"/><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hyperlink" Target="https://arpa.sog.unc.edu/american-rescue-plan-qa-with-kara-millonzi/" TargetMode="External"/><Relationship Id="rId5" Type="http://schemas.openxmlformats.org/officeDocument/2006/relationships/hyperlink" Target="https://canons.sog.unc.edu/american-rescue-plan-act-arpa-funding/" TargetMode="External"/><Relationship Id="rId4" Type="http://schemas.openxmlformats.org/officeDocument/2006/relationships/hyperlink" Target="https://arpa.sog.unc.edu/arp-training-videos/"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cfo.gov/assets/files/Treasury%20SLFRF%20Compliance%20Supplement%20Addendum%201%20PDF.pdf" TargetMode="External"/><Relationship Id="rId13" Type="http://schemas.openxmlformats.org/officeDocument/2006/relationships/image" Target="../media/image56.png"/><Relationship Id="rId3" Type="http://schemas.openxmlformats.org/officeDocument/2006/relationships/hyperlink" Target="https://home.treasury.gov/system/files/136/SLFRF-Compliance-and-Reporting-Guidance.pdf" TargetMode="External"/><Relationship Id="rId7" Type="http://schemas.openxmlformats.org/officeDocument/2006/relationships/hyperlink" Target="https://sam.gov/fal/7cecfdef62dc42729a3fdcd449bd62b8/view" TargetMode="External"/><Relationship Id="rId12" Type="http://schemas.openxmlformats.org/officeDocument/2006/relationships/image" Target="../media/image55.svg"/><Relationship Id="rId2" Type="http://schemas.openxmlformats.org/officeDocument/2006/relationships/hyperlink" Target="https://home.treasury.gov/system/files/136/SLFRF-Final-Rule-Overview.pdf" TargetMode="External"/><Relationship Id="rId16" Type="http://schemas.openxmlformats.org/officeDocument/2006/relationships/image" Target="../media/image59.svg"/><Relationship Id="rId1" Type="http://schemas.openxmlformats.org/officeDocument/2006/relationships/slideLayout" Target="../slideLayouts/slideLayout38.xml"/><Relationship Id="rId6" Type="http://schemas.openxmlformats.org/officeDocument/2006/relationships/hyperlink" Target="https://home.treasury.gov/policy-issues/coronavirus/assistance-for-state-local-and-tribal-governments/state-and-local-fiscal-recovery-funds/recipient-compliance-and-reporting-responsibilities" TargetMode="External"/><Relationship Id="rId11" Type="http://schemas.openxmlformats.org/officeDocument/2006/relationships/image" Target="../media/image54.png"/><Relationship Id="rId5" Type="http://schemas.openxmlformats.org/officeDocument/2006/relationships/hyperlink" Target="https://home.treasury.gov/system/files/136/SLFRF-Final-Rule-FAQ.pdf" TargetMode="External"/><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hyperlink" Target="https://home.treasury.gov/system/files/136/SLFRF-Final-Rule.pdf" TargetMode="External"/><Relationship Id="rId9" Type="http://schemas.openxmlformats.org/officeDocument/2006/relationships/image" Target="../media/image52.png"/><Relationship Id="rId14" Type="http://schemas.openxmlformats.org/officeDocument/2006/relationships/image" Target="../media/image57.svg"/></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4.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00ade141eb71c752ddf5a88809ea2724&amp;term_occur=999&amp;term_src=Title:2:Subtitle:A:Chapter:II:Part:200:Subpart:A:Subjgrp:27:200.1" TargetMode="External"/><Relationship Id="rId2" Type="http://schemas.openxmlformats.org/officeDocument/2006/relationships/hyperlink" Target="https://www.law.cornell.edu/definitions/index.php?width=840&amp;height=800&amp;iframe=true&amp;def_id=d435474852e94e23e854db2c7f692a8a&amp;term_occur=999&amp;term_src=Title:2:Subtitle:A:Chapter:II:Part:200:Subpart:A:Subjgrp:27:200.1" TargetMode="External"/><Relationship Id="rId1" Type="http://schemas.openxmlformats.org/officeDocument/2006/relationships/slideLayout" Target="../slideLayouts/slideLayout33.xml"/><Relationship Id="rId4" Type="http://schemas.openxmlformats.org/officeDocument/2006/relationships/hyperlink" Target="https://www.law.cornell.edu/definitions/index.php?width=840&amp;height=800&amp;iframe=true&amp;def_id=e9a6b10874803e22a56417021f7b4c65&amp;term_occur=999&amp;term_src=Title:2:Subtitle:A:Chapter:II:Part:200:Subpart:A:Subjgrp:27:200.1"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2" Type="http://schemas.openxmlformats.org/officeDocument/2006/relationships/hyperlink" Target="https://canons.sog.unc.edu/wp-content/uploads/sites/1175/2022/07/Subaward-versus-Contract-Checklist_SOG_2022.docx" TargetMode="Externa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7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38.xml"/><Relationship Id="rId5" Type="http://schemas.openxmlformats.org/officeDocument/2006/relationships/image" Target="../media/image74.sv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image" Target="../media/image77.png"/><Relationship Id="rId16" Type="http://schemas.openxmlformats.org/officeDocument/2006/relationships/image" Target="../media/image91.png"/><Relationship Id="rId1" Type="http://schemas.openxmlformats.org/officeDocument/2006/relationships/slideLayout" Target="../slideLayouts/slideLayout38.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31.xml"/><Relationship Id="rId1" Type="http://schemas.openxmlformats.org/officeDocument/2006/relationships/slideLayout" Target="../slideLayouts/slideLayout125.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25.xml"/><Relationship Id="rId5" Type="http://schemas.openxmlformats.org/officeDocument/2006/relationships/image" Target="../media/image96.png"/><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25.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25.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25.xml"/><Relationship Id="rId5" Type="http://schemas.openxmlformats.org/officeDocument/2006/relationships/image" Target="../media/image100.jpeg"/><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25.xml"/><Relationship Id="rId5" Type="http://schemas.openxmlformats.org/officeDocument/2006/relationships/image" Target="../media/image102.pn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25.xml"/><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25.xml"/><Relationship Id="rId5" Type="http://schemas.openxmlformats.org/officeDocument/2006/relationships/image" Target="../media/image105.jpeg"/><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2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25.xml"/><Relationship Id="rId4" Type="http://schemas.openxmlformats.org/officeDocument/2006/relationships/image" Target="../media/image109.jpeg"/></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25.xml"/><Relationship Id="rId4" Type="http://schemas.openxmlformats.org/officeDocument/2006/relationships/image" Target="../media/image110.jpeg"/></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25.xml"/><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125.xml"/><Relationship Id="rId5" Type="http://schemas.openxmlformats.org/officeDocument/2006/relationships/image" Target="../media/image113.jpeg"/><Relationship Id="rId4" Type="http://schemas.openxmlformats.org/officeDocument/2006/relationships/image" Target="../media/image112.jpeg"/></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25.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hyperlink" Target="mailto:claytons@cityofgastonia.com" TargetMode="External"/><Relationship Id="rId2" Type="http://schemas.openxmlformats.org/officeDocument/2006/relationships/notesSlide" Target="../notesSlides/notesSlide47.xml"/><Relationship Id="rId1" Type="http://schemas.openxmlformats.org/officeDocument/2006/relationships/slideLayout" Target="../slideLayouts/slideLayout142.xml"/><Relationship Id="rId5" Type="http://schemas.openxmlformats.org/officeDocument/2006/relationships/hyperlink" Target="mailto:katew@cityofgastonia.com" TargetMode="External"/><Relationship Id="rId4" Type="http://schemas.openxmlformats.org/officeDocument/2006/relationships/hyperlink" Target="mailto:quentinm@cityofgastonia.com"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3.xml"/></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6C5E929-AE4A-B80A-B5CE-35B3297DFAB9}"/>
              </a:ext>
            </a:extLst>
          </p:cNvPr>
          <p:cNvPicPr>
            <a:picLocks noChangeAspect="1"/>
          </p:cNvPicPr>
          <p:nvPr/>
        </p:nvPicPr>
        <p:blipFill rotWithShape="1">
          <a:blip r:embed="rId2">
            <a:extLst>
              <a:ext uri="{28A0092B-C50C-407E-A947-70E740481C1C}">
                <a14:useLocalDpi xmlns:a14="http://schemas.microsoft.com/office/drawing/2010/main" val="0"/>
              </a:ext>
            </a:extLst>
          </a:blip>
          <a:srcRect b="84615"/>
          <a:stretch/>
        </p:blipFill>
        <p:spPr>
          <a:xfrm>
            <a:off x="0" y="109391"/>
            <a:ext cx="12213771" cy="2431701"/>
          </a:xfrm>
          <a:prstGeom prst="rect">
            <a:avLst/>
          </a:prstGeom>
        </p:spPr>
      </p:pic>
      <p:pic>
        <p:nvPicPr>
          <p:cNvPr id="5" name="Picture 2" descr="NC Regions">
            <a:extLst>
              <a:ext uri="{FF2B5EF4-FFF2-40B4-BE49-F238E27FC236}">
                <a16:creationId xmlns:a16="http://schemas.microsoft.com/office/drawing/2014/main" id="{8ECB897C-7F04-ACA4-3C14-128826B0F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929" y="4005177"/>
            <a:ext cx="1823321" cy="18885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63D98E-05A4-74C4-A686-C2C24E04DC93}"/>
              </a:ext>
            </a:extLst>
          </p:cNvPr>
          <p:cNvSpPr txBox="1"/>
          <p:nvPr/>
        </p:nvSpPr>
        <p:spPr>
          <a:xfrm>
            <a:off x="-1012477" y="3235392"/>
            <a:ext cx="6104372" cy="523220"/>
          </a:xfrm>
          <a:prstGeom prst="rect">
            <a:avLst/>
          </a:prstGeom>
          <a:noFill/>
        </p:spPr>
        <p:txBody>
          <a:bodyPr wrap="square">
            <a:spAutoFit/>
          </a:bodyPr>
          <a:lstStyle/>
          <a:p>
            <a:pPr algn="ctr"/>
            <a:r>
              <a:rPr lang="en-US" sz="2800" b="1" dirty="0">
                <a:solidFill>
                  <a:srgbClr val="36749D"/>
                </a:solidFill>
              </a:rPr>
              <a:t>Brought To You By</a:t>
            </a:r>
          </a:p>
        </p:txBody>
      </p:sp>
      <p:pic>
        <p:nvPicPr>
          <p:cNvPr id="12" name="Picture 11" descr="Logo&#10;&#10;Description automatically generated">
            <a:extLst>
              <a:ext uri="{FF2B5EF4-FFF2-40B4-BE49-F238E27FC236}">
                <a16:creationId xmlns:a16="http://schemas.microsoft.com/office/drawing/2014/main" id="{2DEEF491-8B60-2C79-118D-AFEBEB5E2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63" y="3880225"/>
            <a:ext cx="5340785" cy="2138449"/>
          </a:xfrm>
          <a:prstGeom prst="rect">
            <a:avLst/>
          </a:prstGeom>
        </p:spPr>
      </p:pic>
      <p:sp>
        <p:nvSpPr>
          <p:cNvPr id="14" name="TextBox 13">
            <a:extLst>
              <a:ext uri="{FF2B5EF4-FFF2-40B4-BE49-F238E27FC236}">
                <a16:creationId xmlns:a16="http://schemas.microsoft.com/office/drawing/2014/main" id="{591D5675-809B-E7FD-D5C1-F5CD146946DE}"/>
              </a:ext>
            </a:extLst>
          </p:cNvPr>
          <p:cNvSpPr txBox="1"/>
          <p:nvPr/>
        </p:nvSpPr>
        <p:spPr>
          <a:xfrm>
            <a:off x="4720214" y="3235392"/>
            <a:ext cx="6104372" cy="523220"/>
          </a:xfrm>
          <a:prstGeom prst="rect">
            <a:avLst/>
          </a:prstGeom>
          <a:noFill/>
        </p:spPr>
        <p:txBody>
          <a:bodyPr wrap="square">
            <a:spAutoFit/>
          </a:bodyPr>
          <a:lstStyle/>
          <a:p>
            <a:pPr algn="ctr"/>
            <a:r>
              <a:rPr lang="en-US" sz="2800" b="1" dirty="0">
                <a:solidFill>
                  <a:srgbClr val="36749D"/>
                </a:solidFill>
              </a:rPr>
              <a:t>In Partnership With</a:t>
            </a:r>
          </a:p>
        </p:txBody>
      </p:sp>
      <p:pic>
        <p:nvPicPr>
          <p:cNvPr id="2050" name="Picture 2" descr="About NCPRO | NCPRO">
            <a:extLst>
              <a:ext uri="{FF2B5EF4-FFF2-40B4-BE49-F238E27FC236}">
                <a16:creationId xmlns:a16="http://schemas.microsoft.com/office/drawing/2014/main" id="{5106FF66-ACBC-C5DA-433D-54E1E4315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14935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85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44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latin typeface="Arial" panose="020B0604020202020204" pitchFamily="34" charset="0"/>
                <a:cs typeface="Arial" panose="020B0604020202020204" pitchFamily="34" charset="0"/>
              </a:rPr>
              <a:t>EXPENDITURES THAT REDUCE FUTURE COSTS</a:t>
            </a:r>
          </a:p>
          <a:p>
            <a:r>
              <a:rPr lang="en-US" sz="3200" dirty="0">
                <a:latin typeface="Arial" panose="020B0604020202020204" pitchFamily="34" charset="0"/>
                <a:cs typeface="Arial" panose="020B0604020202020204" pitchFamily="34" charset="0"/>
              </a:rPr>
              <a:t>STATE MANDATED PROJECTS</a:t>
            </a:r>
          </a:p>
          <a:p>
            <a:r>
              <a:rPr lang="en-US" sz="3200" dirty="0">
                <a:latin typeface="Arial" panose="020B0604020202020204" pitchFamily="34" charset="0"/>
                <a:cs typeface="Arial" panose="020B0604020202020204" pitchFamily="34" charset="0"/>
              </a:rPr>
              <a:t>“NICE TO HAVE” EQUIPMENT</a:t>
            </a:r>
          </a:p>
          <a:p>
            <a:r>
              <a:rPr lang="en-US" sz="3200" dirty="0">
                <a:latin typeface="Arial" panose="020B0604020202020204" pitchFamily="34" charset="0"/>
                <a:cs typeface="Arial" panose="020B0604020202020204" pitchFamily="34" charset="0"/>
              </a:rPr>
              <a:t>RESERVE ARP FOR FY 2023-24</a:t>
            </a:r>
          </a:p>
        </p:txBody>
      </p:sp>
      <p:sp>
        <p:nvSpPr>
          <p:cNvPr id="3" name="Title 2"/>
          <p:cNvSpPr>
            <a:spLocks noGrp="1"/>
          </p:cNvSpPr>
          <p:nvPr>
            <p:ph type="title"/>
          </p:nvPr>
        </p:nvSpPr>
        <p:spPr/>
        <p:txBody>
          <a:bodyPr>
            <a:normAutofit fontScale="90000"/>
          </a:bodyPr>
          <a:lstStyle/>
          <a:p>
            <a:pPr algn="ctr"/>
            <a:r>
              <a:rPr lang="en-US" dirty="0"/>
              <a:t>THINGS TO CONSIDER</a:t>
            </a:r>
            <a:br>
              <a:rPr lang="en-US" dirty="0"/>
            </a:br>
            <a:endParaRPr lang="en-US" dirty="0"/>
          </a:p>
        </p:txBody>
      </p:sp>
      <p:pic>
        <p:nvPicPr>
          <p:cNvPr id="4" name="Picture 3">
            <a:extLst>
              <a:ext uri="{FF2B5EF4-FFF2-40B4-BE49-F238E27FC236}">
                <a16:creationId xmlns:a16="http://schemas.microsoft.com/office/drawing/2014/main" id="{FB0AD220-1887-4AE0-951D-7BB129F05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625" y="5105401"/>
            <a:ext cx="1229239"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3100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47801"/>
            <a:ext cx="8229600" cy="4525963"/>
          </a:xfrm>
        </p:spPr>
        <p:txBody>
          <a:bodyPr/>
          <a:lstStyle/>
          <a:p>
            <a:r>
              <a:rPr lang="en-US" dirty="0">
                <a:latin typeface="Arial" panose="020B0604020202020204" pitchFamily="34" charset="0"/>
                <a:cs typeface="Arial" panose="020B0604020202020204" pitchFamily="34" charset="0"/>
              </a:rPr>
              <a:t>ITEM		   COST	TOTAL	SAVINGS </a:t>
            </a:r>
            <a:r>
              <a:rPr lang="en-US" sz="2000" dirty="0">
                <a:latin typeface="Arial" panose="020B0604020202020204" pitchFamily="34" charset="0"/>
                <a:cs typeface="Arial" panose="020B0604020202020204" pitchFamily="34" charset="0"/>
              </a:rPr>
              <a:t>POLICE VEHICLES </a:t>
            </a:r>
            <a:r>
              <a:rPr lang="en-US" sz="1600" dirty="0">
                <a:latin typeface="Arial" panose="020B0604020202020204" pitchFamily="34" charset="0"/>
                <a:cs typeface="Arial" panose="020B0604020202020204" pitchFamily="34" charset="0"/>
              </a:rPr>
              <a:t>(6)  </a:t>
            </a:r>
            <a:r>
              <a:rPr lang="en-US" sz="2000" dirty="0">
                <a:latin typeface="Arial" panose="020B0604020202020204" pitchFamily="34" charset="0"/>
                <a:cs typeface="Arial" panose="020B0604020202020204" pitchFamily="34" charset="0"/>
              </a:rPr>
              <a:t>$  41,667	$  250,000	$  53,812*</a:t>
            </a:r>
          </a:p>
          <a:p>
            <a:r>
              <a:rPr lang="en-US" sz="2000" dirty="0">
                <a:latin typeface="Arial" panose="020B0604020202020204" pitchFamily="34" charset="0"/>
                <a:cs typeface="Arial" panose="020B0604020202020204" pitchFamily="34" charset="0"/>
              </a:rPr>
              <a:t>FIRE SUVS </a:t>
            </a:r>
            <a:r>
              <a:rPr lang="en-US" sz="16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  41,125	$    82,250	$  17,704</a:t>
            </a:r>
          </a:p>
          <a:p>
            <a:r>
              <a:rPr lang="en-US" sz="2000" dirty="0">
                <a:latin typeface="Arial" panose="020B0604020202020204" pitchFamily="34" charset="0"/>
                <a:cs typeface="Arial" panose="020B0604020202020204" pitchFamily="34" charset="0"/>
              </a:rPr>
              <a:t>DISPATCH UPGRADE  $124,870	$  124,870	$  26,878</a:t>
            </a:r>
          </a:p>
          <a:p>
            <a:r>
              <a:rPr lang="en-US" sz="2000" dirty="0">
                <a:latin typeface="Arial" panose="020B0604020202020204" pitchFamily="34" charset="0"/>
                <a:cs typeface="Arial" panose="020B0604020202020204" pitchFamily="34" charset="0"/>
              </a:rPr>
              <a:t>GREENWAY BRIDGE   $ 265,911	$   265,911	$  57,237</a:t>
            </a:r>
          </a:p>
          <a:p>
            <a:r>
              <a:rPr lang="en-US" sz="2000" dirty="0">
                <a:latin typeface="Arial" panose="020B0604020202020204" pitchFamily="34" charset="0"/>
                <a:cs typeface="Arial" panose="020B0604020202020204" pitchFamily="34" charset="0"/>
              </a:rPr>
              <a:t>SANITATION CARTS    $310,141	$   310,141	$  66,757</a:t>
            </a:r>
          </a:p>
          <a:p>
            <a:r>
              <a:rPr lang="en-US" sz="2000" dirty="0">
                <a:latin typeface="Arial" panose="020B0604020202020204" pitchFamily="34" charset="0"/>
                <a:cs typeface="Arial" panose="020B0604020202020204" pitchFamily="34" charset="0"/>
              </a:rPr>
              <a:t>PW VEHICLES	     $  63,500	$   127,000	$  27,336</a:t>
            </a:r>
          </a:p>
          <a:p>
            <a:r>
              <a:rPr lang="en-US" sz="2000" dirty="0">
                <a:latin typeface="Arial" panose="020B0604020202020204" pitchFamily="34" charset="0"/>
                <a:cs typeface="Arial" panose="020B0604020202020204" pitchFamily="34" charset="0"/>
              </a:rPr>
              <a:t>TOTAL		     $847,214	 $1,160,172	$ 249,724</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$249,724 = 1.72 cents on tax rate for 5 yrs.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5 year borrowing @ 2.5%</a:t>
            </a:r>
            <a:endParaRPr lang="en-US" sz="12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a:bodyPr>
          <a:lstStyle/>
          <a:p>
            <a:pPr algn="ctr"/>
            <a:r>
              <a:rPr lang="en-US" dirty="0"/>
              <a:t>THINGS THAT REDUCE FUTURE COSTS</a:t>
            </a:r>
          </a:p>
        </p:txBody>
      </p:sp>
      <p:pic>
        <p:nvPicPr>
          <p:cNvPr id="4" name="Picture 3">
            <a:extLst>
              <a:ext uri="{FF2B5EF4-FFF2-40B4-BE49-F238E27FC236}">
                <a16:creationId xmlns:a16="http://schemas.microsoft.com/office/drawing/2014/main" id="{EF54E9DA-B807-464D-9F78-07F95E78B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625" y="5105401"/>
            <a:ext cx="1229239"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732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latin typeface="Arial" panose="020B0604020202020204" pitchFamily="34" charset="0"/>
                <a:cs typeface="Arial" panose="020B0604020202020204" pitchFamily="34" charset="0"/>
              </a:rPr>
              <a:t>PROJECT			COST		 5 YR. SAVINGS</a:t>
            </a:r>
          </a:p>
          <a:p>
            <a:r>
              <a:rPr lang="en-US" sz="2000" dirty="0">
                <a:latin typeface="Arial" panose="020B0604020202020204" pitchFamily="34" charset="0"/>
                <a:cs typeface="Arial" panose="020B0604020202020204" pitchFamily="34" charset="0"/>
              </a:rPr>
              <a:t>WATER PLANT REPAIR	$   300,000		$  64,574*</a:t>
            </a:r>
          </a:p>
          <a:p>
            <a:r>
              <a:rPr lang="en-US" sz="2000" dirty="0">
                <a:latin typeface="Arial" panose="020B0604020202020204" pitchFamily="34" charset="0"/>
                <a:cs typeface="Arial" panose="020B0604020202020204" pitchFamily="34" charset="0"/>
              </a:rPr>
              <a:t>INFLOW/INFILTRATION	$1,178,500		$253,668</a:t>
            </a:r>
          </a:p>
          <a:p>
            <a:r>
              <a:rPr lang="en-US" sz="2000" dirty="0">
                <a:latin typeface="Arial" panose="020B0604020202020204" pitchFamily="34" charset="0"/>
                <a:cs typeface="Arial" panose="020B0604020202020204" pitchFamily="34" charset="0"/>
              </a:rPr>
              <a:t>TOTAL			$ 1,478,500		$318,242</a:t>
            </a:r>
          </a:p>
          <a:p>
            <a:endParaRPr lang="en-US" sz="2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*5 YR. @ 2.5%</a:t>
            </a:r>
          </a:p>
        </p:txBody>
      </p:sp>
      <p:sp>
        <p:nvSpPr>
          <p:cNvPr id="3" name="Title 2"/>
          <p:cNvSpPr>
            <a:spLocks noGrp="1"/>
          </p:cNvSpPr>
          <p:nvPr>
            <p:ph type="title"/>
          </p:nvPr>
        </p:nvSpPr>
        <p:spPr/>
        <p:txBody>
          <a:bodyPr>
            <a:normAutofit/>
          </a:bodyPr>
          <a:lstStyle/>
          <a:p>
            <a:pPr algn="ctr"/>
            <a:r>
              <a:rPr lang="en-US" dirty="0"/>
              <a:t>STATE MANDATED W&amp;S </a:t>
            </a:r>
            <a:br>
              <a:rPr lang="en-US" dirty="0"/>
            </a:br>
            <a:r>
              <a:rPr lang="en-US" sz="2700" dirty="0"/>
              <a:t>(CASH FLOW SAVINGS)</a:t>
            </a:r>
          </a:p>
        </p:txBody>
      </p:sp>
      <p:pic>
        <p:nvPicPr>
          <p:cNvPr id="4" name="Picture 3">
            <a:extLst>
              <a:ext uri="{FF2B5EF4-FFF2-40B4-BE49-F238E27FC236}">
                <a16:creationId xmlns:a16="http://schemas.microsoft.com/office/drawing/2014/main" id="{59E5D44E-C008-47A7-916D-B7E39C368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625" y="5105401"/>
            <a:ext cx="1229239"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065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a:latin typeface="Arial" panose="020B0604020202020204" pitchFamily="34" charset="0"/>
                <a:cs typeface="Arial" panose="020B0604020202020204" pitchFamily="34" charset="0"/>
              </a:rPr>
              <a:t>ITEM			     	     COST</a:t>
            </a:r>
          </a:p>
          <a:p>
            <a:r>
              <a:rPr lang="en-US" sz="2400" dirty="0">
                <a:latin typeface="Arial" panose="020B0604020202020204" pitchFamily="34" charset="0"/>
                <a:cs typeface="Arial" panose="020B0604020202020204" pitchFamily="34" charset="0"/>
              </a:rPr>
              <a:t>GARAGE VEHICLE LIFT  		   $ 40,000</a:t>
            </a:r>
          </a:p>
          <a:p>
            <a:r>
              <a:rPr lang="en-US" sz="2400" dirty="0">
                <a:latin typeface="Arial" panose="020B0604020202020204" pitchFamily="34" charset="0"/>
                <a:cs typeface="Arial" panose="020B0604020202020204" pitchFamily="34" charset="0"/>
              </a:rPr>
              <a:t>SHORT TERM SHELTER GRANT	   $ 70,000</a:t>
            </a:r>
          </a:p>
          <a:p>
            <a:r>
              <a:rPr lang="en-US" sz="2400" dirty="0">
                <a:latin typeface="Arial" panose="020B0604020202020204" pitchFamily="34" charset="0"/>
                <a:cs typeface="Arial" panose="020B0604020202020204" pitchFamily="34" charset="0"/>
              </a:rPr>
              <a:t>TOTAL					   $110,000</a:t>
            </a:r>
          </a:p>
          <a:p>
            <a:endParaRPr lang="en-US" sz="2400" dirty="0">
              <a:latin typeface="Arial" panose="020B0604020202020204" pitchFamily="34" charset="0"/>
              <a:cs typeface="Arial" panose="020B0604020202020204" pitchFamily="34" charset="0"/>
            </a:endParaRPr>
          </a:p>
          <a:p>
            <a:pPr algn="ctr"/>
            <a:r>
              <a:rPr lang="en-US" sz="4400" dirty="0">
                <a:solidFill>
                  <a:schemeClr val="tx2"/>
                </a:solidFill>
                <a:latin typeface="Arial" panose="020B0604020202020204" pitchFamily="34" charset="0"/>
                <a:cs typeface="Arial" panose="020B0604020202020204" pitchFamily="34" charset="0"/>
              </a:rPr>
              <a:t>RESERVE FOR 2023-2024</a:t>
            </a:r>
          </a:p>
          <a:p>
            <a:pPr marL="393192" lvl="1" indent="0">
              <a:buNone/>
            </a:pP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$483,238.76</a:t>
            </a:r>
          </a:p>
        </p:txBody>
      </p:sp>
      <p:sp>
        <p:nvSpPr>
          <p:cNvPr id="3" name="Title 2"/>
          <p:cNvSpPr>
            <a:spLocks noGrp="1"/>
          </p:cNvSpPr>
          <p:nvPr>
            <p:ph type="title"/>
          </p:nvPr>
        </p:nvSpPr>
        <p:spPr/>
        <p:txBody>
          <a:bodyPr/>
          <a:lstStyle/>
          <a:p>
            <a:pPr algn="ctr"/>
            <a:r>
              <a:rPr lang="en-US" dirty="0"/>
              <a:t>NICE TO HAVE</a:t>
            </a:r>
          </a:p>
        </p:txBody>
      </p:sp>
      <p:pic>
        <p:nvPicPr>
          <p:cNvPr id="4" name="Picture 3">
            <a:extLst>
              <a:ext uri="{FF2B5EF4-FFF2-40B4-BE49-F238E27FC236}">
                <a16:creationId xmlns:a16="http://schemas.microsoft.com/office/drawing/2014/main" id="{30376FCC-6470-42D2-BAF7-FF7399BA3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5257801"/>
            <a:ext cx="1229239"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90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EXPENDITURES THAT REDUCE FUTURE COSTS  $1,160,172</a:t>
            </a:r>
          </a:p>
          <a:p>
            <a:r>
              <a:rPr lang="en-US" sz="2000" dirty="0">
                <a:latin typeface="Arial" panose="020B0604020202020204" pitchFamily="34" charset="0"/>
                <a:cs typeface="Arial" panose="020B0604020202020204" pitchFamily="34" charset="0"/>
              </a:rPr>
              <a:t>STATE MANDATED W&amp;S PROJECTS		$1,478,500</a:t>
            </a:r>
          </a:p>
          <a:p>
            <a:r>
              <a:rPr lang="en-US" sz="2000" dirty="0">
                <a:latin typeface="Arial" panose="020B0604020202020204" pitchFamily="34" charset="0"/>
                <a:cs typeface="Arial" panose="020B0604020202020204" pitchFamily="34" charset="0"/>
              </a:rPr>
              <a:t>NICE TO HAVE CAPITAL ITEMS			$  110,000</a:t>
            </a:r>
          </a:p>
          <a:p>
            <a:r>
              <a:rPr lang="en-US" sz="2000" dirty="0">
                <a:latin typeface="Arial" panose="020B0604020202020204" pitchFamily="34" charset="0"/>
                <a:cs typeface="Arial" panose="020B0604020202020204" pitchFamily="34" charset="0"/>
              </a:rPr>
              <a:t>ARP RESERVE FOR FY 2023-2024			$  483, 238</a:t>
            </a:r>
          </a:p>
          <a:p>
            <a:pPr marL="109728" indent="0">
              <a:buNone/>
            </a:pPr>
            <a:r>
              <a:rPr lang="en-US" sz="2400" dirty="0">
                <a:latin typeface="Arial" panose="020B0604020202020204" pitchFamily="34" charset="0"/>
                <a:cs typeface="Arial" panose="020B0604020202020204" pitchFamily="34" charset="0"/>
              </a:rPr>
              <a:t>TOTAL ARP 						</a:t>
            </a:r>
            <a:r>
              <a:rPr lang="en-US" sz="2000" dirty="0">
                <a:latin typeface="Arial" panose="020B0604020202020204" pitchFamily="34" charset="0"/>
                <a:cs typeface="Arial" panose="020B0604020202020204" pitchFamily="34" charset="0"/>
              </a:rPr>
              <a:t>$3,231,910</a:t>
            </a:r>
          </a:p>
        </p:txBody>
      </p:sp>
      <p:sp>
        <p:nvSpPr>
          <p:cNvPr id="3" name="Title 2"/>
          <p:cNvSpPr>
            <a:spLocks noGrp="1"/>
          </p:cNvSpPr>
          <p:nvPr>
            <p:ph type="title"/>
          </p:nvPr>
        </p:nvSpPr>
        <p:spPr/>
        <p:txBody>
          <a:bodyPr>
            <a:normAutofit fontScale="90000"/>
          </a:bodyPr>
          <a:lstStyle/>
          <a:p>
            <a:pPr algn="ctr"/>
            <a:r>
              <a:rPr lang="en-US" dirty="0"/>
              <a:t>TOTAL ARP BUDGET</a:t>
            </a:r>
            <a:br>
              <a:rPr lang="en-US" dirty="0"/>
            </a:br>
            <a:endParaRPr lang="en-US" dirty="0"/>
          </a:p>
        </p:txBody>
      </p:sp>
      <p:pic>
        <p:nvPicPr>
          <p:cNvPr id="4" name="Picture 3">
            <a:extLst>
              <a:ext uri="{FF2B5EF4-FFF2-40B4-BE49-F238E27FC236}">
                <a16:creationId xmlns:a16="http://schemas.microsoft.com/office/drawing/2014/main" id="{F15A5C51-9428-44C8-B724-0AB977E3D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625" y="5105401"/>
            <a:ext cx="1229239"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5663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94E3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97013B5-C4C4-D865-C4FD-A91B3AC89D3D}"/>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a:solidFill>
                  <a:srgbClr val="FFFFFF"/>
                </a:solidFill>
              </a:rPr>
              <a:t>Lynda Sossamon, Sylva Mayor</a:t>
            </a:r>
          </a:p>
        </p:txBody>
      </p:sp>
      <p:pic>
        <p:nvPicPr>
          <p:cNvPr id="6" name="Picture Placeholder 5" descr="A picture containing text, clipart&#10;&#10;Description automatically generated">
            <a:extLst>
              <a:ext uri="{FF2B5EF4-FFF2-40B4-BE49-F238E27FC236}">
                <a16:creationId xmlns:a16="http://schemas.microsoft.com/office/drawing/2014/main" id="{C6D61D59-099B-0B32-D221-CACD114921A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30" r="-2" b="-2"/>
          <a:stretch/>
        </p:blipFill>
        <p:spPr>
          <a:xfrm>
            <a:off x="327547" y="321733"/>
            <a:ext cx="7058306" cy="4107392"/>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3">
            <a:extLst>
              <a:ext uri="{FF2B5EF4-FFF2-40B4-BE49-F238E27FC236}">
                <a16:creationId xmlns:a16="http://schemas.microsoft.com/office/drawing/2014/main" id="{CC1D9A33-7C9E-C479-0CD8-A58998A51E3C}"/>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FFFFFF"/>
                </a:solidFill>
              </a:rPr>
              <a:t>Population: 2,473</a:t>
            </a:r>
          </a:p>
          <a:p>
            <a:pPr indent="-228600">
              <a:buFont typeface="Arial" panose="020B0604020202020204" pitchFamily="34" charset="0"/>
              <a:buChar char="•"/>
            </a:pPr>
            <a:r>
              <a:rPr lang="en-US" sz="2000" dirty="0">
                <a:solidFill>
                  <a:srgbClr val="FFFFFF"/>
                </a:solidFill>
              </a:rPr>
              <a:t>ARPA Distribution: $872,000</a:t>
            </a:r>
          </a:p>
          <a:p>
            <a:pPr indent="-228600">
              <a:buFont typeface="Arial" panose="020B0604020202020204" pitchFamily="34" charset="0"/>
              <a:buChar char="•"/>
            </a:pPr>
            <a:r>
              <a:rPr lang="en-US" sz="2000" dirty="0">
                <a:solidFill>
                  <a:srgbClr val="FFFFFF"/>
                </a:solidFill>
              </a:rPr>
              <a:t>Annual Budget: $4,521,572</a:t>
            </a:r>
          </a:p>
        </p:txBody>
      </p:sp>
    </p:spTree>
    <p:extLst>
      <p:ext uri="{BB962C8B-B14F-4D97-AF65-F5344CB8AC3E}">
        <p14:creationId xmlns:p14="http://schemas.microsoft.com/office/powerpoint/2010/main" val="18766276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827E420-B421-392D-C802-1AB61F382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2" y="987425"/>
            <a:ext cx="10425063" cy="1440305"/>
          </a:xfrm>
          <a:prstGeom prst="rect">
            <a:avLst/>
          </a:prstGeom>
        </p:spPr>
      </p:pic>
      <p:sp>
        <p:nvSpPr>
          <p:cNvPr id="5" name="Content Placeholder 4">
            <a:extLst>
              <a:ext uri="{FF2B5EF4-FFF2-40B4-BE49-F238E27FC236}">
                <a16:creationId xmlns:a16="http://schemas.microsoft.com/office/drawing/2014/main" id="{86A34D5B-25E2-6173-05A2-2AE6BEEF65E7}"/>
              </a:ext>
            </a:extLst>
          </p:cNvPr>
          <p:cNvSpPr>
            <a:spLocks noGrp="1"/>
          </p:cNvSpPr>
          <p:nvPr>
            <p:ph sz="half" idx="1"/>
          </p:nvPr>
        </p:nvSpPr>
        <p:spPr/>
        <p:txBody>
          <a:bodyPr>
            <a:normAutofit lnSpcReduction="10000"/>
          </a:bodyPr>
          <a:lstStyle/>
          <a:p>
            <a:endParaRPr lang="en-US" dirty="0"/>
          </a:p>
          <a:p>
            <a:endParaRPr lang="en-US" dirty="0"/>
          </a:p>
          <a:p>
            <a:pPr marL="0" indent="0">
              <a:buNone/>
            </a:pPr>
            <a:endParaRPr lang="en-US" dirty="0"/>
          </a:p>
          <a:p>
            <a:endParaRPr lang="en-US" dirty="0"/>
          </a:p>
          <a:p>
            <a:r>
              <a:rPr lang="en-US" dirty="0"/>
              <a:t>Air Filtration/Purification upgrades in Town Building $8,000</a:t>
            </a:r>
          </a:p>
          <a:p>
            <a:r>
              <a:rPr lang="en-US" dirty="0"/>
              <a:t>Audio/Video equipment to stream Town Meetings</a:t>
            </a:r>
          </a:p>
          <a:p>
            <a:pPr marL="0" indent="0">
              <a:buNone/>
            </a:pPr>
            <a:r>
              <a:rPr lang="en-US" dirty="0"/>
              <a:t>  $15,000</a:t>
            </a:r>
          </a:p>
        </p:txBody>
      </p:sp>
      <p:pic>
        <p:nvPicPr>
          <p:cNvPr id="10" name="Content Placeholder 9" descr="Icon&#10;&#10;Description automatically generated">
            <a:extLst>
              <a:ext uri="{FF2B5EF4-FFF2-40B4-BE49-F238E27FC236}">
                <a16:creationId xmlns:a16="http://schemas.microsoft.com/office/drawing/2014/main" id="{9A0D98EB-D487-F149-D910-A155177634D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8296" y="2839934"/>
            <a:ext cx="3705382" cy="3738564"/>
          </a:xfrm>
        </p:spPr>
      </p:pic>
    </p:spTree>
    <p:extLst>
      <p:ext uri="{BB962C8B-B14F-4D97-AF65-F5344CB8AC3E}">
        <p14:creationId xmlns:p14="http://schemas.microsoft.com/office/powerpoint/2010/main" val="17797757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8645A4-319E-C8FB-E478-1E75E0C95D8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Skate Ramp Project</a:t>
            </a:r>
          </a:p>
        </p:txBody>
      </p:sp>
      <p:sp>
        <p:nvSpPr>
          <p:cNvPr id="4" name="Content Placeholder 3">
            <a:extLst>
              <a:ext uri="{FF2B5EF4-FFF2-40B4-BE49-F238E27FC236}">
                <a16:creationId xmlns:a16="http://schemas.microsoft.com/office/drawing/2014/main" id="{2FF8561D-89D9-817B-005B-B730AF48764E}"/>
              </a:ext>
            </a:extLst>
          </p:cNvPr>
          <p:cNvSpPr>
            <a:spLocks noGrp="1"/>
          </p:cNvSpPr>
          <p:nvPr>
            <p:ph sz="half" idx="2"/>
          </p:nvPr>
        </p:nvSpPr>
        <p:spPr>
          <a:xfrm>
            <a:off x="1544278" y="1645723"/>
            <a:ext cx="9144000" cy="420001"/>
          </a:xfrm>
        </p:spPr>
        <p:txBody>
          <a:bodyPr vert="horz" lIns="91440" tIns="45720" rIns="91440" bIns="45720" rtlCol="0">
            <a:normAutofit/>
          </a:bodyPr>
          <a:lstStyle/>
          <a:p>
            <a:pPr marL="0" indent="0" algn="ctr">
              <a:buNone/>
            </a:pPr>
            <a:r>
              <a:rPr lang="en-US" sz="2000">
                <a:solidFill>
                  <a:srgbClr val="F98B31"/>
                </a:solidFill>
              </a:rPr>
              <a:t>$10,000</a:t>
            </a:r>
          </a:p>
        </p:txBody>
      </p:sp>
      <p:cxnSp>
        <p:nvCxnSpPr>
          <p:cNvPr id="49" name="Straight Connector 4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Diagram&#10;&#10;Description automatically generated">
            <a:extLst>
              <a:ext uri="{FF2B5EF4-FFF2-40B4-BE49-F238E27FC236}">
                <a16:creationId xmlns:a16="http://schemas.microsoft.com/office/drawing/2014/main" id="{BE04E50E-2D1F-CE3C-443C-2F1EAA27B1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5657" y="2426818"/>
            <a:ext cx="3827737" cy="3997637"/>
          </a:xfrm>
          <a:prstGeom prst="rect">
            <a:avLst/>
          </a:prstGeom>
        </p:spPr>
      </p:pic>
      <p:cxnSp>
        <p:nvCxnSpPr>
          <p:cNvPr id="51" name="Straight Connector 5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nature, sunset&#10;&#10;Description automatically generated">
            <a:extLst>
              <a:ext uri="{FF2B5EF4-FFF2-40B4-BE49-F238E27FC236}">
                <a16:creationId xmlns:a16="http://schemas.microsoft.com/office/drawing/2014/main" id="{8DF1ED2B-B166-0D45-236D-6BF6531A9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205" y="2426818"/>
            <a:ext cx="5141652" cy="3997637"/>
          </a:xfrm>
          <a:prstGeom prst="rect">
            <a:avLst/>
          </a:prstGeom>
        </p:spPr>
      </p:pic>
    </p:spTree>
    <p:extLst>
      <p:ext uri="{BB962C8B-B14F-4D97-AF65-F5344CB8AC3E}">
        <p14:creationId xmlns:p14="http://schemas.microsoft.com/office/powerpoint/2010/main" val="42390707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with medium confidence">
            <a:extLst>
              <a:ext uri="{FF2B5EF4-FFF2-40B4-BE49-F238E27FC236}">
                <a16:creationId xmlns:a16="http://schemas.microsoft.com/office/drawing/2014/main" id="{9B244A0B-6755-3432-CA95-E2B23EA3C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138" y="639763"/>
            <a:ext cx="5035550" cy="1246188"/>
          </a:xfrm>
          <a:prstGeom prst="rect">
            <a:avLst/>
          </a:prstGeom>
        </p:spPr>
      </p:pic>
      <p:pic>
        <p:nvPicPr>
          <p:cNvPr id="8" name="Content Placeholder 7" descr="Icon&#10;&#10;Description automatically generated">
            <a:extLst>
              <a:ext uri="{FF2B5EF4-FFF2-40B4-BE49-F238E27FC236}">
                <a16:creationId xmlns:a16="http://schemas.microsoft.com/office/drawing/2014/main" id="{50DAD665-6172-5141-35FF-1CFDB98071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7138" y="1955800"/>
            <a:ext cx="5035550" cy="4264025"/>
          </a:xfrm>
        </p:spPr>
      </p:pic>
      <p:sp>
        <p:nvSpPr>
          <p:cNvPr id="4" name="Title 3">
            <a:extLst>
              <a:ext uri="{FF2B5EF4-FFF2-40B4-BE49-F238E27FC236}">
                <a16:creationId xmlns:a16="http://schemas.microsoft.com/office/drawing/2014/main" id="{2CAD2D4B-D554-79FC-A17B-D2A0EB714745}"/>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sz="4400" kern="1200" dirty="0">
                <a:solidFill>
                  <a:srgbClr val="FFFFFF"/>
                </a:solidFill>
                <a:latin typeface="+mj-lt"/>
                <a:ea typeface="+mj-ea"/>
                <a:cs typeface="+mj-cs"/>
              </a:rPr>
              <a:t>Bridge Park Stormwater Project</a:t>
            </a:r>
            <a:br>
              <a:rPr lang="en-US" sz="4400" kern="1200" dirty="0">
                <a:solidFill>
                  <a:srgbClr val="FFFFFF"/>
                </a:solidFill>
                <a:latin typeface="+mj-lt"/>
                <a:ea typeface="+mj-ea"/>
                <a:cs typeface="+mj-cs"/>
              </a:rPr>
            </a:b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$700,000</a:t>
            </a:r>
          </a:p>
        </p:txBody>
      </p:sp>
    </p:spTree>
    <p:extLst>
      <p:ext uri="{BB962C8B-B14F-4D97-AF65-F5344CB8AC3E}">
        <p14:creationId xmlns:p14="http://schemas.microsoft.com/office/powerpoint/2010/main" val="42766724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B43ACB-2B6C-FF1C-C96A-C270E0C50FA2}"/>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Downtown Sylva</a:t>
            </a:r>
          </a:p>
        </p:txBody>
      </p:sp>
      <p:pic>
        <p:nvPicPr>
          <p:cNvPr id="5" name="Content Placeholder 4" descr="A picture containing tree, outdoor, road, way&#10;&#10;Description automatically generated">
            <a:extLst>
              <a:ext uri="{FF2B5EF4-FFF2-40B4-BE49-F238E27FC236}">
                <a16:creationId xmlns:a16="http://schemas.microsoft.com/office/drawing/2014/main" id="{DE6C432A-540B-D425-FAE2-97D6FE386D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95751" y="1273269"/>
            <a:ext cx="5708649" cy="4281486"/>
          </a:xfrm>
          <a:prstGeom prst="rect">
            <a:avLst/>
          </a:prstGeom>
        </p:spPr>
      </p:pic>
    </p:spTree>
    <p:extLst>
      <p:ext uri="{BB962C8B-B14F-4D97-AF65-F5344CB8AC3E}">
        <p14:creationId xmlns:p14="http://schemas.microsoft.com/office/powerpoint/2010/main" val="2594540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a:p>
            <a:pPr eaLnBrk="1" hangingPunct="1"/>
            <a:r>
              <a:rPr lang="en-US" altLang="en-US" dirty="0"/>
              <a:t>January 2022: Final Rule</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8809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ree, outdoor, people, mountain&#10;&#10;Description automatically generated">
            <a:extLst>
              <a:ext uri="{FF2B5EF4-FFF2-40B4-BE49-F238E27FC236}">
                <a16:creationId xmlns:a16="http://schemas.microsoft.com/office/drawing/2014/main" id="{774E1B40-E7A4-5371-9953-F6A4D45337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spTree>
    <p:extLst>
      <p:ext uri="{BB962C8B-B14F-4D97-AF65-F5344CB8AC3E}">
        <p14:creationId xmlns:p14="http://schemas.microsoft.com/office/powerpoint/2010/main" val="10227897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E1DF-AE74-8AE9-F400-7D97D9C4D8B8}"/>
              </a:ext>
            </a:extLst>
          </p:cNvPr>
          <p:cNvSpPr>
            <a:spLocks noGrp="1"/>
          </p:cNvSpPr>
          <p:nvPr>
            <p:ph type="title"/>
          </p:nvPr>
        </p:nvSpPr>
        <p:spPr/>
        <p:txBody>
          <a:bodyPr/>
          <a:lstStyle/>
          <a:p>
            <a:r>
              <a:rPr lang="en-US" dirty="0"/>
              <a:t>Concerts on the Creek</a:t>
            </a:r>
          </a:p>
        </p:txBody>
      </p:sp>
      <p:pic>
        <p:nvPicPr>
          <p:cNvPr id="5" name="Content Placeholder 4" descr="A group of people sitting outside&#10;&#10;Description automatically generated with medium confidence">
            <a:extLst>
              <a:ext uri="{FF2B5EF4-FFF2-40B4-BE49-F238E27FC236}">
                <a16:creationId xmlns:a16="http://schemas.microsoft.com/office/drawing/2014/main" id="{E8AB07F3-1C06-13CE-6E1D-E728B84C91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5894" y="1840327"/>
            <a:ext cx="6860212" cy="4321934"/>
          </a:xfrm>
        </p:spPr>
      </p:pic>
    </p:spTree>
    <p:extLst>
      <p:ext uri="{BB962C8B-B14F-4D97-AF65-F5344CB8AC3E}">
        <p14:creationId xmlns:p14="http://schemas.microsoft.com/office/powerpoint/2010/main" val="15332055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39-9CA5-473C-6492-2E5161EF339B}"/>
              </a:ext>
            </a:extLst>
          </p:cNvPr>
          <p:cNvSpPr>
            <a:spLocks noGrp="1"/>
          </p:cNvSpPr>
          <p:nvPr>
            <p:ph type="title"/>
          </p:nvPr>
        </p:nvSpPr>
        <p:spPr/>
        <p:txBody>
          <a:bodyPr/>
          <a:lstStyle/>
          <a:p>
            <a:r>
              <a:rPr lang="en-US" dirty="0"/>
              <a:t>July 4</a:t>
            </a:r>
            <a:r>
              <a:rPr lang="en-US" baseline="30000" dirty="0"/>
              <a:t>th</a:t>
            </a:r>
            <a:r>
              <a:rPr lang="en-US" dirty="0"/>
              <a:t> Concert and Fireworks</a:t>
            </a:r>
          </a:p>
        </p:txBody>
      </p:sp>
      <p:pic>
        <p:nvPicPr>
          <p:cNvPr id="5" name="Content Placeholder 4" descr="A picture containing tree, person, outdoor, people&#10;&#10;Description automatically generated">
            <a:extLst>
              <a:ext uri="{FF2B5EF4-FFF2-40B4-BE49-F238E27FC236}">
                <a16:creationId xmlns:a16="http://schemas.microsoft.com/office/drawing/2014/main" id="{1136DE8F-9EC0-DAA0-A394-E42F3A44D2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1700" y="1825625"/>
            <a:ext cx="6528600" cy="4351338"/>
          </a:xfrm>
        </p:spPr>
      </p:pic>
    </p:spTree>
    <p:extLst>
      <p:ext uri="{BB962C8B-B14F-4D97-AF65-F5344CB8AC3E}">
        <p14:creationId xmlns:p14="http://schemas.microsoft.com/office/powerpoint/2010/main" val="39968366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FB0B58C-889B-D83F-7DBA-562261EF9C22}"/>
              </a:ext>
            </a:extLst>
          </p:cNvPr>
          <p:cNvPicPr>
            <a:picLocks noChangeAspect="1"/>
          </p:cNvPicPr>
          <p:nvPr/>
        </p:nvPicPr>
        <p:blipFill rotWithShape="1">
          <a:blip r:embed="rId2"/>
          <a:srcRect t="4351" r="1" b="6591"/>
          <a:stretch/>
        </p:blipFill>
        <p:spPr>
          <a:xfrm>
            <a:off x="7720049" y="10"/>
            <a:ext cx="4471952" cy="2240270"/>
          </a:xfrm>
          <a:prstGeom prst="rect">
            <a:avLst/>
          </a:prstGeom>
        </p:spPr>
      </p:pic>
      <p:sp>
        <p:nvSpPr>
          <p:cNvPr id="37" name="Rectangle 3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370"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070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grass, outdoor, person, people&#10;&#10;Description automatically generated">
            <a:extLst>
              <a:ext uri="{FF2B5EF4-FFF2-40B4-BE49-F238E27FC236}">
                <a16:creationId xmlns:a16="http://schemas.microsoft.com/office/drawing/2014/main" id="{9C8F91DA-0B37-2FA4-AD3E-BB4A8EA703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73" r="1" b="8495"/>
          <a:stretch/>
        </p:blipFill>
        <p:spPr>
          <a:xfrm>
            <a:off x="7720049" y="2308860"/>
            <a:ext cx="4471952" cy="2240280"/>
          </a:xfrm>
          <a:prstGeom prst="rect">
            <a:avLst/>
          </a:prstGeom>
        </p:spPr>
      </p:pic>
      <p:pic>
        <p:nvPicPr>
          <p:cNvPr id="6" name="Picture Placeholder 5" descr="People walking near tents&#10;&#10;Description automatically generated with low confidence">
            <a:extLst>
              <a:ext uri="{FF2B5EF4-FFF2-40B4-BE49-F238E27FC236}">
                <a16:creationId xmlns:a16="http://schemas.microsoft.com/office/drawing/2014/main" id="{ACAB142B-73CD-1B4A-B15F-78E641B5E897}"/>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t="24949" r="1" b="1"/>
          <a:stretch/>
        </p:blipFill>
        <p:spPr>
          <a:xfrm>
            <a:off x="7720049" y="4617720"/>
            <a:ext cx="4471957" cy="2240280"/>
          </a:xfrm>
          <a:prstGeom prst="rect">
            <a:avLst/>
          </a:prstGeom>
        </p:spPr>
      </p:pic>
      <p:pic>
        <p:nvPicPr>
          <p:cNvPr id="16" name="Picture 15" descr="A statue of a person and a child&#10;&#10;Description automatically generated with low confidence">
            <a:extLst>
              <a:ext uri="{FF2B5EF4-FFF2-40B4-BE49-F238E27FC236}">
                <a16:creationId xmlns:a16="http://schemas.microsoft.com/office/drawing/2014/main" id="{0B957F65-0A41-0A53-1682-C22CAFE0D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6181" y="59097"/>
            <a:ext cx="5143500" cy="6858000"/>
          </a:xfrm>
          <a:prstGeom prst="rect">
            <a:avLst/>
          </a:prstGeom>
        </p:spPr>
      </p:pic>
    </p:spTree>
    <p:extLst>
      <p:ext uri="{BB962C8B-B14F-4D97-AF65-F5344CB8AC3E}">
        <p14:creationId xmlns:p14="http://schemas.microsoft.com/office/powerpoint/2010/main" val="33853601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68C2-54B0-249A-B6B0-4CFED9A98C57}"/>
              </a:ext>
            </a:extLst>
          </p:cNvPr>
          <p:cNvSpPr>
            <a:spLocks noGrp="1"/>
          </p:cNvSpPr>
          <p:nvPr>
            <p:ph type="title"/>
          </p:nvPr>
        </p:nvSpPr>
        <p:spPr/>
        <p:txBody>
          <a:bodyPr/>
          <a:lstStyle/>
          <a:p>
            <a:r>
              <a:rPr lang="en-US" dirty="0"/>
              <a:t>WNC Pottery Festival</a:t>
            </a:r>
          </a:p>
        </p:txBody>
      </p:sp>
      <p:pic>
        <p:nvPicPr>
          <p:cNvPr id="5" name="Content Placeholder 4" descr="A crowd of people at an outdoor event&#10;&#10;Description automatically generated">
            <a:extLst>
              <a:ext uri="{FF2B5EF4-FFF2-40B4-BE49-F238E27FC236}">
                <a16:creationId xmlns:a16="http://schemas.microsoft.com/office/drawing/2014/main" id="{BF64940B-A5DF-B711-4F4E-DCCAC745DF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7768447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C8E8-89AE-A51C-F1C2-07A9417B94F5}"/>
              </a:ext>
            </a:extLst>
          </p:cNvPr>
          <p:cNvSpPr>
            <a:spLocks noGrp="1"/>
          </p:cNvSpPr>
          <p:nvPr>
            <p:ph type="title"/>
          </p:nvPr>
        </p:nvSpPr>
        <p:spPr/>
        <p:txBody>
          <a:bodyPr/>
          <a:lstStyle/>
          <a:p>
            <a:r>
              <a:rPr lang="en-US" dirty="0"/>
              <a:t>Adjacent Gravel Parking Lot</a:t>
            </a:r>
          </a:p>
        </p:txBody>
      </p:sp>
      <p:pic>
        <p:nvPicPr>
          <p:cNvPr id="5" name="Content Placeholder 4" descr="A group of people at an outdoor market&#10;&#10;Description automatically generated with medium confidence">
            <a:extLst>
              <a:ext uri="{FF2B5EF4-FFF2-40B4-BE49-F238E27FC236}">
                <a16:creationId xmlns:a16="http://schemas.microsoft.com/office/drawing/2014/main" id="{864BA8AA-1C66-D39F-48F3-B2B17E7DE5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905517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C2A4-DAF7-DAF2-39CA-5BE8E8A3C63C}"/>
              </a:ext>
            </a:extLst>
          </p:cNvPr>
          <p:cNvSpPr>
            <a:spLocks noGrp="1"/>
          </p:cNvSpPr>
          <p:nvPr>
            <p:ph type="title"/>
          </p:nvPr>
        </p:nvSpPr>
        <p:spPr/>
        <p:txBody>
          <a:bodyPr/>
          <a:lstStyle/>
          <a:p>
            <a:r>
              <a:rPr lang="en-US" dirty="0"/>
              <a:t>Project Area</a:t>
            </a:r>
          </a:p>
        </p:txBody>
      </p:sp>
      <p:pic>
        <p:nvPicPr>
          <p:cNvPr id="6" name="Content Placeholder 5" descr="A picture containing tree, grass, outdoor, railroad&#10;&#10;Description automatically generated">
            <a:extLst>
              <a:ext uri="{FF2B5EF4-FFF2-40B4-BE49-F238E27FC236}">
                <a16:creationId xmlns:a16="http://schemas.microsoft.com/office/drawing/2014/main" id="{8D788BD1-4AF8-0BDE-CD0D-F41EFE48FDD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descr="Diagram, map&#10;&#10;Description automatically generated">
            <a:extLst>
              <a:ext uri="{FF2B5EF4-FFF2-40B4-BE49-F238E27FC236}">
                <a16:creationId xmlns:a16="http://schemas.microsoft.com/office/drawing/2014/main" id="{BC18B449-130C-9A39-29FF-7127FFE2181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42634" y="1825625"/>
            <a:ext cx="4640731" cy="4351338"/>
          </a:xfrm>
        </p:spPr>
      </p:pic>
    </p:spTree>
    <p:extLst>
      <p:ext uri="{BB962C8B-B14F-4D97-AF65-F5344CB8AC3E}">
        <p14:creationId xmlns:p14="http://schemas.microsoft.com/office/powerpoint/2010/main" val="35940170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9925" y="3082678"/>
            <a:ext cx="8822725" cy="1240441"/>
          </a:xfrm>
        </p:spPr>
        <p:txBody>
          <a:bodyPr>
            <a:noAutofit/>
          </a:bodyPr>
          <a:lstStyle/>
          <a:p>
            <a:pPr>
              <a:lnSpc>
                <a:spcPct val="100000"/>
              </a:lnSpc>
              <a:spcAft>
                <a:spcPts val="600"/>
              </a:spcAft>
            </a:pPr>
            <a:r>
              <a:rPr lang="en-US" b="1" i="0" dirty="0">
                <a:solidFill>
                  <a:schemeClr val="tx2">
                    <a:lumMod val="75000"/>
                  </a:schemeClr>
                </a:solidFill>
              </a:rPr>
              <a:t>American Rescue Plan Expert Tour</a:t>
            </a:r>
            <a:br>
              <a:rPr lang="en-US" b="1" i="0" dirty="0">
                <a:solidFill>
                  <a:schemeClr val="tx2">
                    <a:lumMod val="75000"/>
                  </a:schemeClr>
                </a:solidFill>
              </a:rPr>
            </a:br>
            <a:r>
              <a:rPr lang="en-US" sz="2000" b="1" dirty="0">
                <a:solidFill>
                  <a:schemeClr val="tx2">
                    <a:lumMod val="75000"/>
                  </a:schemeClr>
                </a:solidFill>
              </a:rPr>
              <a:t>Department of Environmental Quality</a:t>
            </a:r>
            <a:br>
              <a:rPr lang="en-US" sz="2000" b="1" dirty="0">
                <a:solidFill>
                  <a:schemeClr val="tx2">
                    <a:lumMod val="75000"/>
                  </a:schemeClr>
                </a:solidFill>
              </a:rPr>
            </a:br>
            <a:r>
              <a:rPr lang="en-US" sz="2000" b="1" dirty="0">
                <a:solidFill>
                  <a:schemeClr val="tx2">
                    <a:lumMod val="75000"/>
                  </a:schemeClr>
                </a:solidFill>
              </a:rPr>
              <a:t>Division of Water Infrastructure</a:t>
            </a:r>
          </a:p>
        </p:txBody>
      </p:sp>
      <p:sp>
        <p:nvSpPr>
          <p:cNvPr id="3" name="Subtitle 2"/>
          <p:cNvSpPr>
            <a:spLocks noGrp="1"/>
          </p:cNvSpPr>
          <p:nvPr>
            <p:ph type="subTitle" idx="1"/>
          </p:nvPr>
        </p:nvSpPr>
        <p:spPr>
          <a:xfrm>
            <a:off x="6781871" y="2447992"/>
            <a:ext cx="3366857" cy="614779"/>
          </a:xfrm>
        </p:spPr>
        <p:txBody>
          <a:bodyPr>
            <a:normAutofit/>
          </a:bodyPr>
          <a:lstStyle/>
          <a:p>
            <a:r>
              <a:rPr lang="en-US" sz="2400" dirty="0">
                <a:solidFill>
                  <a:schemeClr val="tx2">
                    <a:lumMod val="75000"/>
                  </a:schemeClr>
                </a:solidFill>
              </a:rPr>
              <a:t>September 8, 2022</a:t>
            </a:r>
          </a:p>
        </p:txBody>
      </p:sp>
      <p:sp>
        <p:nvSpPr>
          <p:cNvPr id="4" name="TextBox 3">
            <a:extLst>
              <a:ext uri="{FF2B5EF4-FFF2-40B4-BE49-F238E27FC236}">
                <a16:creationId xmlns:a16="http://schemas.microsoft.com/office/drawing/2014/main" id="{E0583705-0FEF-44C3-80C6-D34CF82BBAC5}"/>
              </a:ext>
            </a:extLst>
          </p:cNvPr>
          <p:cNvSpPr txBox="1"/>
          <p:nvPr/>
        </p:nvSpPr>
        <p:spPr>
          <a:xfrm>
            <a:off x="1524000" y="4343025"/>
            <a:ext cx="6408434" cy="369332"/>
          </a:xfrm>
          <a:prstGeom prst="rect">
            <a:avLst/>
          </a:prstGeom>
          <a:noFill/>
        </p:spPr>
        <p:txBody>
          <a:bodyPr wrap="square">
            <a:spAutoFit/>
          </a:bodyPr>
          <a:lstStyle/>
          <a:p>
            <a:r>
              <a:rPr lang="en-US" sz="1800" dirty="0">
                <a:hlinkClick r:id="rId3"/>
              </a:rPr>
              <a:t>https://deq.nc.gov/about/divisions/water-infrastructure</a:t>
            </a:r>
            <a:r>
              <a:rPr lang="en-US" sz="1800" dirty="0"/>
              <a:t> </a:t>
            </a:r>
          </a:p>
        </p:txBody>
      </p:sp>
    </p:spTree>
    <p:extLst>
      <p:ext uri="{BB962C8B-B14F-4D97-AF65-F5344CB8AC3E}">
        <p14:creationId xmlns:p14="http://schemas.microsoft.com/office/powerpoint/2010/main" val="3780020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r>
              <a:rPr lang="en-US" dirty="0"/>
              <a:t>Presentation Overview</a:t>
            </a:r>
          </a:p>
        </p:txBody>
      </p:sp>
      <p:sp>
        <p:nvSpPr>
          <p:cNvPr id="3" name="Content Placeholder 2">
            <a:extLst>
              <a:ext uri="{FF2B5EF4-FFF2-40B4-BE49-F238E27FC236}">
                <a16:creationId xmlns:a16="http://schemas.microsoft.com/office/drawing/2014/main" id="{45EE28D9-CEC5-4B9A-8C36-06FEECA5C102}"/>
              </a:ext>
            </a:extLst>
          </p:cNvPr>
          <p:cNvSpPr>
            <a:spLocks noGrp="1"/>
          </p:cNvSpPr>
          <p:nvPr>
            <p:ph idx="1"/>
          </p:nvPr>
        </p:nvSpPr>
        <p:spPr>
          <a:xfrm>
            <a:off x="1981200" y="1228729"/>
            <a:ext cx="8239328" cy="5357423"/>
          </a:xfrm>
        </p:spPr>
        <p:txBody>
          <a:bodyPr>
            <a:normAutofit/>
          </a:bodyPr>
          <a:lstStyle/>
          <a:p>
            <a:pPr marL="0" indent="0">
              <a:lnSpc>
                <a:spcPct val="110000"/>
              </a:lnSpc>
              <a:buNone/>
            </a:pPr>
            <a:r>
              <a:rPr lang="en-US" dirty="0"/>
              <a:t>About the Division</a:t>
            </a:r>
          </a:p>
          <a:p>
            <a:pPr marL="0" indent="0">
              <a:lnSpc>
                <a:spcPct val="110000"/>
              </a:lnSpc>
              <a:buNone/>
            </a:pPr>
            <a:r>
              <a:rPr lang="en-US" dirty="0"/>
              <a:t>2022 Spring Funding Round</a:t>
            </a:r>
          </a:p>
          <a:p>
            <a:pPr marL="0" indent="0">
              <a:lnSpc>
                <a:spcPct val="110000"/>
              </a:lnSpc>
              <a:buNone/>
            </a:pPr>
            <a:r>
              <a:rPr lang="en-US" dirty="0"/>
              <a:t>Upcoming Fall Application Round</a:t>
            </a:r>
          </a:p>
          <a:p>
            <a:pPr marL="0" indent="0">
              <a:lnSpc>
                <a:spcPct val="110000"/>
              </a:lnSpc>
              <a:buNone/>
            </a:pPr>
            <a:r>
              <a:rPr lang="en-US" dirty="0"/>
              <a:t>ARPA Funding Information</a:t>
            </a:r>
          </a:p>
          <a:p>
            <a:pPr lvl="1">
              <a:lnSpc>
                <a:spcPct val="110000"/>
              </a:lnSpc>
            </a:pPr>
            <a:r>
              <a:rPr lang="en-US" dirty="0"/>
              <a:t>Direct Appropriations</a:t>
            </a:r>
          </a:p>
          <a:p>
            <a:pPr lvl="1">
              <a:lnSpc>
                <a:spcPct val="110000"/>
              </a:lnSpc>
            </a:pPr>
            <a:r>
              <a:rPr lang="en-US" dirty="0"/>
              <a:t>Division ARPA Funding</a:t>
            </a:r>
          </a:p>
          <a:p>
            <a:pPr marL="0" indent="0">
              <a:lnSpc>
                <a:spcPct val="110000"/>
              </a:lnSpc>
              <a:buNone/>
            </a:pPr>
            <a:endParaRPr lang="en-US" dirty="0"/>
          </a:p>
          <a:p>
            <a:pPr>
              <a:lnSpc>
                <a:spcPct val="110000"/>
              </a:lnSpc>
            </a:pPr>
            <a:endParaRPr lang="en-US" dirty="0"/>
          </a:p>
        </p:txBody>
      </p:sp>
    </p:spTree>
    <p:extLst>
      <p:ext uri="{BB962C8B-B14F-4D97-AF65-F5344CB8AC3E}">
        <p14:creationId xmlns:p14="http://schemas.microsoft.com/office/powerpoint/2010/main" val="770594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endParaRPr lang="en-US" dirty="0"/>
          </a:p>
        </p:txBody>
      </p:sp>
      <p:sp>
        <p:nvSpPr>
          <p:cNvPr id="4" name="Content Placeholder 6">
            <a:extLst>
              <a:ext uri="{FF2B5EF4-FFF2-40B4-BE49-F238E27FC236}">
                <a16:creationId xmlns:a16="http://schemas.microsoft.com/office/drawing/2014/main" id="{6B60817B-70D8-4F93-B366-D44C4AA49EF8}"/>
              </a:ext>
            </a:extLst>
          </p:cNvPr>
          <p:cNvSpPr>
            <a:spLocks noGrp="1"/>
          </p:cNvSpPr>
          <p:nvPr>
            <p:ph idx="1"/>
          </p:nvPr>
        </p:nvSpPr>
        <p:spPr>
          <a:xfrm>
            <a:off x="6284844" y="2773018"/>
            <a:ext cx="3748829" cy="2067340"/>
          </a:xfrm>
        </p:spPr>
        <p:txBody>
          <a:bodyPr>
            <a:normAutofit/>
          </a:bodyPr>
          <a:lstStyle/>
          <a:p>
            <a:pPr marL="342900" lvl="1" indent="0" algn="ctr">
              <a:lnSpc>
                <a:spcPct val="100000"/>
              </a:lnSpc>
              <a:spcBef>
                <a:spcPts val="0"/>
              </a:spcBef>
              <a:spcAft>
                <a:spcPts val="600"/>
              </a:spcAft>
              <a:buNone/>
            </a:pPr>
            <a:r>
              <a:rPr lang="en-US" sz="2600" b="1" dirty="0"/>
              <a:t>About the Division</a:t>
            </a:r>
          </a:p>
          <a:p>
            <a:pPr>
              <a:lnSpc>
                <a:spcPct val="100000"/>
              </a:lnSpc>
              <a:spcBef>
                <a:spcPts val="0"/>
              </a:spcBef>
              <a:spcAft>
                <a:spcPts val="600"/>
              </a:spcAft>
            </a:pPr>
            <a:endParaRPr lang="en-US" sz="2400" dirty="0">
              <a:solidFill>
                <a:schemeClr val="tx1"/>
              </a:solidFill>
            </a:endParaRPr>
          </a:p>
        </p:txBody>
      </p:sp>
      <p:pic>
        <p:nvPicPr>
          <p:cNvPr id="5" name="Picture Placeholder 8">
            <a:extLst>
              <a:ext uri="{FF2B5EF4-FFF2-40B4-BE49-F238E27FC236}">
                <a16:creationId xmlns:a16="http://schemas.microsoft.com/office/drawing/2014/main" id="{D6CB5612-2062-483E-BBEA-3D2CA0E7CA89}"/>
              </a:ext>
            </a:extLst>
          </p:cNvPr>
          <p:cNvPicPr>
            <a:picLocks noChangeAspect="1"/>
          </p:cNvPicPr>
          <p:nvPr/>
        </p:nvPicPr>
        <p:blipFill>
          <a:blip r:embed="rId3" cstate="print">
            <a:extLst>
              <a:ext uri="{28A0092B-C50C-407E-A947-70E740481C1C}">
                <a14:useLocalDpi xmlns:a14="http://schemas.microsoft.com/office/drawing/2010/main" val="0"/>
              </a:ext>
            </a:extLst>
          </a:blip>
          <a:srcRect l="17647" r="17647"/>
          <a:stretch>
            <a:fillRect/>
          </a:stretch>
        </p:blipFill>
        <p:spPr>
          <a:xfrm>
            <a:off x="1732718" y="1290869"/>
            <a:ext cx="4389120" cy="4082504"/>
          </a:xfrm>
          <a:prstGeom prst="rect">
            <a:avLst/>
          </a:prstGeom>
        </p:spPr>
      </p:pic>
      <p:sp>
        <p:nvSpPr>
          <p:cNvPr id="3" name="Slide Number Placeholder 2">
            <a:extLst>
              <a:ext uri="{FF2B5EF4-FFF2-40B4-BE49-F238E27FC236}">
                <a16:creationId xmlns:a16="http://schemas.microsoft.com/office/drawing/2014/main" id="{870379AF-92F3-45A6-86D2-51C5A115B508}"/>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ACB0C26-4646-467F-89AF-6C0A7B2F9E95}" type="slidenum">
              <a:rPr lang="en-US" smtClean="0"/>
              <a:pPr algn="l"/>
              <a:t>119</a:t>
            </a:fld>
            <a:endParaRPr lang="en-US" b="1" dirty="0"/>
          </a:p>
        </p:txBody>
      </p:sp>
    </p:spTree>
    <p:extLst>
      <p:ext uri="{BB962C8B-B14F-4D97-AF65-F5344CB8AC3E}">
        <p14:creationId xmlns:p14="http://schemas.microsoft.com/office/powerpoint/2010/main" val="220319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a:p>
            <a:pPr eaLnBrk="1" hangingPunct="1"/>
            <a:r>
              <a:rPr lang="en-US" altLang="en-US" dirty="0"/>
              <a:t>January 2022: Final Rule</a:t>
            </a:r>
          </a:p>
          <a:p>
            <a:pPr eaLnBrk="1" hangingPunct="1"/>
            <a:r>
              <a:rPr lang="en-US" altLang="en-US" dirty="0"/>
              <a:t>April 2022: NEU P&amp;E Report</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650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4250D-E02A-4A36-8DA8-B6C88ECEED36}"/>
              </a:ext>
            </a:extLst>
          </p:cNvPr>
          <p:cNvSpPr>
            <a:spLocks noGrp="1"/>
          </p:cNvSpPr>
          <p:nvPr>
            <p:ph type="title"/>
          </p:nvPr>
        </p:nvSpPr>
        <p:spPr/>
        <p:txBody>
          <a:bodyPr/>
          <a:lstStyle/>
          <a:p>
            <a:r>
              <a:rPr lang="en-US" dirty="0"/>
              <a:t>What DWI Funds</a:t>
            </a:r>
          </a:p>
        </p:txBody>
      </p:sp>
      <p:pic>
        <p:nvPicPr>
          <p:cNvPr id="8" name="Graphic 7" descr="Toilet with solid fill">
            <a:extLst>
              <a:ext uri="{FF2B5EF4-FFF2-40B4-BE49-F238E27FC236}">
                <a16:creationId xmlns:a16="http://schemas.microsoft.com/office/drawing/2014/main" id="{C456A634-ED25-46C7-96D3-B46333285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1579681"/>
            <a:ext cx="914400" cy="914400"/>
          </a:xfrm>
          <a:prstGeom prst="rect">
            <a:avLst/>
          </a:prstGeom>
        </p:spPr>
      </p:pic>
      <p:pic>
        <p:nvPicPr>
          <p:cNvPr id="10" name="Graphic 9" descr="Road with solid fill">
            <a:extLst>
              <a:ext uri="{FF2B5EF4-FFF2-40B4-BE49-F238E27FC236}">
                <a16:creationId xmlns:a16="http://schemas.microsoft.com/office/drawing/2014/main" id="{99E45B1D-0997-4BDC-A681-2E57DFC149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6521" y="1579681"/>
            <a:ext cx="914400" cy="914400"/>
          </a:xfrm>
          <a:prstGeom prst="rect">
            <a:avLst/>
          </a:prstGeom>
        </p:spPr>
      </p:pic>
      <p:sp>
        <p:nvSpPr>
          <p:cNvPr id="12" name="Content Placeholder 11">
            <a:extLst>
              <a:ext uri="{FF2B5EF4-FFF2-40B4-BE49-F238E27FC236}">
                <a16:creationId xmlns:a16="http://schemas.microsoft.com/office/drawing/2014/main" id="{B01389C9-DDE3-495F-8978-9E45FE17057A}"/>
              </a:ext>
            </a:extLst>
          </p:cNvPr>
          <p:cNvSpPr>
            <a:spLocks noGrp="1"/>
          </p:cNvSpPr>
          <p:nvPr>
            <p:ph idx="1"/>
          </p:nvPr>
        </p:nvSpPr>
        <p:spPr>
          <a:xfrm>
            <a:off x="2056242" y="2494082"/>
            <a:ext cx="8239328" cy="5444775"/>
          </a:xfrm>
        </p:spPr>
        <p:txBody>
          <a:bodyPr>
            <a:normAutofit/>
          </a:bodyPr>
          <a:lstStyle/>
          <a:p>
            <a:pPr marL="0" indent="0" algn="ctr">
              <a:buNone/>
            </a:pPr>
            <a:r>
              <a:rPr lang="en-US" sz="2200" dirty="0"/>
              <a:t>Drinking water infrastructure</a:t>
            </a:r>
          </a:p>
          <a:p>
            <a:pPr marL="0" indent="0" algn="ctr">
              <a:buNone/>
            </a:pPr>
            <a:r>
              <a:rPr lang="en-US" sz="2200" dirty="0"/>
              <a:t>Wastewater infrastructure</a:t>
            </a:r>
          </a:p>
          <a:p>
            <a:pPr marL="0" indent="0" algn="ctr">
              <a:buNone/>
            </a:pPr>
            <a:r>
              <a:rPr lang="en-US" sz="2200" dirty="0"/>
              <a:t>Stormwater infrastructure</a:t>
            </a:r>
          </a:p>
          <a:p>
            <a:pPr marL="0" indent="0" algn="ctr">
              <a:buNone/>
            </a:pPr>
            <a:r>
              <a:rPr lang="en-US" sz="2200" dirty="0"/>
              <a:t>CWSRF green projects: stormwater quality, reclaim water, stream restoration, energy efficiency</a:t>
            </a:r>
          </a:p>
          <a:p>
            <a:pPr marL="0" indent="0" algn="ctr">
              <a:buNone/>
            </a:pPr>
            <a:r>
              <a:rPr lang="en-US" sz="2200" dirty="0"/>
              <a:t>Pre-construction planning</a:t>
            </a:r>
          </a:p>
          <a:p>
            <a:pPr marL="0" indent="0" algn="ctr">
              <a:buNone/>
            </a:pPr>
            <a:r>
              <a:rPr lang="en-US" sz="2200" dirty="0"/>
              <a:t>Asset Inventory and Assessment (AIA) grants</a:t>
            </a:r>
          </a:p>
          <a:p>
            <a:pPr marL="0" indent="0" algn="ctr">
              <a:buNone/>
            </a:pPr>
            <a:r>
              <a:rPr lang="en-US" sz="2200" dirty="0"/>
              <a:t>Merger/Regionalization Feasibility (MRF) grants</a:t>
            </a:r>
          </a:p>
          <a:p>
            <a:pPr marL="0" indent="0" algn="ctr">
              <a:buNone/>
            </a:pPr>
            <a:r>
              <a:rPr lang="en-US" sz="2200" dirty="0"/>
              <a:t>Stormwater planning</a:t>
            </a:r>
          </a:p>
          <a:p>
            <a:pPr marL="0" indent="0" algn="ctr">
              <a:buNone/>
            </a:pPr>
            <a:r>
              <a:rPr lang="en-US" sz="2200" dirty="0"/>
              <a:t>Developing and Implementing a New Stormwater Utility</a:t>
            </a:r>
          </a:p>
        </p:txBody>
      </p:sp>
      <p:pic>
        <p:nvPicPr>
          <p:cNvPr id="13" name="Content Placeholder 5" descr="Leaky Tap with solid fill">
            <a:extLst>
              <a:ext uri="{FF2B5EF4-FFF2-40B4-BE49-F238E27FC236}">
                <a16:creationId xmlns:a16="http://schemas.microsoft.com/office/drawing/2014/main" id="{B041C32E-40F9-444C-9D4B-2835CC1413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21079" y="1579681"/>
            <a:ext cx="914400" cy="914400"/>
          </a:xfrm>
          <a:prstGeom prst="rect">
            <a:avLst/>
          </a:prstGeom>
        </p:spPr>
      </p:pic>
      <p:sp>
        <p:nvSpPr>
          <p:cNvPr id="9" name="TextBox 8">
            <a:extLst>
              <a:ext uri="{FF2B5EF4-FFF2-40B4-BE49-F238E27FC236}">
                <a16:creationId xmlns:a16="http://schemas.microsoft.com/office/drawing/2014/main" id="{D2DB9886-1CC0-735F-4E7E-33025108790C}"/>
              </a:ext>
            </a:extLst>
          </p:cNvPr>
          <p:cNvSpPr txBox="1"/>
          <p:nvPr/>
        </p:nvSpPr>
        <p:spPr>
          <a:xfrm>
            <a:off x="1662032" y="1016209"/>
            <a:ext cx="8867936" cy="461665"/>
          </a:xfrm>
          <a:prstGeom prst="rect">
            <a:avLst/>
          </a:prstGeom>
          <a:noFill/>
        </p:spPr>
        <p:txBody>
          <a:bodyPr wrap="square">
            <a:spAutoFit/>
          </a:bodyPr>
          <a:lstStyle/>
          <a:p>
            <a:pPr marL="0" indent="0" algn="ctr">
              <a:lnSpc>
                <a:spcPct val="100000"/>
              </a:lnSpc>
              <a:buNone/>
            </a:pPr>
            <a:r>
              <a:rPr lang="en-US" sz="2400" dirty="0"/>
              <a:t>Low-interest loans and grant funding programs for:</a:t>
            </a:r>
          </a:p>
        </p:txBody>
      </p:sp>
    </p:spTree>
    <p:extLst>
      <p:ext uri="{BB962C8B-B14F-4D97-AF65-F5344CB8AC3E}">
        <p14:creationId xmlns:p14="http://schemas.microsoft.com/office/powerpoint/2010/main" val="15220351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78654E-ED04-4A62-82C9-4B1C7E2373FC}"/>
              </a:ext>
            </a:extLst>
          </p:cNvPr>
          <p:cNvSpPr/>
          <p:nvPr/>
        </p:nvSpPr>
        <p:spPr>
          <a:xfrm>
            <a:off x="7855227" y="4890054"/>
            <a:ext cx="1669774" cy="88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dirty="0"/>
              <a:t>Funding Programs</a:t>
            </a:r>
          </a:p>
        </p:txBody>
      </p:sp>
      <p:sp>
        <p:nvSpPr>
          <p:cNvPr id="3" name="Content Placeholder 2"/>
          <p:cNvSpPr>
            <a:spLocks noGrp="1"/>
          </p:cNvSpPr>
          <p:nvPr>
            <p:ph idx="1"/>
          </p:nvPr>
        </p:nvSpPr>
        <p:spPr>
          <a:xfrm>
            <a:off x="1795850" y="1078703"/>
            <a:ext cx="8675598" cy="5470379"/>
          </a:xfrm>
        </p:spPr>
        <p:txBody>
          <a:bodyPr>
            <a:normAutofit fontScale="70000" lnSpcReduction="20000"/>
          </a:bodyPr>
          <a:lstStyle/>
          <a:p>
            <a:pPr marL="0" indent="0">
              <a:lnSpc>
                <a:spcPct val="120000"/>
              </a:lnSpc>
              <a:spcBef>
                <a:spcPts val="0"/>
              </a:spcBef>
              <a:spcAft>
                <a:spcPts val="225"/>
              </a:spcAft>
              <a:buNone/>
            </a:pPr>
            <a:r>
              <a:rPr lang="en-US" dirty="0"/>
              <a:t>Federal / State </a:t>
            </a:r>
          </a:p>
          <a:p>
            <a:pPr lvl="1">
              <a:lnSpc>
                <a:spcPct val="120000"/>
              </a:lnSpc>
              <a:spcBef>
                <a:spcPts val="0"/>
              </a:spcBef>
              <a:spcAft>
                <a:spcPts val="225"/>
              </a:spcAft>
            </a:pPr>
            <a:r>
              <a:rPr lang="en-US" dirty="0"/>
              <a:t>Clean Water State Revolving Fund (CWSRF)</a:t>
            </a:r>
          </a:p>
          <a:p>
            <a:pPr lvl="1">
              <a:lnSpc>
                <a:spcPct val="120000"/>
              </a:lnSpc>
              <a:spcBef>
                <a:spcPts val="0"/>
              </a:spcBef>
            </a:pPr>
            <a:r>
              <a:rPr lang="en-US" dirty="0"/>
              <a:t>Drinking Water State Revolving Fund (DWSRF)</a:t>
            </a:r>
          </a:p>
          <a:p>
            <a:pPr marL="0" indent="0">
              <a:lnSpc>
                <a:spcPct val="120000"/>
              </a:lnSpc>
              <a:spcBef>
                <a:spcPts val="450"/>
              </a:spcBef>
              <a:spcAft>
                <a:spcPts val="225"/>
              </a:spcAft>
              <a:buNone/>
            </a:pPr>
            <a:r>
              <a:rPr lang="en-US" dirty="0"/>
              <a:t>Federal</a:t>
            </a:r>
          </a:p>
          <a:p>
            <a:pPr lvl="1">
              <a:lnSpc>
                <a:spcPct val="120000"/>
              </a:lnSpc>
              <a:spcBef>
                <a:spcPts val="0"/>
              </a:spcBef>
            </a:pPr>
            <a:r>
              <a:rPr lang="en-US" dirty="0"/>
              <a:t>Community Development Block Grant – Infrastructure (CDBG-I)</a:t>
            </a:r>
          </a:p>
          <a:p>
            <a:pPr marL="0" indent="0">
              <a:lnSpc>
                <a:spcPct val="120000"/>
              </a:lnSpc>
              <a:spcBef>
                <a:spcPts val="450"/>
              </a:spcBef>
              <a:spcAft>
                <a:spcPts val="225"/>
              </a:spcAft>
              <a:buNone/>
            </a:pPr>
            <a:r>
              <a:rPr lang="en-US" dirty="0"/>
              <a:t>State Reserve Program (SRP)</a:t>
            </a:r>
          </a:p>
          <a:p>
            <a:pPr lvl="1">
              <a:lnSpc>
                <a:spcPct val="120000"/>
              </a:lnSpc>
              <a:spcBef>
                <a:spcPts val="0"/>
              </a:spcBef>
              <a:spcAft>
                <a:spcPts val="225"/>
              </a:spcAft>
            </a:pPr>
            <a:r>
              <a:rPr lang="en-US" dirty="0"/>
              <a:t>Drinking water and wastewater loans and grants</a:t>
            </a:r>
          </a:p>
          <a:p>
            <a:pPr lvl="1">
              <a:lnSpc>
                <a:spcPct val="120000"/>
              </a:lnSpc>
              <a:spcBef>
                <a:spcPts val="0"/>
              </a:spcBef>
              <a:spcAft>
                <a:spcPts val="225"/>
              </a:spcAft>
            </a:pPr>
            <a:r>
              <a:rPr lang="en-US" dirty="0"/>
              <a:t>Asset Inventory and Assessment (AIA) grants</a:t>
            </a:r>
          </a:p>
          <a:p>
            <a:pPr lvl="1">
              <a:lnSpc>
                <a:spcPct val="120000"/>
              </a:lnSpc>
              <a:spcBef>
                <a:spcPts val="0"/>
              </a:spcBef>
              <a:spcAft>
                <a:spcPts val="450"/>
              </a:spcAft>
            </a:pPr>
            <a:r>
              <a:rPr lang="en-US" dirty="0"/>
              <a:t>Merger Regionalization / Feasibility (MRF) grants</a:t>
            </a:r>
          </a:p>
          <a:p>
            <a:pPr lvl="1">
              <a:lnSpc>
                <a:spcPct val="120000"/>
              </a:lnSpc>
              <a:spcBef>
                <a:spcPts val="0"/>
              </a:spcBef>
              <a:spcAft>
                <a:spcPts val="450"/>
              </a:spcAft>
            </a:pPr>
            <a:r>
              <a:rPr lang="en-US" dirty="0"/>
              <a:t>Pre-construction planning grants</a:t>
            </a:r>
          </a:p>
          <a:p>
            <a:pPr marL="0" indent="0">
              <a:lnSpc>
                <a:spcPct val="120000"/>
              </a:lnSpc>
              <a:spcBef>
                <a:spcPts val="0"/>
              </a:spcBef>
              <a:buNone/>
            </a:pPr>
            <a:r>
              <a:rPr lang="en-US" dirty="0"/>
              <a:t>Viable Utility Reserve (VUR)</a:t>
            </a:r>
          </a:p>
          <a:p>
            <a:pPr lvl="1">
              <a:lnSpc>
                <a:spcPct val="120000"/>
              </a:lnSpc>
              <a:spcBef>
                <a:spcPts val="0"/>
              </a:spcBef>
            </a:pPr>
            <a:r>
              <a:rPr lang="en-US" dirty="0"/>
              <a:t>Drinking water and wastewater grants, AIA, MRF, and rate study grants to improve long-term viability of utilities designated as distressed</a:t>
            </a:r>
          </a:p>
          <a:p>
            <a:pPr marL="0" indent="0">
              <a:lnSpc>
                <a:spcPct val="120000"/>
              </a:lnSpc>
              <a:spcBef>
                <a:spcPts val="0"/>
              </a:spcBef>
              <a:buNone/>
            </a:pPr>
            <a:r>
              <a:rPr lang="en-US" dirty="0"/>
              <a:t>Local Assistance for Stormwater Infrastructure Investments (LASII)</a:t>
            </a:r>
          </a:p>
          <a:p>
            <a:pPr lvl="1">
              <a:lnSpc>
                <a:spcPct val="120000"/>
              </a:lnSpc>
              <a:spcBef>
                <a:spcPts val="0"/>
              </a:spcBef>
            </a:pPr>
            <a:r>
              <a:rPr lang="en-US" dirty="0"/>
              <a:t>Stormwater construction</a:t>
            </a:r>
          </a:p>
          <a:p>
            <a:pPr lvl="1">
              <a:lnSpc>
                <a:spcPct val="120000"/>
              </a:lnSpc>
              <a:spcBef>
                <a:spcPts val="0"/>
              </a:spcBef>
            </a:pPr>
            <a:r>
              <a:rPr lang="en-US" dirty="0"/>
              <a:t>Stormwater planning</a:t>
            </a:r>
          </a:p>
          <a:p>
            <a:pPr lvl="1">
              <a:lnSpc>
                <a:spcPct val="120000"/>
              </a:lnSpc>
              <a:spcBef>
                <a:spcPts val="0"/>
              </a:spcBef>
            </a:pPr>
            <a:r>
              <a:rPr lang="en-US" dirty="0"/>
              <a:t>Developing and implementing a new stormwater utility</a:t>
            </a:r>
          </a:p>
        </p:txBody>
      </p:sp>
    </p:spTree>
    <p:extLst>
      <p:ext uri="{BB962C8B-B14F-4D97-AF65-F5344CB8AC3E}">
        <p14:creationId xmlns:p14="http://schemas.microsoft.com/office/powerpoint/2010/main" val="37920867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endParaRPr lang="en-US" dirty="0"/>
          </a:p>
        </p:txBody>
      </p:sp>
      <p:sp>
        <p:nvSpPr>
          <p:cNvPr id="4" name="Content Placeholder 6">
            <a:extLst>
              <a:ext uri="{FF2B5EF4-FFF2-40B4-BE49-F238E27FC236}">
                <a16:creationId xmlns:a16="http://schemas.microsoft.com/office/drawing/2014/main" id="{6B60817B-70D8-4F93-B366-D44C4AA49EF8}"/>
              </a:ext>
            </a:extLst>
          </p:cNvPr>
          <p:cNvSpPr>
            <a:spLocks noGrp="1"/>
          </p:cNvSpPr>
          <p:nvPr>
            <p:ph idx="1"/>
          </p:nvPr>
        </p:nvSpPr>
        <p:spPr>
          <a:xfrm>
            <a:off x="7519687" y="2284898"/>
            <a:ext cx="3148314" cy="2680847"/>
          </a:xfrm>
        </p:spPr>
        <p:txBody>
          <a:bodyPr>
            <a:normAutofit/>
          </a:bodyPr>
          <a:lstStyle/>
          <a:p>
            <a:pPr marL="0" indent="0" algn="ctr">
              <a:buNone/>
            </a:pPr>
            <a:endParaRPr lang="en-US" sz="2400" b="1" dirty="0">
              <a:solidFill>
                <a:schemeClr val="tx1"/>
              </a:solidFill>
            </a:endParaRPr>
          </a:p>
          <a:p>
            <a:pPr marL="0" indent="0" algn="ctr">
              <a:buNone/>
            </a:pPr>
            <a:r>
              <a:rPr lang="en-US" sz="2400" b="1" dirty="0">
                <a:solidFill>
                  <a:schemeClr val="tx1"/>
                </a:solidFill>
              </a:rPr>
              <a:t>Funding Water and Wastewater Planning Projects</a:t>
            </a:r>
          </a:p>
        </p:txBody>
      </p:sp>
      <p:pic>
        <p:nvPicPr>
          <p:cNvPr id="3" name="Picture 2">
            <a:extLst>
              <a:ext uri="{FF2B5EF4-FFF2-40B4-BE49-F238E27FC236}">
                <a16:creationId xmlns:a16="http://schemas.microsoft.com/office/drawing/2014/main" id="{B2E2441F-4D1E-B3C7-6D47-EE8B75CB4F5A}"/>
              </a:ext>
            </a:extLst>
          </p:cNvPr>
          <p:cNvPicPr>
            <a:picLocks noChangeAspect="1"/>
          </p:cNvPicPr>
          <p:nvPr/>
        </p:nvPicPr>
        <p:blipFill>
          <a:blip r:embed="rId3"/>
          <a:stretch>
            <a:fillRect/>
          </a:stretch>
        </p:blipFill>
        <p:spPr>
          <a:xfrm>
            <a:off x="1990928" y="1296365"/>
            <a:ext cx="4898296" cy="49713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41878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endParaRPr lang="en-US" dirty="0"/>
          </a:p>
        </p:txBody>
      </p:sp>
      <p:sp>
        <p:nvSpPr>
          <p:cNvPr id="4" name="Content Placeholder 6">
            <a:extLst>
              <a:ext uri="{FF2B5EF4-FFF2-40B4-BE49-F238E27FC236}">
                <a16:creationId xmlns:a16="http://schemas.microsoft.com/office/drawing/2014/main" id="{6B60817B-70D8-4F93-B366-D44C4AA49EF8}"/>
              </a:ext>
            </a:extLst>
          </p:cNvPr>
          <p:cNvSpPr>
            <a:spLocks noGrp="1"/>
          </p:cNvSpPr>
          <p:nvPr>
            <p:ph idx="1"/>
          </p:nvPr>
        </p:nvSpPr>
        <p:spPr>
          <a:xfrm>
            <a:off x="6284844" y="2773018"/>
            <a:ext cx="3748829" cy="2067340"/>
          </a:xfrm>
        </p:spPr>
        <p:txBody>
          <a:bodyPr>
            <a:normAutofit/>
          </a:bodyPr>
          <a:lstStyle/>
          <a:p>
            <a:pPr marL="342900" lvl="1" indent="0" algn="ctr">
              <a:lnSpc>
                <a:spcPct val="100000"/>
              </a:lnSpc>
              <a:spcBef>
                <a:spcPts val="0"/>
              </a:spcBef>
              <a:spcAft>
                <a:spcPts val="600"/>
              </a:spcAft>
              <a:buNone/>
            </a:pPr>
            <a:r>
              <a:rPr lang="en-US" sz="2600" b="1" dirty="0"/>
              <a:t>Spring 2022 Funding Round</a:t>
            </a:r>
          </a:p>
          <a:p>
            <a:pPr>
              <a:lnSpc>
                <a:spcPct val="100000"/>
              </a:lnSpc>
              <a:spcBef>
                <a:spcPts val="0"/>
              </a:spcBef>
              <a:spcAft>
                <a:spcPts val="600"/>
              </a:spcAft>
            </a:pPr>
            <a:endParaRPr lang="en-US" sz="2400" dirty="0">
              <a:solidFill>
                <a:schemeClr val="tx1"/>
              </a:solidFill>
            </a:endParaRPr>
          </a:p>
        </p:txBody>
      </p:sp>
      <p:pic>
        <p:nvPicPr>
          <p:cNvPr id="5" name="Picture Placeholder 8">
            <a:extLst>
              <a:ext uri="{FF2B5EF4-FFF2-40B4-BE49-F238E27FC236}">
                <a16:creationId xmlns:a16="http://schemas.microsoft.com/office/drawing/2014/main" id="{D6CB5612-2062-483E-BBEA-3D2CA0E7CA89}"/>
              </a:ext>
            </a:extLst>
          </p:cNvPr>
          <p:cNvPicPr>
            <a:picLocks noChangeAspect="1"/>
          </p:cNvPicPr>
          <p:nvPr/>
        </p:nvPicPr>
        <p:blipFill>
          <a:blip r:embed="rId3" cstate="print">
            <a:extLst>
              <a:ext uri="{28A0092B-C50C-407E-A947-70E740481C1C}">
                <a14:useLocalDpi xmlns:a14="http://schemas.microsoft.com/office/drawing/2010/main" val="0"/>
              </a:ext>
            </a:extLst>
          </a:blip>
          <a:srcRect l="17647" r="17647"/>
          <a:stretch>
            <a:fillRect/>
          </a:stretch>
        </p:blipFill>
        <p:spPr>
          <a:xfrm>
            <a:off x="1732718" y="1290869"/>
            <a:ext cx="4389120" cy="4082504"/>
          </a:xfrm>
          <a:prstGeom prst="rect">
            <a:avLst/>
          </a:prstGeom>
        </p:spPr>
      </p:pic>
      <p:sp>
        <p:nvSpPr>
          <p:cNvPr id="3" name="Slide Number Placeholder 2">
            <a:extLst>
              <a:ext uri="{FF2B5EF4-FFF2-40B4-BE49-F238E27FC236}">
                <a16:creationId xmlns:a16="http://schemas.microsoft.com/office/drawing/2014/main" id="{870379AF-92F3-45A6-86D2-51C5A115B508}"/>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ACB0C26-4646-467F-89AF-6C0A7B2F9E95}" type="slidenum">
              <a:rPr lang="en-US" smtClean="0"/>
              <a:pPr algn="l"/>
              <a:t>123</a:t>
            </a:fld>
            <a:endParaRPr lang="en-US" b="1" dirty="0"/>
          </a:p>
        </p:txBody>
      </p:sp>
    </p:spTree>
    <p:extLst>
      <p:ext uri="{BB962C8B-B14F-4D97-AF65-F5344CB8AC3E}">
        <p14:creationId xmlns:p14="http://schemas.microsoft.com/office/powerpoint/2010/main" val="44152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2B8-41D8-6ABC-3EA7-E043EAB6E16E}"/>
              </a:ext>
            </a:extLst>
          </p:cNvPr>
          <p:cNvSpPr>
            <a:spLocks noGrp="1"/>
          </p:cNvSpPr>
          <p:nvPr>
            <p:ph type="title"/>
          </p:nvPr>
        </p:nvSpPr>
        <p:spPr/>
        <p:txBody>
          <a:bodyPr/>
          <a:lstStyle/>
          <a:p>
            <a:r>
              <a:rPr lang="en-US" dirty="0"/>
              <a:t>Spring 2022 Funding Applications</a:t>
            </a:r>
          </a:p>
        </p:txBody>
      </p:sp>
      <p:sp>
        <p:nvSpPr>
          <p:cNvPr id="3" name="Content Placeholder 2">
            <a:extLst>
              <a:ext uri="{FF2B5EF4-FFF2-40B4-BE49-F238E27FC236}">
                <a16:creationId xmlns:a16="http://schemas.microsoft.com/office/drawing/2014/main" id="{B0D7FD7D-751E-E843-4927-0B6141EC1BE0}"/>
              </a:ext>
            </a:extLst>
          </p:cNvPr>
          <p:cNvSpPr>
            <a:spLocks noGrp="1"/>
          </p:cNvSpPr>
          <p:nvPr>
            <p:ph idx="1"/>
          </p:nvPr>
        </p:nvSpPr>
        <p:spPr>
          <a:xfrm>
            <a:off x="1990928" y="919164"/>
            <a:ext cx="8239328" cy="5019673"/>
          </a:xfrm>
        </p:spPr>
        <p:txBody>
          <a:bodyPr/>
          <a:lstStyle/>
          <a:p>
            <a:pPr marL="0" indent="0">
              <a:buNone/>
            </a:pPr>
            <a:r>
              <a:rPr lang="en-US" sz="4000" dirty="0">
                <a:solidFill>
                  <a:schemeClr val="accent5">
                    <a:lumMod val="60000"/>
                    <a:lumOff val="40000"/>
                  </a:schemeClr>
                </a:solidFill>
              </a:rPr>
              <a:t>More than $3.1 </a:t>
            </a:r>
            <a:r>
              <a:rPr lang="en-US" sz="4000" dirty="0" err="1">
                <a:solidFill>
                  <a:schemeClr val="accent5">
                    <a:lumMod val="60000"/>
                    <a:lumOff val="40000"/>
                  </a:schemeClr>
                </a:solidFill>
              </a:rPr>
              <a:t>Billion</a:t>
            </a:r>
            <a:r>
              <a:rPr lang="en-US" dirty="0" err="1"/>
              <a:t>in</a:t>
            </a:r>
            <a:r>
              <a:rPr lang="en-US" dirty="0"/>
              <a:t> funding requests, in 649 new applications from 94 counties. Also re-considered over 50 Fall 2021 unfunded applications.</a:t>
            </a:r>
          </a:p>
          <a:p>
            <a:pPr marL="0" indent="0">
              <a:buNone/>
            </a:pPr>
            <a:endParaRPr lang="en-US" dirty="0"/>
          </a:p>
        </p:txBody>
      </p:sp>
      <p:pic>
        <p:nvPicPr>
          <p:cNvPr id="4" name="Picture 3" descr="Map&#10;&#10;Description automatically generated">
            <a:extLst>
              <a:ext uri="{FF2B5EF4-FFF2-40B4-BE49-F238E27FC236}">
                <a16:creationId xmlns:a16="http://schemas.microsoft.com/office/drawing/2014/main" id="{EBC1986F-263B-B23D-7037-7D7BD234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617" y="2644800"/>
            <a:ext cx="8495662" cy="3893161"/>
          </a:xfrm>
          <a:prstGeom prst="rect">
            <a:avLst/>
          </a:prstGeom>
        </p:spPr>
      </p:pic>
    </p:spTree>
    <p:extLst>
      <p:ext uri="{BB962C8B-B14F-4D97-AF65-F5344CB8AC3E}">
        <p14:creationId xmlns:p14="http://schemas.microsoft.com/office/powerpoint/2010/main" val="20828879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54C5-AC64-42F1-9BF6-9EC7DB936951}"/>
              </a:ext>
            </a:extLst>
          </p:cNvPr>
          <p:cNvSpPr>
            <a:spLocks noGrp="1"/>
          </p:cNvSpPr>
          <p:nvPr>
            <p:ph type="title"/>
          </p:nvPr>
        </p:nvSpPr>
        <p:spPr/>
        <p:txBody>
          <a:bodyPr/>
          <a:lstStyle/>
          <a:p>
            <a:r>
              <a:rPr lang="en-US" dirty="0"/>
              <a:t>Highlights from Spring 2022 Funding</a:t>
            </a:r>
          </a:p>
        </p:txBody>
      </p:sp>
      <p:sp>
        <p:nvSpPr>
          <p:cNvPr id="3" name="Content Placeholder 2">
            <a:extLst>
              <a:ext uri="{FF2B5EF4-FFF2-40B4-BE49-F238E27FC236}">
                <a16:creationId xmlns:a16="http://schemas.microsoft.com/office/drawing/2014/main" id="{183D853E-CCE4-4751-B627-886E592D58CA}"/>
              </a:ext>
            </a:extLst>
          </p:cNvPr>
          <p:cNvSpPr>
            <a:spLocks noGrp="1"/>
          </p:cNvSpPr>
          <p:nvPr>
            <p:ph idx="1"/>
          </p:nvPr>
        </p:nvSpPr>
        <p:spPr>
          <a:xfrm>
            <a:off x="1924456" y="1243969"/>
            <a:ext cx="8239328" cy="5019673"/>
          </a:xfrm>
        </p:spPr>
        <p:txBody>
          <a:bodyPr/>
          <a:lstStyle/>
          <a:p>
            <a:r>
              <a:rPr lang="en-US" dirty="0"/>
              <a:t>Record number of applications</a:t>
            </a:r>
          </a:p>
          <a:p>
            <a:r>
              <a:rPr lang="en-US" dirty="0"/>
              <a:t>First awards from ARPA</a:t>
            </a:r>
          </a:p>
          <a:p>
            <a:r>
              <a:rPr lang="en-US" dirty="0"/>
              <a:t>385 projects funded statewide</a:t>
            </a:r>
          </a:p>
          <a:p>
            <a:r>
              <a:rPr lang="en-US" dirty="0"/>
              <a:t>85 counties</a:t>
            </a:r>
          </a:p>
          <a:p>
            <a:r>
              <a:rPr lang="en-US" dirty="0"/>
              <a:t>Five projects providing water connections to underserved or disadvantaged communities in Sampson, Nash, Duplin, Edgecombe, and McDowell Counties</a:t>
            </a:r>
          </a:p>
          <a:p>
            <a:endParaRPr lang="en-US" dirty="0"/>
          </a:p>
          <a:p>
            <a:endParaRPr lang="en-US" dirty="0"/>
          </a:p>
          <a:p>
            <a:endParaRPr lang="en-US" dirty="0"/>
          </a:p>
        </p:txBody>
      </p:sp>
    </p:spTree>
    <p:extLst>
      <p:ext uri="{BB962C8B-B14F-4D97-AF65-F5344CB8AC3E}">
        <p14:creationId xmlns:p14="http://schemas.microsoft.com/office/powerpoint/2010/main" val="31002174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9961-91E4-5FEB-79C9-07F493FB63BB}"/>
              </a:ext>
            </a:extLst>
          </p:cNvPr>
          <p:cNvSpPr>
            <a:spLocks noGrp="1"/>
          </p:cNvSpPr>
          <p:nvPr>
            <p:ph type="title"/>
          </p:nvPr>
        </p:nvSpPr>
        <p:spPr/>
        <p:txBody>
          <a:bodyPr/>
          <a:lstStyle/>
          <a:p>
            <a:r>
              <a:rPr lang="en-US" dirty="0"/>
              <a:t>Projects Funded in Spring 2022</a:t>
            </a:r>
          </a:p>
        </p:txBody>
      </p:sp>
      <p:pic>
        <p:nvPicPr>
          <p:cNvPr id="5" name="Content Placeholder 4">
            <a:extLst>
              <a:ext uri="{FF2B5EF4-FFF2-40B4-BE49-F238E27FC236}">
                <a16:creationId xmlns:a16="http://schemas.microsoft.com/office/drawing/2014/main" id="{5202D14D-F34F-6076-9944-F5A3E7366705}"/>
              </a:ext>
            </a:extLst>
          </p:cNvPr>
          <p:cNvPicPr>
            <a:picLocks noGrp="1" noChangeAspect="1"/>
          </p:cNvPicPr>
          <p:nvPr>
            <p:ph idx="1"/>
          </p:nvPr>
        </p:nvPicPr>
        <p:blipFill>
          <a:blip r:embed="rId2"/>
          <a:stretch>
            <a:fillRect/>
          </a:stretch>
        </p:blipFill>
        <p:spPr>
          <a:xfrm>
            <a:off x="1524001" y="2827094"/>
            <a:ext cx="9155655" cy="3672053"/>
          </a:xfrm>
        </p:spPr>
      </p:pic>
      <p:sp>
        <p:nvSpPr>
          <p:cNvPr id="3" name="Content Placeholder 2">
            <a:extLst>
              <a:ext uri="{FF2B5EF4-FFF2-40B4-BE49-F238E27FC236}">
                <a16:creationId xmlns:a16="http://schemas.microsoft.com/office/drawing/2014/main" id="{DC8983B6-80E7-9B91-3562-7E25854A70C5}"/>
              </a:ext>
            </a:extLst>
          </p:cNvPr>
          <p:cNvSpPr txBox="1">
            <a:spLocks/>
          </p:cNvSpPr>
          <p:nvPr/>
        </p:nvSpPr>
        <p:spPr>
          <a:xfrm>
            <a:off x="1990928" y="1043378"/>
            <a:ext cx="8239328" cy="50196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chemeClr val="accent5">
                    <a:lumMod val="60000"/>
                    <a:lumOff val="40000"/>
                  </a:schemeClr>
                </a:solidFill>
              </a:rPr>
              <a:t>$789.4 Million</a:t>
            </a:r>
            <a:r>
              <a:rPr lang="en-US" sz="2800" dirty="0"/>
              <a:t> in 385 construction and planning projects in 86 counties </a:t>
            </a:r>
            <a:r>
              <a:rPr lang="en-US" sz="2000" dirty="0"/>
              <a:t>(ARPA, DWSRF and CWSRF funding)</a:t>
            </a:r>
            <a:r>
              <a:rPr lang="en-US" sz="2800" dirty="0"/>
              <a:t>.</a:t>
            </a:r>
          </a:p>
          <a:p>
            <a:endParaRPr lang="en-US" sz="2800" dirty="0"/>
          </a:p>
        </p:txBody>
      </p:sp>
    </p:spTree>
    <p:extLst>
      <p:ext uri="{BB962C8B-B14F-4D97-AF65-F5344CB8AC3E}">
        <p14:creationId xmlns:p14="http://schemas.microsoft.com/office/powerpoint/2010/main" val="29094750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endParaRPr lang="en-US" dirty="0"/>
          </a:p>
        </p:txBody>
      </p:sp>
      <p:sp>
        <p:nvSpPr>
          <p:cNvPr id="4" name="Content Placeholder 6">
            <a:extLst>
              <a:ext uri="{FF2B5EF4-FFF2-40B4-BE49-F238E27FC236}">
                <a16:creationId xmlns:a16="http://schemas.microsoft.com/office/drawing/2014/main" id="{6B60817B-70D8-4F93-B366-D44C4AA49EF8}"/>
              </a:ext>
            </a:extLst>
          </p:cNvPr>
          <p:cNvSpPr>
            <a:spLocks noGrp="1"/>
          </p:cNvSpPr>
          <p:nvPr>
            <p:ph idx="1"/>
          </p:nvPr>
        </p:nvSpPr>
        <p:spPr>
          <a:xfrm>
            <a:off x="6284844" y="2773018"/>
            <a:ext cx="3748829" cy="2067340"/>
          </a:xfrm>
        </p:spPr>
        <p:txBody>
          <a:bodyPr>
            <a:normAutofit/>
          </a:bodyPr>
          <a:lstStyle/>
          <a:p>
            <a:pPr marL="342900" lvl="1" indent="0" algn="ctr">
              <a:lnSpc>
                <a:spcPct val="100000"/>
              </a:lnSpc>
              <a:spcBef>
                <a:spcPts val="0"/>
              </a:spcBef>
              <a:spcAft>
                <a:spcPts val="600"/>
              </a:spcAft>
              <a:buNone/>
            </a:pPr>
            <a:r>
              <a:rPr lang="en-US" sz="2600" b="1" dirty="0"/>
              <a:t>Fall 2022 Application Process</a:t>
            </a:r>
          </a:p>
          <a:p>
            <a:pPr>
              <a:lnSpc>
                <a:spcPct val="100000"/>
              </a:lnSpc>
              <a:spcBef>
                <a:spcPts val="0"/>
              </a:spcBef>
              <a:spcAft>
                <a:spcPts val="600"/>
              </a:spcAft>
            </a:pPr>
            <a:endParaRPr lang="en-US" sz="2400" dirty="0">
              <a:solidFill>
                <a:schemeClr val="tx1"/>
              </a:solidFill>
            </a:endParaRPr>
          </a:p>
        </p:txBody>
      </p:sp>
      <p:pic>
        <p:nvPicPr>
          <p:cNvPr id="5" name="Picture Placeholder 8">
            <a:extLst>
              <a:ext uri="{FF2B5EF4-FFF2-40B4-BE49-F238E27FC236}">
                <a16:creationId xmlns:a16="http://schemas.microsoft.com/office/drawing/2014/main" id="{D6CB5612-2062-483E-BBEA-3D2CA0E7CA89}"/>
              </a:ext>
            </a:extLst>
          </p:cNvPr>
          <p:cNvPicPr>
            <a:picLocks noChangeAspect="1"/>
          </p:cNvPicPr>
          <p:nvPr/>
        </p:nvPicPr>
        <p:blipFill>
          <a:blip r:embed="rId3" cstate="print">
            <a:extLst>
              <a:ext uri="{28A0092B-C50C-407E-A947-70E740481C1C}">
                <a14:useLocalDpi xmlns:a14="http://schemas.microsoft.com/office/drawing/2010/main" val="0"/>
              </a:ext>
            </a:extLst>
          </a:blip>
          <a:srcRect l="17647" r="17647"/>
          <a:stretch>
            <a:fillRect/>
          </a:stretch>
        </p:blipFill>
        <p:spPr>
          <a:xfrm>
            <a:off x="1732718" y="1290869"/>
            <a:ext cx="4389120" cy="4082504"/>
          </a:xfrm>
          <a:prstGeom prst="rect">
            <a:avLst/>
          </a:prstGeom>
        </p:spPr>
      </p:pic>
      <p:sp>
        <p:nvSpPr>
          <p:cNvPr id="3" name="Slide Number Placeholder 2">
            <a:extLst>
              <a:ext uri="{FF2B5EF4-FFF2-40B4-BE49-F238E27FC236}">
                <a16:creationId xmlns:a16="http://schemas.microsoft.com/office/drawing/2014/main" id="{870379AF-92F3-45A6-86D2-51C5A115B508}"/>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ACB0C26-4646-467F-89AF-6C0A7B2F9E95}" type="slidenum">
              <a:rPr lang="en-US" smtClean="0"/>
              <a:pPr algn="l"/>
              <a:t>127</a:t>
            </a:fld>
            <a:endParaRPr lang="en-US" b="1" dirty="0"/>
          </a:p>
        </p:txBody>
      </p:sp>
    </p:spTree>
    <p:extLst>
      <p:ext uri="{BB962C8B-B14F-4D97-AF65-F5344CB8AC3E}">
        <p14:creationId xmlns:p14="http://schemas.microsoft.com/office/powerpoint/2010/main" val="12527998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54C5-AC64-42F1-9BF6-9EC7DB936951}"/>
              </a:ext>
            </a:extLst>
          </p:cNvPr>
          <p:cNvSpPr>
            <a:spLocks noGrp="1"/>
          </p:cNvSpPr>
          <p:nvPr>
            <p:ph type="title"/>
          </p:nvPr>
        </p:nvSpPr>
        <p:spPr/>
        <p:txBody>
          <a:bodyPr/>
          <a:lstStyle/>
          <a:p>
            <a:r>
              <a:rPr lang="en-US" dirty="0"/>
              <a:t>Fall 2020 Application Basics</a:t>
            </a:r>
          </a:p>
        </p:txBody>
      </p:sp>
      <p:sp>
        <p:nvSpPr>
          <p:cNvPr id="3" name="Content Placeholder 2">
            <a:extLst>
              <a:ext uri="{FF2B5EF4-FFF2-40B4-BE49-F238E27FC236}">
                <a16:creationId xmlns:a16="http://schemas.microsoft.com/office/drawing/2014/main" id="{183D853E-CCE4-4751-B627-886E592D58CA}"/>
              </a:ext>
            </a:extLst>
          </p:cNvPr>
          <p:cNvSpPr>
            <a:spLocks noGrp="1"/>
          </p:cNvSpPr>
          <p:nvPr>
            <p:ph idx="1"/>
          </p:nvPr>
        </p:nvSpPr>
        <p:spPr>
          <a:xfrm>
            <a:off x="1924456" y="1243969"/>
            <a:ext cx="8239328" cy="5019673"/>
          </a:xfrm>
        </p:spPr>
        <p:txBody>
          <a:bodyPr/>
          <a:lstStyle/>
          <a:p>
            <a:pPr marL="0" indent="0">
              <a:buNone/>
            </a:pPr>
            <a:r>
              <a:rPr lang="en-US" dirty="0"/>
              <a:t>Funding Programs</a:t>
            </a:r>
          </a:p>
          <a:p>
            <a:r>
              <a:rPr lang="en-US" dirty="0"/>
              <a:t>Viable Utility Reserve Program (VUR)</a:t>
            </a:r>
          </a:p>
          <a:p>
            <a:r>
              <a:rPr lang="en-US" dirty="0"/>
              <a:t>State Reserve Program (SRP)</a:t>
            </a:r>
          </a:p>
          <a:p>
            <a:r>
              <a:rPr lang="en-US" dirty="0"/>
              <a:t>Clean Water State Revolving Fund (CWSRF)</a:t>
            </a:r>
          </a:p>
          <a:p>
            <a:r>
              <a:rPr lang="en-US" dirty="0"/>
              <a:t>Drinking Water State Revolving Fund (DWSRF)</a:t>
            </a:r>
          </a:p>
          <a:p>
            <a:r>
              <a:rPr lang="en-US" dirty="0"/>
              <a:t>Community Development Block Grant – Infrastructure (CDBG-I)</a:t>
            </a:r>
          </a:p>
          <a:p>
            <a:r>
              <a:rPr lang="en-US" dirty="0"/>
              <a:t>Local Assistance for Stormwater Infrastructure Investments Fund (LASII)</a:t>
            </a:r>
          </a:p>
          <a:p>
            <a:pPr lvl="6"/>
            <a:endParaRPr lang="en-US" dirty="0"/>
          </a:p>
          <a:p>
            <a:pPr marL="0" indent="0">
              <a:buNone/>
            </a:pPr>
            <a:r>
              <a:rPr lang="en-US" dirty="0"/>
              <a:t>Applications for all programs due </a:t>
            </a:r>
            <a:r>
              <a:rPr lang="en-US" b="1" u="sng" dirty="0">
                <a:solidFill>
                  <a:srgbClr val="FF0000"/>
                </a:solidFill>
              </a:rPr>
              <a:t>September 30!</a:t>
            </a:r>
          </a:p>
          <a:p>
            <a:endParaRPr lang="en-US" dirty="0"/>
          </a:p>
        </p:txBody>
      </p:sp>
    </p:spTree>
    <p:extLst>
      <p:ext uri="{BB962C8B-B14F-4D97-AF65-F5344CB8AC3E}">
        <p14:creationId xmlns:p14="http://schemas.microsoft.com/office/powerpoint/2010/main" val="1821280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C624-55F1-4FA4-93D0-B6547DB60478}"/>
              </a:ext>
            </a:extLst>
          </p:cNvPr>
          <p:cNvSpPr>
            <a:spLocks noGrp="1"/>
          </p:cNvSpPr>
          <p:nvPr>
            <p:ph type="title"/>
          </p:nvPr>
        </p:nvSpPr>
        <p:spPr/>
        <p:txBody>
          <a:bodyPr>
            <a:normAutofit/>
          </a:bodyPr>
          <a:lstStyle/>
          <a:p>
            <a:r>
              <a:rPr lang="en-US" dirty="0"/>
              <a:t>How to Apply?</a:t>
            </a:r>
          </a:p>
        </p:txBody>
      </p:sp>
      <p:sp>
        <p:nvSpPr>
          <p:cNvPr id="3" name="Content Placeholder 2">
            <a:extLst>
              <a:ext uri="{FF2B5EF4-FFF2-40B4-BE49-F238E27FC236}">
                <a16:creationId xmlns:a16="http://schemas.microsoft.com/office/drawing/2014/main" id="{00EB96A8-0449-4471-81ED-8EDB959B6581}"/>
              </a:ext>
            </a:extLst>
          </p:cNvPr>
          <p:cNvSpPr>
            <a:spLocks noGrp="1"/>
          </p:cNvSpPr>
          <p:nvPr>
            <p:ph idx="1"/>
          </p:nvPr>
        </p:nvSpPr>
        <p:spPr>
          <a:xfrm>
            <a:off x="1935480" y="1123344"/>
            <a:ext cx="8321040" cy="5277677"/>
          </a:xfrm>
        </p:spPr>
        <p:txBody>
          <a:bodyPr>
            <a:normAutofit/>
          </a:bodyPr>
          <a:lstStyle/>
          <a:p>
            <a:pPr marL="0" indent="0">
              <a:lnSpc>
                <a:spcPct val="100000"/>
              </a:lnSpc>
              <a:spcBef>
                <a:spcPts val="1800"/>
              </a:spcBef>
              <a:buNone/>
            </a:pPr>
            <a:r>
              <a:rPr lang="en-US" sz="2400" dirty="0">
                <a:effectLst/>
                <a:latin typeface="+mn-lt"/>
                <a:ea typeface="Calibri" panose="020F0502020204030204" pitchFamily="34" charset="0"/>
                <a:cs typeface="Calibri" panose="020F0502020204030204" pitchFamily="34" charset="0"/>
              </a:rPr>
              <a:t>All application materials can be found on Division’s website </a:t>
            </a:r>
            <a:r>
              <a:rPr lang="en-US" sz="2000" dirty="0">
                <a:effectLst/>
                <a:latin typeface="+mn-lt"/>
                <a:ea typeface="Calibri" panose="020F0502020204030204" pitchFamily="34" charset="0"/>
                <a:cs typeface="Calibri" panose="020F0502020204030204" pitchFamily="34" charset="0"/>
                <a:hlinkClick r:id="rId3"/>
              </a:rPr>
              <a:t>http://deq.nc.gov/about/divisions/water-infrastructure</a:t>
            </a:r>
            <a:r>
              <a:rPr lang="en-US" sz="2400" dirty="0">
                <a:effectLst/>
                <a:latin typeface="+mn-lt"/>
                <a:ea typeface="Calibri" panose="020F0502020204030204" pitchFamily="34" charset="0"/>
                <a:cs typeface="Calibri" panose="020F0502020204030204" pitchFamily="34" charset="0"/>
              </a:rPr>
              <a:t>  under “</a:t>
            </a:r>
            <a:r>
              <a:rPr lang="en-US" sz="2400" dirty="0">
                <a:solidFill>
                  <a:srgbClr val="C00000"/>
                </a:solidFill>
                <a:effectLst/>
                <a:latin typeface="+mn-lt"/>
                <a:ea typeface="Calibri" panose="020F0502020204030204" pitchFamily="34" charset="0"/>
                <a:cs typeface="Calibri" panose="020F0502020204030204" pitchFamily="34" charset="0"/>
              </a:rPr>
              <a:t>I Need Funding</a:t>
            </a:r>
            <a:r>
              <a:rPr lang="en-US" sz="2400" dirty="0">
                <a:effectLst/>
                <a:latin typeface="+mn-lt"/>
                <a:ea typeface="Calibri" panose="020F0502020204030204" pitchFamily="34" charset="0"/>
                <a:cs typeface="Calibri" panose="020F0502020204030204" pitchFamily="34" charset="0"/>
              </a:rPr>
              <a:t>” </a:t>
            </a:r>
            <a:r>
              <a:rPr lang="en-US" sz="2400" dirty="0">
                <a:effectLst/>
                <a:latin typeface="+mn-lt"/>
                <a:ea typeface="Calibri" panose="020F0502020204030204" pitchFamily="34" charset="0"/>
                <a:cs typeface="Calibri" panose="020F0502020204030204" pitchFamily="34" charset="0"/>
                <a:sym typeface="Wingdings" panose="05000000000000000000" pitchFamily="2" charset="2"/>
              </a:rPr>
              <a:t> “Application Forms and Additional Resources”</a:t>
            </a:r>
            <a:r>
              <a:rPr lang="en-US" sz="2400" dirty="0">
                <a:latin typeface="+mn-lt"/>
                <a:ea typeface="Calibri" panose="020F0502020204030204" pitchFamily="34" charset="0"/>
                <a:cs typeface="Calibri" panose="020F0502020204030204" pitchFamily="34" charset="0"/>
              </a:rPr>
              <a:t>:</a:t>
            </a:r>
            <a:r>
              <a:rPr lang="en-US" sz="2400" dirty="0">
                <a:effectLst/>
                <a:latin typeface="+mn-lt"/>
                <a:ea typeface="Calibri" panose="020F0502020204030204" pitchFamily="34" charset="0"/>
                <a:cs typeface="Calibri" panose="020F0502020204030204" pitchFamily="34" charset="0"/>
              </a:rPr>
              <a:t> </a:t>
            </a:r>
            <a:r>
              <a:rPr lang="en-US" sz="2000" dirty="0">
                <a:solidFill>
                  <a:srgbClr val="0000FF"/>
                </a:solidFill>
                <a:effectLst/>
                <a:latin typeface="+mn-l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https://deq.nc.gov/about/divisions/water-infrastructure/i-need-funding/application-forms-and-additional-resources</a:t>
            </a:r>
            <a:endParaRPr lang="en-US" sz="2000" dirty="0">
              <a:solidFill>
                <a:srgbClr val="0000FF"/>
              </a:solidFill>
              <a:effectLst/>
              <a:latin typeface="+mn-lt"/>
              <a:ea typeface="Calibri" panose="020F0502020204030204" pitchFamily="34" charset="0"/>
              <a:cs typeface="Calibri" panose="020F0502020204030204" pitchFamily="34" charset="0"/>
            </a:endParaRPr>
          </a:p>
          <a:p>
            <a:pPr marL="285750" lvl="1" indent="0">
              <a:lnSpc>
                <a:spcPct val="100000"/>
              </a:lnSpc>
              <a:spcBef>
                <a:spcPts val="0"/>
              </a:spcBef>
              <a:buNone/>
            </a:pPr>
            <a:endParaRPr lang="en-US" sz="1800" dirty="0">
              <a:latin typeface="+mn-lt"/>
              <a:ea typeface="Calibri" panose="020F0502020204030204" pitchFamily="34" charset="0"/>
              <a:cs typeface="Calibri" panose="020F0502020204030204" pitchFamily="34" charset="0"/>
            </a:endParaRPr>
          </a:p>
          <a:p>
            <a:pPr marL="0" indent="0">
              <a:lnSpc>
                <a:spcPct val="110000"/>
              </a:lnSpc>
              <a:spcBef>
                <a:spcPts val="1800"/>
              </a:spcBef>
              <a:buNone/>
            </a:pPr>
            <a:endParaRPr lang="en-US" sz="2400" dirty="0">
              <a:effectLst/>
              <a:latin typeface="+mn-lt"/>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314CD04-E06E-4346-B59C-43931719231C}"/>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smtClean="0"/>
              <a:pPr/>
              <a:t>129</a:t>
            </a:fld>
            <a:endParaRPr lang="en-US" dirty="0"/>
          </a:p>
        </p:txBody>
      </p:sp>
      <p:pic>
        <p:nvPicPr>
          <p:cNvPr id="6" name="Picture 5">
            <a:extLst>
              <a:ext uri="{FF2B5EF4-FFF2-40B4-BE49-F238E27FC236}">
                <a16:creationId xmlns:a16="http://schemas.microsoft.com/office/drawing/2014/main" id="{E7541B06-4615-979A-8CE8-D072AF7DE1B9}"/>
              </a:ext>
            </a:extLst>
          </p:cNvPr>
          <p:cNvPicPr>
            <a:picLocks noChangeAspect="1"/>
          </p:cNvPicPr>
          <p:nvPr/>
        </p:nvPicPr>
        <p:blipFill>
          <a:blip r:embed="rId5"/>
          <a:stretch>
            <a:fillRect/>
          </a:stretch>
        </p:blipFill>
        <p:spPr>
          <a:xfrm>
            <a:off x="2844193" y="3116268"/>
            <a:ext cx="2186969" cy="3183152"/>
          </a:xfrm>
          <a:prstGeom prst="rect">
            <a:avLst/>
          </a:prstGeom>
        </p:spPr>
      </p:pic>
      <p:pic>
        <p:nvPicPr>
          <p:cNvPr id="8" name="Picture 7">
            <a:extLst>
              <a:ext uri="{FF2B5EF4-FFF2-40B4-BE49-F238E27FC236}">
                <a16:creationId xmlns:a16="http://schemas.microsoft.com/office/drawing/2014/main" id="{73219B92-1771-FA20-9F1D-C5E8620801E9}"/>
              </a:ext>
            </a:extLst>
          </p:cNvPr>
          <p:cNvPicPr>
            <a:picLocks noChangeAspect="1"/>
          </p:cNvPicPr>
          <p:nvPr/>
        </p:nvPicPr>
        <p:blipFill rotWithShape="1">
          <a:blip r:embed="rId6"/>
          <a:srcRect r="35034"/>
          <a:stretch/>
        </p:blipFill>
        <p:spPr>
          <a:xfrm>
            <a:off x="6048163" y="3347131"/>
            <a:ext cx="3823715" cy="2721426"/>
          </a:xfrm>
          <a:prstGeom prst="rect">
            <a:avLst/>
          </a:prstGeom>
        </p:spPr>
      </p:pic>
      <p:sp>
        <p:nvSpPr>
          <p:cNvPr id="9" name="Arrow: Right 8">
            <a:extLst>
              <a:ext uri="{FF2B5EF4-FFF2-40B4-BE49-F238E27FC236}">
                <a16:creationId xmlns:a16="http://schemas.microsoft.com/office/drawing/2014/main" id="{2A1D7856-2B51-97D9-F1CB-651A7A587D0A}"/>
              </a:ext>
            </a:extLst>
          </p:cNvPr>
          <p:cNvSpPr/>
          <p:nvPr/>
        </p:nvSpPr>
        <p:spPr>
          <a:xfrm>
            <a:off x="5319759" y="4707845"/>
            <a:ext cx="454093" cy="35269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32685AF7-ADE4-74F4-C6C5-87A3626EDEF4}"/>
              </a:ext>
            </a:extLst>
          </p:cNvPr>
          <p:cNvSpPr/>
          <p:nvPr/>
        </p:nvSpPr>
        <p:spPr>
          <a:xfrm>
            <a:off x="5773851" y="5200241"/>
            <a:ext cx="4226800" cy="112344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2F45D079-8917-1D5E-93D1-3395496C8182}"/>
              </a:ext>
            </a:extLst>
          </p:cNvPr>
          <p:cNvSpPr txBox="1"/>
          <p:nvPr/>
        </p:nvSpPr>
        <p:spPr>
          <a:xfrm>
            <a:off x="5293699" y="41482"/>
            <a:ext cx="4706952" cy="830997"/>
          </a:xfrm>
          <a:prstGeom prst="rect">
            <a:avLst/>
          </a:prstGeom>
          <a:noFill/>
        </p:spPr>
        <p:txBody>
          <a:bodyPr wrap="square">
            <a:spAutoFit/>
          </a:bodyPr>
          <a:lstStyle/>
          <a:p>
            <a:pPr marL="0" indent="0" algn="ctr">
              <a:buNone/>
            </a:pPr>
            <a:r>
              <a:rPr lang="en-US" sz="2400" b="1" dirty="0">
                <a:solidFill>
                  <a:srgbClr val="FF0000"/>
                </a:solidFill>
              </a:rPr>
              <a:t>Watch recording of Application for Funding training session!!</a:t>
            </a:r>
          </a:p>
        </p:txBody>
      </p:sp>
    </p:spTree>
    <p:extLst>
      <p:ext uri="{BB962C8B-B14F-4D97-AF65-F5344CB8AC3E}">
        <p14:creationId xmlns:p14="http://schemas.microsoft.com/office/powerpoint/2010/main" val="331071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a:p>
            <a:pPr eaLnBrk="1" hangingPunct="1"/>
            <a:r>
              <a:rPr lang="en-US" altLang="en-US" dirty="0"/>
              <a:t>January 2022: Final Rule</a:t>
            </a:r>
          </a:p>
          <a:p>
            <a:pPr eaLnBrk="1" hangingPunct="1"/>
            <a:r>
              <a:rPr lang="en-US" altLang="en-US" dirty="0"/>
              <a:t>April 2022: NEU P&amp;E Report</a:t>
            </a:r>
          </a:p>
          <a:p>
            <a:pPr eaLnBrk="1" hangingPunct="1"/>
            <a:r>
              <a:rPr lang="en-US" altLang="en-US" dirty="0"/>
              <a:t>Summer 2022: Updated guidance &amp; second tranche of funds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5855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827A-3F0A-E551-7053-249534534B32}"/>
              </a:ext>
            </a:extLst>
          </p:cNvPr>
          <p:cNvSpPr>
            <a:spLocks noGrp="1"/>
          </p:cNvSpPr>
          <p:nvPr>
            <p:ph type="title"/>
          </p:nvPr>
        </p:nvSpPr>
        <p:spPr/>
        <p:txBody>
          <a:bodyPr/>
          <a:lstStyle/>
          <a:p>
            <a:r>
              <a:rPr lang="en-US" dirty="0"/>
              <a:t>Application for Funding</a:t>
            </a:r>
          </a:p>
        </p:txBody>
      </p:sp>
      <p:sp>
        <p:nvSpPr>
          <p:cNvPr id="3" name="Content Placeholder 2">
            <a:extLst>
              <a:ext uri="{FF2B5EF4-FFF2-40B4-BE49-F238E27FC236}">
                <a16:creationId xmlns:a16="http://schemas.microsoft.com/office/drawing/2014/main" id="{557DD5E8-AB31-0349-AE72-1F29DAE37BCF}"/>
              </a:ext>
            </a:extLst>
          </p:cNvPr>
          <p:cNvSpPr>
            <a:spLocks noGrp="1"/>
          </p:cNvSpPr>
          <p:nvPr>
            <p:ph idx="1"/>
          </p:nvPr>
        </p:nvSpPr>
        <p:spPr>
          <a:xfrm>
            <a:off x="6096001" y="1031967"/>
            <a:ext cx="4467497" cy="5381897"/>
          </a:xfrm>
        </p:spPr>
        <p:txBody>
          <a:bodyPr>
            <a:normAutofit/>
          </a:bodyPr>
          <a:lstStyle/>
          <a:p>
            <a:pPr>
              <a:lnSpc>
                <a:spcPct val="100000"/>
              </a:lnSpc>
              <a:spcBef>
                <a:spcPts val="400"/>
              </a:spcBef>
              <a:spcAft>
                <a:spcPts val="400"/>
              </a:spcAft>
            </a:pPr>
            <a:r>
              <a:rPr lang="en-US" sz="2600" dirty="0"/>
              <a:t>One application for all Division funding programs</a:t>
            </a:r>
          </a:p>
          <a:p>
            <a:pPr>
              <a:lnSpc>
                <a:spcPct val="100000"/>
              </a:lnSpc>
              <a:spcBef>
                <a:spcPts val="400"/>
              </a:spcBef>
              <a:spcAft>
                <a:spcPts val="400"/>
              </a:spcAft>
            </a:pPr>
            <a:r>
              <a:rPr lang="en-US" sz="2600" dirty="0"/>
              <a:t>All sections must be completed unless specified otherwise</a:t>
            </a:r>
          </a:p>
          <a:p>
            <a:pPr>
              <a:lnSpc>
                <a:spcPct val="100000"/>
              </a:lnSpc>
              <a:spcBef>
                <a:spcPts val="400"/>
              </a:spcBef>
              <a:spcAft>
                <a:spcPts val="400"/>
              </a:spcAft>
            </a:pPr>
            <a:r>
              <a:rPr lang="en-US" sz="2600" dirty="0"/>
              <a:t>Follow the attached Instructions</a:t>
            </a:r>
          </a:p>
          <a:p>
            <a:pPr>
              <a:lnSpc>
                <a:spcPct val="100000"/>
              </a:lnSpc>
              <a:spcBef>
                <a:spcPts val="400"/>
              </a:spcBef>
              <a:spcAft>
                <a:spcPts val="400"/>
              </a:spcAft>
            </a:pPr>
            <a:r>
              <a:rPr lang="en-US" sz="2600" dirty="0"/>
              <a:t>Each application is viewed as stand-alone</a:t>
            </a:r>
          </a:p>
          <a:p>
            <a:pPr>
              <a:spcAft>
                <a:spcPts val="600"/>
              </a:spcAft>
            </a:pPr>
            <a:endParaRPr lang="en-US" sz="2800" dirty="0"/>
          </a:p>
          <a:p>
            <a:pPr>
              <a:spcAft>
                <a:spcPts val="600"/>
              </a:spcAft>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55C4EEE-3B3E-7225-ED79-A725A615D287}"/>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smtClean="0"/>
              <a:pPr/>
              <a:t>130</a:t>
            </a:fld>
            <a:endParaRPr lang="en-US" dirty="0"/>
          </a:p>
        </p:txBody>
      </p:sp>
      <p:pic>
        <p:nvPicPr>
          <p:cNvPr id="5" name="Picture 4">
            <a:extLst>
              <a:ext uri="{FF2B5EF4-FFF2-40B4-BE49-F238E27FC236}">
                <a16:creationId xmlns:a16="http://schemas.microsoft.com/office/drawing/2014/main" id="{DD46FE52-5E2E-CC29-CCC6-7DCCFECEC1AB}"/>
              </a:ext>
            </a:extLst>
          </p:cNvPr>
          <p:cNvPicPr>
            <a:picLocks noChangeAspect="1"/>
          </p:cNvPicPr>
          <p:nvPr/>
        </p:nvPicPr>
        <p:blipFill>
          <a:blip r:embed="rId3"/>
          <a:stretch>
            <a:fillRect/>
          </a:stretch>
        </p:blipFill>
        <p:spPr>
          <a:xfrm>
            <a:off x="1971473" y="1327376"/>
            <a:ext cx="3783330" cy="472462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86101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0B2CDD-1B69-4D64-BBAD-3567A890361E}"/>
              </a:ext>
            </a:extLst>
          </p:cNvPr>
          <p:cNvSpPr/>
          <p:nvPr/>
        </p:nvSpPr>
        <p:spPr>
          <a:xfrm>
            <a:off x="8506028" y="5294380"/>
            <a:ext cx="2057400" cy="125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12CCA27-0089-4799-B5FA-781B4DE7A18F}"/>
              </a:ext>
            </a:extLst>
          </p:cNvPr>
          <p:cNvSpPr>
            <a:spLocks noGrp="1"/>
          </p:cNvSpPr>
          <p:nvPr>
            <p:ph type="title"/>
          </p:nvPr>
        </p:nvSpPr>
        <p:spPr>
          <a:xfrm>
            <a:off x="1811384" y="0"/>
            <a:ext cx="8752045" cy="914400"/>
          </a:xfrm>
        </p:spPr>
        <p:txBody>
          <a:bodyPr>
            <a:normAutofit fontScale="90000"/>
          </a:bodyPr>
          <a:lstStyle/>
          <a:p>
            <a:r>
              <a:rPr lang="en-US" dirty="0"/>
              <a:t>Resolution by Governing Body: </a:t>
            </a:r>
            <a:r>
              <a:rPr lang="en-US" b="1" dirty="0"/>
              <a:t>Needed with Application</a:t>
            </a:r>
          </a:p>
        </p:txBody>
      </p:sp>
      <p:pic>
        <p:nvPicPr>
          <p:cNvPr id="7" name="Content Placeholder 6">
            <a:extLst>
              <a:ext uri="{FF2B5EF4-FFF2-40B4-BE49-F238E27FC236}">
                <a16:creationId xmlns:a16="http://schemas.microsoft.com/office/drawing/2014/main" id="{A705C7B1-3856-8378-E2CD-6E67F15D03BE}"/>
              </a:ext>
            </a:extLst>
          </p:cNvPr>
          <p:cNvPicPr>
            <a:picLocks noGrp="1" noChangeAspect="1"/>
          </p:cNvPicPr>
          <p:nvPr>
            <p:ph idx="1"/>
          </p:nvPr>
        </p:nvPicPr>
        <p:blipFill>
          <a:blip r:embed="rId3"/>
          <a:stretch>
            <a:fillRect/>
          </a:stretch>
        </p:blipFill>
        <p:spPr>
          <a:xfrm>
            <a:off x="3267393" y="1044396"/>
            <a:ext cx="5310246" cy="5555767"/>
          </a:xfrm>
        </p:spPr>
      </p:pic>
      <p:sp>
        <p:nvSpPr>
          <p:cNvPr id="4" name="Slide Number Placeholder 3">
            <a:extLst>
              <a:ext uri="{FF2B5EF4-FFF2-40B4-BE49-F238E27FC236}">
                <a16:creationId xmlns:a16="http://schemas.microsoft.com/office/drawing/2014/main" id="{FE82F7C6-4FCE-40D8-BBA7-288C59D79188}"/>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smtClean="0"/>
              <a:pPr/>
              <a:t>131</a:t>
            </a:fld>
            <a:endParaRPr lang="en-US"/>
          </a:p>
        </p:txBody>
      </p:sp>
    </p:spTree>
    <p:extLst>
      <p:ext uri="{BB962C8B-B14F-4D97-AF65-F5344CB8AC3E}">
        <p14:creationId xmlns:p14="http://schemas.microsoft.com/office/powerpoint/2010/main" val="24741116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9BDC-7226-D933-4E1A-F9053F9139F3}"/>
              </a:ext>
            </a:extLst>
          </p:cNvPr>
          <p:cNvSpPr>
            <a:spLocks noGrp="1"/>
          </p:cNvSpPr>
          <p:nvPr>
            <p:ph type="title"/>
          </p:nvPr>
        </p:nvSpPr>
        <p:spPr/>
        <p:txBody>
          <a:bodyPr/>
          <a:lstStyle/>
          <a:p>
            <a:r>
              <a:rPr lang="en-US"/>
              <a:t>Application Submittal – Electronic (New!)</a:t>
            </a:r>
            <a:endParaRPr lang="en-US" dirty="0"/>
          </a:p>
        </p:txBody>
      </p:sp>
      <p:sp>
        <p:nvSpPr>
          <p:cNvPr id="3" name="Content Placeholder 2">
            <a:extLst>
              <a:ext uri="{FF2B5EF4-FFF2-40B4-BE49-F238E27FC236}">
                <a16:creationId xmlns:a16="http://schemas.microsoft.com/office/drawing/2014/main" id="{5681A517-3D68-932B-B462-38E5BD0AE230}"/>
              </a:ext>
            </a:extLst>
          </p:cNvPr>
          <p:cNvSpPr>
            <a:spLocks noGrp="1"/>
          </p:cNvSpPr>
          <p:nvPr>
            <p:ph idx="1"/>
          </p:nvPr>
        </p:nvSpPr>
        <p:spPr>
          <a:xfrm>
            <a:off x="8025716" y="1524001"/>
            <a:ext cx="2645369" cy="5177841"/>
          </a:xfrm>
        </p:spPr>
        <p:txBody>
          <a:bodyPr>
            <a:normAutofit fontScale="85000" lnSpcReduction="20000"/>
          </a:bodyPr>
          <a:lstStyle/>
          <a:p>
            <a:pPr>
              <a:lnSpc>
                <a:spcPct val="110000"/>
              </a:lnSpc>
            </a:pPr>
            <a:r>
              <a:rPr lang="en-US" dirty="0"/>
              <a:t>Electronic submittals only accepted</a:t>
            </a:r>
          </a:p>
          <a:p>
            <a:pPr>
              <a:lnSpc>
                <a:spcPct val="110000"/>
              </a:lnSpc>
            </a:pPr>
            <a:r>
              <a:rPr lang="en-US" dirty="0"/>
              <a:t>Upload completed application forms and supporting documents</a:t>
            </a:r>
          </a:p>
          <a:p>
            <a:pPr>
              <a:lnSpc>
                <a:spcPct val="110000"/>
              </a:lnSpc>
            </a:pPr>
            <a:r>
              <a:rPr lang="en-US" dirty="0"/>
              <a:t>File size limit: 250 MB/file</a:t>
            </a:r>
          </a:p>
          <a:p>
            <a:pPr>
              <a:lnSpc>
                <a:spcPct val="110000"/>
              </a:lnSpc>
            </a:pPr>
            <a:r>
              <a:rPr lang="en-US" dirty="0"/>
              <a:t>Documents uploaded individually</a:t>
            </a:r>
          </a:p>
          <a:p>
            <a:endParaRPr lang="en-US" dirty="0"/>
          </a:p>
        </p:txBody>
      </p:sp>
      <p:sp>
        <p:nvSpPr>
          <p:cNvPr id="4" name="Slide Number Placeholder 3">
            <a:extLst>
              <a:ext uri="{FF2B5EF4-FFF2-40B4-BE49-F238E27FC236}">
                <a16:creationId xmlns:a16="http://schemas.microsoft.com/office/drawing/2014/main" id="{8ECC791C-3621-C121-EF32-8A6059AB4311}"/>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smtClean="0"/>
              <a:pPr/>
              <a:t>132</a:t>
            </a:fld>
            <a:endParaRPr lang="en-US"/>
          </a:p>
        </p:txBody>
      </p:sp>
      <p:pic>
        <p:nvPicPr>
          <p:cNvPr id="7" name="Picture 6">
            <a:extLst>
              <a:ext uri="{FF2B5EF4-FFF2-40B4-BE49-F238E27FC236}">
                <a16:creationId xmlns:a16="http://schemas.microsoft.com/office/drawing/2014/main" id="{D00CA743-42D8-0D6D-8244-1E3258624CAC}"/>
              </a:ext>
            </a:extLst>
          </p:cNvPr>
          <p:cNvPicPr>
            <a:picLocks noChangeAspect="1"/>
          </p:cNvPicPr>
          <p:nvPr/>
        </p:nvPicPr>
        <p:blipFill>
          <a:blip r:embed="rId3"/>
          <a:stretch>
            <a:fillRect/>
          </a:stretch>
        </p:blipFill>
        <p:spPr>
          <a:xfrm>
            <a:off x="1726879" y="1874230"/>
            <a:ext cx="6092875" cy="4624252"/>
          </a:xfrm>
          <a:prstGeom prst="rect">
            <a:avLst/>
          </a:prstGeom>
        </p:spPr>
      </p:pic>
      <p:sp>
        <p:nvSpPr>
          <p:cNvPr id="9" name="TextBox 8">
            <a:extLst>
              <a:ext uri="{FF2B5EF4-FFF2-40B4-BE49-F238E27FC236}">
                <a16:creationId xmlns:a16="http://schemas.microsoft.com/office/drawing/2014/main" id="{161C9414-3F17-4FCE-9FF1-1FB569FF632B}"/>
              </a:ext>
            </a:extLst>
          </p:cNvPr>
          <p:cNvSpPr txBox="1"/>
          <p:nvPr/>
        </p:nvSpPr>
        <p:spPr>
          <a:xfrm>
            <a:off x="1681158" y="941555"/>
            <a:ext cx="7001288" cy="830997"/>
          </a:xfrm>
          <a:prstGeom prst="rect">
            <a:avLst/>
          </a:prstGeom>
          <a:noFill/>
        </p:spPr>
        <p:txBody>
          <a:bodyPr wrap="square">
            <a:spAutoFit/>
          </a:bodyPr>
          <a:lstStyle/>
          <a:p>
            <a:r>
              <a:rPr lang="en-US" sz="2400" dirty="0"/>
              <a:t>Upload and submit application documents online: </a:t>
            </a:r>
            <a:r>
              <a:rPr lang="en-US" sz="2400" u="sng" dirty="0">
                <a:solidFill>
                  <a:srgbClr val="0070C0"/>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https://edocs.deq.nc.gov/Forms/OPA-ARPA</a:t>
            </a:r>
            <a:r>
              <a:rPr lang="en-US" sz="2400" u="sng"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 </a:t>
            </a:r>
            <a:endParaRPr lang="en-US" sz="2400" dirty="0">
              <a:highlight>
                <a:srgbClr val="FFFF00"/>
              </a:highlight>
            </a:endParaRPr>
          </a:p>
        </p:txBody>
      </p:sp>
    </p:spTree>
    <p:extLst>
      <p:ext uri="{BB962C8B-B14F-4D97-AF65-F5344CB8AC3E}">
        <p14:creationId xmlns:p14="http://schemas.microsoft.com/office/powerpoint/2010/main" val="22127509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23FD1-51B2-468E-AA96-807D37C404D4}"/>
              </a:ext>
            </a:extLst>
          </p:cNvPr>
          <p:cNvSpPr>
            <a:spLocks noGrp="1"/>
          </p:cNvSpPr>
          <p:nvPr>
            <p:ph type="title"/>
          </p:nvPr>
        </p:nvSpPr>
        <p:spPr/>
        <p:txBody>
          <a:bodyPr/>
          <a:lstStyle/>
          <a:p>
            <a:r>
              <a:rPr lang="en-US" dirty="0">
                <a:latin typeface="Times New Roman"/>
                <a:cs typeface="Times New Roman"/>
              </a:rPr>
              <a:t>Application Questions?</a:t>
            </a:r>
          </a:p>
        </p:txBody>
      </p:sp>
      <p:sp>
        <p:nvSpPr>
          <p:cNvPr id="3" name="Content Placeholder 2">
            <a:extLst>
              <a:ext uri="{FF2B5EF4-FFF2-40B4-BE49-F238E27FC236}">
                <a16:creationId xmlns:a16="http://schemas.microsoft.com/office/drawing/2014/main" id="{0B7C185D-41AF-4022-908D-BAFF68520AEC}"/>
              </a:ext>
            </a:extLst>
          </p:cNvPr>
          <p:cNvSpPr>
            <a:spLocks noGrp="1"/>
          </p:cNvSpPr>
          <p:nvPr>
            <p:ph idx="1"/>
          </p:nvPr>
        </p:nvSpPr>
        <p:spPr/>
        <p:txBody>
          <a:bodyPr vert="horz" lIns="91440" tIns="45720" rIns="91440" bIns="45720" rtlCol="0" anchor="t">
            <a:noAutofit/>
          </a:bodyPr>
          <a:lstStyle/>
          <a:p>
            <a:pPr lvl="1"/>
            <a:endParaRPr lang="en-US" dirty="0">
              <a:solidFill>
                <a:schemeClr val="accent3"/>
              </a:solidFill>
            </a:endParaRPr>
          </a:p>
          <a:p>
            <a:endParaRPr lang="en-US" dirty="0"/>
          </a:p>
        </p:txBody>
      </p:sp>
      <p:sp>
        <p:nvSpPr>
          <p:cNvPr id="4" name="Slide Number Placeholder 3">
            <a:extLst>
              <a:ext uri="{FF2B5EF4-FFF2-40B4-BE49-F238E27FC236}">
                <a16:creationId xmlns:a16="http://schemas.microsoft.com/office/drawing/2014/main" id="{ACAADEA8-F40C-4536-A451-30C32DF19FE5}"/>
              </a:ext>
            </a:extLst>
          </p:cNvPr>
          <p:cNvSpPr>
            <a:spLocks noGrp="1"/>
          </p:cNvSpPr>
          <p:nvPr>
            <p:ph type="sldNum" sz="quarter" idx="10"/>
          </p:nvPr>
        </p:nvSpPr>
        <p:spPr>
          <a:xfrm>
            <a:off x="1524000" y="6592824"/>
            <a:ext cx="2057400" cy="265176"/>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EC55B0-5D01-45FE-91CD-8F1B48D625FC}" type="slidenum">
              <a:rPr lang="en-US" smtClean="0"/>
              <a:pPr/>
              <a:t>133</a:t>
            </a:fld>
            <a:endParaRPr lang="en-US"/>
          </a:p>
        </p:txBody>
      </p:sp>
      <p:graphicFrame>
        <p:nvGraphicFramePr>
          <p:cNvPr id="5" name="Table 5">
            <a:extLst>
              <a:ext uri="{FF2B5EF4-FFF2-40B4-BE49-F238E27FC236}">
                <a16:creationId xmlns:a16="http://schemas.microsoft.com/office/drawing/2014/main" id="{F7E4911C-4CAA-44F8-841F-99289AC8001C}"/>
              </a:ext>
            </a:extLst>
          </p:cNvPr>
          <p:cNvGraphicFramePr>
            <a:graphicFrameLocks noGrp="1"/>
          </p:cNvGraphicFramePr>
          <p:nvPr/>
        </p:nvGraphicFramePr>
        <p:xfrm>
          <a:off x="1762992" y="1405022"/>
          <a:ext cx="8548977" cy="3708400"/>
        </p:xfrm>
        <a:graphic>
          <a:graphicData uri="http://schemas.openxmlformats.org/drawingml/2006/table">
            <a:tbl>
              <a:tblPr firstRow="1" bandRow="1">
                <a:tableStyleId>{5C22544A-7EE6-4342-B048-85BDC9FD1C3A}</a:tableStyleId>
              </a:tblPr>
              <a:tblGrid>
                <a:gridCol w="2137244">
                  <a:extLst>
                    <a:ext uri="{9D8B030D-6E8A-4147-A177-3AD203B41FA5}">
                      <a16:colId xmlns:a16="http://schemas.microsoft.com/office/drawing/2014/main" val="3201588920"/>
                    </a:ext>
                  </a:extLst>
                </a:gridCol>
                <a:gridCol w="2137244">
                  <a:extLst>
                    <a:ext uri="{9D8B030D-6E8A-4147-A177-3AD203B41FA5}">
                      <a16:colId xmlns:a16="http://schemas.microsoft.com/office/drawing/2014/main" val="913902716"/>
                    </a:ext>
                  </a:extLst>
                </a:gridCol>
                <a:gridCol w="1560838">
                  <a:extLst>
                    <a:ext uri="{9D8B030D-6E8A-4147-A177-3AD203B41FA5}">
                      <a16:colId xmlns:a16="http://schemas.microsoft.com/office/drawing/2014/main" val="1792465072"/>
                    </a:ext>
                  </a:extLst>
                </a:gridCol>
                <a:gridCol w="2713651">
                  <a:extLst>
                    <a:ext uri="{9D8B030D-6E8A-4147-A177-3AD203B41FA5}">
                      <a16:colId xmlns:a16="http://schemas.microsoft.com/office/drawing/2014/main" val="2500820345"/>
                    </a:ext>
                  </a:extLst>
                </a:gridCol>
              </a:tblGrid>
              <a:tr h="370840">
                <a:tc>
                  <a:txBody>
                    <a:bodyPr/>
                    <a:lstStyle/>
                    <a:p>
                      <a:r>
                        <a:rPr lang="en-US"/>
                        <a:t>Name</a:t>
                      </a:r>
                    </a:p>
                  </a:txBody>
                  <a:tcPr/>
                </a:tc>
                <a:tc>
                  <a:txBody>
                    <a:bodyPr/>
                    <a:lstStyle/>
                    <a:p>
                      <a:r>
                        <a:rPr lang="en-US"/>
                        <a:t>Role</a:t>
                      </a:r>
                    </a:p>
                  </a:txBody>
                  <a:tcPr/>
                </a:tc>
                <a:tc>
                  <a:txBody>
                    <a:bodyPr/>
                    <a:lstStyle/>
                    <a:p>
                      <a:r>
                        <a:rPr lang="en-US"/>
                        <a:t>Phone Number</a:t>
                      </a:r>
                    </a:p>
                  </a:txBody>
                  <a:tcPr/>
                </a:tc>
                <a:tc>
                  <a:txBody>
                    <a:bodyPr/>
                    <a:lstStyle/>
                    <a:p>
                      <a:r>
                        <a:rPr lang="en-US"/>
                        <a:t>E-mail</a:t>
                      </a:r>
                    </a:p>
                  </a:txBody>
                  <a:tcPr/>
                </a:tc>
                <a:extLst>
                  <a:ext uri="{0D108BD9-81ED-4DB2-BD59-A6C34878D82A}">
                    <a16:rowId xmlns:a16="http://schemas.microsoft.com/office/drawing/2014/main" val="3272744830"/>
                  </a:ext>
                </a:extLst>
              </a:tr>
              <a:tr h="370840">
                <a:tc>
                  <a:txBody>
                    <a:bodyPr/>
                    <a:lstStyle/>
                    <a:p>
                      <a:r>
                        <a:rPr lang="en-US"/>
                        <a:t>Jon Risgaard</a:t>
                      </a:r>
                    </a:p>
                  </a:txBody>
                  <a:tcPr/>
                </a:tc>
                <a:tc>
                  <a:txBody>
                    <a:bodyPr/>
                    <a:lstStyle/>
                    <a:p>
                      <a:r>
                        <a:rPr lang="en-US"/>
                        <a:t>SRF Section Chief</a:t>
                      </a:r>
                    </a:p>
                  </a:txBody>
                  <a:tcPr/>
                </a:tc>
                <a:tc>
                  <a:txBody>
                    <a:bodyPr/>
                    <a:lstStyle/>
                    <a:p>
                      <a:r>
                        <a:rPr lang="en-US"/>
                        <a:t>919.707.9175</a:t>
                      </a:r>
                    </a:p>
                  </a:txBody>
                  <a:tcPr/>
                </a:tc>
                <a:tc>
                  <a:txBody>
                    <a:bodyPr/>
                    <a:lstStyle/>
                    <a:p>
                      <a:r>
                        <a:rPr lang="en-US">
                          <a:hlinkClick r:id="rId3"/>
                        </a:rPr>
                        <a:t>jon.risgaard@ncdenr.gov</a:t>
                      </a:r>
                      <a:endParaRPr lang="en-US"/>
                    </a:p>
                  </a:txBody>
                  <a:tcPr/>
                </a:tc>
                <a:extLst>
                  <a:ext uri="{0D108BD9-81ED-4DB2-BD59-A6C34878D82A}">
                    <a16:rowId xmlns:a16="http://schemas.microsoft.com/office/drawing/2014/main" val="203074639"/>
                  </a:ext>
                </a:extLst>
              </a:tr>
              <a:tr h="370840">
                <a:tc>
                  <a:txBody>
                    <a:bodyPr/>
                    <a:lstStyle/>
                    <a:p>
                      <a:r>
                        <a:rPr lang="en-US"/>
                        <a:t>Ken Pohlig, PE, PhD</a:t>
                      </a:r>
                    </a:p>
                  </a:txBody>
                  <a:tcPr/>
                </a:tc>
                <a:tc>
                  <a:txBody>
                    <a:bodyPr/>
                    <a:lstStyle/>
                    <a:p>
                      <a:r>
                        <a:rPr lang="en-US"/>
                        <a:t>WW Unit Supervisor</a:t>
                      </a:r>
                    </a:p>
                  </a:txBody>
                  <a:tcPr/>
                </a:tc>
                <a:tc>
                  <a:txBody>
                    <a:bodyPr/>
                    <a:lstStyle/>
                    <a:p>
                      <a:r>
                        <a:rPr lang="en-US"/>
                        <a:t>919.707.9170</a:t>
                      </a:r>
                    </a:p>
                  </a:txBody>
                  <a:tcPr/>
                </a:tc>
                <a:tc>
                  <a:txBody>
                    <a:bodyPr/>
                    <a:lstStyle/>
                    <a:p>
                      <a:r>
                        <a:rPr lang="en-US">
                          <a:hlinkClick r:id="rId4"/>
                        </a:rPr>
                        <a:t>ken.pohlig@ncdenr.gov</a:t>
                      </a:r>
                      <a:endParaRPr lang="en-US"/>
                    </a:p>
                  </a:txBody>
                  <a:tcPr/>
                </a:tc>
                <a:extLst>
                  <a:ext uri="{0D108BD9-81ED-4DB2-BD59-A6C34878D82A}">
                    <a16:rowId xmlns:a16="http://schemas.microsoft.com/office/drawing/2014/main" val="3794186238"/>
                  </a:ext>
                </a:extLst>
              </a:tr>
              <a:tr h="370840">
                <a:tc>
                  <a:txBody>
                    <a:bodyPr/>
                    <a:lstStyle/>
                    <a:p>
                      <a:r>
                        <a:rPr lang="en-US"/>
                        <a:t>Kavitha Ambikadevi, PE</a:t>
                      </a:r>
                    </a:p>
                  </a:txBody>
                  <a:tcPr/>
                </a:tc>
                <a:tc>
                  <a:txBody>
                    <a:bodyPr/>
                    <a:lstStyle/>
                    <a:p>
                      <a:r>
                        <a:rPr lang="en-US"/>
                        <a:t>DW Unit Supervisor</a:t>
                      </a:r>
                    </a:p>
                  </a:txBody>
                  <a:tcPr/>
                </a:tc>
                <a:tc>
                  <a:txBody>
                    <a:bodyPr/>
                    <a:lstStyle/>
                    <a:p>
                      <a:r>
                        <a:rPr lang="en-US"/>
                        <a:t>919.707.9048</a:t>
                      </a:r>
                    </a:p>
                  </a:txBody>
                  <a:tcPr/>
                </a:tc>
                <a:tc>
                  <a:txBody>
                    <a:bodyPr/>
                    <a:lstStyle/>
                    <a:p>
                      <a:r>
                        <a:rPr lang="en-US">
                          <a:hlinkClick r:id="rId5"/>
                        </a:rPr>
                        <a:t>kavitha.ambikadevi@ncdenr.gov</a:t>
                      </a:r>
                      <a:r>
                        <a:rPr lang="en-US"/>
                        <a:t> </a:t>
                      </a:r>
                    </a:p>
                  </a:txBody>
                  <a:tcPr/>
                </a:tc>
                <a:extLst>
                  <a:ext uri="{0D108BD9-81ED-4DB2-BD59-A6C34878D82A}">
                    <a16:rowId xmlns:a16="http://schemas.microsoft.com/office/drawing/2014/main" val="3530723863"/>
                  </a:ext>
                </a:extLst>
              </a:tr>
              <a:tr h="370840">
                <a:tc>
                  <a:txBody>
                    <a:bodyPr/>
                    <a:lstStyle/>
                    <a:p>
                      <a:r>
                        <a:rPr lang="en-US"/>
                        <a:t>Victor D’Amato, PE</a:t>
                      </a:r>
                    </a:p>
                  </a:txBody>
                  <a:tcPr/>
                </a:tc>
                <a:tc>
                  <a:txBody>
                    <a:bodyPr/>
                    <a:lstStyle/>
                    <a:p>
                      <a:r>
                        <a:rPr lang="en-US"/>
                        <a:t>VUU Supervisor</a:t>
                      </a:r>
                    </a:p>
                  </a:txBody>
                  <a:tcPr/>
                </a:tc>
                <a:tc>
                  <a:txBody>
                    <a:bodyPr/>
                    <a:lstStyle/>
                    <a:p>
                      <a:r>
                        <a:rPr lang="en-US"/>
                        <a:t>919.707.9186</a:t>
                      </a:r>
                    </a:p>
                  </a:txBody>
                  <a:tcPr/>
                </a:tc>
                <a:tc>
                  <a:txBody>
                    <a:bodyPr/>
                    <a:lstStyle/>
                    <a:p>
                      <a:r>
                        <a:rPr lang="en-US">
                          <a:hlinkClick r:id="rId6"/>
                        </a:rPr>
                        <a:t>victor.damato@ncdenr.gov</a:t>
                      </a:r>
                      <a:endParaRPr lang="en-US"/>
                    </a:p>
                  </a:txBody>
                  <a:tcPr/>
                </a:tc>
                <a:extLst>
                  <a:ext uri="{0D108BD9-81ED-4DB2-BD59-A6C34878D82A}">
                    <a16:rowId xmlns:a16="http://schemas.microsoft.com/office/drawing/2014/main" val="1449602119"/>
                  </a:ext>
                </a:extLst>
              </a:tr>
              <a:tr h="370840">
                <a:tc>
                  <a:txBody>
                    <a:bodyPr/>
                    <a:lstStyle/>
                    <a:p>
                      <a:r>
                        <a:rPr lang="en-US"/>
                        <a:t>Matthew Rushing</a:t>
                      </a:r>
                    </a:p>
                  </a:txBody>
                  <a:tcPr/>
                </a:tc>
                <a:tc>
                  <a:txBody>
                    <a:bodyPr/>
                    <a:lstStyle/>
                    <a:p>
                      <a:r>
                        <a:rPr lang="en-US"/>
                        <a:t>AIA / MRF</a:t>
                      </a:r>
                    </a:p>
                  </a:txBody>
                  <a:tcPr/>
                </a:tc>
                <a:tc>
                  <a:txBody>
                    <a:bodyPr/>
                    <a:lstStyle/>
                    <a:p>
                      <a:r>
                        <a:rPr lang="en-US"/>
                        <a:t>919.707.9060</a:t>
                      </a:r>
                    </a:p>
                  </a:txBody>
                  <a:tcPr/>
                </a:tc>
                <a:tc>
                  <a:txBody>
                    <a:bodyPr/>
                    <a:lstStyle/>
                    <a:p>
                      <a:r>
                        <a:rPr lang="en-US">
                          <a:hlinkClick r:id="rId7"/>
                        </a:rPr>
                        <a:t>matthew.rushing@ncdenr.gov</a:t>
                      </a:r>
                      <a:endParaRPr lang="en-US"/>
                    </a:p>
                  </a:txBody>
                  <a:tcPr/>
                </a:tc>
                <a:extLst>
                  <a:ext uri="{0D108BD9-81ED-4DB2-BD59-A6C34878D82A}">
                    <a16:rowId xmlns:a16="http://schemas.microsoft.com/office/drawing/2014/main" val="2067053030"/>
                  </a:ext>
                </a:extLst>
              </a:tr>
              <a:tr h="370840">
                <a:tc>
                  <a:txBody>
                    <a:bodyPr/>
                    <a:lstStyle/>
                    <a:p>
                      <a:r>
                        <a:rPr lang="en-US" dirty="0"/>
                        <a:t>Colleen Simmons</a:t>
                      </a:r>
                    </a:p>
                  </a:txBody>
                  <a:tcPr/>
                </a:tc>
                <a:tc>
                  <a:txBody>
                    <a:bodyPr/>
                    <a:lstStyle/>
                    <a:p>
                      <a:r>
                        <a:rPr lang="en-US" dirty="0"/>
                        <a:t>CDBG-I</a:t>
                      </a:r>
                    </a:p>
                  </a:txBody>
                  <a:tcPr/>
                </a:tc>
                <a:tc>
                  <a:txBody>
                    <a:bodyPr/>
                    <a:lstStyle/>
                    <a:p>
                      <a:r>
                        <a:rPr lang="en-US" dirty="0"/>
                        <a:t>704.235.2022</a:t>
                      </a:r>
                    </a:p>
                  </a:txBody>
                  <a:tcPr/>
                </a:tc>
                <a:tc>
                  <a:txBody>
                    <a:bodyPr/>
                    <a:lstStyle/>
                    <a:p>
                      <a:r>
                        <a:rPr lang="en-US" dirty="0">
                          <a:hlinkClick r:id="rId8"/>
                        </a:rPr>
                        <a:t>colleen.simmons@ncdenr.gov</a:t>
                      </a:r>
                      <a:endParaRPr lang="en-US" dirty="0"/>
                    </a:p>
                  </a:txBody>
                  <a:tcPr/>
                </a:tc>
                <a:extLst>
                  <a:ext uri="{0D108BD9-81ED-4DB2-BD59-A6C34878D82A}">
                    <a16:rowId xmlns:a16="http://schemas.microsoft.com/office/drawing/2014/main" val="1301616994"/>
                  </a:ext>
                </a:extLst>
              </a:tr>
              <a:tr h="370840">
                <a:tc>
                  <a:txBody>
                    <a:bodyPr/>
                    <a:lstStyle/>
                    <a:p>
                      <a:r>
                        <a:rPr lang="en-US" dirty="0"/>
                        <a:t>Tony Evans, PE</a:t>
                      </a:r>
                    </a:p>
                  </a:txBody>
                  <a:tcPr/>
                </a:tc>
                <a:tc>
                  <a:txBody>
                    <a:bodyPr/>
                    <a:lstStyle/>
                    <a:p>
                      <a:r>
                        <a:rPr lang="en-US"/>
                        <a:t>Stormwater</a:t>
                      </a:r>
                    </a:p>
                  </a:txBody>
                  <a:tcPr/>
                </a:tc>
                <a:tc>
                  <a:txBody>
                    <a:bodyPr/>
                    <a:lstStyle/>
                    <a:p>
                      <a:r>
                        <a:rPr lang="en-US"/>
                        <a:t>919.707.9168</a:t>
                      </a:r>
                    </a:p>
                  </a:txBody>
                  <a:tcPr/>
                </a:tc>
                <a:tc>
                  <a:txBody>
                    <a:bodyPr/>
                    <a:lstStyle/>
                    <a:p>
                      <a:r>
                        <a:rPr lang="en-US">
                          <a:hlinkClick r:id="rId9"/>
                        </a:rPr>
                        <a:t>tony</a:t>
                      </a:r>
                      <a:r>
                        <a:rPr lang="en-US" err="1">
                          <a:hlinkClick r:id="rId9"/>
                        </a:rPr>
                        <a:t>.evans@ncdenr</a:t>
                      </a:r>
                      <a:r>
                        <a:rPr lang="en-US">
                          <a:hlinkClick r:id="rId9"/>
                        </a:rPr>
                        <a:t>.gov</a:t>
                      </a:r>
                      <a:r>
                        <a:rPr lang="en-US"/>
                        <a:t> </a:t>
                      </a:r>
                    </a:p>
                  </a:txBody>
                  <a:tcPr/>
                </a:tc>
                <a:extLst>
                  <a:ext uri="{0D108BD9-81ED-4DB2-BD59-A6C34878D82A}">
                    <a16:rowId xmlns:a16="http://schemas.microsoft.com/office/drawing/2014/main" val="1865773124"/>
                  </a:ext>
                </a:extLst>
              </a:tr>
              <a:tr h="370840">
                <a:tc>
                  <a:txBody>
                    <a:bodyPr/>
                    <a:lstStyle/>
                    <a:p>
                      <a:r>
                        <a:rPr lang="en-US"/>
                        <a:t>Jennifer Haynie</a:t>
                      </a:r>
                    </a:p>
                  </a:txBody>
                  <a:tcPr/>
                </a:tc>
                <a:tc>
                  <a:txBody>
                    <a:bodyPr/>
                    <a:lstStyle/>
                    <a:p>
                      <a:r>
                        <a:rPr lang="en-US"/>
                        <a:t>Affordability</a:t>
                      </a:r>
                    </a:p>
                  </a:txBody>
                  <a:tcPr/>
                </a:tc>
                <a:tc>
                  <a:txBody>
                    <a:bodyPr/>
                    <a:lstStyle/>
                    <a:p>
                      <a:r>
                        <a:rPr lang="en-US"/>
                        <a:t>919.707.9173</a:t>
                      </a:r>
                    </a:p>
                  </a:txBody>
                  <a:tcPr/>
                </a:tc>
                <a:tc>
                  <a:txBody>
                    <a:bodyPr/>
                    <a:lstStyle/>
                    <a:p>
                      <a:r>
                        <a:rPr lang="en-US">
                          <a:hlinkClick r:id="rId10"/>
                        </a:rPr>
                        <a:t>jennifer.haynie@ncdenr.gov</a:t>
                      </a:r>
                      <a:endParaRPr lang="en-US"/>
                    </a:p>
                  </a:txBody>
                  <a:tcPr/>
                </a:tc>
                <a:extLst>
                  <a:ext uri="{0D108BD9-81ED-4DB2-BD59-A6C34878D82A}">
                    <a16:rowId xmlns:a16="http://schemas.microsoft.com/office/drawing/2014/main" val="80064923"/>
                  </a:ext>
                </a:extLst>
              </a:tr>
              <a:tr h="370840">
                <a:tc>
                  <a:txBody>
                    <a:bodyPr/>
                    <a:lstStyle/>
                    <a:p>
                      <a:r>
                        <a:rPr lang="en-US"/>
                        <a:t>Shadi Eskaf</a:t>
                      </a:r>
                    </a:p>
                  </a:txBody>
                  <a:tcPr/>
                </a:tc>
                <a:tc>
                  <a:txBody>
                    <a:bodyPr/>
                    <a:lstStyle/>
                    <a:p>
                      <a:r>
                        <a:rPr lang="en-US"/>
                        <a:t>Division Director</a:t>
                      </a:r>
                    </a:p>
                  </a:txBody>
                  <a:tcPr/>
                </a:tc>
                <a:tc>
                  <a:txBody>
                    <a:bodyPr/>
                    <a:lstStyle/>
                    <a:p>
                      <a:r>
                        <a:rPr lang="en-US"/>
                        <a:t>919.707.9177</a:t>
                      </a:r>
                    </a:p>
                  </a:txBody>
                  <a:tcPr/>
                </a:tc>
                <a:tc>
                  <a:txBody>
                    <a:bodyPr/>
                    <a:lstStyle/>
                    <a:p>
                      <a:r>
                        <a:rPr lang="en-US" dirty="0">
                          <a:hlinkClick r:id="rId11"/>
                        </a:rPr>
                        <a:t>shadi.eskaf@ncdenr.gov</a:t>
                      </a:r>
                      <a:r>
                        <a:rPr lang="en-US" dirty="0"/>
                        <a:t> </a:t>
                      </a:r>
                    </a:p>
                  </a:txBody>
                  <a:tcPr/>
                </a:tc>
                <a:extLst>
                  <a:ext uri="{0D108BD9-81ED-4DB2-BD59-A6C34878D82A}">
                    <a16:rowId xmlns:a16="http://schemas.microsoft.com/office/drawing/2014/main" val="2097305387"/>
                  </a:ext>
                </a:extLst>
              </a:tr>
            </a:tbl>
          </a:graphicData>
        </a:graphic>
      </p:graphicFrame>
    </p:spTree>
    <p:extLst>
      <p:ext uri="{BB962C8B-B14F-4D97-AF65-F5344CB8AC3E}">
        <p14:creationId xmlns:p14="http://schemas.microsoft.com/office/powerpoint/2010/main" val="25624125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endParaRPr lang="en-US" dirty="0"/>
          </a:p>
        </p:txBody>
      </p:sp>
      <p:sp>
        <p:nvSpPr>
          <p:cNvPr id="4" name="Content Placeholder 6">
            <a:extLst>
              <a:ext uri="{FF2B5EF4-FFF2-40B4-BE49-F238E27FC236}">
                <a16:creationId xmlns:a16="http://schemas.microsoft.com/office/drawing/2014/main" id="{6B60817B-70D8-4F93-B366-D44C4AA49EF8}"/>
              </a:ext>
            </a:extLst>
          </p:cNvPr>
          <p:cNvSpPr>
            <a:spLocks noGrp="1"/>
          </p:cNvSpPr>
          <p:nvPr>
            <p:ph idx="1"/>
          </p:nvPr>
        </p:nvSpPr>
        <p:spPr>
          <a:xfrm>
            <a:off x="6337512" y="1290869"/>
            <a:ext cx="4085400" cy="4572000"/>
          </a:xfrm>
        </p:spPr>
        <p:txBody>
          <a:bodyPr>
            <a:normAutofit/>
          </a:bodyPr>
          <a:lstStyle/>
          <a:p>
            <a:pPr marL="0" indent="0" algn="ctr">
              <a:buNone/>
            </a:pPr>
            <a:endParaRPr lang="en-US" sz="2400" b="1" dirty="0">
              <a:solidFill>
                <a:schemeClr val="tx1"/>
              </a:solidFill>
            </a:endParaRPr>
          </a:p>
          <a:p>
            <a:pPr marL="0" indent="0" algn="ctr">
              <a:lnSpc>
                <a:spcPct val="100000"/>
              </a:lnSpc>
              <a:spcBef>
                <a:spcPts val="0"/>
              </a:spcBef>
              <a:buNone/>
            </a:pPr>
            <a:endParaRPr lang="en-US" sz="2400" b="1" dirty="0"/>
          </a:p>
          <a:p>
            <a:pPr marL="0" indent="0" algn="ctr">
              <a:lnSpc>
                <a:spcPct val="100000"/>
              </a:lnSpc>
              <a:spcBef>
                <a:spcPts val="0"/>
              </a:spcBef>
              <a:buNone/>
            </a:pPr>
            <a:endParaRPr lang="en-US" sz="2400" b="1" dirty="0"/>
          </a:p>
          <a:p>
            <a:pPr marL="0" indent="0" algn="ctr">
              <a:lnSpc>
                <a:spcPct val="100000"/>
              </a:lnSpc>
              <a:spcBef>
                <a:spcPts val="0"/>
              </a:spcBef>
              <a:buNone/>
            </a:pPr>
            <a:r>
              <a:rPr lang="en-US" sz="2400" b="1" dirty="0"/>
              <a:t>American Rescue Plan Act (ARPA) </a:t>
            </a:r>
          </a:p>
          <a:p>
            <a:pPr marL="0" indent="0" algn="ctr">
              <a:lnSpc>
                <a:spcPct val="100000"/>
              </a:lnSpc>
              <a:spcBef>
                <a:spcPts val="0"/>
              </a:spcBef>
              <a:buNone/>
            </a:pPr>
            <a:r>
              <a:rPr lang="en-US" sz="2400" b="1" dirty="0"/>
              <a:t>Direct Appropriations</a:t>
            </a:r>
          </a:p>
          <a:p>
            <a:pPr marL="0" indent="0" algn="ctr">
              <a:lnSpc>
                <a:spcPct val="100000"/>
              </a:lnSpc>
              <a:spcBef>
                <a:spcPts val="0"/>
              </a:spcBef>
              <a:buNone/>
            </a:pPr>
            <a:endParaRPr lang="en-US" sz="2400" b="1" dirty="0"/>
          </a:p>
        </p:txBody>
      </p:sp>
      <p:pic>
        <p:nvPicPr>
          <p:cNvPr id="5" name="Picture Placeholder 8">
            <a:extLst>
              <a:ext uri="{FF2B5EF4-FFF2-40B4-BE49-F238E27FC236}">
                <a16:creationId xmlns:a16="http://schemas.microsoft.com/office/drawing/2014/main" id="{D6CB5612-2062-483E-BBEA-3D2CA0E7CA89}"/>
              </a:ext>
            </a:extLst>
          </p:cNvPr>
          <p:cNvPicPr>
            <a:picLocks noChangeAspect="1"/>
          </p:cNvPicPr>
          <p:nvPr/>
        </p:nvPicPr>
        <p:blipFill>
          <a:blip r:embed="rId3" cstate="print">
            <a:extLst>
              <a:ext uri="{28A0092B-C50C-407E-A947-70E740481C1C}">
                <a14:useLocalDpi xmlns:a14="http://schemas.microsoft.com/office/drawing/2010/main" val="0"/>
              </a:ext>
            </a:extLst>
          </a:blip>
          <a:srcRect l="17647" r="17647"/>
          <a:stretch>
            <a:fillRect/>
          </a:stretch>
        </p:blipFill>
        <p:spPr>
          <a:xfrm>
            <a:off x="1706880" y="1535617"/>
            <a:ext cx="4389120" cy="4082504"/>
          </a:xfrm>
          <a:prstGeom prst="rect">
            <a:avLst/>
          </a:prstGeom>
        </p:spPr>
      </p:pic>
    </p:spTree>
    <p:extLst>
      <p:ext uri="{BB962C8B-B14F-4D97-AF65-F5344CB8AC3E}">
        <p14:creationId xmlns:p14="http://schemas.microsoft.com/office/powerpoint/2010/main" val="6926079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2B8-41D8-6ABC-3EA7-E043EAB6E16E}"/>
              </a:ext>
            </a:extLst>
          </p:cNvPr>
          <p:cNvSpPr>
            <a:spLocks noGrp="1"/>
          </p:cNvSpPr>
          <p:nvPr>
            <p:ph type="title"/>
          </p:nvPr>
        </p:nvSpPr>
        <p:spPr/>
        <p:txBody>
          <a:bodyPr/>
          <a:lstStyle/>
          <a:p>
            <a:r>
              <a:rPr lang="en-US" dirty="0"/>
              <a:t>“ARPA” in NC Direct Appropriations</a:t>
            </a:r>
          </a:p>
        </p:txBody>
      </p:sp>
      <p:sp>
        <p:nvSpPr>
          <p:cNvPr id="3" name="Content Placeholder 2">
            <a:extLst>
              <a:ext uri="{FF2B5EF4-FFF2-40B4-BE49-F238E27FC236}">
                <a16:creationId xmlns:a16="http://schemas.microsoft.com/office/drawing/2014/main" id="{B0D7FD7D-751E-E843-4927-0B6141EC1BE0}"/>
              </a:ext>
            </a:extLst>
          </p:cNvPr>
          <p:cNvSpPr>
            <a:spLocks noGrp="1"/>
          </p:cNvSpPr>
          <p:nvPr>
            <p:ph idx="1"/>
          </p:nvPr>
        </p:nvSpPr>
        <p:spPr/>
        <p:txBody>
          <a:bodyPr/>
          <a:lstStyle/>
          <a:p>
            <a:pPr marL="0" indent="0">
              <a:buNone/>
            </a:pPr>
            <a:r>
              <a:rPr lang="en-US" sz="2000" dirty="0"/>
              <a:t>November 2021 (S.L. 2021-180):</a:t>
            </a:r>
          </a:p>
          <a:p>
            <a:pPr marL="0" indent="0">
              <a:buNone/>
            </a:pPr>
            <a:r>
              <a:rPr lang="en-US" sz="4000" dirty="0">
                <a:solidFill>
                  <a:schemeClr val="accent5">
                    <a:lumMod val="60000"/>
                    <a:lumOff val="40000"/>
                  </a:schemeClr>
                </a:solidFill>
              </a:rPr>
              <a:t>$840 million </a:t>
            </a:r>
            <a:r>
              <a:rPr lang="en-US" dirty="0"/>
              <a:t>appropriated from State’s ARPA (State Fiscal Recovery Fund) to 115 water and wastewater projects and 11 stormwater projects</a:t>
            </a:r>
          </a:p>
          <a:p>
            <a:endParaRPr lang="en-US" dirty="0"/>
          </a:p>
          <a:p>
            <a:pPr marL="0" indent="0">
              <a:buNone/>
            </a:pPr>
            <a:r>
              <a:rPr lang="en-US" sz="2000" dirty="0"/>
              <a:t>July 2022 (S.L. 2022-74):</a:t>
            </a:r>
          </a:p>
          <a:p>
            <a:pPr marL="0" indent="0">
              <a:buNone/>
            </a:pPr>
            <a:r>
              <a:rPr lang="en-US" dirty="0"/>
              <a:t>Additional </a:t>
            </a:r>
            <a:r>
              <a:rPr lang="en-US" sz="4000" dirty="0">
                <a:solidFill>
                  <a:schemeClr val="accent5">
                    <a:lumMod val="60000"/>
                    <a:lumOff val="40000"/>
                  </a:schemeClr>
                </a:solidFill>
              </a:rPr>
              <a:t>$387 Million </a:t>
            </a:r>
            <a:r>
              <a:rPr lang="en-US" dirty="0"/>
              <a:t>appropriated to 90 water and wastewater projects</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6513659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FBF-5AE1-466A-BC08-D280F45690B2}"/>
              </a:ext>
            </a:extLst>
          </p:cNvPr>
          <p:cNvSpPr>
            <a:spLocks noGrp="1"/>
          </p:cNvSpPr>
          <p:nvPr>
            <p:ph type="title"/>
          </p:nvPr>
        </p:nvSpPr>
        <p:spPr/>
        <p:txBody>
          <a:bodyPr>
            <a:normAutofit/>
          </a:bodyPr>
          <a:lstStyle/>
          <a:p>
            <a:r>
              <a:rPr lang="en-US" dirty="0"/>
              <a:t>What’s Eligible?</a:t>
            </a:r>
          </a:p>
        </p:txBody>
      </p:sp>
      <p:sp>
        <p:nvSpPr>
          <p:cNvPr id="3" name="Content Placeholder 2">
            <a:extLst>
              <a:ext uri="{FF2B5EF4-FFF2-40B4-BE49-F238E27FC236}">
                <a16:creationId xmlns:a16="http://schemas.microsoft.com/office/drawing/2014/main" id="{3A0E1EE9-D5A0-426C-AF44-38560F650C9C}"/>
              </a:ext>
            </a:extLst>
          </p:cNvPr>
          <p:cNvSpPr>
            <a:spLocks noGrp="1"/>
          </p:cNvSpPr>
          <p:nvPr>
            <p:ph idx="1"/>
          </p:nvPr>
        </p:nvSpPr>
        <p:spPr>
          <a:xfrm>
            <a:off x="1681656" y="1228728"/>
            <a:ext cx="8860221" cy="5371434"/>
          </a:xfrm>
        </p:spPr>
        <p:txBody>
          <a:bodyPr>
            <a:normAutofit/>
          </a:bodyPr>
          <a:lstStyle/>
          <a:p>
            <a:pPr marL="0" indent="0">
              <a:buNone/>
            </a:pPr>
            <a:r>
              <a:rPr lang="en-US" dirty="0"/>
              <a:t>Any kind of infrastructure project that is eligible under CWSRF or DWSRF. </a:t>
            </a:r>
          </a:p>
          <a:p>
            <a:pPr marL="0" indent="0">
              <a:buNone/>
            </a:pPr>
            <a:endParaRPr lang="en-US" dirty="0"/>
          </a:p>
          <a:p>
            <a:pPr marL="0" indent="0">
              <a:buNone/>
            </a:pPr>
            <a:r>
              <a:rPr lang="en-US" dirty="0"/>
              <a:t>ARPA Final Rule from US Treasury added a few additional eligibilities, but generally projects that will simply be “DWSRF” or “CWSRF” eligible. </a:t>
            </a:r>
          </a:p>
          <a:p>
            <a:pPr marL="0" marR="0" lvl="1" indent="0">
              <a:spcBef>
                <a:spcPts val="750"/>
              </a:spcBef>
              <a:spcAft>
                <a:spcPts val="0"/>
              </a:spcAft>
              <a:buNone/>
            </a:pPr>
            <a:endParaRPr lang="en-US" sz="2800" dirty="0"/>
          </a:p>
          <a:p>
            <a:pPr marL="0" marR="0" lvl="1" indent="0">
              <a:spcBef>
                <a:spcPts val="750"/>
              </a:spcBef>
              <a:spcAft>
                <a:spcPts val="0"/>
              </a:spcAft>
              <a:buNone/>
            </a:pPr>
            <a:r>
              <a:rPr lang="en-US" sz="2800" dirty="0"/>
              <a:t>For appropriations through the VUR, must be a VUR-eligible project.</a:t>
            </a:r>
          </a:p>
          <a:p>
            <a:endParaRPr lang="en-US" dirty="0"/>
          </a:p>
        </p:txBody>
      </p:sp>
      <p:sp>
        <p:nvSpPr>
          <p:cNvPr id="4" name="Slide Number Placeholder 3">
            <a:extLst>
              <a:ext uri="{FF2B5EF4-FFF2-40B4-BE49-F238E27FC236}">
                <a16:creationId xmlns:a16="http://schemas.microsoft.com/office/drawing/2014/main" id="{35CC236F-26D6-4F71-9A0E-11971FB6EFB2}"/>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smtClean="0"/>
              <a:pPr/>
              <a:t>136</a:t>
            </a:fld>
            <a:endParaRPr lang="en-US" dirty="0"/>
          </a:p>
        </p:txBody>
      </p:sp>
    </p:spTree>
    <p:extLst>
      <p:ext uri="{BB962C8B-B14F-4D97-AF65-F5344CB8AC3E}">
        <p14:creationId xmlns:p14="http://schemas.microsoft.com/office/powerpoint/2010/main" val="613043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2C43-260A-46CB-8250-E6C2ED413AB3}"/>
              </a:ext>
            </a:extLst>
          </p:cNvPr>
          <p:cNvSpPr>
            <a:spLocks noGrp="1"/>
          </p:cNvSpPr>
          <p:nvPr>
            <p:ph type="title"/>
          </p:nvPr>
        </p:nvSpPr>
        <p:spPr/>
        <p:txBody>
          <a:bodyPr>
            <a:noAutofit/>
          </a:bodyPr>
          <a:lstStyle/>
          <a:p>
            <a:r>
              <a:rPr lang="en-US" dirty="0"/>
              <a:t>Funding Process</a:t>
            </a:r>
          </a:p>
        </p:txBody>
      </p:sp>
      <p:sp>
        <p:nvSpPr>
          <p:cNvPr id="3" name="Content Placeholder 2">
            <a:extLst>
              <a:ext uri="{FF2B5EF4-FFF2-40B4-BE49-F238E27FC236}">
                <a16:creationId xmlns:a16="http://schemas.microsoft.com/office/drawing/2014/main" id="{1FCF0F68-F348-43C4-BBCD-87AE8A593BE5}"/>
              </a:ext>
            </a:extLst>
          </p:cNvPr>
          <p:cNvSpPr>
            <a:spLocks noGrp="1"/>
          </p:cNvSpPr>
          <p:nvPr>
            <p:ph idx="1"/>
          </p:nvPr>
        </p:nvSpPr>
        <p:spPr>
          <a:xfrm>
            <a:off x="1976336" y="1091568"/>
            <a:ext cx="8239328" cy="5415912"/>
          </a:xfrm>
        </p:spPr>
        <p:txBody>
          <a:bodyPr>
            <a:normAutofit fontScale="85000" lnSpcReduction="20000"/>
          </a:bodyPr>
          <a:lstStyle/>
          <a:p>
            <a:pPr marL="0" indent="0">
              <a:buNone/>
            </a:pPr>
            <a:r>
              <a:rPr lang="en-US" dirty="0"/>
              <a:t>Request for Funding form</a:t>
            </a:r>
          </a:p>
          <a:p>
            <a:r>
              <a:rPr lang="en-US" dirty="0"/>
              <a:t>Recipient to complete form</a:t>
            </a:r>
          </a:p>
          <a:p>
            <a:r>
              <a:rPr lang="en-US" dirty="0"/>
              <a:t>Division to review and approve the form</a:t>
            </a:r>
          </a:p>
          <a:p>
            <a:pPr marL="0" indent="0">
              <a:buNone/>
            </a:pPr>
            <a:endParaRPr lang="en-US" dirty="0"/>
          </a:p>
          <a:p>
            <a:pPr marL="0" indent="0">
              <a:buNone/>
            </a:pPr>
            <a:r>
              <a:rPr lang="en-US" dirty="0"/>
              <a:t>Funding Offer </a:t>
            </a:r>
          </a:p>
          <a:p>
            <a:r>
              <a:rPr lang="en-US" dirty="0"/>
              <a:t>Identify funding amount</a:t>
            </a:r>
          </a:p>
          <a:p>
            <a:r>
              <a:rPr lang="en-US" dirty="0"/>
              <a:t>Conditions must be accepted by recipient’s governing body</a:t>
            </a:r>
          </a:p>
          <a:p>
            <a:endParaRPr lang="en-US" dirty="0"/>
          </a:p>
          <a:p>
            <a:pPr marL="0" indent="0">
              <a:buNone/>
            </a:pPr>
            <a:r>
              <a:rPr lang="en-US" dirty="0"/>
              <a:t>Disbursements</a:t>
            </a:r>
          </a:p>
          <a:p>
            <a:r>
              <a:rPr lang="en-US" dirty="0"/>
              <a:t>Once under construction, submit invoices for incurred expenses</a:t>
            </a:r>
          </a:p>
          <a:p>
            <a:r>
              <a:rPr lang="en-US" dirty="0"/>
              <a:t>Division will verify invoices and disburse funds for eligible costs</a:t>
            </a:r>
          </a:p>
          <a:p>
            <a:endParaRPr lang="en-US" dirty="0"/>
          </a:p>
          <a:p>
            <a:pPr marL="0" indent="0">
              <a:buNone/>
            </a:pPr>
            <a:r>
              <a:rPr lang="en-US" dirty="0">
                <a:solidFill>
                  <a:srgbClr val="FF0000"/>
                </a:solidFill>
              </a:rPr>
              <a:t>ARPA funds must be expended by Dec 31, 2026</a:t>
            </a:r>
          </a:p>
          <a:p>
            <a:pPr marL="257168" lvl="1" indent="0">
              <a:buNone/>
            </a:pPr>
            <a:endParaRPr lang="en-US" dirty="0"/>
          </a:p>
        </p:txBody>
      </p:sp>
    </p:spTree>
    <p:extLst>
      <p:ext uri="{BB962C8B-B14F-4D97-AF65-F5344CB8AC3E}">
        <p14:creationId xmlns:p14="http://schemas.microsoft.com/office/powerpoint/2010/main" val="356518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FBF-5AE1-466A-BC08-D280F45690B2}"/>
              </a:ext>
            </a:extLst>
          </p:cNvPr>
          <p:cNvSpPr>
            <a:spLocks noGrp="1"/>
          </p:cNvSpPr>
          <p:nvPr>
            <p:ph type="title"/>
          </p:nvPr>
        </p:nvSpPr>
        <p:spPr/>
        <p:txBody>
          <a:bodyPr>
            <a:normAutofit/>
          </a:bodyPr>
          <a:lstStyle/>
          <a:p>
            <a:r>
              <a:rPr lang="en-US" dirty="0"/>
              <a:t>Request for Funding Form</a:t>
            </a:r>
          </a:p>
        </p:txBody>
      </p:sp>
      <p:sp>
        <p:nvSpPr>
          <p:cNvPr id="3" name="Content Placeholder 2">
            <a:extLst>
              <a:ext uri="{FF2B5EF4-FFF2-40B4-BE49-F238E27FC236}">
                <a16:creationId xmlns:a16="http://schemas.microsoft.com/office/drawing/2014/main" id="{3A0E1EE9-D5A0-426C-AF44-38560F650C9C}"/>
              </a:ext>
            </a:extLst>
          </p:cNvPr>
          <p:cNvSpPr>
            <a:spLocks noGrp="1"/>
          </p:cNvSpPr>
          <p:nvPr>
            <p:ph idx="1"/>
          </p:nvPr>
        </p:nvSpPr>
        <p:spPr>
          <a:xfrm>
            <a:off x="1681656" y="1228728"/>
            <a:ext cx="8860221" cy="5371434"/>
          </a:xfrm>
        </p:spPr>
        <p:txBody>
          <a:bodyPr>
            <a:normAutofit fontScale="92500" lnSpcReduction="20000"/>
          </a:bodyPr>
          <a:lstStyle/>
          <a:p>
            <a:pPr marL="0" indent="0">
              <a:buNone/>
            </a:pPr>
            <a:r>
              <a:rPr lang="en-US" dirty="0"/>
              <a:t>Recipients of direct appropriations through SL 2021-180 or SL 2022-74 must complete the form for approved, eligible projects</a:t>
            </a:r>
          </a:p>
          <a:p>
            <a:pPr marL="0" indent="0">
              <a:buNone/>
            </a:pPr>
            <a:endParaRPr lang="en-US" dirty="0"/>
          </a:p>
          <a:p>
            <a:r>
              <a:rPr lang="en-US" dirty="0"/>
              <a:t>Division will review project description to ensure eligibility</a:t>
            </a:r>
          </a:p>
          <a:p>
            <a:r>
              <a:rPr lang="en-US" dirty="0"/>
              <a:t>Recipient to review plan as needed</a:t>
            </a:r>
          </a:p>
          <a:p>
            <a:r>
              <a:rPr lang="en-US" dirty="0"/>
              <a:t>Completed forms must be submitted to the Division by </a:t>
            </a:r>
            <a:r>
              <a:rPr lang="en-US" b="1" u="sng" dirty="0">
                <a:solidFill>
                  <a:srgbClr val="FF0000"/>
                </a:solidFill>
              </a:rPr>
              <a:t>June 30, 2023</a:t>
            </a:r>
          </a:p>
          <a:p>
            <a:r>
              <a:rPr lang="en-US" dirty="0"/>
              <a:t>Unclaimed funds will revert to the Division for other funding awards as required under new S.L.</a:t>
            </a:r>
          </a:p>
          <a:p>
            <a:pPr marL="0" indent="0">
              <a:buNone/>
            </a:pPr>
            <a:endParaRPr lang="en-US" dirty="0"/>
          </a:p>
          <a:p>
            <a:pPr marL="0" indent="0">
              <a:buNone/>
            </a:pPr>
            <a:r>
              <a:rPr lang="en-US" dirty="0"/>
              <a:t>Questions?</a:t>
            </a:r>
          </a:p>
          <a:p>
            <a:r>
              <a:rPr lang="en-US" dirty="0"/>
              <a:t>Contact person who emailed form OR</a:t>
            </a:r>
          </a:p>
          <a:p>
            <a:r>
              <a:rPr lang="en-US" dirty="0"/>
              <a:t>Corey Basinger </a:t>
            </a:r>
            <a:r>
              <a:rPr lang="en-US" dirty="0">
                <a:hlinkClick r:id="rId3"/>
              </a:rPr>
              <a:t>Corey.Basinger@ncdenr.gov</a:t>
            </a: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CC236F-26D6-4F71-9A0E-11971FB6EFB2}"/>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smtClean="0"/>
              <a:pPr/>
              <a:t>138</a:t>
            </a:fld>
            <a:endParaRPr lang="en-US" dirty="0"/>
          </a:p>
        </p:txBody>
      </p:sp>
    </p:spTree>
    <p:extLst>
      <p:ext uri="{BB962C8B-B14F-4D97-AF65-F5344CB8AC3E}">
        <p14:creationId xmlns:p14="http://schemas.microsoft.com/office/powerpoint/2010/main" val="9130629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2C43-260A-46CB-8250-E6C2ED413AB3}"/>
              </a:ext>
            </a:extLst>
          </p:cNvPr>
          <p:cNvSpPr>
            <a:spLocks noGrp="1"/>
          </p:cNvSpPr>
          <p:nvPr>
            <p:ph type="title"/>
          </p:nvPr>
        </p:nvSpPr>
        <p:spPr/>
        <p:txBody>
          <a:bodyPr>
            <a:noAutofit/>
          </a:bodyPr>
          <a:lstStyle/>
          <a:p>
            <a:r>
              <a:rPr lang="en-US" dirty="0"/>
              <a:t>ARPA Conditions</a:t>
            </a:r>
          </a:p>
        </p:txBody>
      </p:sp>
      <p:sp>
        <p:nvSpPr>
          <p:cNvPr id="3" name="Content Placeholder 2">
            <a:extLst>
              <a:ext uri="{FF2B5EF4-FFF2-40B4-BE49-F238E27FC236}">
                <a16:creationId xmlns:a16="http://schemas.microsoft.com/office/drawing/2014/main" id="{1FCF0F68-F348-43C4-BBCD-87AE8A593BE5}"/>
              </a:ext>
            </a:extLst>
          </p:cNvPr>
          <p:cNvSpPr>
            <a:spLocks noGrp="1"/>
          </p:cNvSpPr>
          <p:nvPr>
            <p:ph idx="1"/>
          </p:nvPr>
        </p:nvSpPr>
        <p:spPr/>
        <p:txBody>
          <a:bodyPr>
            <a:normAutofit lnSpcReduction="10000"/>
          </a:bodyPr>
          <a:lstStyle/>
          <a:p>
            <a:pPr marL="0" marR="0" lvl="0" indent="0">
              <a:spcAft>
                <a:spcPts val="0"/>
              </a:spcAft>
              <a:buNone/>
            </a:pPr>
            <a:r>
              <a:rPr lang="en-US" b="1" dirty="0">
                <a:solidFill>
                  <a:srgbClr val="FF0000"/>
                </a:solidFill>
              </a:rPr>
              <a:t>All ARPA conditions apply to the entire projects!</a:t>
            </a:r>
          </a:p>
          <a:p>
            <a:pPr marL="171450" marR="0" lvl="1">
              <a:spcBef>
                <a:spcPts val="750"/>
              </a:spcBef>
              <a:spcAft>
                <a:spcPts val="0"/>
              </a:spcAft>
            </a:pPr>
            <a:r>
              <a:rPr lang="en-US" sz="2800" dirty="0"/>
              <a:t>Uniform Guidance applies to procurement of engineering services. Recipient must certify to us, using a form, that the engineering services were procured through a qualification-selection based process, and that the engineering firm did NOT assist in creating the RFQ/RFP or review the bids.</a:t>
            </a:r>
          </a:p>
          <a:p>
            <a:pPr marL="171450" marR="0" lvl="1">
              <a:spcBef>
                <a:spcPts val="750"/>
              </a:spcBef>
              <a:spcAft>
                <a:spcPts val="0"/>
              </a:spcAft>
            </a:pPr>
            <a:r>
              <a:rPr lang="en-US" sz="2800" dirty="0"/>
              <a:t>Only expenses incurred on or after March 2021 are eligible for ARPA funds.</a:t>
            </a:r>
          </a:p>
          <a:p>
            <a:pPr marL="171450" marR="0" lvl="1">
              <a:spcBef>
                <a:spcPts val="750"/>
              </a:spcBef>
              <a:spcAft>
                <a:spcPts val="0"/>
              </a:spcAft>
            </a:pPr>
            <a:r>
              <a:rPr lang="en-US" sz="2800" dirty="0"/>
              <a:t>ARPA funds can be expended only through December 2026. Remaining funds will revert back to the US Treasury after that date, regardless of the status of the project. Recipients will have to secure other funding to complete projects that are not done by 2026.</a:t>
            </a:r>
          </a:p>
          <a:p>
            <a:pPr marL="257168" lvl="1" indent="0">
              <a:buNone/>
            </a:pPr>
            <a:endParaRPr lang="en-US" dirty="0"/>
          </a:p>
        </p:txBody>
      </p:sp>
    </p:spTree>
    <p:extLst>
      <p:ext uri="{BB962C8B-B14F-4D97-AF65-F5344CB8AC3E}">
        <p14:creationId xmlns:p14="http://schemas.microsoft.com/office/powerpoint/2010/main" val="1538776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dirty="0"/>
              <a:t>Key Considerations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41537"/>
            <a:ext cx="4884634" cy="4351338"/>
          </a:xfrm>
        </p:spPr>
        <p:txBody>
          <a:bodyPr wrap="square" anchor="t">
            <a:normAutofit/>
          </a:bodyPr>
          <a:lstStyle/>
          <a:p>
            <a:pPr marL="0" indent="0" eaLnBrk="1" hangingPunct="1">
              <a:buNone/>
            </a:pPr>
            <a:endParaRPr lang="en-US" altLang="en-US" dirty="0"/>
          </a:p>
          <a:p>
            <a:pPr eaLnBrk="1" hangingPunct="1"/>
            <a:r>
              <a:rPr lang="en-US" altLang="en-US" dirty="0">
                <a:latin typeface="Arial"/>
                <a:cs typeface="Arial"/>
              </a:rPr>
              <a:t>All expenditures must comply with state law</a:t>
            </a:r>
            <a:endParaRPr lang="en-US" altLang="en-US" dirty="0"/>
          </a:p>
          <a:p>
            <a:pPr marL="0" indent="0" eaLnBrk="1" hangingPunct="1">
              <a:buNone/>
            </a:pPr>
            <a:endParaRPr lang="en-US" altLang="en-US" dirty="0"/>
          </a:p>
          <a:p>
            <a:pPr eaLnBrk="1" hangingPunct="1"/>
            <a:r>
              <a:rPr lang="en-US" altLang="en-US" dirty="0">
                <a:latin typeface="Arial"/>
                <a:cs typeface="Arial"/>
              </a:rPr>
              <a:t>Spending deadlines:</a:t>
            </a:r>
          </a:p>
          <a:p>
            <a:pPr lvl="1" eaLnBrk="1" hangingPunct="1"/>
            <a:r>
              <a:rPr lang="en-US" altLang="en-US" dirty="0">
                <a:latin typeface="Arial"/>
                <a:cs typeface="Arial"/>
              </a:rPr>
              <a:t>Dec. 31, 2024: Obligation of funds</a:t>
            </a:r>
          </a:p>
          <a:p>
            <a:pPr lvl="1" eaLnBrk="1" hangingPunct="1"/>
            <a:r>
              <a:rPr lang="en-US" altLang="en-US" dirty="0">
                <a:latin typeface="Arial"/>
                <a:cs typeface="Arial"/>
              </a:rPr>
              <a:t>Dec. 31, 2026: Expenditure of funds</a:t>
            </a:r>
          </a:p>
        </p:txBody>
      </p:sp>
      <p:pic>
        <p:nvPicPr>
          <p:cNvPr id="4098" name="Picture 2" descr="Looking Ahead in 2020. Please note: This is an edited excerpt… | by Tim  Bouma | Medium">
            <a:extLst>
              <a:ext uri="{FF2B5EF4-FFF2-40B4-BE49-F238E27FC236}">
                <a16:creationId xmlns:a16="http://schemas.microsoft.com/office/drawing/2014/main" id="{FCB4BCBB-CACD-4239-AC0D-C360DAB315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69169" y="2994179"/>
            <a:ext cx="4884634" cy="2124815"/>
          </a:xfrm>
          <a:prstGeom prst="rect">
            <a:avLst/>
          </a:prstGeom>
          <a:solidFill>
            <a:srgbClr val="FFFFFF"/>
          </a:solidFill>
        </p:spPr>
      </p:pic>
    </p:spTree>
    <p:extLst>
      <p:ext uri="{BB962C8B-B14F-4D97-AF65-F5344CB8AC3E}">
        <p14:creationId xmlns:p14="http://schemas.microsoft.com/office/powerpoint/2010/main" val="1359106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566AE-204D-4376-8B4D-F88972E655E1}"/>
              </a:ext>
            </a:extLst>
          </p:cNvPr>
          <p:cNvSpPr>
            <a:spLocks noGrp="1"/>
          </p:cNvSpPr>
          <p:nvPr>
            <p:ph type="title"/>
          </p:nvPr>
        </p:nvSpPr>
        <p:spPr/>
        <p:txBody>
          <a:bodyPr>
            <a:normAutofit/>
          </a:bodyPr>
          <a:lstStyle/>
          <a:p>
            <a:r>
              <a:rPr lang="en-US" dirty="0"/>
              <a:t>Procurement for ARPA-Funded Projects through DWI (NC DEQ)</a:t>
            </a:r>
          </a:p>
        </p:txBody>
      </p:sp>
      <p:sp>
        <p:nvSpPr>
          <p:cNvPr id="3" name="Content Placeholder 2">
            <a:extLst>
              <a:ext uri="{FF2B5EF4-FFF2-40B4-BE49-F238E27FC236}">
                <a16:creationId xmlns:a16="http://schemas.microsoft.com/office/drawing/2014/main" id="{F632BCDC-F9FB-4156-B210-9C62FC37F690}"/>
              </a:ext>
            </a:extLst>
          </p:cNvPr>
          <p:cNvSpPr>
            <a:spLocks noGrp="1"/>
          </p:cNvSpPr>
          <p:nvPr>
            <p:ph idx="1"/>
          </p:nvPr>
        </p:nvSpPr>
        <p:spPr>
          <a:xfrm>
            <a:off x="5576457" y="1161535"/>
            <a:ext cx="4987637" cy="5412260"/>
          </a:xfrm>
        </p:spPr>
        <p:txBody>
          <a:bodyPr>
            <a:normAutofit fontScale="85000" lnSpcReduction="10000"/>
          </a:bodyPr>
          <a:lstStyle/>
          <a:p>
            <a:pPr marL="0" indent="0">
              <a:buNone/>
            </a:pPr>
            <a:r>
              <a:rPr lang="en-US" dirty="0"/>
              <a:t>On the Application Forms and Additional Resources webpage, or</a:t>
            </a:r>
          </a:p>
          <a:p>
            <a:pPr marL="0" indent="0">
              <a:buNone/>
            </a:pPr>
            <a:r>
              <a:rPr lang="en-US" sz="1600" dirty="0">
                <a:hlinkClick r:id="rId3"/>
              </a:rPr>
              <a:t>https://deq.nc.gov/media/27973/download?attachment</a:t>
            </a:r>
            <a:r>
              <a:rPr lang="en-US" sz="1600" dirty="0"/>
              <a:t>  </a:t>
            </a:r>
          </a:p>
          <a:p>
            <a:pPr marL="0" indent="0">
              <a:buNone/>
            </a:pPr>
            <a:endParaRPr lang="en-US" sz="1500" dirty="0"/>
          </a:p>
          <a:p>
            <a:r>
              <a:rPr lang="en-US" dirty="0"/>
              <a:t>A/E must be selected through a competitive qualification-selection-based process.</a:t>
            </a:r>
          </a:p>
          <a:p>
            <a:r>
              <a:rPr lang="en-US" dirty="0"/>
              <a:t>QSB may be before or after application.</a:t>
            </a:r>
          </a:p>
          <a:p>
            <a:r>
              <a:rPr lang="en-US" dirty="0"/>
              <a:t>Must document QSB process using a certification form and make RFQ process available upon request.</a:t>
            </a:r>
          </a:p>
          <a:p>
            <a:r>
              <a:rPr lang="en-US" dirty="0"/>
              <a:t>A/E firm cannot assist in RFQ process.</a:t>
            </a:r>
          </a:p>
          <a:p>
            <a:r>
              <a:rPr lang="en-US" dirty="0"/>
              <a:t>A/E firm can assist in application.</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7EA4CAC4-A2FB-4D76-9E7E-C4DA0931CA70}"/>
              </a:ext>
            </a:extLst>
          </p:cNvPr>
          <p:cNvPicPr>
            <a:picLocks noChangeAspect="1"/>
          </p:cNvPicPr>
          <p:nvPr/>
        </p:nvPicPr>
        <p:blipFill>
          <a:blip r:embed="rId4"/>
          <a:stretch>
            <a:fillRect/>
          </a:stretch>
        </p:blipFill>
        <p:spPr>
          <a:xfrm>
            <a:off x="1780130" y="1829749"/>
            <a:ext cx="3654664" cy="407583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08485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E23E-BFB7-45FA-9089-807B7B5B1088}"/>
              </a:ext>
            </a:extLst>
          </p:cNvPr>
          <p:cNvSpPr>
            <a:spLocks noGrp="1"/>
          </p:cNvSpPr>
          <p:nvPr>
            <p:ph type="title"/>
          </p:nvPr>
        </p:nvSpPr>
        <p:spPr/>
        <p:txBody>
          <a:bodyPr/>
          <a:lstStyle/>
          <a:p>
            <a:endParaRPr lang="en-US" dirty="0"/>
          </a:p>
        </p:txBody>
      </p:sp>
      <p:sp>
        <p:nvSpPr>
          <p:cNvPr id="4" name="Content Placeholder 6">
            <a:extLst>
              <a:ext uri="{FF2B5EF4-FFF2-40B4-BE49-F238E27FC236}">
                <a16:creationId xmlns:a16="http://schemas.microsoft.com/office/drawing/2014/main" id="{6B60817B-70D8-4F93-B366-D44C4AA49EF8}"/>
              </a:ext>
            </a:extLst>
          </p:cNvPr>
          <p:cNvSpPr>
            <a:spLocks noGrp="1"/>
          </p:cNvSpPr>
          <p:nvPr>
            <p:ph idx="1"/>
          </p:nvPr>
        </p:nvSpPr>
        <p:spPr>
          <a:xfrm>
            <a:off x="6337512" y="1290869"/>
            <a:ext cx="4085400" cy="4572000"/>
          </a:xfrm>
        </p:spPr>
        <p:txBody>
          <a:bodyPr>
            <a:normAutofit/>
          </a:bodyPr>
          <a:lstStyle/>
          <a:p>
            <a:pPr marL="0" indent="0" algn="ctr">
              <a:buNone/>
            </a:pPr>
            <a:endParaRPr lang="en-US" sz="2400" b="1" dirty="0">
              <a:solidFill>
                <a:schemeClr val="tx1"/>
              </a:solidFill>
            </a:endParaRPr>
          </a:p>
          <a:p>
            <a:pPr marL="0" indent="0" algn="ctr">
              <a:lnSpc>
                <a:spcPct val="100000"/>
              </a:lnSpc>
              <a:spcBef>
                <a:spcPts val="0"/>
              </a:spcBef>
              <a:buNone/>
            </a:pPr>
            <a:endParaRPr lang="en-US" sz="2400" b="1" dirty="0"/>
          </a:p>
          <a:p>
            <a:pPr marL="0" indent="0" algn="ctr">
              <a:lnSpc>
                <a:spcPct val="100000"/>
              </a:lnSpc>
              <a:spcBef>
                <a:spcPts val="0"/>
              </a:spcBef>
              <a:buNone/>
            </a:pPr>
            <a:endParaRPr lang="en-US" sz="2400" b="1" dirty="0"/>
          </a:p>
          <a:p>
            <a:pPr marL="0" indent="0" algn="ctr">
              <a:lnSpc>
                <a:spcPct val="100000"/>
              </a:lnSpc>
              <a:spcBef>
                <a:spcPts val="0"/>
              </a:spcBef>
              <a:buNone/>
            </a:pPr>
            <a:r>
              <a:rPr lang="en-US" sz="2400" b="1" dirty="0"/>
              <a:t>American Rescue Plan Act (ARPA) </a:t>
            </a:r>
          </a:p>
          <a:p>
            <a:pPr marL="0" indent="0" algn="ctr">
              <a:lnSpc>
                <a:spcPct val="100000"/>
              </a:lnSpc>
              <a:spcBef>
                <a:spcPts val="0"/>
              </a:spcBef>
              <a:buNone/>
            </a:pPr>
            <a:r>
              <a:rPr lang="en-US" sz="2400" b="1" dirty="0"/>
              <a:t>General Division Funding</a:t>
            </a:r>
          </a:p>
          <a:p>
            <a:pPr marL="0" indent="0" algn="ctr">
              <a:lnSpc>
                <a:spcPct val="100000"/>
              </a:lnSpc>
              <a:spcBef>
                <a:spcPts val="0"/>
              </a:spcBef>
              <a:buNone/>
            </a:pPr>
            <a:endParaRPr lang="en-US" sz="2400" b="1" dirty="0"/>
          </a:p>
          <a:p>
            <a:pPr marL="0" indent="0" algn="ctr">
              <a:lnSpc>
                <a:spcPct val="100000"/>
              </a:lnSpc>
              <a:spcBef>
                <a:spcPts val="0"/>
              </a:spcBef>
              <a:buNone/>
            </a:pPr>
            <a:endParaRPr lang="en-US" sz="2400" b="1" dirty="0"/>
          </a:p>
        </p:txBody>
      </p:sp>
      <p:pic>
        <p:nvPicPr>
          <p:cNvPr id="5" name="Picture Placeholder 8">
            <a:extLst>
              <a:ext uri="{FF2B5EF4-FFF2-40B4-BE49-F238E27FC236}">
                <a16:creationId xmlns:a16="http://schemas.microsoft.com/office/drawing/2014/main" id="{D6CB5612-2062-483E-BBEA-3D2CA0E7CA89}"/>
              </a:ext>
            </a:extLst>
          </p:cNvPr>
          <p:cNvPicPr>
            <a:picLocks noChangeAspect="1"/>
          </p:cNvPicPr>
          <p:nvPr/>
        </p:nvPicPr>
        <p:blipFill>
          <a:blip r:embed="rId3" cstate="print">
            <a:extLst>
              <a:ext uri="{28A0092B-C50C-407E-A947-70E740481C1C}">
                <a14:useLocalDpi xmlns:a14="http://schemas.microsoft.com/office/drawing/2010/main" val="0"/>
              </a:ext>
            </a:extLst>
          </a:blip>
          <a:srcRect l="17647" r="17647"/>
          <a:stretch>
            <a:fillRect/>
          </a:stretch>
        </p:blipFill>
        <p:spPr>
          <a:xfrm>
            <a:off x="1706880" y="1535617"/>
            <a:ext cx="4389120" cy="4082504"/>
          </a:xfrm>
          <a:prstGeom prst="rect">
            <a:avLst/>
          </a:prstGeom>
        </p:spPr>
      </p:pic>
    </p:spTree>
    <p:extLst>
      <p:ext uri="{BB962C8B-B14F-4D97-AF65-F5344CB8AC3E}">
        <p14:creationId xmlns:p14="http://schemas.microsoft.com/office/powerpoint/2010/main" val="13432913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634F5-1012-460B-ACF4-64A9984C4DDD}"/>
              </a:ext>
            </a:extLst>
          </p:cNvPr>
          <p:cNvSpPr/>
          <p:nvPr/>
        </p:nvSpPr>
        <p:spPr>
          <a:xfrm>
            <a:off x="7402286" y="4898574"/>
            <a:ext cx="2057400" cy="839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6E053EC-18AB-4827-84E4-AD9695EC5660}"/>
              </a:ext>
            </a:extLst>
          </p:cNvPr>
          <p:cNvSpPr>
            <a:spLocks noGrp="1"/>
          </p:cNvSpPr>
          <p:nvPr>
            <p:ph type="title"/>
          </p:nvPr>
        </p:nvSpPr>
        <p:spPr>
          <a:xfrm>
            <a:off x="1719736" y="71677"/>
            <a:ext cx="8713486" cy="685800"/>
          </a:xfrm>
        </p:spPr>
        <p:txBody>
          <a:bodyPr>
            <a:normAutofit/>
          </a:bodyPr>
          <a:lstStyle/>
          <a:p>
            <a:r>
              <a:rPr lang="en-US" dirty="0"/>
              <a:t>ARPA funds Available for Fall 2022</a:t>
            </a:r>
          </a:p>
        </p:txBody>
      </p:sp>
      <p:graphicFrame>
        <p:nvGraphicFramePr>
          <p:cNvPr id="4" name="Content Placeholder 3">
            <a:extLst>
              <a:ext uri="{FF2B5EF4-FFF2-40B4-BE49-F238E27FC236}">
                <a16:creationId xmlns:a16="http://schemas.microsoft.com/office/drawing/2014/main" id="{C2D4F4E0-EEBB-4D89-A8B9-DED696D5B18B}"/>
              </a:ext>
            </a:extLst>
          </p:cNvPr>
          <p:cNvGraphicFramePr>
            <a:graphicFrameLocks noGrp="1"/>
          </p:cNvGraphicFramePr>
          <p:nvPr>
            <p:ph idx="1"/>
          </p:nvPr>
        </p:nvGraphicFramePr>
        <p:xfrm>
          <a:off x="2732314" y="1119539"/>
          <a:ext cx="5940957" cy="534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B69AE97-D9CB-4095-A53D-C8260FE3D20D}"/>
              </a:ext>
            </a:extLst>
          </p:cNvPr>
          <p:cNvSpPr txBox="1"/>
          <p:nvPr/>
        </p:nvSpPr>
        <p:spPr>
          <a:xfrm>
            <a:off x="1524000" y="1119540"/>
            <a:ext cx="2836718" cy="1200329"/>
          </a:xfrm>
          <a:prstGeom prst="rect">
            <a:avLst/>
          </a:prstGeom>
          <a:noFill/>
        </p:spPr>
        <p:txBody>
          <a:bodyPr wrap="square" rtlCol="0">
            <a:spAutoFit/>
          </a:bodyPr>
          <a:lstStyle/>
          <a:p>
            <a:pPr algn="ctr"/>
            <a:r>
              <a:rPr lang="en-US" sz="1800" b="1" dirty="0"/>
              <a:t>$278 million available for applications</a:t>
            </a:r>
          </a:p>
          <a:p>
            <a:pPr algn="ctr"/>
            <a:r>
              <a:rPr lang="en-US" sz="1800" b="1" dirty="0"/>
              <a:t>(including $82 million for stormwater)</a:t>
            </a:r>
          </a:p>
        </p:txBody>
      </p:sp>
      <p:sp>
        <p:nvSpPr>
          <p:cNvPr id="3" name="TextBox 2">
            <a:extLst>
              <a:ext uri="{FF2B5EF4-FFF2-40B4-BE49-F238E27FC236}">
                <a16:creationId xmlns:a16="http://schemas.microsoft.com/office/drawing/2014/main" id="{4CEB870A-BCE5-B9C1-9A10-3A85B63CAB5E}"/>
              </a:ext>
            </a:extLst>
          </p:cNvPr>
          <p:cNvSpPr txBox="1"/>
          <p:nvPr/>
        </p:nvSpPr>
        <p:spPr>
          <a:xfrm>
            <a:off x="8829492" y="1959427"/>
            <a:ext cx="1838509" cy="2862322"/>
          </a:xfrm>
          <a:prstGeom prst="rect">
            <a:avLst/>
          </a:prstGeom>
          <a:noFill/>
        </p:spPr>
        <p:txBody>
          <a:bodyPr wrap="square" rtlCol="0">
            <a:spAutoFit/>
          </a:bodyPr>
          <a:lstStyle/>
          <a:p>
            <a:r>
              <a:rPr lang="en-US" sz="1800" dirty="0"/>
              <a:t>Additional funds available in CDBG-I, DWSRF, and CWSRF in Fall 2022.</a:t>
            </a:r>
          </a:p>
          <a:p>
            <a:endParaRPr lang="en-US" sz="1800" dirty="0"/>
          </a:p>
          <a:p>
            <a:r>
              <a:rPr lang="en-US" sz="1800" dirty="0">
                <a:solidFill>
                  <a:srgbClr val="FF0000"/>
                </a:solidFill>
              </a:rPr>
              <a:t>Applications due September 30, 2022.</a:t>
            </a:r>
          </a:p>
        </p:txBody>
      </p:sp>
    </p:spTree>
    <p:extLst>
      <p:ext uri="{BB962C8B-B14F-4D97-AF65-F5344CB8AC3E}">
        <p14:creationId xmlns:p14="http://schemas.microsoft.com/office/powerpoint/2010/main" val="961155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24BD-E37E-4764-BD51-885EFDE0953B}"/>
              </a:ext>
            </a:extLst>
          </p:cNvPr>
          <p:cNvSpPr>
            <a:spLocks noGrp="1"/>
          </p:cNvSpPr>
          <p:nvPr>
            <p:ph type="title"/>
          </p:nvPr>
        </p:nvSpPr>
        <p:spPr/>
        <p:txBody>
          <a:bodyPr/>
          <a:lstStyle/>
          <a:p>
            <a:r>
              <a:rPr lang="en-US" dirty="0"/>
              <a:t>ARPA Funds Available for Awards</a:t>
            </a:r>
          </a:p>
        </p:txBody>
      </p:sp>
      <p:sp>
        <p:nvSpPr>
          <p:cNvPr id="3" name="Content Placeholder 2">
            <a:extLst>
              <a:ext uri="{FF2B5EF4-FFF2-40B4-BE49-F238E27FC236}">
                <a16:creationId xmlns:a16="http://schemas.microsoft.com/office/drawing/2014/main" id="{C0D1943E-6BE5-4665-9F0B-13CDE3EDA5AC}"/>
              </a:ext>
            </a:extLst>
          </p:cNvPr>
          <p:cNvSpPr>
            <a:spLocks noGrp="1"/>
          </p:cNvSpPr>
          <p:nvPr>
            <p:ph idx="1"/>
          </p:nvPr>
        </p:nvSpPr>
        <p:spPr>
          <a:xfrm>
            <a:off x="1709352" y="1228729"/>
            <a:ext cx="8958649" cy="5019673"/>
          </a:xfrm>
        </p:spPr>
        <p:txBody>
          <a:bodyPr>
            <a:normAutofit fontScale="92500" lnSpcReduction="20000"/>
          </a:bodyPr>
          <a:lstStyle/>
          <a:p>
            <a:pPr>
              <a:lnSpc>
                <a:spcPct val="120000"/>
              </a:lnSpc>
            </a:pPr>
            <a:r>
              <a:rPr lang="en-US" dirty="0"/>
              <a:t>Administered through</a:t>
            </a:r>
          </a:p>
          <a:p>
            <a:pPr lvl="1">
              <a:lnSpc>
                <a:spcPct val="120000"/>
              </a:lnSpc>
            </a:pPr>
            <a:r>
              <a:rPr lang="en-US" dirty="0"/>
              <a:t>Viable Utility Reserve </a:t>
            </a:r>
          </a:p>
          <a:p>
            <a:pPr lvl="1">
              <a:lnSpc>
                <a:spcPct val="120000"/>
              </a:lnSpc>
            </a:pPr>
            <a:r>
              <a:rPr lang="en-US" dirty="0"/>
              <a:t>State Reserve Program</a:t>
            </a:r>
          </a:p>
          <a:p>
            <a:pPr lvl="1">
              <a:lnSpc>
                <a:spcPct val="120000"/>
              </a:lnSpc>
            </a:pPr>
            <a:r>
              <a:rPr lang="en-US" dirty="0"/>
              <a:t>Local Assistance for Stormwater Infrastructure Investment Fund [new]</a:t>
            </a:r>
          </a:p>
          <a:p>
            <a:pPr>
              <a:lnSpc>
                <a:spcPct val="120000"/>
              </a:lnSpc>
            </a:pPr>
            <a:r>
              <a:rPr lang="en-US" dirty="0"/>
              <a:t>Projects must be eligible and comply with federal and state requirements</a:t>
            </a:r>
          </a:p>
          <a:p>
            <a:pPr>
              <a:lnSpc>
                <a:spcPct val="120000"/>
              </a:lnSpc>
            </a:pPr>
            <a:r>
              <a:rPr lang="en-US" dirty="0">
                <a:highlight>
                  <a:srgbClr val="FFFF00"/>
                </a:highlight>
              </a:rPr>
              <a:t>Funds must be expended (reimbursed) by December 2026</a:t>
            </a:r>
          </a:p>
          <a:p>
            <a:pPr>
              <a:lnSpc>
                <a:spcPct val="120000"/>
              </a:lnSpc>
            </a:pPr>
            <a:r>
              <a:rPr lang="en-US" dirty="0"/>
              <a:t>SRF loans (and principal forgiveness) will be available to fully fund or supplement funding for applicants that indicate willingness to accept loan funding.  </a:t>
            </a:r>
          </a:p>
        </p:txBody>
      </p:sp>
    </p:spTree>
    <p:extLst>
      <p:ext uri="{BB962C8B-B14F-4D97-AF65-F5344CB8AC3E}">
        <p14:creationId xmlns:p14="http://schemas.microsoft.com/office/powerpoint/2010/main" val="1813663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7C0F-1AC9-4634-A6E8-8CCFACD4AA9A}"/>
              </a:ext>
            </a:extLst>
          </p:cNvPr>
          <p:cNvSpPr>
            <a:spLocks noGrp="1"/>
          </p:cNvSpPr>
          <p:nvPr>
            <p:ph type="title"/>
          </p:nvPr>
        </p:nvSpPr>
        <p:spPr/>
        <p:txBody>
          <a:bodyPr/>
          <a:lstStyle/>
          <a:p>
            <a:r>
              <a:rPr lang="en-US" dirty="0"/>
              <a:t>NC DEQ DWI ARPA Administration Plan</a:t>
            </a:r>
          </a:p>
        </p:txBody>
      </p:sp>
      <p:sp>
        <p:nvSpPr>
          <p:cNvPr id="3" name="Content Placeholder 2">
            <a:extLst>
              <a:ext uri="{FF2B5EF4-FFF2-40B4-BE49-F238E27FC236}">
                <a16:creationId xmlns:a16="http://schemas.microsoft.com/office/drawing/2014/main" id="{01D62D96-FAE1-4C27-AF7F-70D7272F3959}"/>
              </a:ext>
            </a:extLst>
          </p:cNvPr>
          <p:cNvSpPr>
            <a:spLocks noGrp="1"/>
          </p:cNvSpPr>
          <p:nvPr>
            <p:ph idx="1"/>
          </p:nvPr>
        </p:nvSpPr>
        <p:spPr>
          <a:xfrm>
            <a:off x="5981702" y="1620280"/>
            <a:ext cx="4525661" cy="4708104"/>
          </a:xfrm>
        </p:spPr>
        <p:txBody>
          <a:bodyPr>
            <a:normAutofit/>
          </a:bodyPr>
          <a:lstStyle/>
          <a:p>
            <a:pPr marL="0" indent="0">
              <a:buNone/>
            </a:pPr>
            <a:r>
              <a:rPr lang="en-US" dirty="0"/>
              <a:t>Posted on the Division of Water Infrastructure’s website, under “I Need Funding”</a:t>
            </a:r>
          </a:p>
          <a:p>
            <a:pPr marL="0" indent="0">
              <a:buNone/>
            </a:pPr>
            <a:endParaRPr lang="en-US" sz="1500" dirty="0"/>
          </a:p>
          <a:p>
            <a:pPr marL="0" indent="0">
              <a:buNone/>
            </a:pPr>
            <a:r>
              <a:rPr lang="en-US" sz="1800" dirty="0">
                <a:hlinkClick r:id="rId3"/>
              </a:rPr>
              <a:t>https://deq.nc.gov/about/divisions/water-infrastructure/i-need-funding</a:t>
            </a:r>
            <a:r>
              <a:rPr lang="en-US" sz="1800" dirty="0"/>
              <a:t> </a:t>
            </a:r>
          </a:p>
          <a:p>
            <a:pPr marL="0" indent="0">
              <a:buNone/>
            </a:pPr>
            <a:endParaRPr lang="en-US" sz="1500" dirty="0"/>
          </a:p>
          <a:p>
            <a:pPr marL="0" indent="0">
              <a:buNone/>
            </a:pPr>
            <a:endParaRPr lang="en-US" sz="1500" dirty="0"/>
          </a:p>
          <a:p>
            <a:r>
              <a:rPr lang="en-US" sz="2400" dirty="0"/>
              <a:t>Public review (Dec-Jan)</a:t>
            </a:r>
          </a:p>
          <a:p>
            <a:r>
              <a:rPr lang="en-US" sz="2400" dirty="0"/>
              <a:t>Announced Feb. 10, 2022 (recorded webinar)</a:t>
            </a:r>
          </a:p>
        </p:txBody>
      </p:sp>
      <p:pic>
        <p:nvPicPr>
          <p:cNvPr id="6" name="Picture 5">
            <a:extLst>
              <a:ext uri="{FF2B5EF4-FFF2-40B4-BE49-F238E27FC236}">
                <a16:creationId xmlns:a16="http://schemas.microsoft.com/office/drawing/2014/main" id="{E2B02E3A-A3FC-48BF-935F-FF29BE733566}"/>
              </a:ext>
            </a:extLst>
          </p:cNvPr>
          <p:cNvPicPr>
            <a:picLocks noChangeAspect="1"/>
          </p:cNvPicPr>
          <p:nvPr/>
        </p:nvPicPr>
        <p:blipFill>
          <a:blip r:embed="rId4"/>
          <a:stretch>
            <a:fillRect/>
          </a:stretch>
        </p:blipFill>
        <p:spPr>
          <a:xfrm>
            <a:off x="2126852" y="1620280"/>
            <a:ext cx="3635515" cy="470810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86482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EA2A-6000-4FB9-8DDC-EAC79C9AB5F9}"/>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E1B61099-8A78-4ACF-B480-9FDC023A7326}"/>
              </a:ext>
            </a:extLst>
          </p:cNvPr>
          <p:cNvSpPr>
            <a:spLocks noGrp="1"/>
          </p:cNvSpPr>
          <p:nvPr>
            <p:ph idx="1"/>
          </p:nvPr>
        </p:nvSpPr>
        <p:spPr/>
        <p:txBody>
          <a:bodyPr/>
          <a:lstStyle/>
          <a:p>
            <a:pPr marL="0" indent="0">
              <a:buNone/>
            </a:pPr>
            <a:r>
              <a:rPr lang="en-US" dirty="0"/>
              <a:t>Shadi Eskaf</a:t>
            </a:r>
          </a:p>
          <a:p>
            <a:pPr marL="0" indent="0">
              <a:buNone/>
            </a:pPr>
            <a:r>
              <a:rPr lang="en-US" dirty="0">
                <a:hlinkClick r:id="rId3"/>
              </a:rPr>
              <a:t>Shadi.Eskaf@ncdenr.gov</a:t>
            </a:r>
            <a:endParaRPr lang="en-US" dirty="0"/>
          </a:p>
          <a:p>
            <a:pPr marL="0" indent="0">
              <a:buNone/>
            </a:pPr>
            <a:r>
              <a:rPr lang="en-US" dirty="0"/>
              <a:t>919-707-9177</a:t>
            </a:r>
          </a:p>
          <a:p>
            <a:pPr marL="0" indent="0">
              <a:buNone/>
            </a:pPr>
            <a:endParaRPr lang="en-US" dirty="0"/>
          </a:p>
          <a:p>
            <a:pPr marL="0" indent="0">
              <a:buNone/>
            </a:pPr>
            <a:r>
              <a:rPr lang="en-US" dirty="0"/>
              <a:t>Cathy Akroyd</a:t>
            </a:r>
          </a:p>
          <a:p>
            <a:pPr marL="0" indent="0">
              <a:buNone/>
            </a:pPr>
            <a:r>
              <a:rPr lang="en-US" dirty="0">
                <a:hlinkClick r:id="rId4"/>
              </a:rPr>
              <a:t>Cathy.Akroyd@ncdenr.gov</a:t>
            </a:r>
            <a:endParaRPr lang="en-US" dirty="0"/>
          </a:p>
          <a:p>
            <a:pPr marL="0" indent="0">
              <a:buNone/>
            </a:pPr>
            <a:r>
              <a:rPr lang="en-US" dirty="0"/>
              <a:t>919-707-9187</a:t>
            </a:r>
          </a:p>
          <a:p>
            <a:pPr marL="0" indent="0">
              <a:buNone/>
            </a:pPr>
            <a:endParaRPr lang="en-US" dirty="0"/>
          </a:p>
          <a:p>
            <a:pPr marL="0" indent="0">
              <a:buNone/>
            </a:pPr>
            <a:r>
              <a:rPr lang="en-US" dirty="0"/>
              <a:t>Or </a:t>
            </a:r>
            <a:r>
              <a:rPr lang="en-US" dirty="0">
                <a:hlinkClick r:id="rId5"/>
              </a:rPr>
              <a:t>https://deq.nc.gov/water-infrastructure-contacts</a:t>
            </a:r>
            <a:r>
              <a:rPr lang="en-US" dirty="0"/>
              <a:t> </a:t>
            </a:r>
          </a:p>
        </p:txBody>
      </p:sp>
    </p:spTree>
    <p:extLst>
      <p:ext uri="{BB962C8B-B14F-4D97-AF65-F5344CB8AC3E}">
        <p14:creationId xmlns:p14="http://schemas.microsoft.com/office/powerpoint/2010/main" val="15982087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5930" y="2638237"/>
            <a:ext cx="7157139" cy="640374"/>
          </a:xfrm>
        </p:spPr>
        <p:txBody>
          <a:bodyPr>
            <a:normAutofit fontScale="90000"/>
          </a:bodyPr>
          <a:lstStyle/>
          <a:p>
            <a:pPr marL="0" indent="0">
              <a:lnSpc>
                <a:spcPct val="100000"/>
              </a:lnSpc>
            </a:pPr>
            <a:br>
              <a:rPr lang="en-US" sz="2700" b="1" dirty="0">
                <a:solidFill>
                  <a:schemeClr val="tx1"/>
                </a:solidFill>
              </a:rPr>
            </a:br>
            <a:br>
              <a:rPr lang="en-US" sz="2700" b="1" dirty="0">
                <a:solidFill>
                  <a:schemeClr val="tx1"/>
                </a:solidFill>
              </a:rPr>
            </a:br>
            <a:br>
              <a:rPr lang="en-US" sz="2700" b="1" dirty="0">
                <a:solidFill>
                  <a:schemeClr val="tx1"/>
                </a:solidFill>
              </a:rPr>
            </a:br>
            <a:br>
              <a:rPr lang="en-US" sz="2700" b="1" dirty="0">
                <a:solidFill>
                  <a:schemeClr val="tx1"/>
                </a:solidFill>
              </a:rPr>
            </a:br>
            <a:r>
              <a:rPr lang="en-US" sz="2700" b="1" i="0" dirty="0">
                <a:solidFill>
                  <a:schemeClr val="tx1"/>
                </a:solidFill>
                <a:latin typeface="+mn-lt"/>
              </a:rPr>
              <a:t>Division of Water Infrastructure</a:t>
            </a:r>
            <a:br>
              <a:rPr lang="en-US" sz="2700" b="1" i="0" dirty="0">
                <a:solidFill>
                  <a:schemeClr val="tx1"/>
                </a:solidFill>
                <a:latin typeface="+mn-lt"/>
              </a:rPr>
            </a:br>
            <a:r>
              <a:rPr lang="en-US" sz="2700" i="0" dirty="0">
                <a:solidFill>
                  <a:schemeClr val="tx1"/>
                </a:solidFill>
                <a:latin typeface="+mn-lt"/>
              </a:rPr>
              <a:t>deq.nc.gov/about/divisions/water-infrastructure</a:t>
            </a:r>
            <a:br>
              <a:rPr lang="en-US" sz="2700" i="0" dirty="0">
                <a:solidFill>
                  <a:schemeClr val="tx1"/>
                </a:solidFill>
                <a:latin typeface="+mn-lt"/>
              </a:rPr>
            </a:br>
            <a:br>
              <a:rPr lang="en-US" sz="2700" b="1" i="0" dirty="0">
                <a:solidFill>
                  <a:schemeClr val="tx1"/>
                </a:solidFill>
                <a:latin typeface="+mn-lt"/>
              </a:rPr>
            </a:br>
            <a:r>
              <a:rPr lang="en-US" sz="2700" b="1" i="0" dirty="0">
                <a:solidFill>
                  <a:schemeClr val="tx1"/>
                </a:solidFill>
                <a:latin typeface="+mn-lt"/>
              </a:rPr>
              <a:t>State Water Infrastructure Authority</a:t>
            </a:r>
            <a:br>
              <a:rPr lang="en-US" sz="2700" b="1" i="0" dirty="0">
                <a:solidFill>
                  <a:schemeClr val="tx1"/>
                </a:solidFill>
                <a:latin typeface="+mn-lt"/>
              </a:rPr>
            </a:br>
            <a:r>
              <a:rPr lang="en-US" sz="2800" i="0" dirty="0">
                <a:solidFill>
                  <a:schemeClr val="tx1"/>
                </a:solidFill>
                <a:latin typeface="+mn-lt"/>
              </a:rPr>
              <a:t>deq.nc.gov/about/divisions/water-infrastructure/ state-water-infrastructure-authority</a:t>
            </a:r>
            <a:br>
              <a:rPr lang="en-US" dirty="0">
                <a:solidFill>
                  <a:schemeClr val="tx1"/>
                </a:solidFill>
              </a:rPr>
            </a:br>
            <a:endParaRPr lang="en-US" dirty="0"/>
          </a:p>
        </p:txBody>
      </p:sp>
    </p:spTree>
    <p:extLst>
      <p:ext uri="{BB962C8B-B14F-4D97-AF65-F5344CB8AC3E}">
        <p14:creationId xmlns:p14="http://schemas.microsoft.com/office/powerpoint/2010/main" val="1404479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E6ACB9-B394-4396-ABCE-5D3E36806068}"/>
              </a:ext>
            </a:extLst>
          </p:cNvPr>
          <p:cNvSpPr>
            <a:spLocks noGrp="1"/>
          </p:cNvSpPr>
          <p:nvPr>
            <p:ph type="title"/>
          </p:nvPr>
        </p:nvSpPr>
        <p:spPr>
          <a:xfrm>
            <a:off x="941005" y="2062407"/>
            <a:ext cx="11673026" cy="1325563"/>
          </a:xfrm>
        </p:spPr>
        <p:txBody>
          <a:bodyPr>
            <a:normAutofit/>
          </a:bodyPr>
          <a:lstStyle/>
          <a:p>
            <a:r>
              <a:rPr lang="en-US" cap="small"/>
              <a:t>Rural Economic Development Division</a:t>
            </a:r>
          </a:p>
        </p:txBody>
      </p:sp>
      <p:sp>
        <p:nvSpPr>
          <p:cNvPr id="10" name="Title 1">
            <a:extLst>
              <a:ext uri="{FF2B5EF4-FFF2-40B4-BE49-F238E27FC236}">
                <a16:creationId xmlns:a16="http://schemas.microsoft.com/office/drawing/2014/main" id="{98F41E12-0218-4953-846E-B8C247399E2F}"/>
              </a:ext>
            </a:extLst>
          </p:cNvPr>
          <p:cNvSpPr txBox="1">
            <a:spLocks/>
          </p:cNvSpPr>
          <p:nvPr/>
        </p:nvSpPr>
        <p:spPr>
          <a:xfrm>
            <a:off x="1425053" y="491967"/>
            <a:ext cx="6428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endParaRPr lang="en-US" sz="2400">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52A30FE8-F237-4C3E-8F9D-9FF6B50BAA92}"/>
              </a:ext>
            </a:extLst>
          </p:cNvPr>
          <p:cNvSpPr txBox="1"/>
          <p:nvPr/>
        </p:nvSpPr>
        <p:spPr>
          <a:xfrm>
            <a:off x="1425053" y="3008366"/>
            <a:ext cx="9969088" cy="461665"/>
          </a:xfrm>
          <a:prstGeom prst="rect">
            <a:avLst/>
          </a:prstGeom>
          <a:noFill/>
        </p:spPr>
        <p:txBody>
          <a:bodyPr wrap="square" rtlCol="0">
            <a:spAutoFit/>
          </a:bodyPr>
          <a:lstStyle/>
          <a:p>
            <a:r>
              <a:rPr lang="en-US" sz="2400" cap="small">
                <a:solidFill>
                  <a:srgbClr val="7A7832"/>
                </a:solidFill>
                <a:latin typeface="Segoe UI Semibold" panose="020B0702040204020203" pitchFamily="34" charset="0"/>
                <a:ea typeface="Segoe UI Historic" panose="020B0502040204020203" pitchFamily="34" charset="0"/>
                <a:cs typeface="Segoe UI Semibold" panose="020B0702040204020203" pitchFamily="34" charset="0"/>
              </a:rPr>
              <a:t>Engaging Enhancing and Transforming Rural North Carolina</a:t>
            </a:r>
          </a:p>
        </p:txBody>
      </p:sp>
      <p:cxnSp>
        <p:nvCxnSpPr>
          <p:cNvPr id="8" name="Straight Connector 7">
            <a:extLst>
              <a:ext uri="{FF2B5EF4-FFF2-40B4-BE49-F238E27FC236}">
                <a16:creationId xmlns:a16="http://schemas.microsoft.com/office/drawing/2014/main" id="{023A1638-74C9-4F5F-9AB9-3A374794B271}"/>
              </a:ext>
            </a:extLst>
          </p:cNvPr>
          <p:cNvCxnSpPr/>
          <p:nvPr/>
        </p:nvCxnSpPr>
        <p:spPr>
          <a:xfrm>
            <a:off x="1017205" y="2984920"/>
            <a:ext cx="11218985" cy="0"/>
          </a:xfrm>
          <a:prstGeom prst="line">
            <a:avLst/>
          </a:prstGeom>
          <a:ln w="38100">
            <a:solidFill>
              <a:srgbClr val="14507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896F5DB-F3D9-4C56-B2BD-555F6B16AAD1}"/>
              </a:ext>
            </a:extLst>
          </p:cNvPr>
          <p:cNvSpPr/>
          <p:nvPr/>
        </p:nvSpPr>
        <p:spPr>
          <a:xfrm>
            <a:off x="7853064" y="5441576"/>
            <a:ext cx="407896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5EA4B73-8BDF-4D21-A0F3-780D86DB96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68460" y="3907434"/>
            <a:ext cx="3569208" cy="1258824"/>
          </a:xfrm>
          <a:prstGeom prst="rect">
            <a:avLst/>
          </a:prstGeom>
        </p:spPr>
      </p:pic>
    </p:spTree>
    <p:extLst>
      <p:ext uri="{BB962C8B-B14F-4D97-AF65-F5344CB8AC3E}">
        <p14:creationId xmlns:p14="http://schemas.microsoft.com/office/powerpoint/2010/main" val="3615188118"/>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361"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505347"/>
            <a:ext cx="6204856" cy="3539430"/>
          </a:xfrm>
          <a:prstGeom prst="rect">
            <a:avLst/>
          </a:prstGeom>
          <a:noFill/>
        </p:spPr>
        <p:txBody>
          <a:bodyPr wrap="square">
            <a:spAutoFit/>
          </a:bodyPr>
          <a:lstStyle/>
          <a:p>
            <a:pPr algn="ctr"/>
            <a:r>
              <a:rPr lang="en-US" sz="2800" b="1" u="sng">
                <a:solidFill>
                  <a:schemeClr val="bg1"/>
                </a:solidFill>
              </a:rPr>
              <a:t>The Challenge</a:t>
            </a:r>
          </a:p>
          <a:p>
            <a:pPr algn="ctr"/>
            <a:r>
              <a:rPr lang="en-US" sz="2800" b="1">
                <a:solidFill>
                  <a:schemeClr val="bg1"/>
                </a:solidFill>
              </a:rPr>
              <a:t>Rural local governments face significant systemic and economic challenges that limit their competitiveness and stifle their efforts to build strong, vibrant, and sustainable communities. Those challenges have been magnified by the COVID-19 pandemic .</a:t>
            </a:r>
          </a:p>
        </p:txBody>
      </p:sp>
    </p:spTree>
    <p:extLst>
      <p:ext uri="{BB962C8B-B14F-4D97-AF65-F5344CB8AC3E}">
        <p14:creationId xmlns:p14="http://schemas.microsoft.com/office/powerpoint/2010/main" val="3229205536"/>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012"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247885"/>
            <a:ext cx="6204856" cy="4401205"/>
          </a:xfrm>
          <a:prstGeom prst="rect">
            <a:avLst/>
          </a:prstGeom>
          <a:noFill/>
        </p:spPr>
        <p:txBody>
          <a:bodyPr wrap="square">
            <a:spAutoFit/>
          </a:bodyPr>
          <a:lstStyle/>
          <a:p>
            <a:pPr algn="ctr"/>
            <a:r>
              <a:rPr lang="en-US" sz="2800" b="1" u="sng">
                <a:solidFill>
                  <a:schemeClr val="bg1"/>
                </a:solidFill>
              </a:rPr>
              <a:t>The REDD Response</a:t>
            </a:r>
          </a:p>
          <a:p>
            <a:pPr algn="ctr"/>
            <a:r>
              <a:rPr lang="en-US" sz="2800" b="1">
                <a:solidFill>
                  <a:schemeClr val="bg1"/>
                </a:solidFill>
              </a:rPr>
              <a:t>Rural Engagement &amp; Investment Program (RE&amp;I) </a:t>
            </a:r>
          </a:p>
          <a:p>
            <a:pPr algn="ctr"/>
            <a:endParaRPr lang="en-US" sz="2800" b="1">
              <a:solidFill>
                <a:schemeClr val="bg1"/>
              </a:solidFill>
            </a:endParaRPr>
          </a:p>
          <a:p>
            <a:pPr algn="ctr"/>
            <a:r>
              <a:rPr lang="en-US" sz="2800" b="1">
                <a:solidFill>
                  <a:schemeClr val="bg1"/>
                </a:solidFill>
              </a:rPr>
              <a:t>Grants, training, and technical assistance for local governments that help communities acquire critical resources, advance project implementation, build local capacity, and respond to critical issues relating to COVID-19 recovery.</a:t>
            </a:r>
          </a:p>
        </p:txBody>
      </p:sp>
    </p:spTree>
    <p:extLst>
      <p:ext uri="{BB962C8B-B14F-4D97-AF65-F5344CB8AC3E}">
        <p14:creationId xmlns:p14="http://schemas.microsoft.com/office/powerpoint/2010/main" val="28619981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dirty="0"/>
              <a:t>Facts &amp; Figures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41537"/>
            <a:ext cx="6616960" cy="4604496"/>
          </a:xfrm>
        </p:spPr>
        <p:txBody>
          <a:bodyPr wrap="square" anchor="t">
            <a:normAutofit lnSpcReduction="10000"/>
          </a:bodyPr>
          <a:lstStyle/>
          <a:p>
            <a:pPr marL="0" indent="0" eaLnBrk="1" hangingPunct="1">
              <a:buNone/>
            </a:pPr>
            <a:endParaRPr lang="en-US" altLang="en-US" dirty="0"/>
          </a:p>
          <a:p>
            <a:pPr eaLnBrk="1" hangingPunct="1"/>
            <a:r>
              <a:rPr lang="en-US" altLang="en-US" dirty="0">
                <a:latin typeface="Arial"/>
                <a:cs typeface="Arial"/>
              </a:rPr>
              <a:t>More than $200 million in first tranche of LFRF to region</a:t>
            </a:r>
          </a:p>
          <a:p>
            <a:pPr lvl="1" eaLnBrk="1" hangingPunct="1"/>
            <a:r>
              <a:rPr lang="en-US" altLang="en-US" dirty="0">
                <a:latin typeface="Arial"/>
                <a:cs typeface="Arial"/>
              </a:rPr>
              <a:t>$141 million to counties</a:t>
            </a:r>
          </a:p>
          <a:p>
            <a:pPr lvl="1" eaLnBrk="1" hangingPunct="1"/>
            <a:r>
              <a:rPr lang="en-US" altLang="en-US" dirty="0">
                <a:latin typeface="Arial"/>
                <a:cs typeface="Arial"/>
              </a:rPr>
              <a:t>$66 million to cities</a:t>
            </a:r>
          </a:p>
          <a:p>
            <a:pPr lvl="1" eaLnBrk="1" hangingPunct="1"/>
            <a:endParaRPr lang="en-US" altLang="en-US" dirty="0"/>
          </a:p>
          <a:p>
            <a:pPr eaLnBrk="1" hangingPunct="1"/>
            <a:r>
              <a:rPr lang="en-US" altLang="en-US" dirty="0">
                <a:latin typeface="Arial"/>
                <a:cs typeface="Arial"/>
              </a:rPr>
              <a:t>Cities report having spent $23 million as of March 31, 2022</a:t>
            </a:r>
          </a:p>
          <a:p>
            <a:pPr eaLnBrk="1" hangingPunct="1"/>
            <a:endParaRPr lang="en-US" altLang="en-US" dirty="0">
              <a:latin typeface="Arial"/>
              <a:cs typeface="Arial"/>
            </a:endParaRPr>
          </a:p>
          <a:p>
            <a:pPr eaLnBrk="1" hangingPunct="1"/>
            <a:r>
              <a:rPr lang="en-US" altLang="en-US" dirty="0">
                <a:latin typeface="Arial"/>
                <a:cs typeface="Arial"/>
              </a:rPr>
              <a:t>83% of budgeted funds spent as revenue replacement</a:t>
            </a:r>
          </a:p>
        </p:txBody>
      </p:sp>
      <p:pic>
        <p:nvPicPr>
          <p:cNvPr id="5" name="Picture 4">
            <a:extLst>
              <a:ext uri="{FF2B5EF4-FFF2-40B4-BE49-F238E27FC236}">
                <a16:creationId xmlns:a16="http://schemas.microsoft.com/office/drawing/2014/main" id="{62DBFE5B-9D9E-811A-794C-08CC4A2F1C6D}"/>
              </a:ext>
            </a:extLst>
          </p:cNvPr>
          <p:cNvPicPr>
            <a:picLocks noChangeAspect="1"/>
          </p:cNvPicPr>
          <p:nvPr/>
        </p:nvPicPr>
        <p:blipFill>
          <a:blip r:embed="rId2"/>
          <a:stretch>
            <a:fillRect/>
          </a:stretch>
        </p:blipFill>
        <p:spPr>
          <a:xfrm>
            <a:off x="7774155" y="3095105"/>
            <a:ext cx="4074168" cy="2977277"/>
          </a:xfrm>
          <a:prstGeom prst="rect">
            <a:avLst/>
          </a:prstGeom>
        </p:spPr>
      </p:pic>
    </p:spTree>
    <p:extLst>
      <p:ext uri="{BB962C8B-B14F-4D97-AF65-F5344CB8AC3E}">
        <p14:creationId xmlns:p14="http://schemas.microsoft.com/office/powerpoint/2010/main" val="20583302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361"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963789"/>
            <a:ext cx="6204856" cy="5262979"/>
          </a:xfrm>
          <a:prstGeom prst="rect">
            <a:avLst/>
          </a:prstGeom>
          <a:noFill/>
        </p:spPr>
        <p:txBody>
          <a:bodyPr wrap="square">
            <a:spAutoFit/>
          </a:bodyPr>
          <a:lstStyle/>
          <a:p>
            <a:pPr algn="ctr"/>
            <a:r>
              <a:rPr lang="en-US" sz="2800" b="1" u="sng">
                <a:solidFill>
                  <a:schemeClr val="bg1"/>
                </a:solidFill>
              </a:rPr>
              <a:t>The Rural Engagement &amp; Investment Program (RE&amp;I)</a:t>
            </a:r>
          </a:p>
          <a:p>
            <a:pPr marL="457200" indent="-457200">
              <a:buFont typeface="Arial" panose="020B0604020202020204" pitchFamily="34" charset="0"/>
              <a:buChar char="•"/>
            </a:pPr>
            <a:endParaRPr lang="en-US" sz="2800" b="1">
              <a:solidFill>
                <a:schemeClr val="bg1"/>
              </a:solidFill>
            </a:endParaRPr>
          </a:p>
          <a:p>
            <a:pPr marL="457200" indent="-457200">
              <a:buFont typeface="Arial" panose="020B0604020202020204" pitchFamily="34" charset="0"/>
              <a:buChar char="•"/>
            </a:pPr>
            <a:r>
              <a:rPr lang="en-US" sz="2800" b="1">
                <a:solidFill>
                  <a:schemeClr val="bg1"/>
                </a:solidFill>
              </a:rPr>
              <a:t>Support downtown economic development initiatives   </a:t>
            </a:r>
          </a:p>
          <a:p>
            <a:pPr marL="457200" indent="-457200">
              <a:buFont typeface="Arial" panose="020B0604020202020204" pitchFamily="34" charset="0"/>
              <a:buChar char="•"/>
            </a:pPr>
            <a:r>
              <a:rPr lang="en-US" sz="2800" b="1">
                <a:solidFill>
                  <a:schemeClr val="bg1"/>
                </a:solidFill>
              </a:rPr>
              <a:t>Provide public improvements that help retain businesses</a:t>
            </a:r>
          </a:p>
          <a:p>
            <a:pPr marL="457200" indent="-457200">
              <a:buFont typeface="Arial" panose="020B0604020202020204" pitchFamily="34" charset="0"/>
              <a:buChar char="•"/>
            </a:pPr>
            <a:r>
              <a:rPr lang="en-US" sz="2800" b="1">
                <a:solidFill>
                  <a:schemeClr val="bg1"/>
                </a:solidFill>
              </a:rPr>
              <a:t>Enhance support for small businesses</a:t>
            </a:r>
          </a:p>
          <a:p>
            <a:pPr marL="457200" indent="-457200">
              <a:buFont typeface="Arial" panose="020B0604020202020204" pitchFamily="34" charset="0"/>
              <a:buChar char="•"/>
            </a:pPr>
            <a:r>
              <a:rPr lang="en-US" sz="2800" b="1">
                <a:solidFill>
                  <a:schemeClr val="bg1"/>
                </a:solidFill>
              </a:rPr>
              <a:t>Create resilient neighborhoods.</a:t>
            </a:r>
          </a:p>
          <a:p>
            <a:pPr marL="457200" indent="-457200">
              <a:buFont typeface="Arial" panose="020B0604020202020204" pitchFamily="34" charset="0"/>
              <a:buChar char="•"/>
            </a:pPr>
            <a:r>
              <a:rPr lang="en-US" sz="2800" b="1">
                <a:solidFill>
                  <a:schemeClr val="bg1"/>
                </a:solidFill>
              </a:rPr>
              <a:t>Increase the local government capacity.</a:t>
            </a:r>
          </a:p>
          <a:p>
            <a:pPr marL="457200" indent="-457200">
              <a:buFont typeface="Arial" panose="020B0604020202020204" pitchFamily="34" charset="0"/>
              <a:buChar char="•"/>
            </a:pPr>
            <a:endParaRPr lang="en-US" sz="2800" b="1">
              <a:solidFill>
                <a:schemeClr val="bg1"/>
              </a:solidFill>
            </a:endParaRPr>
          </a:p>
        </p:txBody>
      </p:sp>
    </p:spTree>
    <p:extLst>
      <p:ext uri="{BB962C8B-B14F-4D97-AF65-F5344CB8AC3E}">
        <p14:creationId xmlns:p14="http://schemas.microsoft.com/office/powerpoint/2010/main" val="1610631152"/>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 Fund</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661945"/>
            <a:ext cx="6204856" cy="5262979"/>
          </a:xfrm>
          <a:prstGeom prst="rect">
            <a:avLst/>
          </a:prstGeom>
          <a:noFill/>
        </p:spPr>
        <p:txBody>
          <a:bodyPr wrap="square">
            <a:spAutoFit/>
          </a:bodyPr>
          <a:lstStyle/>
          <a:p>
            <a:pPr algn="ctr"/>
            <a:r>
              <a:rPr lang="en-US" sz="2800" b="1" u="sng">
                <a:solidFill>
                  <a:schemeClr val="bg1"/>
                </a:solidFill>
              </a:rPr>
              <a:t>Rural Transformation Grants </a:t>
            </a:r>
          </a:p>
          <a:p>
            <a:pPr algn="ctr"/>
            <a:r>
              <a:rPr lang="en-US" sz="2800" b="1" u="sng">
                <a:solidFill>
                  <a:schemeClr val="bg1"/>
                </a:solidFill>
              </a:rPr>
              <a:t>$48 Million ARPA Funds</a:t>
            </a:r>
          </a:p>
          <a:p>
            <a:pPr algn="ctr"/>
            <a:endParaRPr lang="en-US" sz="2800" b="1" u="sng">
              <a:solidFill>
                <a:schemeClr val="bg1"/>
              </a:solidFill>
            </a:endParaRPr>
          </a:p>
          <a:p>
            <a:pPr algn="ctr"/>
            <a:r>
              <a:rPr lang="en-US" sz="2800" b="1">
                <a:solidFill>
                  <a:schemeClr val="bg1"/>
                </a:solidFill>
              </a:rPr>
              <a:t>Support innovative approaches to increasing local capacity, COVID-19 recovery, building partnerships that support small businesses, leveraging resources to support downtown development, and advancing local projects  that will address critical community and economic development needs.</a:t>
            </a:r>
          </a:p>
        </p:txBody>
      </p:sp>
    </p:spTree>
    <p:extLst>
      <p:ext uri="{BB962C8B-B14F-4D97-AF65-F5344CB8AC3E}">
        <p14:creationId xmlns:p14="http://schemas.microsoft.com/office/powerpoint/2010/main" val="4095199571"/>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7756"/>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505347"/>
            <a:ext cx="6204856" cy="3539430"/>
          </a:xfrm>
          <a:prstGeom prst="rect">
            <a:avLst/>
          </a:prstGeom>
          <a:noFill/>
        </p:spPr>
        <p:txBody>
          <a:bodyPr wrap="square">
            <a:spAutoFit/>
          </a:bodyPr>
          <a:lstStyle/>
          <a:p>
            <a:pPr algn="ctr"/>
            <a:r>
              <a:rPr lang="en-US" sz="2800" b="1" u="sng">
                <a:solidFill>
                  <a:schemeClr val="bg1"/>
                </a:solidFill>
              </a:rPr>
              <a:t>Rural Transformation Grant Categories</a:t>
            </a:r>
          </a:p>
          <a:p>
            <a:pPr algn="ctr"/>
            <a:endParaRPr lang="en-US" sz="2800" b="1">
              <a:solidFill>
                <a:schemeClr val="bg1"/>
              </a:solidFill>
            </a:endParaRPr>
          </a:p>
          <a:p>
            <a:pPr marL="457200" indent="-457200">
              <a:buFont typeface="Arial" panose="020B0604020202020204" pitchFamily="34" charset="0"/>
              <a:buChar char="•"/>
            </a:pPr>
            <a:r>
              <a:rPr lang="en-US" sz="2800" b="1">
                <a:solidFill>
                  <a:schemeClr val="bg1"/>
                </a:solidFill>
              </a:rPr>
              <a:t>Downtown Revitalization</a:t>
            </a:r>
          </a:p>
          <a:p>
            <a:pPr marL="457200" indent="-457200">
              <a:buFont typeface="Arial" panose="020B0604020202020204" pitchFamily="34" charset="0"/>
              <a:buChar char="•"/>
            </a:pPr>
            <a:r>
              <a:rPr lang="en-US" sz="2800" b="1">
                <a:solidFill>
                  <a:schemeClr val="bg1"/>
                </a:solidFill>
              </a:rPr>
              <a:t>Resilient Neighborhoods </a:t>
            </a:r>
          </a:p>
          <a:p>
            <a:pPr marL="457200" indent="-457200">
              <a:buFont typeface="Arial" panose="020B0604020202020204" pitchFamily="34" charset="0"/>
              <a:buChar char="•"/>
            </a:pPr>
            <a:r>
              <a:rPr lang="en-US" sz="2800" b="1">
                <a:solidFill>
                  <a:schemeClr val="bg1"/>
                </a:solidFill>
              </a:rPr>
              <a:t>Community Enhancements for Economic Growth</a:t>
            </a:r>
          </a:p>
          <a:p>
            <a:pPr marL="457200" indent="-457200">
              <a:buFont typeface="Arial" panose="020B0604020202020204" pitchFamily="34" charset="0"/>
              <a:buChar char="•"/>
            </a:pPr>
            <a:r>
              <a:rPr lang="en-US" sz="2800" b="1">
                <a:solidFill>
                  <a:schemeClr val="bg1"/>
                </a:solidFill>
              </a:rPr>
              <a:t>Rural Community Capacity Building</a:t>
            </a:r>
          </a:p>
          <a:p>
            <a:pPr algn="ctr"/>
            <a:endParaRPr lang="en-US" sz="2800" b="1">
              <a:solidFill>
                <a:schemeClr val="bg1"/>
              </a:solidFill>
            </a:endParaRPr>
          </a:p>
        </p:txBody>
      </p:sp>
    </p:spTree>
    <p:extLst>
      <p:ext uri="{BB962C8B-B14F-4D97-AF65-F5344CB8AC3E}">
        <p14:creationId xmlns:p14="http://schemas.microsoft.com/office/powerpoint/2010/main" val="1661157793"/>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200198" y="1462818"/>
            <a:ext cx="6204856" cy="3108543"/>
          </a:xfrm>
          <a:prstGeom prst="rect">
            <a:avLst/>
          </a:prstGeom>
          <a:noFill/>
        </p:spPr>
        <p:txBody>
          <a:bodyPr wrap="square">
            <a:spAutoFit/>
          </a:bodyPr>
          <a:lstStyle/>
          <a:p>
            <a:pPr algn="ctr"/>
            <a:r>
              <a:rPr lang="en-US" sz="2800" b="1" u="sng">
                <a:solidFill>
                  <a:schemeClr val="bg1"/>
                </a:solidFill>
              </a:rPr>
              <a:t>Downtown Revitalization</a:t>
            </a:r>
          </a:p>
          <a:p>
            <a:pPr algn="ctr"/>
            <a:endParaRPr lang="en-US" sz="2800" b="1">
              <a:solidFill>
                <a:schemeClr val="bg1"/>
              </a:solidFill>
            </a:endParaRPr>
          </a:p>
          <a:p>
            <a:r>
              <a:rPr lang="en-US" sz="2800" b="1">
                <a:solidFill>
                  <a:schemeClr val="bg1"/>
                </a:solidFill>
              </a:rPr>
              <a:t>Grant and engagement programming to help rural communities revitalize main streets, improve economic conditions in downtown districts, and spur economic recovery from COVID-19. </a:t>
            </a:r>
          </a:p>
        </p:txBody>
      </p:sp>
    </p:spTree>
    <p:extLst>
      <p:ext uri="{BB962C8B-B14F-4D97-AF65-F5344CB8AC3E}">
        <p14:creationId xmlns:p14="http://schemas.microsoft.com/office/powerpoint/2010/main" val="914511142"/>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007836" y="1462818"/>
            <a:ext cx="7075917" cy="3539430"/>
          </a:xfrm>
          <a:prstGeom prst="rect">
            <a:avLst/>
          </a:prstGeom>
          <a:noFill/>
        </p:spPr>
        <p:txBody>
          <a:bodyPr wrap="square">
            <a:spAutoFit/>
          </a:bodyPr>
          <a:lstStyle/>
          <a:p>
            <a:pPr algn="ctr"/>
            <a:r>
              <a:rPr lang="en-US" sz="2800" b="1" u="sng">
                <a:solidFill>
                  <a:schemeClr val="bg1"/>
                </a:solidFill>
              </a:rPr>
              <a:t>Downtown Revitalization</a:t>
            </a:r>
          </a:p>
          <a:p>
            <a:pPr algn="ctr"/>
            <a:endParaRPr lang="en-US" sz="2800" b="1">
              <a:solidFill>
                <a:schemeClr val="bg1"/>
              </a:solidFill>
            </a:endParaRPr>
          </a:p>
          <a:p>
            <a:r>
              <a:rPr lang="en-US" sz="2800" b="1">
                <a:solidFill>
                  <a:schemeClr val="bg1"/>
                </a:solidFill>
              </a:rPr>
              <a:t>• Public Improvements</a:t>
            </a:r>
          </a:p>
          <a:p>
            <a:r>
              <a:rPr lang="en-US" sz="2800" b="1">
                <a:solidFill>
                  <a:schemeClr val="bg1"/>
                </a:solidFill>
              </a:rPr>
              <a:t>• Mixed-use Development</a:t>
            </a:r>
          </a:p>
          <a:p>
            <a:r>
              <a:rPr lang="en-US" sz="2800" b="1">
                <a:solidFill>
                  <a:schemeClr val="bg1"/>
                </a:solidFill>
              </a:rPr>
              <a:t>• Small Business Improvements</a:t>
            </a:r>
          </a:p>
          <a:p>
            <a:r>
              <a:rPr lang="en-US" sz="2800" b="1">
                <a:solidFill>
                  <a:schemeClr val="bg1"/>
                </a:solidFill>
              </a:rPr>
              <a:t>• Planning, Training, and Technical assistance</a:t>
            </a:r>
          </a:p>
          <a:p>
            <a:r>
              <a:rPr lang="en-US" sz="2800" b="1">
                <a:solidFill>
                  <a:schemeClr val="bg1"/>
                </a:solidFill>
              </a:rPr>
              <a:t>• Industry Improvements</a:t>
            </a:r>
          </a:p>
          <a:p>
            <a:endParaRPr lang="en-US" sz="2800" b="1">
              <a:solidFill>
                <a:schemeClr val="bg1"/>
              </a:solidFill>
            </a:endParaRPr>
          </a:p>
        </p:txBody>
      </p:sp>
    </p:spTree>
    <p:extLst>
      <p:ext uri="{BB962C8B-B14F-4D97-AF65-F5344CB8AC3E}">
        <p14:creationId xmlns:p14="http://schemas.microsoft.com/office/powerpoint/2010/main" val="1967127218"/>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200198" y="1462818"/>
            <a:ext cx="6204856" cy="3108543"/>
          </a:xfrm>
          <a:prstGeom prst="rect">
            <a:avLst/>
          </a:prstGeom>
          <a:noFill/>
        </p:spPr>
        <p:txBody>
          <a:bodyPr wrap="square">
            <a:spAutoFit/>
          </a:bodyPr>
          <a:lstStyle/>
          <a:p>
            <a:pPr algn="ctr"/>
            <a:r>
              <a:rPr lang="en-US" sz="2800" b="1" u="sng">
                <a:solidFill>
                  <a:schemeClr val="bg1"/>
                </a:solidFill>
              </a:rPr>
              <a:t>Resilient Neighborhoods</a:t>
            </a:r>
          </a:p>
          <a:p>
            <a:pPr algn="ctr"/>
            <a:endParaRPr lang="en-US" sz="2800" b="1">
              <a:solidFill>
                <a:schemeClr val="bg1"/>
              </a:solidFill>
            </a:endParaRPr>
          </a:p>
          <a:p>
            <a:r>
              <a:rPr lang="en-US" sz="2800" b="1">
                <a:solidFill>
                  <a:schemeClr val="bg1"/>
                </a:solidFill>
              </a:rPr>
              <a:t>Grants to help local governments address issues related to COVID-19 and advance local projects that support community growth and help build viable and more resilient neighborhoods.</a:t>
            </a:r>
          </a:p>
        </p:txBody>
      </p:sp>
    </p:spTree>
    <p:extLst>
      <p:ext uri="{BB962C8B-B14F-4D97-AF65-F5344CB8AC3E}">
        <p14:creationId xmlns:p14="http://schemas.microsoft.com/office/powerpoint/2010/main" val="165886327"/>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7756"/>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088621" y="1462818"/>
            <a:ext cx="6866271" cy="3539430"/>
          </a:xfrm>
          <a:prstGeom prst="rect">
            <a:avLst/>
          </a:prstGeom>
          <a:noFill/>
        </p:spPr>
        <p:txBody>
          <a:bodyPr wrap="square">
            <a:spAutoFit/>
          </a:bodyPr>
          <a:lstStyle/>
          <a:p>
            <a:pPr algn="ctr"/>
            <a:r>
              <a:rPr lang="en-US" sz="2800" b="1" u="sng">
                <a:solidFill>
                  <a:schemeClr val="bg1"/>
                </a:solidFill>
              </a:rPr>
              <a:t>Resilient Neighborhoods</a:t>
            </a:r>
          </a:p>
          <a:p>
            <a:pPr algn="ctr"/>
            <a:endParaRPr lang="en-US" sz="2800" b="1">
              <a:solidFill>
                <a:schemeClr val="bg1"/>
              </a:solidFill>
            </a:endParaRPr>
          </a:p>
          <a:p>
            <a:r>
              <a:rPr lang="en-US" sz="2800" b="1">
                <a:solidFill>
                  <a:schemeClr val="bg1"/>
                </a:solidFill>
              </a:rPr>
              <a:t>• Affordable Permanent Housing</a:t>
            </a:r>
          </a:p>
          <a:p>
            <a:r>
              <a:rPr lang="en-US" sz="2800" b="1">
                <a:solidFill>
                  <a:schemeClr val="bg1"/>
                </a:solidFill>
              </a:rPr>
              <a:t>• Neighborhood Improvements and Facilities</a:t>
            </a:r>
          </a:p>
          <a:p>
            <a:r>
              <a:rPr lang="en-US" sz="2800" b="1">
                <a:solidFill>
                  <a:schemeClr val="bg1"/>
                </a:solidFill>
              </a:rPr>
              <a:t>• Small Business Assistance</a:t>
            </a:r>
          </a:p>
          <a:p>
            <a:r>
              <a:rPr lang="en-US" sz="2800" b="1">
                <a:solidFill>
                  <a:schemeClr val="bg1"/>
                </a:solidFill>
              </a:rPr>
              <a:t>• Nutritional and Healthy Initiatives</a:t>
            </a:r>
          </a:p>
          <a:p>
            <a:r>
              <a:rPr lang="en-US" sz="2800" b="1">
                <a:solidFill>
                  <a:schemeClr val="bg1"/>
                </a:solidFill>
              </a:rPr>
              <a:t>• Mixed-use Developments</a:t>
            </a:r>
          </a:p>
          <a:p>
            <a:endParaRPr lang="en-US" sz="2800" b="1">
              <a:solidFill>
                <a:schemeClr val="bg1"/>
              </a:solidFill>
            </a:endParaRPr>
          </a:p>
        </p:txBody>
      </p:sp>
    </p:spTree>
    <p:extLst>
      <p:ext uri="{BB962C8B-B14F-4D97-AF65-F5344CB8AC3E}">
        <p14:creationId xmlns:p14="http://schemas.microsoft.com/office/powerpoint/2010/main" val="3966991063"/>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200198" y="1462818"/>
            <a:ext cx="6204856" cy="3539430"/>
          </a:xfrm>
          <a:prstGeom prst="rect">
            <a:avLst/>
          </a:prstGeom>
          <a:noFill/>
        </p:spPr>
        <p:txBody>
          <a:bodyPr wrap="square">
            <a:spAutoFit/>
          </a:bodyPr>
          <a:lstStyle/>
          <a:p>
            <a:pPr algn="ctr"/>
            <a:r>
              <a:rPr lang="en-US" sz="2800" b="1" u="sng">
                <a:solidFill>
                  <a:schemeClr val="bg1"/>
                </a:solidFill>
              </a:rPr>
              <a:t>Community Enhancements for Economic Growth</a:t>
            </a:r>
          </a:p>
          <a:p>
            <a:pPr algn="ctr"/>
            <a:endParaRPr lang="en-US" sz="2800" b="1">
              <a:solidFill>
                <a:schemeClr val="bg1"/>
              </a:solidFill>
            </a:endParaRPr>
          </a:p>
          <a:p>
            <a:r>
              <a:rPr lang="en-US" sz="2800" b="1">
                <a:solidFill>
                  <a:schemeClr val="bg1"/>
                </a:solidFill>
              </a:rPr>
              <a:t>Grants to support the acquisition of land and buildings, the development of neighborhood properties and business sites, and the removal of physical barriers to economic growth. </a:t>
            </a:r>
          </a:p>
        </p:txBody>
      </p:sp>
    </p:spTree>
    <p:extLst>
      <p:ext uri="{BB962C8B-B14F-4D97-AF65-F5344CB8AC3E}">
        <p14:creationId xmlns:p14="http://schemas.microsoft.com/office/powerpoint/2010/main" val="2930063911"/>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78751" y="1462818"/>
            <a:ext cx="6776141" cy="4832092"/>
          </a:xfrm>
          <a:prstGeom prst="rect">
            <a:avLst/>
          </a:prstGeom>
          <a:noFill/>
        </p:spPr>
        <p:txBody>
          <a:bodyPr wrap="square">
            <a:spAutoFit/>
          </a:bodyPr>
          <a:lstStyle/>
          <a:p>
            <a:pPr algn="ctr"/>
            <a:r>
              <a:rPr lang="en-US" sz="2800" b="1" u="sng">
                <a:solidFill>
                  <a:schemeClr val="bg1"/>
                </a:solidFill>
              </a:rPr>
              <a:t>Community Enhancements for Economic Growth</a:t>
            </a:r>
          </a:p>
          <a:p>
            <a:pPr algn="ctr"/>
            <a:endParaRPr lang="en-US" sz="2800" b="1">
              <a:solidFill>
                <a:schemeClr val="bg1"/>
              </a:solidFill>
            </a:endParaRPr>
          </a:p>
          <a:p>
            <a:r>
              <a:rPr lang="en-US" sz="2800" b="1">
                <a:solidFill>
                  <a:schemeClr val="bg1"/>
                </a:solidFill>
              </a:rPr>
              <a:t>• Property Acquisition</a:t>
            </a:r>
          </a:p>
          <a:p>
            <a:r>
              <a:rPr lang="en-US" sz="2800" b="1">
                <a:solidFill>
                  <a:schemeClr val="bg1"/>
                </a:solidFill>
              </a:rPr>
              <a:t>• Secure Abandoned Properties</a:t>
            </a:r>
          </a:p>
          <a:p>
            <a:r>
              <a:rPr lang="en-US" sz="2800" b="1">
                <a:solidFill>
                  <a:schemeClr val="bg1"/>
                </a:solidFill>
              </a:rPr>
              <a:t>• Land and Site preparation</a:t>
            </a:r>
          </a:p>
          <a:p>
            <a:r>
              <a:rPr lang="en-US" sz="2800" b="1">
                <a:solidFill>
                  <a:schemeClr val="bg1"/>
                </a:solidFill>
              </a:rPr>
              <a:t>• Environmental Remediation</a:t>
            </a:r>
          </a:p>
          <a:p>
            <a:r>
              <a:rPr lang="en-US" sz="2800" b="1">
                <a:solidFill>
                  <a:schemeClr val="bg1"/>
                </a:solidFill>
              </a:rPr>
              <a:t>• Demolition paired with Neighborhood        Revitalization</a:t>
            </a:r>
          </a:p>
          <a:p>
            <a:r>
              <a:rPr lang="en-US" sz="2800" b="1">
                <a:solidFill>
                  <a:schemeClr val="bg1"/>
                </a:solidFill>
              </a:rPr>
              <a:t>• Lot Cleaning and Greening</a:t>
            </a:r>
          </a:p>
          <a:p>
            <a:endParaRPr lang="en-US" sz="2800" b="1">
              <a:solidFill>
                <a:schemeClr val="bg1"/>
              </a:solidFill>
            </a:endParaRPr>
          </a:p>
        </p:txBody>
      </p:sp>
    </p:spTree>
    <p:extLst>
      <p:ext uri="{BB962C8B-B14F-4D97-AF65-F5344CB8AC3E}">
        <p14:creationId xmlns:p14="http://schemas.microsoft.com/office/powerpoint/2010/main" val="2274890451"/>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8878"/>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200198" y="1462818"/>
            <a:ext cx="6204856" cy="3970318"/>
          </a:xfrm>
          <a:prstGeom prst="rect">
            <a:avLst/>
          </a:prstGeom>
          <a:noFill/>
        </p:spPr>
        <p:txBody>
          <a:bodyPr wrap="square">
            <a:spAutoFit/>
          </a:bodyPr>
          <a:lstStyle/>
          <a:p>
            <a:pPr algn="ctr"/>
            <a:r>
              <a:rPr lang="en-US" sz="2800" b="1" u="sng">
                <a:solidFill>
                  <a:schemeClr val="bg1"/>
                </a:solidFill>
              </a:rPr>
              <a:t>Rural Community Capacity (RC2)</a:t>
            </a:r>
          </a:p>
          <a:p>
            <a:pPr algn="ctr"/>
            <a:endParaRPr lang="en-US" sz="2800" b="1">
              <a:solidFill>
                <a:schemeClr val="bg1"/>
              </a:solidFill>
            </a:endParaRPr>
          </a:p>
          <a:p>
            <a:r>
              <a:rPr lang="en-US" sz="2800" b="1">
                <a:solidFill>
                  <a:schemeClr val="bg1"/>
                </a:solidFill>
              </a:rPr>
              <a:t>RC2 is a university-based collaborative that will provide educational programming, technical assistance, capacity building, economic development consultation, and focused guidance to local governments in rural and distressed communities. </a:t>
            </a:r>
          </a:p>
        </p:txBody>
      </p:sp>
    </p:spTree>
    <p:extLst>
      <p:ext uri="{BB962C8B-B14F-4D97-AF65-F5344CB8AC3E}">
        <p14:creationId xmlns:p14="http://schemas.microsoft.com/office/powerpoint/2010/main" val="24970738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dirty="0"/>
              <a:t>What If I Haven’t Spent?</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14381"/>
            <a:ext cx="4965441" cy="4491692"/>
          </a:xfrm>
        </p:spPr>
        <p:txBody>
          <a:bodyPr wrap="square" anchor="t">
            <a:normAutofit/>
          </a:bodyPr>
          <a:lstStyle/>
          <a:p>
            <a:pPr marL="0" indent="0" eaLnBrk="1" hangingPunct="1">
              <a:buNone/>
            </a:pPr>
            <a:endParaRPr lang="en-US" altLang="en-US" sz="2200" dirty="0"/>
          </a:p>
          <a:p>
            <a:pPr eaLnBrk="1" hangingPunct="1"/>
            <a:r>
              <a:rPr lang="en-US" altLang="en-US" sz="2800" dirty="0"/>
              <a:t>You’re not alone!</a:t>
            </a:r>
          </a:p>
          <a:p>
            <a:pPr eaLnBrk="1" hangingPunct="1"/>
            <a:endParaRPr lang="en-US" altLang="en-US" sz="2800" dirty="0"/>
          </a:p>
          <a:p>
            <a:pPr eaLnBrk="1" hangingPunct="1"/>
            <a:r>
              <a:rPr lang="en-US" altLang="en-US" dirty="0"/>
              <a:t>Deadlines remain in 2024/2026</a:t>
            </a:r>
          </a:p>
          <a:p>
            <a:pPr eaLnBrk="1" hangingPunct="1"/>
            <a:endParaRPr lang="en-US" altLang="en-US" dirty="0"/>
          </a:p>
          <a:p>
            <a:pPr eaLnBrk="1" hangingPunct="1"/>
            <a:r>
              <a:rPr lang="en-US" altLang="en-US" dirty="0"/>
              <a:t>That’s why we’re here today</a:t>
            </a:r>
          </a:p>
        </p:txBody>
      </p:sp>
      <p:pic>
        <p:nvPicPr>
          <p:cNvPr id="3076" name="Picture 4" descr="Free Person Doing Thumbs Up Stock Photo">
            <a:extLst>
              <a:ext uri="{FF2B5EF4-FFF2-40B4-BE49-F238E27FC236}">
                <a16:creationId xmlns:a16="http://schemas.microsoft.com/office/drawing/2014/main" id="{F630D656-FAA6-054C-DAF7-B65348B2E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3" r="14535" b="-1"/>
          <a:stretch/>
        </p:blipFill>
        <p:spPr bwMode="auto">
          <a:xfrm>
            <a:off x="6469167" y="2114381"/>
            <a:ext cx="4884634" cy="4351338"/>
          </a:xfrm>
          <a:prstGeom prst="rect">
            <a:avLst/>
          </a:prstGeom>
          <a:solidFill>
            <a:srgbClr val="FFFFFF"/>
          </a:solidFill>
          <a:ln>
            <a:solidFill>
              <a:schemeClr val="tx1"/>
            </a:solidFill>
          </a:ln>
        </p:spPr>
      </p:pic>
    </p:spTree>
    <p:extLst>
      <p:ext uri="{BB962C8B-B14F-4D97-AF65-F5344CB8AC3E}">
        <p14:creationId xmlns:p14="http://schemas.microsoft.com/office/powerpoint/2010/main" val="39671812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8878"/>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200198" y="1462818"/>
            <a:ext cx="6204856" cy="3970318"/>
          </a:xfrm>
          <a:prstGeom prst="rect">
            <a:avLst/>
          </a:prstGeom>
          <a:noFill/>
        </p:spPr>
        <p:txBody>
          <a:bodyPr wrap="square">
            <a:spAutoFit/>
          </a:bodyPr>
          <a:lstStyle/>
          <a:p>
            <a:pPr algn="ctr"/>
            <a:r>
              <a:rPr lang="en-US" sz="2800" b="1" u="sng">
                <a:solidFill>
                  <a:schemeClr val="bg1"/>
                </a:solidFill>
              </a:rPr>
              <a:t>RC2 Pilot at Appalachian State Univ. Walker College of Business</a:t>
            </a:r>
          </a:p>
          <a:p>
            <a:pPr algn="ctr"/>
            <a:endParaRPr lang="en-US" sz="2800" b="1">
              <a:solidFill>
                <a:schemeClr val="bg1"/>
              </a:solidFill>
            </a:endParaRPr>
          </a:p>
          <a:p>
            <a:r>
              <a:rPr lang="en-US" sz="2800" b="1">
                <a:solidFill>
                  <a:schemeClr val="bg1"/>
                </a:solidFill>
              </a:rPr>
              <a:t>The RC2 campus/virtual curriculum will include core courses that are required by the Department of Commerce and targeted courses that are designed by ASU faculty. </a:t>
            </a:r>
          </a:p>
          <a:p>
            <a:endParaRPr lang="en-US" sz="2800" b="1">
              <a:solidFill>
                <a:schemeClr val="bg1"/>
              </a:solidFill>
            </a:endParaRPr>
          </a:p>
        </p:txBody>
      </p:sp>
    </p:spTree>
    <p:extLst>
      <p:ext uri="{BB962C8B-B14F-4D97-AF65-F5344CB8AC3E}">
        <p14:creationId xmlns:p14="http://schemas.microsoft.com/office/powerpoint/2010/main" val="3957921971"/>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4871103" y="637179"/>
            <a:ext cx="6853727" cy="6555641"/>
          </a:xfrm>
          <a:prstGeom prst="rect">
            <a:avLst/>
          </a:prstGeom>
          <a:noFill/>
        </p:spPr>
        <p:txBody>
          <a:bodyPr wrap="square">
            <a:spAutoFit/>
          </a:bodyPr>
          <a:lstStyle/>
          <a:p>
            <a:pPr algn="ctr"/>
            <a:r>
              <a:rPr lang="en-US" sz="2800" b="1" u="sng">
                <a:solidFill>
                  <a:schemeClr val="bg1"/>
                </a:solidFill>
              </a:rPr>
              <a:t>RC2 Community Resources</a:t>
            </a:r>
          </a:p>
          <a:p>
            <a:pPr algn="ctr"/>
            <a:endParaRPr lang="en-US" sz="2800" b="1" u="sng">
              <a:solidFill>
                <a:schemeClr val="bg1"/>
              </a:solidFill>
            </a:endParaRPr>
          </a:p>
          <a:p>
            <a:r>
              <a:rPr lang="en-US" sz="2800" b="1">
                <a:solidFill>
                  <a:schemeClr val="bg1"/>
                </a:solidFill>
              </a:rPr>
              <a:t>•Campus and Virtual Curriculum</a:t>
            </a:r>
          </a:p>
          <a:p>
            <a:endParaRPr lang="en-US" sz="2800" b="1">
              <a:solidFill>
                <a:schemeClr val="bg1"/>
              </a:solidFill>
            </a:endParaRPr>
          </a:p>
          <a:p>
            <a:r>
              <a:rPr lang="en-US" sz="2800" b="1">
                <a:solidFill>
                  <a:schemeClr val="bg1"/>
                </a:solidFill>
              </a:rPr>
              <a:t>•Direct Engagement App State Faculty and REDD Staff </a:t>
            </a:r>
          </a:p>
          <a:p>
            <a:endParaRPr lang="en-US" sz="2800" b="1">
              <a:solidFill>
                <a:schemeClr val="bg1"/>
              </a:solidFill>
            </a:endParaRPr>
          </a:p>
          <a:p>
            <a:r>
              <a:rPr lang="en-US" sz="2800" b="1">
                <a:solidFill>
                  <a:schemeClr val="bg1"/>
                </a:solidFill>
              </a:rPr>
              <a:t>•Community Level Technical Assistance and       Focused Guidance</a:t>
            </a:r>
          </a:p>
          <a:p>
            <a:endParaRPr lang="en-US" sz="2800" b="1">
              <a:solidFill>
                <a:schemeClr val="bg1"/>
              </a:solidFill>
            </a:endParaRPr>
          </a:p>
          <a:p>
            <a:r>
              <a:rPr lang="en-US" sz="2800" b="1">
                <a:solidFill>
                  <a:schemeClr val="bg1"/>
                </a:solidFill>
              </a:rPr>
              <a:t>•Economic Development Strategic Plans</a:t>
            </a:r>
          </a:p>
          <a:p>
            <a:endParaRPr lang="en-US" sz="2800" b="1">
              <a:solidFill>
                <a:schemeClr val="bg1"/>
              </a:solidFill>
            </a:endParaRPr>
          </a:p>
          <a:p>
            <a:r>
              <a:rPr lang="en-US" sz="2800" b="1">
                <a:solidFill>
                  <a:schemeClr val="bg1"/>
                </a:solidFill>
              </a:rPr>
              <a:t>•Project Implementation Grants</a:t>
            </a:r>
          </a:p>
          <a:p>
            <a:endParaRPr lang="en-US" sz="2800" b="1">
              <a:solidFill>
                <a:schemeClr val="bg1"/>
              </a:solidFill>
            </a:endParaRPr>
          </a:p>
          <a:p>
            <a:endParaRPr lang="en-US" sz="2800" b="1">
              <a:solidFill>
                <a:schemeClr val="bg1"/>
              </a:solidFill>
            </a:endParaRPr>
          </a:p>
        </p:txBody>
      </p:sp>
    </p:spTree>
    <p:extLst>
      <p:ext uri="{BB962C8B-B14F-4D97-AF65-F5344CB8AC3E}">
        <p14:creationId xmlns:p14="http://schemas.microsoft.com/office/powerpoint/2010/main" val="337594176"/>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indent="-342900">
              <a:buFont typeface="Arial" panose="020B0604020202020204" pitchFamily="34" charset="0"/>
              <a:buChar char="•"/>
            </a:pPr>
            <a:endParaRPr lang="en-US" sz="4000">
              <a:solidFill>
                <a:schemeClr val="bg1"/>
              </a:solidFill>
              <a:latin typeface="Segoe UI Semibold" panose="020B07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4797148" y="405095"/>
            <a:ext cx="7394852" cy="6617196"/>
          </a:xfrm>
          <a:prstGeom prst="rect">
            <a:avLst/>
          </a:prstGeom>
          <a:noFill/>
        </p:spPr>
        <p:txBody>
          <a:bodyPr wrap="square">
            <a:spAutoFit/>
          </a:bodyPr>
          <a:lstStyle/>
          <a:p>
            <a:pPr algn="ctr"/>
            <a:r>
              <a:rPr lang="en-US" sz="2800" b="1" u="sng" dirty="0">
                <a:solidFill>
                  <a:schemeClr val="bg1"/>
                </a:solidFill>
              </a:rPr>
              <a:t>Contacts</a:t>
            </a:r>
          </a:p>
          <a:p>
            <a:pPr algn="ctr"/>
            <a:endParaRPr lang="en-US" sz="1100" b="1" dirty="0">
              <a:solidFill>
                <a:schemeClr val="bg1"/>
              </a:solidFill>
            </a:endParaRPr>
          </a:p>
          <a:p>
            <a:r>
              <a:rPr lang="en-US" sz="1900" b="1" dirty="0">
                <a:solidFill>
                  <a:schemeClr val="bg1"/>
                </a:solidFill>
              </a:rPr>
              <a:t>Hazel Edmond			Liz Parham</a:t>
            </a:r>
          </a:p>
          <a:p>
            <a:r>
              <a:rPr lang="en-US" sz="1900" b="1" dirty="0">
                <a:solidFill>
                  <a:schemeClr val="bg1"/>
                </a:solidFill>
              </a:rPr>
              <a:t>RE&amp;I Program Director		Downtown Revitalization</a:t>
            </a:r>
          </a:p>
          <a:p>
            <a:r>
              <a:rPr lang="en-US" sz="1900" b="1" dirty="0">
                <a:solidFill>
                  <a:schemeClr val="bg1"/>
                </a:solidFill>
                <a:hlinkClick r:id="rId4">
                  <a:extLst>
                    <a:ext uri="{A12FA001-AC4F-418D-AE19-62706E023703}">
                      <ahyp:hlinkClr xmlns:ahyp="http://schemas.microsoft.com/office/drawing/2018/hyperlinkcolor" val="tx"/>
                    </a:ext>
                  </a:extLst>
                </a:hlinkClick>
              </a:rPr>
              <a:t>hazel.edmond@commerce.nc.gov</a:t>
            </a:r>
            <a:r>
              <a:rPr lang="en-US" sz="1900" b="1" dirty="0">
                <a:solidFill>
                  <a:schemeClr val="bg1"/>
                </a:solidFill>
              </a:rPr>
              <a:t> 	</a:t>
            </a:r>
            <a:r>
              <a:rPr lang="en-US" sz="1900" b="1" dirty="0">
                <a:solidFill>
                  <a:schemeClr val="bg1"/>
                </a:solidFill>
                <a:hlinkClick r:id="rId5">
                  <a:extLst>
                    <a:ext uri="{A12FA001-AC4F-418D-AE19-62706E023703}">
                      <ahyp:hlinkClr xmlns:ahyp="http://schemas.microsoft.com/office/drawing/2018/hyperlinkcolor" val="tx"/>
                    </a:ext>
                  </a:extLst>
                </a:hlinkClick>
              </a:rPr>
              <a:t>lparham@commerce.nc.gov</a:t>
            </a:r>
            <a:r>
              <a:rPr lang="en-US" sz="1900" b="1" dirty="0">
                <a:solidFill>
                  <a:schemeClr val="bg1"/>
                </a:solidFill>
              </a:rPr>
              <a:t> </a:t>
            </a:r>
          </a:p>
          <a:p>
            <a:endParaRPr lang="en-US" sz="1900" b="1" dirty="0">
              <a:solidFill>
                <a:srgbClr val="FFFFFF"/>
              </a:solidFill>
            </a:endParaRPr>
          </a:p>
          <a:p>
            <a:endParaRPr lang="en-US" sz="1900" b="1" dirty="0">
              <a:solidFill>
                <a:srgbClr val="FFFFFF"/>
              </a:solidFill>
            </a:endParaRPr>
          </a:p>
          <a:p>
            <a:r>
              <a:rPr lang="en-US" sz="1900" b="1" dirty="0">
                <a:solidFill>
                  <a:srgbClr val="FFFFFF"/>
                </a:solidFill>
              </a:rPr>
              <a:t>Darren Rhodes, CPM		Valerie Fegans</a:t>
            </a:r>
          </a:p>
          <a:p>
            <a:r>
              <a:rPr lang="en-US" sz="1900" b="1" dirty="0">
                <a:solidFill>
                  <a:srgbClr val="FFFFFF"/>
                </a:solidFill>
              </a:rPr>
              <a:t>Rural Community Capacity Bldg.	Resilient Neighborhoods</a:t>
            </a:r>
          </a:p>
          <a:p>
            <a:r>
              <a:rPr lang="en-US" sz="1900" b="1" dirty="0">
                <a:solidFill>
                  <a:schemeClr val="bg1"/>
                </a:solidFill>
                <a:hlinkClick r:id="rId6">
                  <a:extLst>
                    <a:ext uri="{A12FA001-AC4F-418D-AE19-62706E023703}">
                      <ahyp:hlinkClr xmlns:ahyp="http://schemas.microsoft.com/office/drawing/2018/hyperlinkcolor" val="tx"/>
                    </a:ext>
                  </a:extLst>
                </a:hlinkClick>
              </a:rPr>
              <a:t>drhodes@commerce.nc.gov</a:t>
            </a:r>
            <a:r>
              <a:rPr lang="en-US" sz="1900" b="1" dirty="0">
                <a:solidFill>
                  <a:schemeClr val="bg1"/>
                </a:solidFill>
              </a:rPr>
              <a:t> 	</a:t>
            </a:r>
            <a:r>
              <a:rPr lang="en-US" sz="1900" b="1" dirty="0">
                <a:solidFill>
                  <a:schemeClr val="bg1"/>
                </a:solidFill>
                <a:hlinkClick r:id="rId7">
                  <a:extLst>
                    <a:ext uri="{A12FA001-AC4F-418D-AE19-62706E023703}">
                      <ahyp:hlinkClr xmlns:ahyp="http://schemas.microsoft.com/office/drawing/2018/hyperlinkcolor" val="tx"/>
                    </a:ext>
                  </a:extLst>
                </a:hlinkClick>
              </a:rPr>
              <a:t>valerie.fegans@commerce.nc.gov</a:t>
            </a:r>
            <a:r>
              <a:rPr lang="en-US" sz="1900" b="1" dirty="0">
                <a:solidFill>
                  <a:schemeClr val="bg1"/>
                </a:solidFill>
              </a:rPr>
              <a:t> </a:t>
            </a:r>
          </a:p>
          <a:p>
            <a:endParaRPr lang="en-US" sz="1900" b="1" dirty="0">
              <a:solidFill>
                <a:schemeClr val="bg1"/>
              </a:solidFill>
            </a:endParaRPr>
          </a:p>
          <a:p>
            <a:endParaRPr lang="en-US" sz="1900" b="1" dirty="0">
              <a:solidFill>
                <a:srgbClr val="FFFFFF"/>
              </a:solidFill>
            </a:endParaRPr>
          </a:p>
          <a:p>
            <a:r>
              <a:rPr lang="en-US" sz="1900" b="1" dirty="0">
                <a:solidFill>
                  <a:srgbClr val="FFFFFF"/>
                </a:solidFill>
              </a:rPr>
              <a:t>Olivia Collier			Melody Adams</a:t>
            </a:r>
          </a:p>
          <a:p>
            <a:r>
              <a:rPr lang="en-US" sz="1900" b="1" dirty="0">
                <a:solidFill>
                  <a:srgbClr val="FFFFFF"/>
                </a:solidFill>
              </a:rPr>
              <a:t>Rural Community Capacity Bldg.	Community Enhancements for</a:t>
            </a:r>
          </a:p>
          <a:p>
            <a:r>
              <a:rPr lang="en-US" sz="1900" b="1" dirty="0">
                <a:solidFill>
                  <a:srgbClr val="FFFFFF"/>
                </a:solidFill>
                <a:hlinkClick r:id="rId8">
                  <a:extLst>
                    <a:ext uri="{A12FA001-AC4F-418D-AE19-62706E023703}">
                      <ahyp:hlinkClr xmlns:ahyp="http://schemas.microsoft.com/office/drawing/2018/hyperlinkcolor" val="tx"/>
                    </a:ext>
                  </a:extLst>
                </a:hlinkClick>
              </a:rPr>
              <a:t>ocollier@</a:t>
            </a:r>
            <a:r>
              <a:rPr lang="en-US" sz="1900" b="1" dirty="0">
                <a:solidFill>
                  <a:srgbClr val="FFFFFF"/>
                </a:solidFill>
              </a:rPr>
              <a:t>commerce.nc.gov		Economic Growth 	</a:t>
            </a:r>
            <a:endParaRPr lang="en-US" b="1" dirty="0">
              <a:solidFill>
                <a:srgbClr val="FFFFFF"/>
              </a:solidFill>
            </a:endParaRPr>
          </a:p>
          <a:p>
            <a:r>
              <a:rPr lang="en-US" b="1" dirty="0">
                <a:solidFill>
                  <a:srgbClr val="FFFFFF"/>
                </a:solidFill>
              </a:rPr>
              <a:t>				</a:t>
            </a:r>
            <a:r>
              <a:rPr lang="en-US" b="1" dirty="0">
                <a:solidFill>
                  <a:schemeClr val="bg1"/>
                </a:solidFill>
                <a:hlinkClick r:id="rId9">
                  <a:extLst>
                    <a:ext uri="{A12FA001-AC4F-418D-AE19-62706E023703}">
                      <ahyp:hlinkClr xmlns:ahyp="http://schemas.microsoft.com/office/drawing/2018/hyperlinkcolor" val="tx"/>
                    </a:ext>
                  </a:extLst>
                </a:hlinkClick>
              </a:rPr>
              <a:t>melody.adams@commerce.nc.gov</a:t>
            </a:r>
            <a:r>
              <a:rPr lang="en-US" b="1" dirty="0">
                <a:solidFill>
                  <a:schemeClr val="bg1"/>
                </a:solidFill>
              </a:rPr>
              <a:t> </a:t>
            </a:r>
          </a:p>
          <a:p>
            <a:endParaRPr lang="en-US" sz="1900" b="1" dirty="0">
              <a:solidFill>
                <a:srgbClr val="FFFFFF"/>
              </a:solidFill>
            </a:endParaRPr>
          </a:p>
          <a:p>
            <a:r>
              <a:rPr lang="en-US" sz="1900" b="1" dirty="0">
                <a:solidFill>
                  <a:srgbClr val="FFFFFF"/>
                </a:solidFill>
              </a:rPr>
              <a:t>Nichole Gross</a:t>
            </a:r>
          </a:p>
          <a:p>
            <a:r>
              <a:rPr lang="en-US" b="1" dirty="0">
                <a:solidFill>
                  <a:srgbClr val="FFFFFF"/>
                </a:solidFill>
              </a:rPr>
              <a:t>Community Enhancements for</a:t>
            </a:r>
          </a:p>
          <a:p>
            <a:r>
              <a:rPr lang="en-US" b="1" dirty="0">
                <a:solidFill>
                  <a:srgbClr val="FFFFFF"/>
                </a:solidFill>
              </a:rPr>
              <a:t>Economic Growth</a:t>
            </a:r>
          </a:p>
          <a:p>
            <a:r>
              <a:rPr lang="en-US" b="1" dirty="0">
                <a:solidFill>
                  <a:schemeClr val="bg1"/>
                </a:solidFill>
                <a:hlinkClick r:id="rId10">
                  <a:extLst>
                    <a:ext uri="{A12FA001-AC4F-418D-AE19-62706E023703}">
                      <ahyp:hlinkClr xmlns:ahyp="http://schemas.microsoft.com/office/drawing/2018/hyperlinkcolor" val="tx"/>
                    </a:ext>
                  </a:extLst>
                </a:hlinkClick>
              </a:rPr>
              <a:t>nichole.gross@commerce.nc.gov</a:t>
            </a:r>
            <a:r>
              <a:rPr lang="en-US" b="1" dirty="0">
                <a:solidFill>
                  <a:schemeClr val="bg1"/>
                </a:solidFill>
              </a:rPr>
              <a:t> </a:t>
            </a:r>
          </a:p>
          <a:p>
            <a:pPr algn="ctr"/>
            <a:endParaRPr lang="en-US" sz="2800" b="1" dirty="0">
              <a:solidFill>
                <a:schemeClr val="bg1"/>
              </a:solidFill>
            </a:endParaRPr>
          </a:p>
        </p:txBody>
      </p:sp>
    </p:spTree>
    <p:extLst>
      <p:ext uri="{BB962C8B-B14F-4D97-AF65-F5344CB8AC3E}">
        <p14:creationId xmlns:p14="http://schemas.microsoft.com/office/powerpoint/2010/main" val="2363488616"/>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EC8DA4-36FC-B242-4B38-CD352379B058}"/>
              </a:ext>
            </a:extLst>
          </p:cNvPr>
          <p:cNvSpPr>
            <a:spLocks noGrp="1"/>
          </p:cNvSpPr>
          <p:nvPr>
            <p:ph type="body" sz="quarter" idx="10"/>
          </p:nvPr>
        </p:nvSpPr>
        <p:spPr>
          <a:xfrm>
            <a:off x="1131424" y="3573427"/>
            <a:ext cx="10252192" cy="868115"/>
          </a:xfrm>
        </p:spPr>
        <p:txBody>
          <a:bodyPr/>
          <a:lstStyle/>
          <a:p>
            <a:r>
              <a:rPr lang="en-US" sz="3600" cap="all"/>
              <a:t>Broadband &amp; Digital Equity Programs</a:t>
            </a:r>
          </a:p>
          <a:p>
            <a:r>
              <a:rPr lang="en-US"/>
              <a:t>Funded by the American Rescue Plan Act</a:t>
            </a:r>
          </a:p>
        </p:txBody>
      </p:sp>
      <p:sp>
        <p:nvSpPr>
          <p:cNvPr id="4" name="Text Placeholder 3">
            <a:extLst>
              <a:ext uri="{FF2B5EF4-FFF2-40B4-BE49-F238E27FC236}">
                <a16:creationId xmlns:a16="http://schemas.microsoft.com/office/drawing/2014/main" id="{843F8DB3-D2B7-79B0-B415-F7DDDFDB5AF9}"/>
              </a:ext>
            </a:extLst>
          </p:cNvPr>
          <p:cNvSpPr>
            <a:spLocks noGrp="1"/>
          </p:cNvSpPr>
          <p:nvPr>
            <p:ph type="body" sz="quarter" idx="11"/>
          </p:nvPr>
        </p:nvSpPr>
        <p:spPr>
          <a:xfrm>
            <a:off x="1131425" y="5029627"/>
            <a:ext cx="8256587" cy="1059169"/>
          </a:xfrm>
        </p:spPr>
        <p:txBody>
          <a:bodyPr>
            <a:normAutofit/>
          </a:bodyPr>
          <a:lstStyle/>
          <a:p>
            <a:r>
              <a:rPr lang="en-US" sz="2000"/>
              <a:t>N.C. League of Municipalities</a:t>
            </a:r>
          </a:p>
          <a:p>
            <a:r>
              <a:rPr lang="en-US" sz="2000"/>
              <a:t>Sept. 8, 2022</a:t>
            </a:r>
          </a:p>
        </p:txBody>
      </p:sp>
      <p:cxnSp>
        <p:nvCxnSpPr>
          <p:cNvPr id="5" name="Straight Connector 4">
            <a:extLst>
              <a:ext uri="{FF2B5EF4-FFF2-40B4-BE49-F238E27FC236}">
                <a16:creationId xmlns:a16="http://schemas.microsoft.com/office/drawing/2014/main" id="{E5B31F95-D6FF-70EB-CCF3-21FA5A0A5734}"/>
              </a:ext>
            </a:extLst>
          </p:cNvPr>
          <p:cNvCxnSpPr>
            <a:cxnSpLocks/>
          </p:cNvCxnSpPr>
          <p:nvPr/>
        </p:nvCxnSpPr>
        <p:spPr>
          <a:xfrm flipH="1">
            <a:off x="208670" y="4797414"/>
            <a:ext cx="11774660" cy="0"/>
          </a:xfrm>
          <a:prstGeom prst="line">
            <a:avLst/>
          </a:prstGeom>
          <a:ln w="38100">
            <a:solidFill>
              <a:srgbClr val="172E4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AD65FA9-092E-3373-C221-C0919204B6D1}"/>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D4D8A4-3576-1C13-CFD5-D2BA2961932D}"/>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5984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1687BD9-44EF-C958-765B-55A73396D335}"/>
              </a:ext>
            </a:extLst>
          </p:cNvPr>
          <p:cNvSpPr/>
          <p:nvPr/>
        </p:nvSpPr>
        <p:spPr>
          <a:xfrm>
            <a:off x="0" y="2334695"/>
            <a:ext cx="12192000" cy="3729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A42646-65CD-4646-58D3-B3F460DC8314}"/>
              </a:ext>
            </a:extLst>
          </p:cNvPr>
          <p:cNvSpPr/>
          <p:nvPr/>
        </p:nvSpPr>
        <p:spPr>
          <a:xfrm>
            <a:off x="914398" y="2357798"/>
            <a:ext cx="10380619" cy="3729491"/>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dirty="0">
                <a:solidFill>
                  <a:srgbClr val="4472C4">
                    <a:lumMod val="50000"/>
                  </a:srgbClr>
                </a:solidFill>
                <a:latin typeface="Avenir Next LT Pro" panose="020B0504020202020204" pitchFamily="34" charset="0"/>
                <a:ea typeface="Cambria" charset="0"/>
                <a:cs typeface="Arial" panose="020B0604020202020204" pitchFamily="34" charset="0"/>
              </a:rPr>
              <a:t>How to Identify unserved &amp; Underserved areas</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A7B4133-C2FC-408E-513A-B9551ADC3B1A}"/>
              </a:ext>
            </a:extLst>
          </p:cNvPr>
          <p:cNvSpPr txBox="1"/>
          <p:nvPr/>
        </p:nvSpPr>
        <p:spPr>
          <a:xfrm>
            <a:off x="480377" y="1291309"/>
            <a:ext cx="10582500" cy="784830"/>
          </a:xfrm>
          <a:prstGeom prst="rect">
            <a:avLst/>
          </a:prstGeom>
          <a:noFill/>
        </p:spPr>
        <p:txBody>
          <a:bodyPr wrap="square">
            <a:spAutoFit/>
          </a:bodyPr>
          <a:lstStyle/>
          <a:p>
            <a:pPr marL="341313" marR="0" lvl="0" indent="-341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Avenir Next LT Pro" panose="020B0504020202020204" pitchFamily="34" charset="0"/>
                <a:cs typeface="Arial" panose="020B0604020202020204" pitchFamily="34" charset="0"/>
              </a:rPr>
              <a:t>Encourage residents in your community to participate in the N.C. Broadband Survey:</a:t>
            </a:r>
          </a:p>
          <a:p>
            <a:pPr marL="341313"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563C1"/>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www.ncbroadband.gov/survey</a:t>
            </a:r>
            <a:endParaRPr lang="en-US" dirty="0">
              <a:solidFill>
                <a:srgbClr val="33485D"/>
              </a:solidFill>
              <a:latin typeface="Avenir Next LT Pro" panose="020B05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9090A51-BF98-8327-3F6A-A0A26359A304}"/>
              </a:ext>
            </a:extLst>
          </p:cNvPr>
          <p:cNvPicPr>
            <a:picLocks noChangeAspect="1"/>
          </p:cNvPicPr>
          <p:nvPr/>
        </p:nvPicPr>
        <p:blipFill rotWithShape="1">
          <a:blip r:embed="rId4"/>
          <a:srcRect l="592" t="39959" r="3034" b="628"/>
          <a:stretch/>
        </p:blipFill>
        <p:spPr>
          <a:xfrm>
            <a:off x="1281252" y="2595155"/>
            <a:ext cx="6749143" cy="3252636"/>
          </a:xfrm>
          <a:prstGeom prst="rect">
            <a:avLst/>
          </a:prstGeom>
          <a:ln>
            <a:noFill/>
          </a:ln>
        </p:spPr>
      </p:pic>
      <p:sp>
        <p:nvSpPr>
          <p:cNvPr id="16" name="Rectangle 15">
            <a:extLst>
              <a:ext uri="{FF2B5EF4-FFF2-40B4-BE49-F238E27FC236}">
                <a16:creationId xmlns:a16="http://schemas.microsoft.com/office/drawing/2014/main" id="{76AF8CEC-BB41-AB2E-393E-4CDB4B5C3257}"/>
              </a:ext>
            </a:extLst>
          </p:cNvPr>
          <p:cNvSpPr/>
          <p:nvPr/>
        </p:nvSpPr>
        <p:spPr>
          <a:xfrm>
            <a:off x="7663544" y="2595155"/>
            <a:ext cx="3399334" cy="32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F00BF6-E73C-0055-AD0E-68FC03C0F82E}"/>
              </a:ext>
            </a:extLst>
          </p:cNvPr>
          <p:cNvPicPr>
            <a:picLocks noChangeAspect="1"/>
          </p:cNvPicPr>
          <p:nvPr/>
        </p:nvPicPr>
        <p:blipFill rotWithShape="1">
          <a:blip r:embed="rId5"/>
          <a:srcRect l="26046" r="58302"/>
          <a:stretch/>
        </p:blipFill>
        <p:spPr>
          <a:xfrm>
            <a:off x="8796107" y="3501268"/>
            <a:ext cx="1428386" cy="743054"/>
          </a:xfrm>
          <a:prstGeom prst="rect">
            <a:avLst/>
          </a:prstGeom>
        </p:spPr>
      </p:pic>
      <p:pic>
        <p:nvPicPr>
          <p:cNvPr id="12" name="Picture 11">
            <a:extLst>
              <a:ext uri="{FF2B5EF4-FFF2-40B4-BE49-F238E27FC236}">
                <a16:creationId xmlns:a16="http://schemas.microsoft.com/office/drawing/2014/main" id="{F3B1E64E-AB15-1047-6980-961C4A8B5825}"/>
              </a:ext>
            </a:extLst>
          </p:cNvPr>
          <p:cNvPicPr>
            <a:picLocks noChangeAspect="1"/>
          </p:cNvPicPr>
          <p:nvPr/>
        </p:nvPicPr>
        <p:blipFill rotWithShape="1">
          <a:blip r:embed="rId5"/>
          <a:srcRect l="79875"/>
          <a:stretch/>
        </p:blipFill>
        <p:spPr>
          <a:xfrm>
            <a:off x="8591954" y="4893485"/>
            <a:ext cx="1836692" cy="743054"/>
          </a:xfrm>
          <a:prstGeom prst="rect">
            <a:avLst/>
          </a:prstGeom>
        </p:spPr>
      </p:pic>
      <p:pic>
        <p:nvPicPr>
          <p:cNvPr id="14" name="Picture 13">
            <a:extLst>
              <a:ext uri="{FF2B5EF4-FFF2-40B4-BE49-F238E27FC236}">
                <a16:creationId xmlns:a16="http://schemas.microsoft.com/office/drawing/2014/main" id="{299A9657-6290-1FD0-B14A-30E635641159}"/>
              </a:ext>
            </a:extLst>
          </p:cNvPr>
          <p:cNvPicPr>
            <a:picLocks noChangeAspect="1"/>
          </p:cNvPicPr>
          <p:nvPr/>
        </p:nvPicPr>
        <p:blipFill rotWithShape="1">
          <a:blip r:embed="rId5"/>
          <a:srcRect l="3243" r="81871"/>
          <a:stretch/>
        </p:blipFill>
        <p:spPr>
          <a:xfrm>
            <a:off x="8737770" y="2793234"/>
            <a:ext cx="1358538" cy="743054"/>
          </a:xfrm>
          <a:prstGeom prst="rect">
            <a:avLst/>
          </a:prstGeom>
        </p:spPr>
      </p:pic>
      <p:pic>
        <p:nvPicPr>
          <p:cNvPr id="15" name="Picture 14">
            <a:extLst>
              <a:ext uri="{FF2B5EF4-FFF2-40B4-BE49-F238E27FC236}">
                <a16:creationId xmlns:a16="http://schemas.microsoft.com/office/drawing/2014/main" id="{631263F5-9ACA-A74D-FB2D-0590DAD152AB}"/>
              </a:ext>
            </a:extLst>
          </p:cNvPr>
          <p:cNvPicPr>
            <a:picLocks noChangeAspect="1"/>
          </p:cNvPicPr>
          <p:nvPr/>
        </p:nvPicPr>
        <p:blipFill rotWithShape="1">
          <a:blip r:embed="rId5"/>
          <a:srcRect l="50388" r="27936"/>
          <a:stretch/>
        </p:blipFill>
        <p:spPr>
          <a:xfrm>
            <a:off x="8545547" y="4192436"/>
            <a:ext cx="1978119" cy="743054"/>
          </a:xfrm>
          <a:prstGeom prst="rect">
            <a:avLst/>
          </a:prstGeom>
        </p:spPr>
      </p:pic>
    </p:spTree>
    <p:extLst>
      <p:ext uri="{BB962C8B-B14F-4D97-AF65-F5344CB8AC3E}">
        <p14:creationId xmlns:p14="http://schemas.microsoft.com/office/powerpoint/2010/main" val="18540783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C5644E-FE0F-4A54-8461-D603C4A7907C}"/>
              </a:ext>
            </a:extLst>
          </p:cNvPr>
          <p:cNvSpPr txBox="1">
            <a:spLocks/>
          </p:cNvSpPr>
          <p:nvPr/>
        </p:nvSpPr>
        <p:spPr>
          <a:xfrm>
            <a:off x="554736" y="1315013"/>
            <a:ext cx="2292731" cy="215444"/>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endParaRPr kumimoji="0" lang="en-US" sz="1400" b="0" i="0" strike="noStrike" kern="1200" cap="none" spc="0" normalizeH="0" baseline="0" noProof="0">
              <a:ln>
                <a:noFill/>
              </a:ln>
              <a:solidFill>
                <a:srgbClr val="000000"/>
              </a:solidFill>
              <a:effectLst/>
              <a:uLnTx/>
              <a:uFillTx/>
              <a:latin typeface="Avenir Next LT Pro" panose="020B0504020202020204" pitchFamily="34" charset="0"/>
            </a:endParaRPr>
          </a:p>
        </p:txBody>
      </p:sp>
      <p:sp>
        <p:nvSpPr>
          <p:cNvPr id="10" name="TextBox 9">
            <a:extLst>
              <a:ext uri="{FF2B5EF4-FFF2-40B4-BE49-F238E27FC236}">
                <a16:creationId xmlns:a16="http://schemas.microsoft.com/office/drawing/2014/main" id="{EA1F4FC8-3C89-4C2C-B9AA-C087592D5546}"/>
              </a:ext>
            </a:extLst>
          </p:cNvPr>
          <p:cNvSpPr txBox="1">
            <a:spLocks/>
          </p:cNvSpPr>
          <p:nvPr/>
        </p:nvSpPr>
        <p:spPr>
          <a:xfrm>
            <a:off x="4573793" y="1539795"/>
            <a:ext cx="7057288" cy="492443"/>
          </a:xfrm>
          <a:prstGeom prst="rect">
            <a:avLst/>
          </a:prstGeom>
          <a:noFill/>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sz="160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lang="en-US">
                <a:effectLst/>
                <a:latin typeface="Avenir Next LT Pro" panose="020B0504020202020204" pitchFamily="34" charset="0"/>
                <a:ea typeface="Calibri" panose="020F0502020204030204" pitchFamily="34" charset="0"/>
                <a:cs typeface="Times New Roman" panose="02020603050405020304" pitchFamily="18" charset="0"/>
              </a:rPr>
              <a:t>Ensure availability of internet service at speeds of at least 100/20 Mbps for </a:t>
            </a:r>
            <a:br>
              <a:rPr lang="en-US">
                <a:effectLst/>
                <a:latin typeface="Avenir Next LT Pro" panose="020B0504020202020204" pitchFamily="34" charset="0"/>
                <a:ea typeface="Calibri" panose="020F0502020204030204" pitchFamily="34" charset="0"/>
                <a:cs typeface="Times New Roman" panose="02020603050405020304" pitchFamily="18" charset="0"/>
              </a:rPr>
            </a:br>
            <a:r>
              <a:rPr lang="en-US">
                <a:effectLst/>
                <a:latin typeface="Avenir Next LT Pro" panose="020B0504020202020204" pitchFamily="34" charset="0"/>
                <a:ea typeface="Calibri" panose="020F0502020204030204" pitchFamily="34" charset="0"/>
                <a:cs typeface="Times New Roman" panose="02020603050405020304" pitchFamily="18" charset="0"/>
              </a:rPr>
              <a:t>more than 98% of North Carolina households.</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11" name="TrackerNumWhite 11">
            <a:extLst>
              <a:ext uri="{FF2B5EF4-FFF2-40B4-BE49-F238E27FC236}">
                <a16:creationId xmlns:a16="http://schemas.microsoft.com/office/drawing/2014/main" id="{0D135011-6B4C-4B53-8B04-D8B8F8E03B69}"/>
              </a:ext>
            </a:extLst>
          </p:cNvPr>
          <p:cNvSpPr>
            <a:spLocks/>
          </p:cNvSpPr>
          <p:nvPr>
            <p:custDataLst>
              <p:tags r:id="rId1"/>
            </p:custDataLst>
          </p:nvPr>
        </p:nvSpPr>
        <p:spPr>
          <a:xfrm>
            <a:off x="3498805" y="1570202"/>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$971M</a:t>
            </a:r>
          </a:p>
        </p:txBody>
      </p:sp>
      <p:sp>
        <p:nvSpPr>
          <p:cNvPr id="14" name="TextBox 13">
            <a:extLst>
              <a:ext uri="{FF2B5EF4-FFF2-40B4-BE49-F238E27FC236}">
                <a16:creationId xmlns:a16="http://schemas.microsoft.com/office/drawing/2014/main" id="{503E78E6-8643-42C3-B674-EF9C7AC9A69B}"/>
              </a:ext>
            </a:extLst>
          </p:cNvPr>
          <p:cNvSpPr txBox="1">
            <a:spLocks/>
          </p:cNvSpPr>
          <p:nvPr/>
        </p:nvSpPr>
        <p:spPr>
          <a:xfrm>
            <a:off x="4573793" y="271434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Completing Access to Broadband (CAB)</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15" name="TrackerNumWhite 11">
            <a:extLst>
              <a:ext uri="{FF2B5EF4-FFF2-40B4-BE49-F238E27FC236}">
                <a16:creationId xmlns:a16="http://schemas.microsoft.com/office/drawing/2014/main" id="{76CCF425-3ECC-490D-9228-E17F5BB075C4}"/>
              </a:ext>
            </a:extLst>
          </p:cNvPr>
          <p:cNvSpPr>
            <a:spLocks/>
          </p:cNvSpPr>
          <p:nvPr>
            <p:custDataLst>
              <p:tags r:id="rId2"/>
            </p:custDataLst>
          </p:nvPr>
        </p:nvSpPr>
        <p:spPr>
          <a:xfrm>
            <a:off x="3498806" y="2684762"/>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$400M</a:t>
            </a:r>
          </a:p>
        </p:txBody>
      </p:sp>
      <p:sp>
        <p:nvSpPr>
          <p:cNvPr id="16" name="TextBox 15">
            <a:extLst>
              <a:ext uri="{FF2B5EF4-FFF2-40B4-BE49-F238E27FC236}">
                <a16:creationId xmlns:a16="http://schemas.microsoft.com/office/drawing/2014/main" id="{04FDC009-AB60-4439-BEFF-9C905DD1BF24}"/>
              </a:ext>
            </a:extLst>
          </p:cNvPr>
          <p:cNvSpPr txBox="1">
            <a:spLocks/>
          </p:cNvSpPr>
          <p:nvPr/>
        </p:nvSpPr>
        <p:spPr>
          <a:xfrm>
            <a:off x="4573793" y="2228485"/>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GREAT Grant ($350M American Rescue Plan Act; $30 State CIF)</a:t>
            </a:r>
          </a:p>
        </p:txBody>
      </p:sp>
      <p:sp>
        <p:nvSpPr>
          <p:cNvPr id="17" name="TrackerNumWhite 11">
            <a:extLst>
              <a:ext uri="{FF2B5EF4-FFF2-40B4-BE49-F238E27FC236}">
                <a16:creationId xmlns:a16="http://schemas.microsoft.com/office/drawing/2014/main" id="{FC725B2B-8D9A-4ED0-A510-E5A8CAE45F00}"/>
              </a:ext>
            </a:extLst>
          </p:cNvPr>
          <p:cNvSpPr>
            <a:spLocks/>
          </p:cNvSpPr>
          <p:nvPr>
            <p:custDataLst>
              <p:tags r:id="rId3"/>
            </p:custDataLst>
          </p:nvPr>
        </p:nvSpPr>
        <p:spPr>
          <a:xfrm>
            <a:off x="3498806" y="2190198"/>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$380M</a:t>
            </a:r>
          </a:p>
        </p:txBody>
      </p:sp>
      <p:sp>
        <p:nvSpPr>
          <p:cNvPr id="18" name="TextBox 17">
            <a:extLst>
              <a:ext uri="{FF2B5EF4-FFF2-40B4-BE49-F238E27FC236}">
                <a16:creationId xmlns:a16="http://schemas.microsoft.com/office/drawing/2014/main" id="{D5582CA1-43F6-4BC3-8759-1B4F3495B6EF}"/>
              </a:ext>
            </a:extLst>
          </p:cNvPr>
          <p:cNvSpPr txBox="1">
            <a:spLocks/>
          </p:cNvSpPr>
          <p:nvPr/>
        </p:nvSpPr>
        <p:spPr>
          <a:xfrm>
            <a:off x="4573793" y="3208904"/>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Stop Gap Solutions	</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19" name="TrackerNumWhite 11">
            <a:extLst>
              <a:ext uri="{FF2B5EF4-FFF2-40B4-BE49-F238E27FC236}">
                <a16:creationId xmlns:a16="http://schemas.microsoft.com/office/drawing/2014/main" id="{DB023B1A-8416-436D-BF09-9D30D7F9BD45}"/>
              </a:ext>
            </a:extLst>
          </p:cNvPr>
          <p:cNvSpPr>
            <a:spLocks/>
          </p:cNvSpPr>
          <p:nvPr>
            <p:custDataLst>
              <p:tags r:id="rId4"/>
            </p:custDataLst>
          </p:nvPr>
        </p:nvSpPr>
        <p:spPr>
          <a:xfrm>
            <a:off x="3498806" y="3185857"/>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$90M</a:t>
            </a:r>
          </a:p>
        </p:txBody>
      </p:sp>
      <p:grpSp>
        <p:nvGrpSpPr>
          <p:cNvPr id="20" name="CustomIcon">
            <a:extLst>
              <a:ext uri="{FF2B5EF4-FFF2-40B4-BE49-F238E27FC236}">
                <a16:creationId xmlns:a16="http://schemas.microsoft.com/office/drawing/2014/main" id="{57A8E535-6708-4350-8E94-3EF6956A3951}"/>
              </a:ext>
            </a:extLst>
          </p:cNvPr>
          <p:cNvGrpSpPr>
            <a:grpSpLocks/>
          </p:cNvGrpSpPr>
          <p:nvPr>
            <p:custDataLst>
              <p:tags r:id="rId5"/>
            </p:custDataLst>
          </p:nvPr>
        </p:nvGrpSpPr>
        <p:grpSpPr>
          <a:xfrm>
            <a:off x="774121" y="1450595"/>
            <a:ext cx="439432" cy="439432"/>
            <a:chOff x="-200025" y="-207010"/>
            <a:chExt cx="1019810" cy="1019810"/>
          </a:xfrm>
          <a:solidFill>
            <a:srgbClr val="0C3D61"/>
          </a:solidFill>
        </p:grpSpPr>
        <p:sp>
          <p:nvSpPr>
            <p:cNvPr id="21" name="Oval 20">
              <a:extLst>
                <a:ext uri="{FF2B5EF4-FFF2-40B4-BE49-F238E27FC236}">
                  <a16:creationId xmlns:a16="http://schemas.microsoft.com/office/drawing/2014/main" id="{23F3CD90-E7DE-4B97-831E-B66C1CF0F160}"/>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strike="noStrike" kern="1200" cap="none" spc="0" normalizeH="0" baseline="0" noProof="0">
                <a:ln>
                  <a:noFill/>
                </a:ln>
                <a:solidFill>
                  <a:srgbClr val="FFFFFF"/>
                </a:solidFill>
                <a:effectLst/>
                <a:uLnTx/>
                <a:uFillTx/>
                <a:latin typeface="Avenir Next LT Pro" panose="020B0504020202020204" pitchFamily="34" charset="0"/>
              </a:endParaRPr>
            </a:p>
          </p:txBody>
        </p:sp>
        <p:pic>
          <p:nvPicPr>
            <p:cNvPr id="22" name="Graphic 21">
              <a:extLst>
                <a:ext uri="{FF2B5EF4-FFF2-40B4-BE49-F238E27FC236}">
                  <a16:creationId xmlns:a16="http://schemas.microsoft.com/office/drawing/2014/main" id="{67FB4753-88A6-4A3A-9F45-4B06C53FC6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23" name="TextBox 22">
            <a:extLst>
              <a:ext uri="{FF2B5EF4-FFF2-40B4-BE49-F238E27FC236}">
                <a16:creationId xmlns:a16="http://schemas.microsoft.com/office/drawing/2014/main" id="{57F27EFC-98B2-4DA8-82D2-BF4426FD11F1}"/>
              </a:ext>
            </a:extLst>
          </p:cNvPr>
          <p:cNvSpPr txBox="1">
            <a:spLocks/>
          </p:cNvSpPr>
          <p:nvPr/>
        </p:nvSpPr>
        <p:spPr>
          <a:xfrm>
            <a:off x="1289740" y="1542874"/>
            <a:ext cx="2194656"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b="1" i="0" strike="noStrike" kern="1200" cap="all" spc="0" normalizeH="0" noProof="0">
                <a:ln>
                  <a:noFill/>
                </a:ln>
                <a:solidFill>
                  <a:srgbClr val="0C3D61"/>
                </a:solidFill>
                <a:effectLst/>
                <a:uLnTx/>
                <a:uFillTx/>
                <a:latin typeface="Avenir Next LT Pro" panose="020B0504020202020204" pitchFamily="34" charset="0"/>
              </a:rPr>
              <a:t>Infrastructure</a:t>
            </a:r>
          </a:p>
        </p:txBody>
      </p:sp>
      <p:sp>
        <p:nvSpPr>
          <p:cNvPr id="30" name="Rectangle 29">
            <a:extLst>
              <a:ext uri="{FF2B5EF4-FFF2-40B4-BE49-F238E27FC236}">
                <a16:creationId xmlns:a16="http://schemas.microsoft.com/office/drawing/2014/main" id="{4774C7F1-531E-4391-9C24-66B9C9180A52}"/>
              </a:ext>
            </a:extLst>
          </p:cNvPr>
          <p:cNvSpPr>
            <a:spLocks/>
          </p:cNvSpPr>
          <p:nvPr/>
        </p:nvSpPr>
        <p:spPr>
          <a:xfrm>
            <a:off x="4573793" y="5125077"/>
            <a:ext cx="6966884"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effectLst/>
                <a:latin typeface="Avenir Next LT Pro" panose="020B0504020202020204" pitchFamily="34" charset="0"/>
                <a:ea typeface="Calibri" panose="020F0502020204030204" pitchFamily="34" charset="0"/>
                <a:cs typeface="Times New Roman" panose="02020603050405020304" pitchFamily="18" charset="0"/>
              </a:rPr>
              <a:t>Improve awareness and enable all North Carolina citizens to realize the benefits of high-speed internet through digital literacy allowing access to the digital economy.</a:t>
            </a:r>
            <a:endParaRPr kumimoji="0" lang="en-US" sz="1600" b="0" i="0" strike="noStrike" kern="1200" cap="none" spc="0" normalizeH="0" baseline="0" noProof="0">
              <a:ln>
                <a:noFill/>
              </a:ln>
              <a:solidFill>
                <a:srgbClr val="000000"/>
              </a:solidFill>
              <a:effectLst/>
              <a:uLnTx/>
              <a:uFillTx/>
              <a:latin typeface="Avenir Next LT Pro" panose="020B0504020202020204" pitchFamily="34" charset="0"/>
            </a:endParaRPr>
          </a:p>
        </p:txBody>
      </p:sp>
      <p:sp>
        <p:nvSpPr>
          <p:cNvPr id="31" name="TrackerNumWhite 11">
            <a:extLst>
              <a:ext uri="{FF2B5EF4-FFF2-40B4-BE49-F238E27FC236}">
                <a16:creationId xmlns:a16="http://schemas.microsoft.com/office/drawing/2014/main" id="{D0434FD4-EE4F-4AD2-9612-F44F99D48FA8}"/>
              </a:ext>
            </a:extLst>
          </p:cNvPr>
          <p:cNvSpPr>
            <a:spLocks/>
          </p:cNvSpPr>
          <p:nvPr>
            <p:custDataLst>
              <p:tags r:id="rId6"/>
            </p:custDataLst>
          </p:nvPr>
        </p:nvSpPr>
        <p:spPr>
          <a:xfrm>
            <a:off x="3492551" y="5194511"/>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strike="noStrike" kern="1200" cap="none" spc="0" normalizeH="0" baseline="0" noProof="0">
                <a:ln>
                  <a:noFill/>
                </a:ln>
                <a:solidFill>
                  <a:srgbClr val="FFFFFF"/>
                </a:solidFill>
                <a:effectLst/>
                <a:uLnTx/>
                <a:uFillTx/>
                <a:latin typeface="Avenir Next LT Pro" panose="020B0504020202020204" pitchFamily="34" charset="0"/>
                <a:cs typeface="Arial" panose="020B0604020202020204" pitchFamily="34" charset="0"/>
              </a:rPr>
              <a:t>$</a:t>
            </a:r>
            <a:r>
              <a:rPr kumimoji="0" lang="en-US" sz="1600" b="0" i="0" strike="noStrike" kern="1200" cap="none" spc="0" normalizeH="0" baseline="0" noProof="0">
                <a:ln>
                  <a:noFill/>
                </a:ln>
                <a:solidFill>
                  <a:srgbClr val="FFFFFF"/>
                </a:solidFill>
                <a:effectLst/>
                <a:uLnTx/>
                <a:uFillTx/>
                <a:latin typeface="Avenir Next LT Pro" panose="020B0504020202020204" pitchFamily="34" charset="0"/>
                <a:cs typeface="Arial" panose="020B0604020202020204" pitchFamily="34" charset="0"/>
              </a:rPr>
              <a:t>50M</a:t>
            </a:r>
            <a:endParaRPr kumimoji="0" lang="en-US" sz="1400" b="0" i="0" strike="noStrike" kern="1200" cap="none" spc="0" normalizeH="0" baseline="0" noProof="0">
              <a:ln>
                <a:noFill/>
              </a:ln>
              <a:solidFill>
                <a:srgbClr val="FFFFFF"/>
              </a:solidFill>
              <a:effectLst/>
              <a:uLnTx/>
              <a:uFillTx/>
              <a:latin typeface="Avenir Next LT Pro" panose="020B05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F9FDF96-3474-4737-9222-1A30111B9AB2}"/>
              </a:ext>
            </a:extLst>
          </p:cNvPr>
          <p:cNvSpPr txBox="1">
            <a:spLocks/>
          </p:cNvSpPr>
          <p:nvPr/>
        </p:nvSpPr>
        <p:spPr>
          <a:xfrm>
            <a:off x="1290570" y="5124691"/>
            <a:ext cx="2193825" cy="492443"/>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b="1" i="0" strike="noStrike" kern="1200" cap="all" spc="0" normalizeH="0" noProof="0">
                <a:ln>
                  <a:noFill/>
                </a:ln>
                <a:solidFill>
                  <a:srgbClr val="0C3D61"/>
                </a:solidFill>
                <a:effectLst/>
                <a:uLnTx/>
                <a:uFillTx/>
                <a:latin typeface="Avenir Next LT Pro" panose="020B0504020202020204" pitchFamily="34" charset="0"/>
              </a:rPr>
              <a:t>Awareness and Digital Literacy</a:t>
            </a:r>
            <a:endParaRPr kumimoji="0" lang="en-US" b="0" i="0" strike="noStrike" kern="1200" cap="all" spc="0" normalizeH="0" noProof="0">
              <a:ln>
                <a:noFill/>
              </a:ln>
              <a:solidFill>
                <a:srgbClr val="0C3D61"/>
              </a:solidFill>
              <a:effectLst/>
              <a:uLnTx/>
              <a:uFillTx/>
              <a:latin typeface="Avenir Next LT Pro" panose="020B0504020202020204" pitchFamily="34" charset="0"/>
            </a:endParaRPr>
          </a:p>
        </p:txBody>
      </p:sp>
      <p:grpSp>
        <p:nvGrpSpPr>
          <p:cNvPr id="33" name="CustomIcon">
            <a:extLst>
              <a:ext uri="{FF2B5EF4-FFF2-40B4-BE49-F238E27FC236}">
                <a16:creationId xmlns:a16="http://schemas.microsoft.com/office/drawing/2014/main" id="{20361D0C-4003-4112-B9D3-E9834C69923B}"/>
              </a:ext>
            </a:extLst>
          </p:cNvPr>
          <p:cNvGrpSpPr>
            <a:grpSpLocks/>
          </p:cNvGrpSpPr>
          <p:nvPr>
            <p:custDataLst>
              <p:tags r:id="rId7"/>
            </p:custDataLst>
          </p:nvPr>
        </p:nvGrpSpPr>
        <p:grpSpPr>
          <a:xfrm>
            <a:off x="774952" y="5149858"/>
            <a:ext cx="439432" cy="439432"/>
            <a:chOff x="-200025" y="-207010"/>
            <a:chExt cx="1019810" cy="1019810"/>
          </a:xfrm>
          <a:solidFill>
            <a:srgbClr val="0C3D61"/>
          </a:solidFill>
        </p:grpSpPr>
        <p:sp>
          <p:nvSpPr>
            <p:cNvPr id="34" name="Oval 33">
              <a:extLst>
                <a:ext uri="{FF2B5EF4-FFF2-40B4-BE49-F238E27FC236}">
                  <a16:creationId xmlns:a16="http://schemas.microsoft.com/office/drawing/2014/main" id="{93980124-BBCE-4850-8A2F-0FC7800E0D42}"/>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strike="noStrike" kern="1200" cap="none" spc="0" normalizeH="0" baseline="0" noProof="0">
                <a:ln>
                  <a:noFill/>
                </a:ln>
                <a:solidFill>
                  <a:srgbClr val="FFFFFF"/>
                </a:solidFill>
                <a:effectLst/>
                <a:uLnTx/>
                <a:uFillTx/>
                <a:latin typeface="Avenir Next LT Pro" panose="020B0504020202020204" pitchFamily="34" charset="0"/>
              </a:endParaRPr>
            </a:p>
          </p:txBody>
        </p:sp>
        <p:pic>
          <p:nvPicPr>
            <p:cNvPr id="35" name="Graphic 34">
              <a:extLst>
                <a:ext uri="{FF2B5EF4-FFF2-40B4-BE49-F238E27FC236}">
                  <a16:creationId xmlns:a16="http://schemas.microsoft.com/office/drawing/2014/main" id="{43790721-05AA-4271-BA70-DF636E651E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sp>
        <p:nvSpPr>
          <p:cNvPr id="45" name="TextBox 44">
            <a:extLst>
              <a:ext uri="{FF2B5EF4-FFF2-40B4-BE49-F238E27FC236}">
                <a16:creationId xmlns:a16="http://schemas.microsoft.com/office/drawing/2014/main" id="{BDD998CF-6A52-476F-A37E-18DDF94C87CD}"/>
              </a:ext>
            </a:extLst>
          </p:cNvPr>
          <p:cNvSpPr txBox="1">
            <a:spLocks/>
          </p:cNvSpPr>
          <p:nvPr/>
        </p:nvSpPr>
        <p:spPr>
          <a:xfrm>
            <a:off x="4560049" y="372209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Broadband Make Ready Accelerator (Pole Replacement Fund) </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47" name="TrackerNumWhite 11">
            <a:extLst>
              <a:ext uri="{FF2B5EF4-FFF2-40B4-BE49-F238E27FC236}">
                <a16:creationId xmlns:a16="http://schemas.microsoft.com/office/drawing/2014/main" id="{9C8CAC47-B8C6-42BC-8DE9-D37939E89B1F}"/>
              </a:ext>
            </a:extLst>
          </p:cNvPr>
          <p:cNvSpPr>
            <a:spLocks/>
          </p:cNvSpPr>
          <p:nvPr>
            <p:custDataLst>
              <p:tags r:id="rId8"/>
            </p:custDataLst>
          </p:nvPr>
        </p:nvSpPr>
        <p:spPr>
          <a:xfrm>
            <a:off x="3485062" y="3681627"/>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$100M</a:t>
            </a:r>
          </a:p>
        </p:txBody>
      </p:sp>
      <p:sp>
        <p:nvSpPr>
          <p:cNvPr id="50" name="TextBox 49">
            <a:extLst>
              <a:ext uri="{FF2B5EF4-FFF2-40B4-BE49-F238E27FC236}">
                <a16:creationId xmlns:a16="http://schemas.microsoft.com/office/drawing/2014/main" id="{47B9F48C-66D7-4203-B919-BAE1A7B7C7E9}"/>
              </a:ext>
            </a:extLst>
          </p:cNvPr>
          <p:cNvSpPr txBox="1">
            <a:spLocks/>
          </p:cNvSpPr>
          <p:nvPr/>
        </p:nvSpPr>
        <p:spPr>
          <a:xfrm>
            <a:off x="4559382" y="4220398"/>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Broadband Mapping</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51" name="TrackerNumWhite 11">
            <a:extLst>
              <a:ext uri="{FF2B5EF4-FFF2-40B4-BE49-F238E27FC236}">
                <a16:creationId xmlns:a16="http://schemas.microsoft.com/office/drawing/2014/main" id="{423021BB-0263-4333-AD40-7602806E12BD}"/>
              </a:ext>
            </a:extLst>
          </p:cNvPr>
          <p:cNvSpPr>
            <a:spLocks/>
          </p:cNvSpPr>
          <p:nvPr>
            <p:custDataLst>
              <p:tags r:id="rId9"/>
            </p:custDataLst>
          </p:nvPr>
        </p:nvSpPr>
        <p:spPr>
          <a:xfrm>
            <a:off x="3484395" y="4223171"/>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$1M</a:t>
            </a:r>
          </a:p>
        </p:txBody>
      </p:sp>
      <p:sp>
        <p:nvSpPr>
          <p:cNvPr id="37" name="TextBox 36">
            <a:extLst>
              <a:ext uri="{FF2B5EF4-FFF2-40B4-BE49-F238E27FC236}">
                <a16:creationId xmlns:a16="http://schemas.microsoft.com/office/drawing/2014/main" id="{D373AF88-D414-479E-B932-7D9C37F7779C}"/>
              </a:ext>
            </a:extLst>
          </p:cNvPr>
          <p:cNvSpPr txBox="1">
            <a:spLocks/>
          </p:cNvSpPr>
          <p:nvPr/>
        </p:nvSpPr>
        <p:spPr>
          <a:xfrm>
            <a:off x="285750" y="362487"/>
            <a:ext cx="11526660" cy="492443"/>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r>
              <a:rPr lang="en-US" sz="3200" cap="all">
                <a:solidFill>
                  <a:srgbClr val="4472C4">
                    <a:lumMod val="50000"/>
                  </a:srgbClr>
                </a:solidFill>
                <a:latin typeface="Avenir Next LT Pro" panose="020B0504020202020204" pitchFamily="34" charset="0"/>
                <a:ea typeface="Cambria" charset="0"/>
              </a:rPr>
              <a:t>American rescue plan act funds Investment plan </a:t>
            </a:r>
          </a:p>
        </p:txBody>
      </p:sp>
      <p:sp>
        <p:nvSpPr>
          <p:cNvPr id="44" name="Rectangle 43">
            <a:extLst>
              <a:ext uri="{FF2B5EF4-FFF2-40B4-BE49-F238E27FC236}">
                <a16:creationId xmlns:a16="http://schemas.microsoft.com/office/drawing/2014/main" id="{F2C51141-0DD2-75F9-2130-4E5E3E972776}"/>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9F9E3D9-4509-B9AA-CD94-EDB928DFE073}"/>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DCB79D12-0722-5396-6CFB-ED10F9AA3CB0}"/>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55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GREAT Grant program</a:t>
            </a:r>
          </a:p>
        </p:txBody>
      </p:sp>
      <p:sp>
        <p:nvSpPr>
          <p:cNvPr id="3" name="TextBox 2">
            <a:extLst>
              <a:ext uri="{FF2B5EF4-FFF2-40B4-BE49-F238E27FC236}">
                <a16:creationId xmlns:a16="http://schemas.microsoft.com/office/drawing/2014/main" id="{10FC45E4-3D23-4D1D-AD8F-584372818B46}"/>
              </a:ext>
            </a:extLst>
          </p:cNvPr>
          <p:cNvSpPr txBox="1"/>
          <p:nvPr/>
        </p:nvSpPr>
        <p:spPr>
          <a:xfrm>
            <a:off x="386965" y="1263911"/>
            <a:ext cx="6066388" cy="4662238"/>
          </a:xfrm>
          <a:prstGeom prst="rect">
            <a:avLst/>
          </a:prstGeom>
          <a:noFill/>
        </p:spPr>
        <p:txBody>
          <a:bodyPr wrap="square" rtlCol="0">
            <a:spAutoFit/>
          </a:bodyPr>
          <a:lstStyle/>
          <a:p>
            <a:pPr marL="285750" indent="-285750" algn="l">
              <a:lnSpc>
                <a:spcPct val="150000"/>
              </a:lnSpc>
              <a:spcBef>
                <a:spcPts val="12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Awarded $260 million in GREAT grants to internet service providers in counties across the state to  connect more than 100,000 households and 3,300 businesses to high-speed internet</a:t>
            </a:r>
          </a:p>
          <a:p>
            <a:pPr marL="285750" indent="-285750" algn="l">
              <a:lnSpc>
                <a:spcPct val="150000"/>
              </a:lnSpc>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A county may contribute a match as a partner to one or more internet service providers that are applying for a GREAT grant, but are not required to do so</a:t>
            </a:r>
          </a:p>
          <a:p>
            <a:pPr marL="285750" indent="-285750" algn="l">
              <a:lnSpc>
                <a:spcPct val="150000"/>
              </a:lnSpc>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That partnership match provides an applicant points in the application scoring process but is not the sole basis of a GREAT grant award decision</a:t>
            </a:r>
          </a:p>
        </p:txBody>
      </p:sp>
      <p:sp>
        <p:nvSpPr>
          <p:cNvPr id="6" name="Rectangle 5">
            <a:extLst>
              <a:ext uri="{FF2B5EF4-FFF2-40B4-BE49-F238E27FC236}">
                <a16:creationId xmlns:a16="http://schemas.microsoft.com/office/drawing/2014/main" id="{DB60F19C-2760-F4E0-C148-204CFFD40A68}"/>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74376E-F597-402E-B3A2-35A64B9AA6CB}"/>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8E84897-4B70-58E1-C5DB-D235AD0E18B8}"/>
              </a:ext>
            </a:extLst>
          </p:cNvPr>
          <p:cNvCxnSpPr>
            <a:cxnSpLocks/>
          </p:cNvCxnSpPr>
          <p:nvPr/>
        </p:nvCxnSpPr>
        <p:spPr>
          <a:xfrm flipH="1">
            <a:off x="208670" y="854330"/>
            <a:ext cx="11765881"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ky&#10;&#10;Description automatically generated">
            <a:extLst>
              <a:ext uri="{FF2B5EF4-FFF2-40B4-BE49-F238E27FC236}">
                <a16:creationId xmlns:a16="http://schemas.microsoft.com/office/drawing/2014/main" id="{34E9362B-A7FC-5BD6-FF8F-B7BF8A01BDC6}"/>
              </a:ext>
            </a:extLst>
          </p:cNvPr>
          <p:cNvPicPr>
            <a:picLocks noChangeAspect="1"/>
          </p:cNvPicPr>
          <p:nvPr/>
        </p:nvPicPr>
        <p:blipFill>
          <a:blip r:embed="rId3"/>
          <a:stretch>
            <a:fillRect/>
          </a:stretch>
        </p:blipFill>
        <p:spPr>
          <a:xfrm>
            <a:off x="6453353" y="1496772"/>
            <a:ext cx="5286853" cy="2022757"/>
          </a:xfrm>
          <a:prstGeom prst="rect">
            <a:avLst/>
          </a:prstGeom>
        </p:spPr>
      </p:pic>
      <p:grpSp>
        <p:nvGrpSpPr>
          <p:cNvPr id="10" name="Group 9">
            <a:extLst>
              <a:ext uri="{FF2B5EF4-FFF2-40B4-BE49-F238E27FC236}">
                <a16:creationId xmlns:a16="http://schemas.microsoft.com/office/drawing/2014/main" id="{E2A4F58C-A03D-DE03-2706-3775008D1949}"/>
              </a:ext>
            </a:extLst>
          </p:cNvPr>
          <p:cNvGrpSpPr/>
          <p:nvPr/>
        </p:nvGrpSpPr>
        <p:grpSpPr>
          <a:xfrm>
            <a:off x="7796447" y="3810159"/>
            <a:ext cx="5573841" cy="386735"/>
            <a:chOff x="947036" y="4674463"/>
            <a:chExt cx="5573841" cy="386735"/>
          </a:xfrm>
        </p:grpSpPr>
        <p:sp>
          <p:nvSpPr>
            <p:cNvPr id="11" name="Rectangle 10">
              <a:extLst>
                <a:ext uri="{FF2B5EF4-FFF2-40B4-BE49-F238E27FC236}">
                  <a16:creationId xmlns:a16="http://schemas.microsoft.com/office/drawing/2014/main" id="{B8B8119F-8797-16C6-6D5E-94C9FE9DF91E}"/>
                </a:ext>
              </a:extLst>
            </p:cNvPr>
            <p:cNvSpPr/>
            <p:nvPr/>
          </p:nvSpPr>
          <p:spPr>
            <a:xfrm>
              <a:off x="947036" y="4674463"/>
              <a:ext cx="411439" cy="386735"/>
            </a:xfrm>
            <a:prstGeom prst="rect">
              <a:avLst/>
            </a:prstGeom>
            <a:solidFill>
              <a:srgbClr val="A1C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C4D4F1-B198-9F87-AC48-687BF376ABBF}"/>
                </a:ext>
              </a:extLst>
            </p:cNvPr>
            <p:cNvSpPr txBox="1">
              <a:spLocks/>
            </p:cNvSpPr>
            <p:nvPr/>
          </p:nvSpPr>
          <p:spPr>
            <a:xfrm>
              <a:off x="1483975" y="4744719"/>
              <a:ext cx="5036902"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None/>
                <a:tabLst/>
                <a:defRPr/>
              </a:pPr>
              <a:r>
                <a:rPr kumimoji="0" lang="en-US" b="0" i="0" strike="noStrike" kern="1200" cap="none" spc="0" normalizeH="0" baseline="0" noProof="0">
                  <a:ln>
                    <a:noFill/>
                  </a:ln>
                  <a:solidFill>
                    <a:srgbClr val="33485D"/>
                  </a:solidFill>
                  <a:effectLst/>
                  <a:uLnTx/>
                  <a:uFillTx/>
                  <a:latin typeface="Avenir Next LT Pro" panose="020B0504020202020204" pitchFamily="34" charset="0"/>
                </a:rPr>
                <a:t>$23.4M in 12 counties (July 18)</a:t>
              </a:r>
              <a:endParaRPr kumimoji="0" lang="en-US" b="0" i="0" strike="noStrike" kern="1200" cap="none" spc="0" normalizeH="0" baseline="30000" noProof="0">
                <a:ln>
                  <a:noFill/>
                </a:ln>
                <a:solidFill>
                  <a:srgbClr val="33485D"/>
                </a:solidFill>
                <a:effectLst/>
                <a:uLnTx/>
                <a:uFillTx/>
                <a:latin typeface="Avenir Next LT Pro" panose="020B0504020202020204" pitchFamily="34" charset="0"/>
              </a:endParaRPr>
            </a:p>
          </p:txBody>
        </p:sp>
      </p:grpSp>
      <p:grpSp>
        <p:nvGrpSpPr>
          <p:cNvPr id="13" name="Group 12">
            <a:extLst>
              <a:ext uri="{FF2B5EF4-FFF2-40B4-BE49-F238E27FC236}">
                <a16:creationId xmlns:a16="http://schemas.microsoft.com/office/drawing/2014/main" id="{01AC3BAA-AB66-E59F-7369-C13C00C8FB1B}"/>
              </a:ext>
            </a:extLst>
          </p:cNvPr>
          <p:cNvGrpSpPr/>
          <p:nvPr/>
        </p:nvGrpSpPr>
        <p:grpSpPr>
          <a:xfrm>
            <a:off x="7796447" y="4454941"/>
            <a:ext cx="5573841" cy="386735"/>
            <a:chOff x="947036" y="5263013"/>
            <a:chExt cx="5573841" cy="386735"/>
          </a:xfrm>
        </p:grpSpPr>
        <p:sp>
          <p:nvSpPr>
            <p:cNvPr id="14" name="Rectangle 13">
              <a:extLst>
                <a:ext uri="{FF2B5EF4-FFF2-40B4-BE49-F238E27FC236}">
                  <a16:creationId xmlns:a16="http://schemas.microsoft.com/office/drawing/2014/main" id="{902407AB-AB8F-3FEB-1A02-3EAA815BFD75}"/>
                </a:ext>
              </a:extLst>
            </p:cNvPr>
            <p:cNvSpPr/>
            <p:nvPr/>
          </p:nvSpPr>
          <p:spPr>
            <a:xfrm>
              <a:off x="947036" y="5263013"/>
              <a:ext cx="411439" cy="386735"/>
            </a:xfrm>
            <a:prstGeom prst="rect">
              <a:avLst/>
            </a:prstGeom>
            <a:solidFill>
              <a:srgbClr val="427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518E43-5456-2C4D-158C-77F87FCEB159}"/>
                </a:ext>
              </a:extLst>
            </p:cNvPr>
            <p:cNvSpPr txBox="1">
              <a:spLocks/>
            </p:cNvSpPr>
            <p:nvPr/>
          </p:nvSpPr>
          <p:spPr>
            <a:xfrm>
              <a:off x="1483975" y="5333269"/>
              <a:ext cx="5036902"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None/>
                <a:tabLst/>
                <a:defRPr/>
              </a:pPr>
              <a:r>
                <a:rPr kumimoji="0" lang="en-US" b="0" i="0" strike="noStrike" kern="1200" cap="none" spc="0" normalizeH="0" baseline="0" noProof="0">
                  <a:ln>
                    <a:noFill/>
                  </a:ln>
                  <a:solidFill>
                    <a:srgbClr val="33485D"/>
                  </a:solidFill>
                  <a:effectLst/>
                  <a:uLnTx/>
                  <a:uFillTx/>
                  <a:latin typeface="Avenir Next LT Pro" panose="020B0504020202020204" pitchFamily="34" charset="0"/>
                </a:rPr>
                <a:t>$30.8M in 11 counties (Aug. 1)</a:t>
              </a:r>
              <a:endParaRPr kumimoji="0" lang="en-US" b="0" i="0" strike="noStrike" kern="1200" cap="none" spc="0" normalizeH="0" baseline="30000" noProof="0">
                <a:ln>
                  <a:noFill/>
                </a:ln>
                <a:solidFill>
                  <a:srgbClr val="33485D"/>
                </a:solidFill>
                <a:effectLst/>
                <a:uLnTx/>
                <a:uFillTx/>
                <a:latin typeface="Avenir Next LT Pro" panose="020B0504020202020204" pitchFamily="34" charset="0"/>
              </a:endParaRPr>
            </a:p>
          </p:txBody>
        </p:sp>
      </p:grpSp>
      <p:grpSp>
        <p:nvGrpSpPr>
          <p:cNvPr id="16" name="Group 15">
            <a:extLst>
              <a:ext uri="{FF2B5EF4-FFF2-40B4-BE49-F238E27FC236}">
                <a16:creationId xmlns:a16="http://schemas.microsoft.com/office/drawing/2014/main" id="{A21490A3-2CD1-DDD1-C576-D991C56F492A}"/>
              </a:ext>
            </a:extLst>
          </p:cNvPr>
          <p:cNvGrpSpPr/>
          <p:nvPr/>
        </p:nvGrpSpPr>
        <p:grpSpPr>
          <a:xfrm>
            <a:off x="7796447" y="5099723"/>
            <a:ext cx="5573841" cy="386735"/>
            <a:chOff x="947036" y="5851563"/>
            <a:chExt cx="5573841" cy="386735"/>
          </a:xfrm>
        </p:grpSpPr>
        <p:sp>
          <p:nvSpPr>
            <p:cNvPr id="17" name="Rectangle 16">
              <a:extLst>
                <a:ext uri="{FF2B5EF4-FFF2-40B4-BE49-F238E27FC236}">
                  <a16:creationId xmlns:a16="http://schemas.microsoft.com/office/drawing/2014/main" id="{A1DA8BEB-A9F2-12EA-0972-164816AE9C26}"/>
                </a:ext>
              </a:extLst>
            </p:cNvPr>
            <p:cNvSpPr/>
            <p:nvPr/>
          </p:nvSpPr>
          <p:spPr>
            <a:xfrm>
              <a:off x="947036" y="5851563"/>
              <a:ext cx="411439" cy="386735"/>
            </a:xfrm>
            <a:prstGeom prst="rect">
              <a:avLst/>
            </a:prstGeom>
            <a:solidFill>
              <a:srgbClr val="14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D416FEA-A96D-F892-E2B4-FCC87262C497}"/>
                </a:ext>
              </a:extLst>
            </p:cNvPr>
            <p:cNvSpPr txBox="1">
              <a:spLocks/>
            </p:cNvSpPr>
            <p:nvPr/>
          </p:nvSpPr>
          <p:spPr>
            <a:xfrm>
              <a:off x="1483975" y="5907463"/>
              <a:ext cx="5036902"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None/>
                <a:tabLst/>
                <a:defRPr/>
              </a:pPr>
              <a:r>
                <a:rPr kumimoji="0" lang="en-US" b="0" i="0" strike="noStrike" kern="1200" cap="none" spc="0" normalizeH="0" baseline="0" noProof="0" dirty="0">
                  <a:ln>
                    <a:noFill/>
                  </a:ln>
                  <a:solidFill>
                    <a:srgbClr val="33485D"/>
                  </a:solidFill>
                  <a:effectLst/>
                  <a:uLnTx/>
                  <a:uFillTx/>
                  <a:latin typeface="Avenir Next LT Pro" panose="020B0504020202020204" pitchFamily="34" charset="0"/>
                </a:rPr>
                <a:t>$206.3M in 69 counties (Aug. 31)</a:t>
              </a:r>
              <a:endParaRPr kumimoji="0" lang="en-US" b="0" i="0" strike="noStrike" kern="1200" cap="none" spc="0" normalizeH="0" baseline="30000" noProof="0" dirty="0">
                <a:ln>
                  <a:noFill/>
                </a:ln>
                <a:solidFill>
                  <a:srgbClr val="33485D"/>
                </a:solidFill>
                <a:effectLst/>
                <a:uLnTx/>
                <a:uFillTx/>
                <a:latin typeface="Avenir Next LT Pro" panose="020B0504020202020204" pitchFamily="34" charset="0"/>
              </a:endParaRPr>
            </a:p>
          </p:txBody>
        </p:sp>
      </p:grpSp>
    </p:spTree>
    <p:extLst>
      <p:ext uri="{BB962C8B-B14F-4D97-AF65-F5344CB8AC3E}">
        <p14:creationId xmlns:p14="http://schemas.microsoft.com/office/powerpoint/2010/main" val="7187889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6C9BD-FE41-0A5E-D4D8-E954F2993821}"/>
              </a:ext>
            </a:extLst>
          </p:cNvPr>
          <p:cNvPicPr>
            <a:picLocks noChangeAspect="1"/>
          </p:cNvPicPr>
          <p:nvPr/>
        </p:nvPicPr>
        <p:blipFill rotWithShape="1">
          <a:blip r:embed="rId3"/>
          <a:srcRect l="32301"/>
          <a:stretch/>
        </p:blipFill>
        <p:spPr>
          <a:xfrm>
            <a:off x="7028872" y="1350543"/>
            <a:ext cx="4999615" cy="4320274"/>
          </a:xfrm>
          <a:prstGeom prst="rect">
            <a:avLst/>
          </a:prstGeom>
        </p:spPr>
      </p:pic>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Completing access to broadband program</a:t>
            </a:r>
          </a:p>
        </p:txBody>
      </p:sp>
      <p:sp>
        <p:nvSpPr>
          <p:cNvPr id="3" name="TextBox 2">
            <a:extLst>
              <a:ext uri="{FF2B5EF4-FFF2-40B4-BE49-F238E27FC236}">
                <a16:creationId xmlns:a16="http://schemas.microsoft.com/office/drawing/2014/main" id="{10FC45E4-3D23-4D1D-AD8F-584372818B46}"/>
              </a:ext>
            </a:extLst>
          </p:cNvPr>
          <p:cNvSpPr txBox="1"/>
          <p:nvPr/>
        </p:nvSpPr>
        <p:spPr>
          <a:xfrm>
            <a:off x="458856" y="1350543"/>
            <a:ext cx="6570016" cy="4293483"/>
          </a:xfrm>
          <a:prstGeom prst="rect">
            <a:avLst/>
          </a:prstGeom>
          <a:solidFill>
            <a:schemeClr val="bg1">
              <a:alpha val="76000"/>
            </a:schemeClr>
          </a:solidFill>
          <a:ln>
            <a:noFill/>
          </a:ln>
        </p:spPr>
        <p:txBody>
          <a:bodyPr wrap="square" rtlCol="0">
            <a:spAutoFit/>
          </a:bodyPr>
          <a:lstStyle/>
          <a:p>
            <a:pPr marL="285750" indent="-285750" algn="l">
              <a:spcBef>
                <a:spcPts val="600"/>
              </a:spcBef>
              <a:buFont typeface="Arial" panose="020B0604020202020204" pitchFamily="34" charset="0"/>
              <a:buChar char="•"/>
            </a:pPr>
            <a:r>
              <a:rPr lang="en-US" b="1" dirty="0">
                <a:solidFill>
                  <a:srgbClr val="000000"/>
                </a:solidFill>
                <a:latin typeface="Avenir Next LT Pro" panose="020B0504020202020204" pitchFamily="34" charset="0"/>
                <a:cs typeface="Arial" panose="020B0604020202020204" pitchFamily="34" charset="0"/>
              </a:rPr>
              <a:t>Scope</a:t>
            </a:r>
            <a:r>
              <a:rPr lang="en-US" dirty="0">
                <a:solidFill>
                  <a:srgbClr val="000000"/>
                </a:solidFill>
                <a:latin typeface="Avenir Next LT Pro" panose="020B0504020202020204" pitchFamily="34" charset="0"/>
                <a:cs typeface="Arial" panose="020B0604020202020204" pitchFamily="34" charset="0"/>
              </a:rPr>
              <a:t>:  $400 million partnership program between counties and NCDIT to fund broadband deployment projects in unserved areas of each county</a:t>
            </a:r>
          </a:p>
          <a:p>
            <a:pPr marL="285750" indent="-285750" algn="l">
              <a:spcBef>
                <a:spcPts val="1800"/>
              </a:spcBef>
              <a:buFont typeface="Arial" panose="020B0604020202020204" pitchFamily="34" charset="0"/>
              <a:buChar char="•"/>
            </a:pPr>
            <a:r>
              <a:rPr lang="en-US" b="1" dirty="0">
                <a:solidFill>
                  <a:srgbClr val="000000"/>
                </a:solidFill>
                <a:latin typeface="Avenir Next LT Pro" panose="020B0504020202020204" pitchFamily="34" charset="0"/>
                <a:cs typeface="Arial" panose="020B0604020202020204" pitchFamily="34" charset="0"/>
              </a:rPr>
              <a:t>Focus</a:t>
            </a:r>
            <a:r>
              <a:rPr lang="en-US" dirty="0">
                <a:solidFill>
                  <a:srgbClr val="000000"/>
                </a:solidFill>
                <a:latin typeface="Avenir Next LT Pro" panose="020B0504020202020204" pitchFamily="34" charset="0"/>
                <a:cs typeface="Arial" panose="020B0604020202020204" pitchFamily="34" charset="0"/>
              </a:rPr>
              <a:t>:   County engagement</a:t>
            </a:r>
          </a:p>
          <a:p>
            <a:pPr marL="285750" indent="-285750" algn="l">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A county may choose to select a high scoring, unfunded GREAT grant application or create a competitive bidding process for service providers</a:t>
            </a:r>
          </a:p>
          <a:p>
            <a:pPr marL="285750" indent="-285750" algn="l">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Projects require investments from counties and the selected broadband service providers</a:t>
            </a:r>
          </a:p>
          <a:p>
            <a:pPr marL="285750" indent="-285750" algn="l">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Draft program guidance posted at </a:t>
            </a:r>
            <a:r>
              <a:rPr lang="en-US" dirty="0">
                <a:solidFill>
                  <a:srgbClr val="000000"/>
                </a:solidFill>
                <a:latin typeface="Avenir Next LT Pro" panose="020B0504020202020204" pitchFamily="34" charset="0"/>
                <a:cs typeface="Arial" panose="020B0604020202020204" pitchFamily="34" charset="0"/>
                <a:hlinkClick r:id="rId4"/>
              </a:rPr>
              <a:t>ncbroadband.gov </a:t>
            </a:r>
            <a:endParaRPr lang="en-US" dirty="0">
              <a:solidFill>
                <a:srgbClr val="000000"/>
              </a:solidFill>
              <a:latin typeface="Avenir Next LT Pro" panose="020B0504020202020204" pitchFamily="34" charset="0"/>
              <a:cs typeface="Arial" panose="020B0604020202020204" pitchFamily="34" charset="0"/>
            </a:endParaRPr>
          </a:p>
          <a:p>
            <a:pPr marL="285750" indent="-285750" algn="l">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Developing convenience contract and model RFP</a:t>
            </a:r>
          </a:p>
        </p:txBody>
      </p:sp>
      <p:sp>
        <p:nvSpPr>
          <p:cNvPr id="6" name="Rectangle 5">
            <a:extLst>
              <a:ext uri="{FF2B5EF4-FFF2-40B4-BE49-F238E27FC236}">
                <a16:creationId xmlns:a16="http://schemas.microsoft.com/office/drawing/2014/main" id="{DB60F19C-2760-F4E0-C148-204CFFD40A68}"/>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74376E-F597-402E-B3A2-35A64B9AA6CB}"/>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8E84897-4B70-58E1-C5DB-D235AD0E18B8}"/>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6554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8F6E78F-44B1-D9F8-07AF-BF993BC53F60}"/>
              </a:ext>
            </a:extLst>
          </p:cNvPr>
          <p:cNvSpPr txBox="1"/>
          <p:nvPr/>
        </p:nvSpPr>
        <p:spPr>
          <a:xfrm>
            <a:off x="386963" y="1263910"/>
            <a:ext cx="8305231" cy="3739485"/>
          </a:xfrm>
          <a:prstGeom prst="rect">
            <a:avLst/>
          </a:prstGeom>
          <a:noFill/>
        </p:spPr>
        <p:txBody>
          <a:bodyPr wrap="square" rtlCol="0">
            <a:spAutoFit/>
          </a:bodyPr>
          <a:lstStyle/>
          <a:p>
            <a:pPr marL="285750" indent="-285750" algn="l">
              <a:spcBef>
                <a:spcPts val="600"/>
              </a:spcBef>
              <a:buFont typeface="Arial" panose="020B0604020202020204" pitchFamily="34" charset="0"/>
              <a:buChar char="•"/>
            </a:pPr>
            <a:r>
              <a:rPr lang="en-US" b="1" dirty="0">
                <a:solidFill>
                  <a:srgbClr val="000000"/>
                </a:solidFill>
                <a:latin typeface="Avenir Next LT Pro" panose="020B0504020202020204" pitchFamily="34" charset="0"/>
                <a:cs typeface="Arial" panose="020B0604020202020204" pitchFamily="34" charset="0"/>
              </a:rPr>
              <a:t>Scope</a:t>
            </a:r>
            <a:r>
              <a:rPr lang="en-US" dirty="0">
                <a:solidFill>
                  <a:srgbClr val="000000"/>
                </a:solidFill>
                <a:latin typeface="Avenir Next LT Pro" panose="020B0504020202020204" pitchFamily="34" charset="0"/>
                <a:cs typeface="Arial" panose="020B0604020202020204" pitchFamily="34" charset="0"/>
              </a:rPr>
              <a:t>:  Stretching $90 million across the state to address certain last-mile issues</a:t>
            </a:r>
          </a:p>
          <a:p>
            <a:pPr marL="285750" indent="-285750" algn="l">
              <a:spcBef>
                <a:spcPts val="1800"/>
              </a:spcBef>
              <a:buFont typeface="Arial" panose="020B0604020202020204" pitchFamily="34" charset="0"/>
              <a:buChar char="•"/>
            </a:pPr>
            <a:r>
              <a:rPr lang="en-US" b="1" dirty="0">
                <a:solidFill>
                  <a:srgbClr val="000000"/>
                </a:solidFill>
                <a:latin typeface="Avenir Next LT Pro" panose="020B0504020202020204" pitchFamily="34" charset="0"/>
                <a:cs typeface="Arial" panose="020B0604020202020204" pitchFamily="34" charset="0"/>
              </a:rPr>
              <a:t>Focus</a:t>
            </a:r>
            <a:r>
              <a:rPr lang="en-US" dirty="0">
                <a:solidFill>
                  <a:srgbClr val="000000"/>
                </a:solidFill>
                <a:latin typeface="Avenir Next LT Pro" panose="020B0504020202020204" pitchFamily="34" charset="0"/>
                <a:cs typeface="Arial" panose="020B0604020202020204" pitchFamily="34" charset="0"/>
              </a:rPr>
              <a:t>:  Hard to reach locations</a:t>
            </a:r>
          </a:p>
          <a:p>
            <a:pPr marL="285750" indent="-285750" algn="l">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Current process:</a:t>
            </a:r>
          </a:p>
          <a:p>
            <a:pPr marL="742950" lvl="1" indent="-285750">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Reviewing with local communities </a:t>
            </a:r>
            <a:r>
              <a:rPr lang="en-US" sz="1600" u="sng" dirty="0">
                <a:solidFill>
                  <a:srgbClr val="000000"/>
                </a:solidFill>
                <a:latin typeface="Avenir Next LT Pro" panose="020B0504020202020204" pitchFamily="34" charset="0"/>
                <a:cs typeface="Arial" panose="020B0604020202020204" pitchFamily="34" charset="0"/>
              </a:rPr>
              <a:t>and</a:t>
            </a:r>
            <a:r>
              <a:rPr lang="en-US" sz="1600" dirty="0">
                <a:solidFill>
                  <a:srgbClr val="000000"/>
                </a:solidFill>
                <a:latin typeface="Avenir Next LT Pro" panose="020B0504020202020204" pitchFamily="34" charset="0"/>
                <a:cs typeface="Arial" panose="020B0604020202020204" pitchFamily="34" charset="0"/>
              </a:rPr>
              <a:t> service providers</a:t>
            </a:r>
          </a:p>
          <a:p>
            <a:pPr marL="742950" lvl="1" indent="-285750">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Requesting county management to suggest focus areas</a:t>
            </a:r>
          </a:p>
          <a:p>
            <a:pPr marL="742950" lvl="1" indent="-285750">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Consider Stop Gap vs. CAB vs. GREAT to maximize value of each program</a:t>
            </a:r>
          </a:p>
          <a:p>
            <a:pPr marL="285750" indent="-285750">
              <a:spcBef>
                <a:spcPts val="18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Infrastructure team will collate responses and review with counties and service providers</a:t>
            </a:r>
          </a:p>
          <a:p>
            <a:pPr marL="742950" lvl="1" indent="-285750">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With minimal leverage, how do we partner to maximize results?</a:t>
            </a:r>
          </a:p>
        </p:txBody>
      </p:sp>
      <p:sp>
        <p:nvSpPr>
          <p:cNvPr id="6" name="Rectangle 5">
            <a:extLst>
              <a:ext uri="{FF2B5EF4-FFF2-40B4-BE49-F238E27FC236}">
                <a16:creationId xmlns:a16="http://schemas.microsoft.com/office/drawing/2014/main" id="{DB60F19C-2760-F4E0-C148-204CFFD40A68}"/>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74376E-F597-402E-B3A2-35A64B9AA6CB}"/>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8E84897-4B70-58E1-C5DB-D235AD0E18B8}"/>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81D8744D-0F32-0311-1327-1769F6106974}"/>
              </a:ext>
            </a:extLst>
          </p:cNvPr>
          <p:cNvSpPr txBox="1">
            <a:spLocks/>
          </p:cNvSpPr>
          <p:nvPr/>
        </p:nvSpPr>
        <p:spPr>
          <a:xfrm>
            <a:off x="208670" y="318796"/>
            <a:ext cx="11774660" cy="690854"/>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kern="1200">
                <a:solidFill>
                  <a:srgbClr val="172E4C"/>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cap="all" dirty="0">
                <a:solidFill>
                  <a:srgbClr val="4472C4">
                    <a:lumMod val="50000"/>
                  </a:srgbClr>
                </a:solidFill>
                <a:latin typeface="Avenir Next LT Pro" panose="020B0504020202020204" pitchFamily="34" charset="0"/>
                <a:ea typeface="Cambria" charset="0"/>
                <a:cs typeface="Arial" panose="020B0604020202020204" pitchFamily="34" charset="0"/>
              </a:rPr>
              <a:t>Stop gap PROGRAM</a:t>
            </a:r>
          </a:p>
        </p:txBody>
      </p:sp>
      <p:sp>
        <p:nvSpPr>
          <p:cNvPr id="10" name="Rectangle 9">
            <a:extLst>
              <a:ext uri="{FF2B5EF4-FFF2-40B4-BE49-F238E27FC236}">
                <a16:creationId xmlns:a16="http://schemas.microsoft.com/office/drawing/2014/main" id="{3BBE2D12-1965-D747-3742-B4B28EF3F941}"/>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C8B824-ACC3-FCCA-920A-64E80880835F}"/>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9AADC6C-524B-6B2B-8D2B-02845CDC6284}"/>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065AC44-90CD-648E-BDD2-F902CDB5F747}"/>
              </a:ext>
            </a:extLst>
          </p:cNvPr>
          <p:cNvGrpSpPr/>
          <p:nvPr/>
        </p:nvGrpSpPr>
        <p:grpSpPr>
          <a:xfrm>
            <a:off x="9088021" y="1389865"/>
            <a:ext cx="2529678" cy="3532398"/>
            <a:chOff x="8135134" y="1111379"/>
            <a:chExt cx="3366948" cy="4629018"/>
          </a:xfrm>
        </p:grpSpPr>
        <p:pic>
          <p:nvPicPr>
            <p:cNvPr id="15" name="Picture 14" descr="Icon&#10;&#10;Description automatically generated with medium confidence">
              <a:extLst>
                <a:ext uri="{FF2B5EF4-FFF2-40B4-BE49-F238E27FC236}">
                  <a16:creationId xmlns:a16="http://schemas.microsoft.com/office/drawing/2014/main" id="{31E6C636-1BA2-380A-200A-EAB6ECF96A94}"/>
                </a:ext>
              </a:extLst>
            </p:cNvPr>
            <p:cNvPicPr>
              <a:picLocks noChangeAspect="1"/>
            </p:cNvPicPr>
            <p:nvPr/>
          </p:nvPicPr>
          <p:blipFill>
            <a:blip r:embed="rId3"/>
            <a:stretch>
              <a:fillRect/>
            </a:stretch>
          </p:blipFill>
          <p:spPr>
            <a:xfrm>
              <a:off x="8135134" y="1111379"/>
              <a:ext cx="3343275" cy="1933575"/>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6" name="Picture 15" descr="A picture containing diagram&#10;&#10;Description automatically generated">
              <a:extLst>
                <a:ext uri="{FF2B5EF4-FFF2-40B4-BE49-F238E27FC236}">
                  <a16:creationId xmlns:a16="http://schemas.microsoft.com/office/drawing/2014/main" id="{D33CBD38-C424-D058-29F6-B03A5983EBFC}"/>
                </a:ext>
              </a:extLst>
            </p:cNvPr>
            <p:cNvPicPr>
              <a:picLocks noChangeAspect="1"/>
            </p:cNvPicPr>
            <p:nvPr/>
          </p:nvPicPr>
          <p:blipFill>
            <a:blip r:embed="rId4"/>
            <a:stretch>
              <a:fillRect/>
            </a:stretch>
          </p:blipFill>
          <p:spPr>
            <a:xfrm>
              <a:off x="8158808" y="3182146"/>
              <a:ext cx="3343274" cy="2558251"/>
            </a:xfrm>
            <a:prstGeom prst="rect">
              <a:avLst/>
            </a:prstGeom>
            <a:ln w="6350">
              <a:solidFill>
                <a:schemeClr val="bg1">
                  <a:lumMod val="50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EA35B47-4640-1AEE-928D-85264FF7E611}"/>
                </a:ext>
              </a:extLst>
            </p:cNvPr>
            <p:cNvPicPr>
              <a:picLocks noChangeAspect="1"/>
            </p:cNvPicPr>
            <p:nvPr/>
          </p:nvPicPr>
          <p:blipFill rotWithShape="1">
            <a:blip r:embed="rId5"/>
            <a:srcRect l="7107" r="3787"/>
            <a:stretch/>
          </p:blipFill>
          <p:spPr>
            <a:xfrm>
              <a:off x="8200868" y="2352136"/>
              <a:ext cx="3259154" cy="620832"/>
            </a:xfrm>
            <a:prstGeom prst="rect">
              <a:avLst/>
            </a:prstGeom>
          </p:spPr>
        </p:pic>
        <p:pic>
          <p:nvPicPr>
            <p:cNvPr id="18" name="Picture 17">
              <a:extLst>
                <a:ext uri="{FF2B5EF4-FFF2-40B4-BE49-F238E27FC236}">
                  <a16:creationId xmlns:a16="http://schemas.microsoft.com/office/drawing/2014/main" id="{52F010EA-9FBF-2241-DCCA-D8DC139E2992}"/>
                </a:ext>
              </a:extLst>
            </p:cNvPr>
            <p:cNvPicPr>
              <a:picLocks noChangeAspect="1"/>
            </p:cNvPicPr>
            <p:nvPr/>
          </p:nvPicPr>
          <p:blipFill rotWithShape="1">
            <a:blip r:embed="rId5"/>
            <a:srcRect l="7107" r="3787"/>
            <a:stretch/>
          </p:blipFill>
          <p:spPr>
            <a:xfrm>
              <a:off x="8202288" y="4942498"/>
              <a:ext cx="3259154" cy="620832"/>
            </a:xfrm>
            <a:prstGeom prst="rect">
              <a:avLst/>
            </a:prstGeom>
          </p:spPr>
        </p:pic>
        <p:pic>
          <p:nvPicPr>
            <p:cNvPr id="19" name="Picture 18">
              <a:extLst>
                <a:ext uri="{FF2B5EF4-FFF2-40B4-BE49-F238E27FC236}">
                  <a16:creationId xmlns:a16="http://schemas.microsoft.com/office/drawing/2014/main" id="{A742ADD6-F160-F9F4-1E97-982A267F5148}"/>
                </a:ext>
              </a:extLst>
            </p:cNvPr>
            <p:cNvPicPr>
              <a:picLocks noChangeAspect="1"/>
            </p:cNvPicPr>
            <p:nvPr/>
          </p:nvPicPr>
          <p:blipFill rotWithShape="1">
            <a:blip r:embed="rId5"/>
            <a:srcRect l="7107" r="3787"/>
            <a:stretch/>
          </p:blipFill>
          <p:spPr>
            <a:xfrm rot="16200000">
              <a:off x="9057325" y="3830841"/>
              <a:ext cx="1688482" cy="620832"/>
            </a:xfrm>
            <a:prstGeom prst="rect">
              <a:avLst/>
            </a:prstGeom>
          </p:spPr>
        </p:pic>
        <p:pic>
          <p:nvPicPr>
            <p:cNvPr id="20" name="Picture 19">
              <a:extLst>
                <a:ext uri="{FF2B5EF4-FFF2-40B4-BE49-F238E27FC236}">
                  <a16:creationId xmlns:a16="http://schemas.microsoft.com/office/drawing/2014/main" id="{0FC2BBC2-0093-A881-AE60-22CB8EBEDAC7}"/>
                </a:ext>
              </a:extLst>
            </p:cNvPr>
            <p:cNvPicPr>
              <a:picLocks noChangeAspect="1"/>
            </p:cNvPicPr>
            <p:nvPr/>
          </p:nvPicPr>
          <p:blipFill>
            <a:blip r:embed="rId6"/>
            <a:stretch>
              <a:fillRect/>
            </a:stretch>
          </p:blipFill>
          <p:spPr>
            <a:xfrm>
              <a:off x="8436993" y="1525475"/>
              <a:ext cx="690855" cy="690855"/>
            </a:xfrm>
            <a:prstGeom prst="rect">
              <a:avLst/>
            </a:prstGeom>
          </p:spPr>
        </p:pic>
        <p:pic>
          <p:nvPicPr>
            <p:cNvPr id="21" name="Picture 20">
              <a:extLst>
                <a:ext uri="{FF2B5EF4-FFF2-40B4-BE49-F238E27FC236}">
                  <a16:creationId xmlns:a16="http://schemas.microsoft.com/office/drawing/2014/main" id="{BA1A7CF3-9FBB-39A4-E4E2-49FD49AA2BBB}"/>
                </a:ext>
              </a:extLst>
            </p:cNvPr>
            <p:cNvPicPr>
              <a:picLocks noChangeAspect="1"/>
            </p:cNvPicPr>
            <p:nvPr/>
          </p:nvPicPr>
          <p:blipFill>
            <a:blip r:embed="rId6"/>
            <a:stretch>
              <a:fillRect/>
            </a:stretch>
          </p:blipFill>
          <p:spPr>
            <a:xfrm>
              <a:off x="9215242" y="1517532"/>
              <a:ext cx="690855" cy="690855"/>
            </a:xfrm>
            <a:prstGeom prst="rect">
              <a:avLst/>
            </a:prstGeom>
          </p:spPr>
        </p:pic>
        <p:sp>
          <p:nvSpPr>
            <p:cNvPr id="22" name="Rectangle 21">
              <a:extLst>
                <a:ext uri="{FF2B5EF4-FFF2-40B4-BE49-F238E27FC236}">
                  <a16:creationId xmlns:a16="http://schemas.microsoft.com/office/drawing/2014/main" id="{DA8354D3-34D2-A1A4-172E-117B78FA6BE5}"/>
                </a:ext>
              </a:extLst>
            </p:cNvPr>
            <p:cNvSpPr/>
            <p:nvPr/>
          </p:nvSpPr>
          <p:spPr>
            <a:xfrm>
              <a:off x="10133713" y="1111379"/>
              <a:ext cx="561516" cy="34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F1AFDEB-D21E-6135-7154-212FEB88FBA4}"/>
                </a:ext>
              </a:extLst>
            </p:cNvPr>
            <p:cNvPicPr>
              <a:picLocks noChangeAspect="1"/>
            </p:cNvPicPr>
            <p:nvPr/>
          </p:nvPicPr>
          <p:blipFill>
            <a:blip r:embed="rId6"/>
            <a:stretch>
              <a:fillRect/>
            </a:stretch>
          </p:blipFill>
          <p:spPr>
            <a:xfrm>
              <a:off x="10069043" y="1117935"/>
              <a:ext cx="690855" cy="690855"/>
            </a:xfrm>
            <a:prstGeom prst="rect">
              <a:avLst/>
            </a:prstGeom>
          </p:spPr>
        </p:pic>
        <p:pic>
          <p:nvPicPr>
            <p:cNvPr id="24" name="Picture 23">
              <a:extLst>
                <a:ext uri="{FF2B5EF4-FFF2-40B4-BE49-F238E27FC236}">
                  <a16:creationId xmlns:a16="http://schemas.microsoft.com/office/drawing/2014/main" id="{5AAB6650-DCDB-7BE6-AE6C-DCCC16215617}"/>
                </a:ext>
              </a:extLst>
            </p:cNvPr>
            <p:cNvPicPr>
              <a:picLocks noChangeAspect="1"/>
            </p:cNvPicPr>
            <p:nvPr/>
          </p:nvPicPr>
          <p:blipFill>
            <a:blip r:embed="rId6"/>
            <a:stretch>
              <a:fillRect/>
            </a:stretch>
          </p:blipFill>
          <p:spPr>
            <a:xfrm>
              <a:off x="10801382" y="1525475"/>
              <a:ext cx="690855" cy="690855"/>
            </a:xfrm>
            <a:prstGeom prst="rect">
              <a:avLst/>
            </a:prstGeom>
          </p:spPr>
        </p:pic>
        <p:pic>
          <p:nvPicPr>
            <p:cNvPr id="25" name="Picture 24">
              <a:extLst>
                <a:ext uri="{FF2B5EF4-FFF2-40B4-BE49-F238E27FC236}">
                  <a16:creationId xmlns:a16="http://schemas.microsoft.com/office/drawing/2014/main" id="{45F5BA81-2294-5E99-4182-F709F023E729}"/>
                </a:ext>
              </a:extLst>
            </p:cNvPr>
            <p:cNvPicPr>
              <a:picLocks noChangeAspect="1"/>
            </p:cNvPicPr>
            <p:nvPr/>
          </p:nvPicPr>
          <p:blipFill>
            <a:blip r:embed="rId6"/>
            <a:stretch>
              <a:fillRect/>
            </a:stretch>
          </p:blipFill>
          <p:spPr>
            <a:xfrm>
              <a:off x="8780438" y="3170957"/>
              <a:ext cx="690855" cy="690855"/>
            </a:xfrm>
            <a:prstGeom prst="rect">
              <a:avLst/>
            </a:prstGeom>
          </p:spPr>
        </p:pic>
        <p:pic>
          <p:nvPicPr>
            <p:cNvPr id="26" name="Picture 25">
              <a:extLst>
                <a:ext uri="{FF2B5EF4-FFF2-40B4-BE49-F238E27FC236}">
                  <a16:creationId xmlns:a16="http://schemas.microsoft.com/office/drawing/2014/main" id="{6DE4729E-E8BA-1B0D-5D31-7CAC53272258}"/>
                </a:ext>
              </a:extLst>
            </p:cNvPr>
            <p:cNvPicPr>
              <a:picLocks noChangeAspect="1"/>
            </p:cNvPicPr>
            <p:nvPr/>
          </p:nvPicPr>
          <p:blipFill>
            <a:blip r:embed="rId6"/>
            <a:stretch>
              <a:fillRect/>
            </a:stretch>
          </p:blipFill>
          <p:spPr>
            <a:xfrm>
              <a:off x="8655196" y="4203367"/>
              <a:ext cx="690855" cy="690855"/>
            </a:xfrm>
            <a:prstGeom prst="rect">
              <a:avLst/>
            </a:prstGeom>
          </p:spPr>
        </p:pic>
        <p:pic>
          <p:nvPicPr>
            <p:cNvPr id="27" name="Picture 26">
              <a:extLst>
                <a:ext uri="{FF2B5EF4-FFF2-40B4-BE49-F238E27FC236}">
                  <a16:creationId xmlns:a16="http://schemas.microsoft.com/office/drawing/2014/main" id="{866233AB-3D6B-46A4-29E5-D4AB9A67F96C}"/>
                </a:ext>
              </a:extLst>
            </p:cNvPr>
            <p:cNvPicPr>
              <a:picLocks noChangeAspect="1"/>
            </p:cNvPicPr>
            <p:nvPr/>
          </p:nvPicPr>
          <p:blipFill>
            <a:blip r:embed="rId6"/>
            <a:stretch>
              <a:fillRect/>
            </a:stretch>
          </p:blipFill>
          <p:spPr>
            <a:xfrm>
              <a:off x="10299377" y="3629833"/>
              <a:ext cx="690855" cy="690855"/>
            </a:xfrm>
            <a:prstGeom prst="rect">
              <a:avLst/>
            </a:prstGeom>
          </p:spPr>
        </p:pic>
        <p:pic>
          <p:nvPicPr>
            <p:cNvPr id="28" name="Picture 27">
              <a:extLst>
                <a:ext uri="{FF2B5EF4-FFF2-40B4-BE49-F238E27FC236}">
                  <a16:creationId xmlns:a16="http://schemas.microsoft.com/office/drawing/2014/main" id="{87E3559A-FBED-9208-6A16-4D224BC32EAF}"/>
                </a:ext>
              </a:extLst>
            </p:cNvPr>
            <p:cNvPicPr>
              <a:picLocks noChangeAspect="1"/>
            </p:cNvPicPr>
            <p:nvPr/>
          </p:nvPicPr>
          <p:blipFill>
            <a:blip r:embed="rId6"/>
            <a:stretch>
              <a:fillRect/>
            </a:stretch>
          </p:blipFill>
          <p:spPr>
            <a:xfrm>
              <a:off x="10319697" y="4217345"/>
              <a:ext cx="690855" cy="690855"/>
            </a:xfrm>
            <a:prstGeom prst="rect">
              <a:avLst/>
            </a:prstGeom>
          </p:spPr>
        </p:pic>
      </p:grpSp>
      <p:sp>
        <p:nvSpPr>
          <p:cNvPr id="33" name="Rectangle 32">
            <a:extLst>
              <a:ext uri="{FF2B5EF4-FFF2-40B4-BE49-F238E27FC236}">
                <a16:creationId xmlns:a16="http://schemas.microsoft.com/office/drawing/2014/main" id="{1221308A-ED8A-8C61-934E-021785E86BE1}"/>
              </a:ext>
            </a:extLst>
          </p:cNvPr>
          <p:cNvSpPr/>
          <p:nvPr/>
        </p:nvSpPr>
        <p:spPr>
          <a:xfrm>
            <a:off x="9530499" y="2064470"/>
            <a:ext cx="84842" cy="11311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350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DEFINITIONS</a:t>
            </a:r>
          </a:p>
        </p:txBody>
      </p:sp>
      <p:sp>
        <p:nvSpPr>
          <p:cNvPr id="3" name="TextBox 2">
            <a:extLst>
              <a:ext uri="{FF2B5EF4-FFF2-40B4-BE49-F238E27FC236}">
                <a16:creationId xmlns:a16="http://schemas.microsoft.com/office/drawing/2014/main" id="{10FC45E4-3D23-4D1D-AD8F-584372818B46}"/>
              </a:ext>
            </a:extLst>
          </p:cNvPr>
          <p:cNvSpPr txBox="1"/>
          <p:nvPr/>
        </p:nvSpPr>
        <p:spPr>
          <a:xfrm>
            <a:off x="449109" y="1113887"/>
            <a:ext cx="11342297" cy="3770263"/>
          </a:xfrm>
          <a:prstGeom prst="rect">
            <a:avLst/>
          </a:prstGeom>
          <a:noFill/>
        </p:spPr>
        <p:txBody>
          <a:bodyPr wrap="square" rtlCol="0">
            <a:spAutoFit/>
          </a:bodyPr>
          <a:lstStyle/>
          <a:p>
            <a:pPr marL="285750" indent="-285750">
              <a:lnSpc>
                <a:spcPct val="150000"/>
              </a:lnSpc>
              <a:spcBef>
                <a:spcPts val="1200"/>
              </a:spcBef>
              <a:buFont typeface="Arial" panose="020B0604020202020204" pitchFamily="34" charset="0"/>
              <a:buChar char="•"/>
            </a:pPr>
            <a:r>
              <a:rPr lang="en-US" b="1" dirty="0">
                <a:solidFill>
                  <a:srgbClr val="000000"/>
                </a:solidFill>
                <a:latin typeface="Avenir Next LT Pro" panose="020B0504020202020204" pitchFamily="34" charset="0"/>
                <a:cs typeface="Arial" panose="020B0604020202020204" pitchFamily="34" charset="0"/>
              </a:rPr>
              <a:t>Digital Equity: </a:t>
            </a:r>
            <a:r>
              <a:rPr lang="en-US" dirty="0">
                <a:solidFill>
                  <a:srgbClr val="000000"/>
                </a:solidFill>
                <a:latin typeface="Avenir Next LT Pro" panose="020B0504020202020204" pitchFamily="34" charset="0"/>
                <a:cs typeface="Arial" panose="020B0604020202020204" pitchFamily="34" charset="0"/>
              </a:rPr>
              <a:t>A</a:t>
            </a:r>
            <a:r>
              <a:rPr lang="en-US" b="0" i="0" dirty="0">
                <a:solidFill>
                  <a:srgbClr val="000000"/>
                </a:solidFill>
                <a:effectLst/>
                <a:latin typeface="Avenir Next LT Pro" panose="020B0504020202020204" pitchFamily="34" charset="0"/>
              </a:rPr>
              <a:t>ll individuals and communities have the information technology capacity needed for full participation in our society, democracy, and economy. Digital equity is necessary for civic and cultural participation, employment, lifelong learning, and access to essential services.</a:t>
            </a:r>
            <a:endParaRPr lang="en-US" dirty="0">
              <a:solidFill>
                <a:srgbClr val="000000"/>
              </a:solidFill>
              <a:latin typeface="Avenir Next LT Pro" panose="020B0504020202020204" pitchFamily="34" charset="0"/>
              <a:cs typeface="Arial" panose="020B0604020202020204" pitchFamily="34" charset="0"/>
            </a:endParaRPr>
          </a:p>
          <a:p>
            <a:pPr marL="285750" indent="-285750" algn="l">
              <a:lnSpc>
                <a:spcPct val="150000"/>
              </a:lnSpc>
              <a:spcBef>
                <a:spcPts val="2400"/>
              </a:spcBef>
              <a:buFont typeface="Arial" panose="020B0604020202020204" pitchFamily="34" charset="0"/>
              <a:buChar char="•"/>
            </a:pPr>
            <a:r>
              <a:rPr lang="en-US" b="1" dirty="0">
                <a:solidFill>
                  <a:srgbClr val="000000"/>
                </a:solidFill>
                <a:latin typeface="Avenir Next LT Pro" panose="020B0504020202020204" pitchFamily="34" charset="0"/>
                <a:cs typeface="Arial" panose="020B0604020202020204" pitchFamily="34" charset="0"/>
              </a:rPr>
              <a:t>Digital Inclusion: </a:t>
            </a:r>
            <a:r>
              <a:rPr lang="en-US" dirty="0">
                <a:solidFill>
                  <a:srgbClr val="000000"/>
                </a:solidFill>
                <a:latin typeface="Avenir Next LT Pro" panose="020B0504020202020204" pitchFamily="34" charset="0"/>
                <a:cs typeface="Arial" panose="020B0604020202020204" pitchFamily="34" charset="0"/>
              </a:rPr>
              <a:t>A</a:t>
            </a:r>
            <a:r>
              <a:rPr lang="en-US" b="0" i="0" dirty="0">
                <a:solidFill>
                  <a:srgbClr val="000000"/>
                </a:solidFill>
                <a:effectLst/>
                <a:latin typeface="Avenir Next LT Pro" panose="020B0504020202020204" pitchFamily="34" charset="0"/>
              </a:rPr>
              <a:t>ctivities necessary to ensure that all individuals and communities, including the most disadvantaged, have access to and use of information and communication technologies.</a:t>
            </a:r>
          </a:p>
          <a:p>
            <a:pPr marL="742950" lvl="1" indent="-285750">
              <a:spcBef>
                <a:spcPts val="12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Access to affordable high-speed internet</a:t>
            </a:r>
          </a:p>
          <a:p>
            <a:pPr marL="742950" lvl="1" indent="-285750">
              <a:spcBef>
                <a:spcPts val="12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Access to a device that meets the needs of the user</a:t>
            </a:r>
          </a:p>
          <a:p>
            <a:pPr marL="742950" lvl="1" indent="-285750">
              <a:spcBef>
                <a:spcPts val="12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Digital Skills  or Digital Literacy</a:t>
            </a:r>
          </a:p>
        </p:txBody>
      </p:sp>
      <p:sp>
        <p:nvSpPr>
          <p:cNvPr id="7" name="Rectangle 6">
            <a:extLst>
              <a:ext uri="{FF2B5EF4-FFF2-40B4-BE49-F238E27FC236}">
                <a16:creationId xmlns:a16="http://schemas.microsoft.com/office/drawing/2014/main" id="{BA56CFEB-4ABC-03AE-2D91-ECB22AD5A35C}"/>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09EB87-81FB-E86E-8B6B-817C5B2681B6}"/>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F4944A7-E0FC-40B1-5D77-B0B6CE9EDE03}"/>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255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Rest of the ARP</a:t>
            </a:r>
          </a:p>
        </p:txBody>
      </p:sp>
      <p:pic>
        <p:nvPicPr>
          <p:cNvPr id="6" name="Content Placeholder 6" descr="Logo, company name&#10;&#10;Description automatically generated">
            <a:extLst>
              <a:ext uri="{FF2B5EF4-FFF2-40B4-BE49-F238E27FC236}">
                <a16:creationId xmlns:a16="http://schemas.microsoft.com/office/drawing/2014/main" id="{806AFABA-295E-44A1-A3DF-1DDC57274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513963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FC45E4-3D23-4D1D-AD8F-584372818B46}"/>
              </a:ext>
            </a:extLst>
          </p:cNvPr>
          <p:cNvSpPr txBox="1"/>
          <p:nvPr/>
        </p:nvSpPr>
        <p:spPr>
          <a:xfrm>
            <a:off x="312234" y="1092098"/>
            <a:ext cx="11567532" cy="5210465"/>
          </a:xfrm>
          <a:prstGeom prst="rect">
            <a:avLst/>
          </a:prstGeom>
          <a:solidFill>
            <a:schemeClr val="bg1">
              <a:alpha val="0"/>
            </a:schemeClr>
          </a:solidFill>
        </p:spPr>
        <p:txBody>
          <a:bodyPr wrap="square" rtlCol="0">
            <a:spAutoFit/>
          </a:bodyPr>
          <a:lstStyle/>
          <a:p>
            <a:pPr marL="285750" indent="-285750" algn="l">
              <a:lnSpc>
                <a:spcPct val="125000"/>
              </a:lnSpc>
              <a:spcBef>
                <a:spcPts val="6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Digital Equity Funding Program (Fall 2022) - $10 million</a:t>
            </a:r>
          </a:p>
          <a:p>
            <a:pPr marL="742950" lvl="1" indent="-285750">
              <a:lnSpc>
                <a:spcPct val="125000"/>
              </a:lnSpc>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Large, scalable programs that support a region or the entire state</a:t>
            </a:r>
          </a:p>
          <a:p>
            <a:pPr marL="742950" lvl="1" indent="-285750">
              <a:lnSpc>
                <a:spcPct val="125000"/>
              </a:lnSpc>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Eligible entities are universities and state agencies</a:t>
            </a:r>
          </a:p>
          <a:p>
            <a:pPr lvl="1">
              <a:lnSpc>
                <a:spcPct val="125000"/>
              </a:lnSpc>
              <a:spcBef>
                <a:spcPts val="600"/>
              </a:spcBef>
            </a:pPr>
            <a:endParaRPr lang="en-US" sz="1600" dirty="0">
              <a:solidFill>
                <a:srgbClr val="000000"/>
              </a:solidFill>
              <a:latin typeface="Avenir Next LT Pro" panose="020B0504020202020204" pitchFamily="34" charset="0"/>
              <a:cs typeface="Arial" panose="020B0604020202020204" pitchFamily="34" charset="0"/>
            </a:endParaRPr>
          </a:p>
          <a:p>
            <a:pPr marL="285750" indent="-285750">
              <a:lnSpc>
                <a:spcPct val="125000"/>
              </a:lnSpc>
              <a:spcBef>
                <a:spcPts val="600"/>
              </a:spcBef>
              <a:buFont typeface="Arial" panose="020B0604020202020204" pitchFamily="34" charset="0"/>
              <a:buChar char="•"/>
            </a:pPr>
            <a:r>
              <a:rPr lang="en-US" dirty="0">
                <a:solidFill>
                  <a:srgbClr val="000000"/>
                </a:solidFill>
                <a:latin typeface="Avenir Next LT Pro" panose="020B0504020202020204" pitchFamily="34" charset="0"/>
                <a:cs typeface="Arial" panose="020B0604020202020204" pitchFamily="34" charset="0"/>
              </a:rPr>
              <a:t>Capacity Building Grant Program (Winter 2023) - $14 million</a:t>
            </a:r>
          </a:p>
          <a:p>
            <a:pPr marL="742950" lvl="1" indent="-285750">
              <a:lnSpc>
                <a:spcPct val="125000"/>
              </a:lnSpc>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Build capacity to develop or expand digital equity programs in communities across N.C. Will require partnerships between local municipalities and community-based organizations </a:t>
            </a:r>
          </a:p>
          <a:p>
            <a:pPr marL="742950" lvl="1" indent="-285750">
              <a:lnSpc>
                <a:spcPct val="125000"/>
              </a:lnSpc>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Eligible entities are local municipalities (county, city, town governments), nonprofit organizations, faith and community-based associations, and digital equity coalitions; Must demonstrate partnership. </a:t>
            </a:r>
          </a:p>
          <a:p>
            <a:pPr marL="742950" lvl="1" indent="-285750">
              <a:lnSpc>
                <a:spcPct val="125000"/>
              </a:lnSpc>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Two tracks: </a:t>
            </a:r>
          </a:p>
          <a:p>
            <a:pPr marL="1200150" lvl="2" indent="-285750">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Track 1: Program Expansion/Development </a:t>
            </a:r>
          </a:p>
          <a:p>
            <a:pPr marL="1200150" lvl="2" indent="-285750">
              <a:spcBef>
                <a:spcPts val="600"/>
              </a:spcBef>
              <a:buFont typeface="Arial" panose="020B0604020202020204" pitchFamily="34" charset="0"/>
              <a:buChar char="•"/>
            </a:pPr>
            <a:r>
              <a:rPr lang="en-US" sz="1600" dirty="0">
                <a:solidFill>
                  <a:srgbClr val="000000"/>
                </a:solidFill>
                <a:latin typeface="Avenir Next LT Pro" panose="020B0504020202020204" pitchFamily="34" charset="0"/>
                <a:cs typeface="Arial" panose="020B0604020202020204" pitchFamily="34" charset="0"/>
              </a:rPr>
              <a:t>Track 2: Device support and distribution. Must also include digital literacy training for device recipients.</a:t>
            </a:r>
          </a:p>
          <a:p>
            <a:pPr algn="l">
              <a:lnSpc>
                <a:spcPct val="125000"/>
              </a:lnSpc>
              <a:spcBef>
                <a:spcPts val="600"/>
              </a:spcBef>
            </a:pPr>
            <a:endParaRPr lang="en-US" sz="1600" dirty="0">
              <a:solidFill>
                <a:srgbClr val="000000"/>
              </a:solidFill>
              <a:latin typeface="Avenir Next LT Pro" panose="020B0504020202020204" pitchFamily="34" charset="0"/>
              <a:cs typeface="Arial" panose="020B0604020202020204" pitchFamily="34" charset="0"/>
            </a:endParaRPr>
          </a:p>
          <a:p>
            <a:pPr lvl="1">
              <a:lnSpc>
                <a:spcPct val="125000"/>
              </a:lnSpc>
              <a:spcBef>
                <a:spcPts val="600"/>
              </a:spcBef>
            </a:pPr>
            <a:endParaRPr lang="en-US" dirty="0">
              <a:solidFill>
                <a:srgbClr val="000000"/>
              </a:solidFill>
              <a:latin typeface="Avenir Next LT Pro" panose="020B05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State Digital Equity Grant Programs</a:t>
            </a:r>
          </a:p>
        </p:txBody>
      </p:sp>
      <p:sp>
        <p:nvSpPr>
          <p:cNvPr id="7" name="Rectangle 6">
            <a:extLst>
              <a:ext uri="{FF2B5EF4-FFF2-40B4-BE49-F238E27FC236}">
                <a16:creationId xmlns:a16="http://schemas.microsoft.com/office/drawing/2014/main" id="{30D22962-AA07-3138-DA1A-621765FEFFC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9A5588-0AAF-833B-2074-01A51B81B4EE}"/>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FD0AEC9-97EE-A05E-2EA6-CA7BF8120EAC}"/>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9454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ed, line&#10;&#10;Description automatically generated">
            <a:extLst>
              <a:ext uri="{FF2B5EF4-FFF2-40B4-BE49-F238E27FC236}">
                <a16:creationId xmlns:a16="http://schemas.microsoft.com/office/drawing/2014/main" id="{AE67F167-C23C-E58B-982A-5C5F32768A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958613" y="1994214"/>
            <a:ext cx="5978462" cy="4483847"/>
          </a:xfrm>
          <a:prstGeom prst="rect">
            <a:avLst/>
          </a:prstGeom>
        </p:spPr>
      </p:pic>
      <p:sp>
        <p:nvSpPr>
          <p:cNvPr id="3" name="TextBox 2">
            <a:extLst>
              <a:ext uri="{FF2B5EF4-FFF2-40B4-BE49-F238E27FC236}">
                <a16:creationId xmlns:a16="http://schemas.microsoft.com/office/drawing/2014/main" id="{10FC45E4-3D23-4D1D-AD8F-584372818B46}"/>
              </a:ext>
            </a:extLst>
          </p:cNvPr>
          <p:cNvSpPr txBox="1"/>
          <p:nvPr/>
        </p:nvSpPr>
        <p:spPr>
          <a:xfrm>
            <a:off x="312234" y="1092098"/>
            <a:ext cx="8713776" cy="4454489"/>
          </a:xfrm>
          <a:prstGeom prst="rect">
            <a:avLst/>
          </a:prstGeom>
          <a:solidFill>
            <a:schemeClr val="bg1">
              <a:alpha val="0"/>
            </a:schemeClr>
          </a:solidFill>
        </p:spPr>
        <p:txBody>
          <a:bodyPr wrap="square" rtlCol="0">
            <a:spAutoFit/>
          </a:bodyPr>
          <a:lstStyle/>
          <a:p>
            <a:pPr marL="285750" indent="-285750" algn="l">
              <a:lnSpc>
                <a:spcPct val="125000"/>
              </a:lnSpc>
              <a:spcBef>
                <a:spcPts val="600"/>
              </a:spcBef>
              <a:buFont typeface="Arial" panose="020B0604020202020204" pitchFamily="34" charset="0"/>
              <a:buChar char="•"/>
            </a:pPr>
            <a:r>
              <a:rPr lang="en-US">
                <a:solidFill>
                  <a:srgbClr val="000000"/>
                </a:solidFill>
                <a:latin typeface="Avenir Next LT Pro" panose="020B0504020202020204" pitchFamily="34" charset="0"/>
                <a:cs typeface="Arial" panose="020B0604020202020204" pitchFamily="34" charset="0"/>
              </a:rPr>
              <a:t>Year-long state digital equity planning process</a:t>
            </a:r>
          </a:p>
          <a:p>
            <a:pPr marL="742950" lvl="1" indent="-285750">
              <a:lnSpc>
                <a:spcPct val="125000"/>
              </a:lnSpc>
              <a:spcBef>
                <a:spcPts val="600"/>
              </a:spcBef>
              <a:buFont typeface="Arial" panose="020B0604020202020204" pitchFamily="34" charset="0"/>
              <a:buChar char="•"/>
            </a:pPr>
            <a:r>
              <a:rPr lang="en-US">
                <a:solidFill>
                  <a:srgbClr val="000000"/>
                </a:solidFill>
                <a:latin typeface="Avenir Next LT Pro" panose="020B0504020202020204" pitchFamily="34" charset="0"/>
                <a:cs typeface="Arial" panose="020B0604020202020204" pitchFamily="34" charset="0"/>
              </a:rPr>
              <a:t>Listening &amp; Feedback sessions</a:t>
            </a:r>
          </a:p>
          <a:p>
            <a:pPr marL="285750" indent="-285750" algn="l">
              <a:lnSpc>
                <a:spcPct val="125000"/>
              </a:lnSpc>
              <a:spcBef>
                <a:spcPts val="600"/>
              </a:spcBef>
              <a:buFont typeface="Arial" panose="020B0604020202020204" pitchFamily="34" charset="0"/>
              <a:buChar char="•"/>
            </a:pPr>
            <a:r>
              <a:rPr lang="en-US">
                <a:solidFill>
                  <a:srgbClr val="000000"/>
                </a:solidFill>
                <a:latin typeface="Avenir Next LT Pro" panose="020B0504020202020204" pitchFamily="34" charset="0"/>
                <a:cs typeface="Arial" panose="020B0604020202020204" pitchFamily="34" charset="0"/>
              </a:rPr>
              <a:t>Goal is to support the creation of community-centric solutions. Implementation funding will provide resources to </a:t>
            </a:r>
            <a:r>
              <a:rPr lang="en-US" u="sng">
                <a:solidFill>
                  <a:srgbClr val="000000"/>
                </a:solidFill>
                <a:latin typeface="Avenir Next LT Pro" panose="020B0504020202020204" pitchFamily="34" charset="0"/>
                <a:cs typeface="Arial" panose="020B0604020202020204" pitchFamily="34" charset="0"/>
              </a:rPr>
              <a:t>local</a:t>
            </a:r>
            <a:r>
              <a:rPr lang="en-US">
                <a:solidFill>
                  <a:srgbClr val="000000"/>
                </a:solidFill>
                <a:latin typeface="Avenir Next LT Pro" panose="020B0504020202020204" pitchFamily="34" charset="0"/>
                <a:cs typeface="Arial" panose="020B0604020202020204" pitchFamily="34" charset="0"/>
              </a:rPr>
              <a:t> organizations to help scale digital </a:t>
            </a:r>
            <a:br>
              <a:rPr lang="en-US">
                <a:solidFill>
                  <a:srgbClr val="000000"/>
                </a:solidFill>
                <a:latin typeface="Avenir Next LT Pro" panose="020B0504020202020204" pitchFamily="34" charset="0"/>
                <a:cs typeface="Arial" panose="020B0604020202020204" pitchFamily="34" charset="0"/>
              </a:rPr>
            </a:br>
            <a:r>
              <a:rPr lang="en-US">
                <a:solidFill>
                  <a:srgbClr val="000000"/>
                </a:solidFill>
                <a:latin typeface="Avenir Next LT Pro" panose="020B0504020202020204" pitchFamily="34" charset="0"/>
                <a:cs typeface="Arial" panose="020B0604020202020204" pitchFamily="34" charset="0"/>
              </a:rPr>
              <a:t>literacy programs</a:t>
            </a:r>
          </a:p>
          <a:p>
            <a:pPr marL="285750" indent="-285750" algn="l">
              <a:lnSpc>
                <a:spcPct val="125000"/>
              </a:lnSpc>
              <a:spcBef>
                <a:spcPts val="600"/>
              </a:spcBef>
              <a:buFont typeface="Arial" panose="020B0604020202020204" pitchFamily="34" charset="0"/>
              <a:buChar char="•"/>
            </a:pPr>
            <a:r>
              <a:rPr lang="en-US">
                <a:solidFill>
                  <a:srgbClr val="000000"/>
                </a:solidFill>
                <a:latin typeface="Avenir Next LT Pro" panose="020B0504020202020204" pitchFamily="34" charset="0"/>
                <a:cs typeface="Arial" panose="020B0604020202020204" pitchFamily="34" charset="0"/>
              </a:rPr>
              <a:t>Projects aim to help the following groups:</a:t>
            </a:r>
          </a:p>
          <a:p>
            <a:pPr marL="742950" lvl="1" indent="-285750">
              <a:lnSpc>
                <a:spcPct val="114000"/>
              </a:lnSpc>
              <a:spcBef>
                <a:spcPts val="350"/>
              </a:spcBef>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Low-income households</a:t>
            </a:r>
          </a:p>
          <a:p>
            <a:pPr marL="742950" lvl="1" indent="-285750">
              <a:lnSpc>
                <a:spcPct val="114000"/>
              </a:lnSpc>
              <a:spcBef>
                <a:spcPts val="350"/>
              </a:spcBef>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Aging populations</a:t>
            </a:r>
          </a:p>
          <a:p>
            <a:pPr marL="742950" lvl="1" indent="-285750">
              <a:lnSpc>
                <a:spcPct val="114000"/>
              </a:lnSpc>
              <a:spcBef>
                <a:spcPts val="350"/>
              </a:spcBef>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Incarcerated individuals</a:t>
            </a:r>
          </a:p>
          <a:p>
            <a:pPr marL="742950" lvl="1" indent="-285750">
              <a:lnSpc>
                <a:spcPct val="114000"/>
              </a:lnSpc>
              <a:spcBef>
                <a:spcPts val="350"/>
              </a:spcBef>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Veterans</a:t>
            </a:r>
          </a:p>
          <a:p>
            <a:pPr marL="742950" lvl="1" indent="-285750">
              <a:lnSpc>
                <a:spcPct val="114000"/>
              </a:lnSpc>
              <a:spcBef>
                <a:spcPts val="350"/>
              </a:spcBef>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Certain small businesses</a:t>
            </a:r>
          </a:p>
          <a:p>
            <a:pPr lvl="1">
              <a:lnSpc>
                <a:spcPct val="125000"/>
              </a:lnSpc>
              <a:spcBef>
                <a:spcPts val="600"/>
              </a:spcBef>
            </a:pPr>
            <a:endParaRPr lang="en-US">
              <a:solidFill>
                <a:srgbClr val="000000"/>
              </a:solidFill>
              <a:latin typeface="Avenir Next LT Pro" panose="020B05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State Digital Equity Planning Grant Program</a:t>
            </a:r>
          </a:p>
        </p:txBody>
      </p:sp>
      <p:sp>
        <p:nvSpPr>
          <p:cNvPr id="6" name="TextBox 5">
            <a:extLst>
              <a:ext uri="{FF2B5EF4-FFF2-40B4-BE49-F238E27FC236}">
                <a16:creationId xmlns:a16="http://schemas.microsoft.com/office/drawing/2014/main" id="{56C6D8D7-ED2C-2EAA-A08D-526BA5854D3F}"/>
              </a:ext>
            </a:extLst>
          </p:cNvPr>
          <p:cNvSpPr txBox="1"/>
          <p:nvPr/>
        </p:nvSpPr>
        <p:spPr>
          <a:xfrm>
            <a:off x="3656482" y="3509289"/>
            <a:ext cx="3728585" cy="1388201"/>
          </a:xfrm>
          <a:prstGeom prst="rect">
            <a:avLst/>
          </a:prstGeom>
          <a:noFill/>
        </p:spPr>
        <p:txBody>
          <a:bodyPr wrap="none" rtlCol="0">
            <a:spAutoFit/>
          </a:bodyPr>
          <a:lstStyle/>
          <a:p>
            <a:pPr marL="742950" lvl="1" indent="-285750">
              <a:lnSpc>
                <a:spcPct val="114000"/>
              </a:lnSpc>
              <a:spcBef>
                <a:spcPts val="350"/>
              </a:spcBef>
              <a:spcAft>
                <a:spcPts val="115"/>
              </a:spcAft>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People with disabilities</a:t>
            </a:r>
          </a:p>
          <a:p>
            <a:pPr marL="742950" lvl="1" indent="-285750">
              <a:lnSpc>
                <a:spcPct val="114000"/>
              </a:lnSpc>
              <a:spcBef>
                <a:spcPts val="350"/>
              </a:spcBef>
              <a:spcAft>
                <a:spcPts val="115"/>
              </a:spcAft>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People with language barriers</a:t>
            </a:r>
          </a:p>
          <a:p>
            <a:pPr marL="742950" lvl="1" indent="-285750">
              <a:lnSpc>
                <a:spcPct val="114000"/>
              </a:lnSpc>
              <a:spcBef>
                <a:spcPts val="350"/>
              </a:spcBef>
              <a:spcAft>
                <a:spcPts val="115"/>
              </a:spcAft>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Racial and ethnic minorities</a:t>
            </a:r>
          </a:p>
          <a:p>
            <a:pPr marL="742950" lvl="1" indent="-285750">
              <a:lnSpc>
                <a:spcPct val="114000"/>
              </a:lnSpc>
              <a:spcBef>
                <a:spcPts val="350"/>
              </a:spcBef>
              <a:buFont typeface="Arial" panose="020B0604020202020204" pitchFamily="34" charset="0"/>
              <a:buChar char="•"/>
            </a:pPr>
            <a:r>
              <a:rPr lang="en-US" sz="1600">
                <a:solidFill>
                  <a:srgbClr val="000000"/>
                </a:solidFill>
                <a:latin typeface="Avenir Next LT Pro" panose="020B0504020202020204" pitchFamily="34" charset="0"/>
                <a:cs typeface="Arial" panose="020B0604020202020204" pitchFamily="34" charset="0"/>
              </a:rPr>
              <a:t>Rural inhabitants</a:t>
            </a:r>
          </a:p>
        </p:txBody>
      </p:sp>
      <p:sp>
        <p:nvSpPr>
          <p:cNvPr id="7" name="Rectangle 6">
            <a:extLst>
              <a:ext uri="{FF2B5EF4-FFF2-40B4-BE49-F238E27FC236}">
                <a16:creationId xmlns:a16="http://schemas.microsoft.com/office/drawing/2014/main" id="{30D22962-AA07-3138-DA1A-621765FEFFC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9A5588-0AAF-833B-2074-01A51B81B4EE}"/>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FD0AEC9-97EE-A05E-2EA6-CA7BF8120EAC}"/>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pic>
        <p:nvPicPr>
          <p:cNvPr id="5" name="Graphic 4" descr="Man with solid fill">
            <a:extLst>
              <a:ext uri="{FF2B5EF4-FFF2-40B4-BE49-F238E27FC236}">
                <a16:creationId xmlns:a16="http://schemas.microsoft.com/office/drawing/2014/main" id="{45E88993-3D8E-8790-229F-B60BF12FD2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1522" y="3055768"/>
            <a:ext cx="1220856" cy="1220856"/>
          </a:xfrm>
          <a:prstGeom prst="rect">
            <a:avLst/>
          </a:prstGeom>
        </p:spPr>
      </p:pic>
      <p:pic>
        <p:nvPicPr>
          <p:cNvPr id="13" name="Graphic 12" descr="Woman with solid fill">
            <a:extLst>
              <a:ext uri="{FF2B5EF4-FFF2-40B4-BE49-F238E27FC236}">
                <a16:creationId xmlns:a16="http://schemas.microsoft.com/office/drawing/2014/main" id="{B17DF234-95ED-9727-8DE1-B28A6558B9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1114" y="1904206"/>
            <a:ext cx="1220856" cy="1220856"/>
          </a:xfrm>
          <a:prstGeom prst="rect">
            <a:avLst/>
          </a:prstGeom>
        </p:spPr>
      </p:pic>
    </p:spTree>
    <p:extLst>
      <p:ext uri="{BB962C8B-B14F-4D97-AF65-F5344CB8AC3E}">
        <p14:creationId xmlns:p14="http://schemas.microsoft.com/office/powerpoint/2010/main" val="2350273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How you can get involved</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A7B4133-C2FC-408E-513A-B9551ADC3B1A}"/>
              </a:ext>
            </a:extLst>
          </p:cNvPr>
          <p:cNvSpPr txBox="1"/>
          <p:nvPr/>
        </p:nvSpPr>
        <p:spPr>
          <a:xfrm>
            <a:off x="480377" y="1291309"/>
            <a:ext cx="10582500" cy="3170099"/>
          </a:xfrm>
          <a:prstGeom prst="rect">
            <a:avLst/>
          </a:prstGeom>
          <a:noFill/>
        </p:spPr>
        <p:txBody>
          <a:bodyPr wrap="square">
            <a:spAutoFit/>
          </a:bodyPr>
          <a:lstStyle/>
          <a:p>
            <a:pPr marL="341313" marR="0" lvl="0" indent="-341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venir Next LT Pro" panose="020B0504020202020204" pitchFamily="34" charset="0"/>
                <a:cs typeface="Arial" panose="020B0604020202020204" pitchFamily="34" charset="0"/>
              </a:rPr>
              <a:t>Partner with NCDIT, county, providers and local organizations</a:t>
            </a:r>
          </a:p>
          <a:p>
            <a:pPr marL="800100" lvl="1" indent="-342900">
              <a:spcBef>
                <a:spcPts val="1200"/>
              </a:spcBef>
              <a:buFont typeface="Arial" panose="020B0604020202020204" pitchFamily="34" charset="0"/>
              <a:buChar char="•"/>
              <a:defRPr/>
            </a:pPr>
            <a:r>
              <a:rPr lang="en-US" sz="1600" dirty="0">
                <a:latin typeface="Avenir Next LT Pro" panose="020B0504020202020204" pitchFamily="34" charset="0"/>
                <a:cs typeface="Arial" panose="020B0604020202020204" pitchFamily="34" charset="0"/>
              </a:rPr>
              <a:t>Attend listening sessions</a:t>
            </a:r>
          </a:p>
          <a:p>
            <a:pPr marL="800100" lvl="1" indent="-342900">
              <a:spcBef>
                <a:spcPts val="1200"/>
              </a:spcBef>
              <a:buFont typeface="Arial" panose="020B0604020202020204" pitchFamily="34" charset="0"/>
              <a:buChar char="•"/>
              <a:defRPr/>
            </a:pPr>
            <a:r>
              <a:rPr lang="en-US" sz="1600" dirty="0">
                <a:latin typeface="Avenir Next LT Pro" panose="020B0504020202020204" pitchFamily="34" charset="0"/>
                <a:cs typeface="Arial" panose="020B0604020202020204" pitchFamily="34" charset="0"/>
              </a:rPr>
              <a:t>Share feedback with us</a:t>
            </a:r>
            <a:br>
              <a:rPr lang="en-US" dirty="0">
                <a:solidFill>
                  <a:srgbClr val="33485D"/>
                </a:solidFill>
                <a:latin typeface="Avenir Next LT Pro" panose="020B0504020202020204" pitchFamily="34" charset="0"/>
                <a:cs typeface="Arial" panose="020B0604020202020204" pitchFamily="34" charset="0"/>
              </a:rPr>
            </a:br>
            <a:endParaRPr lang="en-US" dirty="0">
              <a:solidFill>
                <a:srgbClr val="33485D"/>
              </a:solidFill>
              <a:latin typeface="Avenir Next LT Pro" panose="020B0504020202020204" pitchFamily="34" charset="0"/>
              <a:cs typeface="Arial" panose="020B0604020202020204" pitchFamily="34" charset="0"/>
            </a:endParaRPr>
          </a:p>
          <a:p>
            <a:pPr marL="341313" marR="0" lvl="0" indent="-341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Avenir Next LT Pro" panose="020B0504020202020204" pitchFamily="34" charset="0"/>
                <a:cs typeface="Arial" panose="020B0604020202020204" pitchFamily="34" charset="0"/>
              </a:rPr>
              <a:t>Encourage residents in your community to participate in the N.C. Broadband Survey:</a:t>
            </a:r>
          </a:p>
          <a:p>
            <a:pPr marL="341313"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563C1"/>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www.ncbroadband.gov/survey</a:t>
            </a:r>
            <a:br>
              <a:rPr lang="en-US" dirty="0">
                <a:solidFill>
                  <a:srgbClr val="33485D"/>
                </a:solidFill>
                <a:latin typeface="Avenir Next LT Pro" panose="020B0504020202020204" pitchFamily="34" charset="0"/>
                <a:cs typeface="Arial" panose="020B0604020202020204" pitchFamily="34" charset="0"/>
              </a:rPr>
            </a:br>
            <a:endParaRPr lang="en-US" dirty="0">
              <a:solidFill>
                <a:srgbClr val="33485D"/>
              </a:solidFill>
              <a:latin typeface="Avenir Next LT Pro" panose="020B0504020202020204" pitchFamily="34" charset="0"/>
              <a:cs typeface="Arial" panose="020B0604020202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Avenir Next LT Pro" panose="020B0504020202020204" pitchFamily="34" charset="0"/>
                <a:cs typeface="Arial" panose="020B0604020202020204" pitchFamily="34" charset="0"/>
              </a:rPr>
              <a:t>Share information on the Affordable Connectivity Program:</a:t>
            </a:r>
          </a:p>
          <a:p>
            <a:pPr marL="341313" marR="0" lvl="0" indent="0" algn="l" defTabSz="914400" rtl="0" eaLnBrk="1" fontAlgn="auto" latinLnBrk="0" hangingPunct="1">
              <a:lnSpc>
                <a:spcPct val="100000"/>
              </a:lnSpc>
              <a:spcBef>
                <a:spcPts val="0"/>
              </a:spcBef>
              <a:spcAft>
                <a:spcPts val="0"/>
              </a:spcAft>
              <a:buClrTx/>
              <a:buSzTx/>
              <a:buFontTx/>
              <a:buNone/>
              <a:tabLst/>
              <a:defRPr/>
            </a:pPr>
            <a:r>
              <a:rPr lang="en-US" b="1" kern="1200" noProof="0" dirty="0">
                <a:solidFill>
                  <a:schemeClr val="tx1"/>
                </a:solidFill>
                <a:latin typeface="Avenir Next LT Pro" panose="020B0504020202020204" pitchFamily="34" charset="0"/>
                <a:ea typeface="+mn-ea"/>
                <a:cs typeface="+mn-cs"/>
                <a:hlinkClick r:id="rId4"/>
              </a:rPr>
              <a:t>getinternet.gov</a:t>
            </a:r>
            <a:endParaRPr lang="en-US" u="sng" dirty="0">
              <a:solidFill>
                <a:srgbClr val="33485D"/>
              </a:solidFill>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98567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Abbie Britt, ARP &amp; Special Projects Coordinator, NCLM </a:t>
            </a:r>
          </a:p>
        </p:txBody>
      </p:sp>
      <p:sp>
        <p:nvSpPr>
          <p:cNvPr id="3" name="Title 2"/>
          <p:cNvSpPr>
            <a:spLocks noGrp="1"/>
          </p:cNvSpPr>
          <p:nvPr>
            <p:ph type="ctrTitle"/>
          </p:nvPr>
        </p:nvSpPr>
        <p:spPr/>
        <p:txBody>
          <a:bodyPr anchor="ctr" anchorCtr="0">
            <a:normAutofit fontScale="90000"/>
          </a:bodyPr>
          <a:lstStyle/>
          <a:p>
            <a:r>
              <a:rPr lang="en-US" dirty="0"/>
              <a:t>ARP Succession and Planning </a:t>
            </a:r>
            <a:r>
              <a:rPr lang="en-US"/>
              <a:t>Best Practices </a:t>
            </a:r>
            <a:endParaRPr lang="en-US" dirty="0"/>
          </a:p>
        </p:txBody>
      </p:sp>
    </p:spTree>
    <p:extLst>
      <p:ext uri="{BB962C8B-B14F-4D97-AF65-F5344CB8AC3E}">
        <p14:creationId xmlns:p14="http://schemas.microsoft.com/office/powerpoint/2010/main" val="318569974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7DFB-0F6E-7519-E1D7-DB99282F5FA4}"/>
              </a:ext>
            </a:extLst>
          </p:cNvPr>
          <p:cNvSpPr>
            <a:spLocks noGrp="1"/>
          </p:cNvSpPr>
          <p:nvPr>
            <p:ph type="title"/>
          </p:nvPr>
        </p:nvSpPr>
        <p:spPr>
          <a:xfrm>
            <a:off x="838200" y="365125"/>
            <a:ext cx="5696824" cy="1279117"/>
          </a:xfrm>
        </p:spPr>
        <p:txBody>
          <a:bodyPr>
            <a:normAutofit fontScale="90000"/>
          </a:bodyPr>
          <a:lstStyle/>
          <a:p>
            <a:r>
              <a:rPr lang="en-US" dirty="0"/>
              <a:t>Access to the Treasury Portal </a:t>
            </a:r>
          </a:p>
        </p:txBody>
      </p:sp>
      <p:sp>
        <p:nvSpPr>
          <p:cNvPr id="3" name="Content Placeholder 2">
            <a:extLst>
              <a:ext uri="{FF2B5EF4-FFF2-40B4-BE49-F238E27FC236}">
                <a16:creationId xmlns:a16="http://schemas.microsoft.com/office/drawing/2014/main" id="{68DC1EBA-50EB-8929-EE29-C840BB3A3608}"/>
              </a:ext>
            </a:extLst>
          </p:cNvPr>
          <p:cNvSpPr>
            <a:spLocks noGrp="1"/>
          </p:cNvSpPr>
          <p:nvPr>
            <p:ph idx="1"/>
          </p:nvPr>
        </p:nvSpPr>
        <p:spPr/>
        <p:txBody>
          <a:bodyPr>
            <a:normAutofit fontScale="92500"/>
          </a:bodyPr>
          <a:lstStyle/>
          <a:p>
            <a:r>
              <a:rPr lang="en-US" dirty="0"/>
              <a:t>Ensure active SAM.gov registration</a:t>
            </a:r>
          </a:p>
          <a:p>
            <a:pPr lvl="1"/>
            <a:r>
              <a:rPr lang="en-US" dirty="0"/>
              <a:t>All Federal financial assistance recipients must register on SAM.gov and renew their SAM registration annually </a:t>
            </a:r>
          </a:p>
          <a:p>
            <a:pPr lvl="1"/>
            <a:r>
              <a:rPr lang="en-US" dirty="0"/>
              <a:t>Free to register and renew</a:t>
            </a:r>
          </a:p>
          <a:p>
            <a:pPr lvl="1"/>
            <a:r>
              <a:rPr lang="en-US" dirty="0"/>
              <a:t>Can take up to three weeks for registration </a:t>
            </a:r>
          </a:p>
          <a:p>
            <a:r>
              <a:rPr lang="en-US" dirty="0"/>
              <a:t>Have more than one authorized user for your account </a:t>
            </a:r>
          </a:p>
          <a:p>
            <a:pPr lvl="1"/>
            <a:endParaRPr lang="en-US" dirty="0"/>
          </a:p>
        </p:txBody>
      </p:sp>
      <p:pic>
        <p:nvPicPr>
          <p:cNvPr id="8" name="Picture 7">
            <a:extLst>
              <a:ext uri="{FF2B5EF4-FFF2-40B4-BE49-F238E27FC236}">
                <a16:creationId xmlns:a16="http://schemas.microsoft.com/office/drawing/2014/main" id="{F6249A2A-2DBD-2276-1B6C-6D6DE3991848}"/>
              </a:ext>
            </a:extLst>
          </p:cNvPr>
          <p:cNvPicPr>
            <a:picLocks noChangeAspect="1"/>
          </p:cNvPicPr>
          <p:nvPr/>
        </p:nvPicPr>
        <p:blipFill rotWithShape="1">
          <a:blip r:embed="rId2"/>
          <a:srcRect l="2252" t="1937" r="3913" b="962"/>
          <a:stretch/>
        </p:blipFill>
        <p:spPr>
          <a:xfrm>
            <a:off x="5613305" y="3061525"/>
            <a:ext cx="3106462" cy="2457050"/>
          </a:xfrm>
          <a:prstGeom prst="rect">
            <a:avLst/>
          </a:prstGeom>
        </p:spPr>
      </p:pic>
      <p:pic>
        <p:nvPicPr>
          <p:cNvPr id="9" name="Picture 8">
            <a:extLst>
              <a:ext uri="{FF2B5EF4-FFF2-40B4-BE49-F238E27FC236}">
                <a16:creationId xmlns:a16="http://schemas.microsoft.com/office/drawing/2014/main" id="{C7DBC726-0AC5-C035-D5CD-0A372619B7EB}"/>
              </a:ext>
            </a:extLst>
          </p:cNvPr>
          <p:cNvPicPr>
            <a:picLocks noChangeAspect="1"/>
          </p:cNvPicPr>
          <p:nvPr/>
        </p:nvPicPr>
        <p:blipFill rotWithShape="1">
          <a:blip r:embed="rId3"/>
          <a:srcRect l="3178" r="3592"/>
          <a:stretch/>
        </p:blipFill>
        <p:spPr>
          <a:xfrm>
            <a:off x="8719767" y="2692472"/>
            <a:ext cx="3199370" cy="3195156"/>
          </a:xfrm>
          <a:prstGeom prst="rect">
            <a:avLst/>
          </a:prstGeom>
        </p:spPr>
      </p:pic>
    </p:spTree>
    <p:extLst>
      <p:ext uri="{BB962C8B-B14F-4D97-AF65-F5344CB8AC3E}">
        <p14:creationId xmlns:p14="http://schemas.microsoft.com/office/powerpoint/2010/main" val="29691600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EECF-DAD7-47F5-9318-E704AD3B7E85}"/>
              </a:ext>
            </a:extLst>
          </p:cNvPr>
          <p:cNvSpPr>
            <a:spLocks noGrp="1"/>
          </p:cNvSpPr>
          <p:nvPr>
            <p:ph type="title"/>
          </p:nvPr>
        </p:nvSpPr>
        <p:spPr/>
        <p:txBody>
          <a:bodyPr/>
          <a:lstStyle/>
          <a:p>
            <a:r>
              <a:rPr lang="en-US" dirty="0"/>
              <a:t>Determine Any Updates </a:t>
            </a:r>
          </a:p>
        </p:txBody>
      </p:sp>
      <p:sp>
        <p:nvSpPr>
          <p:cNvPr id="3" name="Content Placeholder 2">
            <a:extLst>
              <a:ext uri="{FF2B5EF4-FFF2-40B4-BE49-F238E27FC236}">
                <a16:creationId xmlns:a16="http://schemas.microsoft.com/office/drawing/2014/main" id="{1D320DEB-B9E3-3F34-C9F7-1E7E024EC05A}"/>
              </a:ext>
            </a:extLst>
          </p:cNvPr>
          <p:cNvSpPr>
            <a:spLocks noGrp="1"/>
          </p:cNvSpPr>
          <p:nvPr>
            <p:ph idx="1"/>
          </p:nvPr>
        </p:nvSpPr>
        <p:spPr>
          <a:xfrm>
            <a:off x="542925" y="1847681"/>
            <a:ext cx="4884634" cy="4351338"/>
          </a:xfrm>
        </p:spPr>
        <p:txBody>
          <a:bodyPr>
            <a:noAutofit/>
          </a:bodyPr>
          <a:lstStyle/>
          <a:p>
            <a:r>
              <a:rPr lang="en-US" sz="1750" dirty="0"/>
              <a:t>Name, title, email and phone number of an authorized representative of the entity </a:t>
            </a:r>
          </a:p>
          <a:p>
            <a:pPr lvl="1"/>
            <a:r>
              <a:rPr lang="en-US" sz="1750" dirty="0"/>
              <a:t>Person who legally binds the entity </a:t>
            </a:r>
          </a:p>
          <a:p>
            <a:r>
              <a:rPr lang="en-US" sz="1750" dirty="0"/>
              <a:t>Name, title, email and phone number of a designed point of contact </a:t>
            </a:r>
          </a:p>
          <a:p>
            <a:pPr lvl="1"/>
            <a:r>
              <a:rPr lang="en-US" sz="1750" dirty="0"/>
              <a:t>Will receive communication updates</a:t>
            </a:r>
          </a:p>
          <a:p>
            <a:pPr lvl="1"/>
            <a:r>
              <a:rPr lang="en-US" sz="1750" dirty="0"/>
              <a:t>Make sure this person is active and can receive emails from Treasury (whitelisting) </a:t>
            </a:r>
          </a:p>
          <a:p>
            <a:r>
              <a:rPr lang="en-US" sz="1750" dirty="0"/>
              <a:t>Financial institution information (e.g., routing and account number, financial institution  name and contact information)</a:t>
            </a:r>
          </a:p>
          <a:p>
            <a:pPr lvl="1"/>
            <a:r>
              <a:rPr lang="en-US" sz="1750" dirty="0"/>
              <a:t>Keep ARPA fund separate from your general funds </a:t>
            </a:r>
          </a:p>
          <a:p>
            <a:r>
              <a:rPr lang="en-US" sz="1750" dirty="0"/>
              <a:t>Fields will be prepopulated from last report-make sure all information is accurate </a:t>
            </a:r>
          </a:p>
          <a:p>
            <a:r>
              <a:rPr lang="en-US" sz="1750" b="1" dirty="0"/>
              <a:t>Always click “save information”</a:t>
            </a:r>
          </a:p>
        </p:txBody>
      </p:sp>
      <p:pic>
        <p:nvPicPr>
          <p:cNvPr id="10" name="Content Placeholder 9" descr="A picture containing text, stack&#10;&#10;Description automatically generated">
            <a:extLst>
              <a:ext uri="{FF2B5EF4-FFF2-40B4-BE49-F238E27FC236}">
                <a16:creationId xmlns:a16="http://schemas.microsoft.com/office/drawing/2014/main" id="{A10096CC-CB4F-27C9-1D55-D9F2A69ACE61}"/>
              </a:ext>
            </a:extLst>
          </p:cNvPr>
          <p:cNvPicPr>
            <a:picLocks noGrp="1" noChangeAspect="1"/>
          </p:cNvPicPr>
          <p:nvPr>
            <p:ph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9063" y="2915850"/>
            <a:ext cx="4884737" cy="2748738"/>
          </a:xfrm>
        </p:spPr>
      </p:pic>
    </p:spTree>
    <p:extLst>
      <p:ext uri="{BB962C8B-B14F-4D97-AF65-F5344CB8AC3E}">
        <p14:creationId xmlns:p14="http://schemas.microsoft.com/office/powerpoint/2010/main" val="294023721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7E9A-B11F-9F26-6DA7-CA616ABFD83C}"/>
              </a:ext>
            </a:extLst>
          </p:cNvPr>
          <p:cNvSpPr>
            <a:spLocks noGrp="1"/>
          </p:cNvSpPr>
          <p:nvPr>
            <p:ph type="title"/>
          </p:nvPr>
        </p:nvSpPr>
        <p:spPr/>
        <p:txBody>
          <a:bodyPr/>
          <a:lstStyle/>
          <a:p>
            <a:r>
              <a:rPr lang="en-US" dirty="0"/>
              <a:t>Tips For Submitting </a:t>
            </a:r>
          </a:p>
        </p:txBody>
      </p:sp>
      <p:sp>
        <p:nvSpPr>
          <p:cNvPr id="3" name="Content Placeholder 2">
            <a:extLst>
              <a:ext uri="{FF2B5EF4-FFF2-40B4-BE49-F238E27FC236}">
                <a16:creationId xmlns:a16="http://schemas.microsoft.com/office/drawing/2014/main" id="{99C3C325-0141-5E8D-B420-D8400DD1B00F}"/>
              </a:ext>
            </a:extLst>
          </p:cNvPr>
          <p:cNvSpPr>
            <a:spLocks noGrp="1"/>
          </p:cNvSpPr>
          <p:nvPr>
            <p:ph idx="1"/>
          </p:nvPr>
        </p:nvSpPr>
        <p:spPr/>
        <p:txBody>
          <a:bodyPr>
            <a:normAutofit fontScale="92500" lnSpcReduction="10000"/>
          </a:bodyPr>
          <a:lstStyle/>
          <a:p>
            <a:r>
              <a:rPr lang="en-US" dirty="0"/>
              <a:t>Start on your report early</a:t>
            </a:r>
          </a:p>
          <a:p>
            <a:pPr lvl="1"/>
            <a:r>
              <a:rPr lang="en-US" dirty="0"/>
              <a:t>One month prior to deadline </a:t>
            </a:r>
          </a:p>
          <a:p>
            <a:r>
              <a:rPr lang="en-US" dirty="0"/>
              <a:t>Create a folder with all important and necessary information</a:t>
            </a:r>
          </a:p>
          <a:p>
            <a:pPr lvl="1"/>
            <a:r>
              <a:rPr lang="en-US" dirty="0"/>
              <a:t>Username</a:t>
            </a:r>
          </a:p>
          <a:p>
            <a:pPr lvl="1"/>
            <a:r>
              <a:rPr lang="en-US" dirty="0"/>
              <a:t>Password</a:t>
            </a:r>
          </a:p>
          <a:p>
            <a:pPr lvl="1"/>
            <a:r>
              <a:rPr lang="en-US" dirty="0"/>
              <a:t>SAM.gov login</a:t>
            </a:r>
          </a:p>
          <a:p>
            <a:pPr lvl="1"/>
            <a:r>
              <a:rPr lang="en-US" dirty="0"/>
              <a:t>UEI </a:t>
            </a:r>
          </a:p>
          <a:p>
            <a:r>
              <a:rPr lang="en-US" dirty="0"/>
              <a:t>Create an ARP specific town email </a:t>
            </a:r>
          </a:p>
          <a:p>
            <a:pPr lvl="1"/>
            <a:r>
              <a:rPr lang="en-US" dirty="0"/>
              <a:t>Example: arp@nclm.org</a:t>
            </a:r>
          </a:p>
          <a:p>
            <a:pPr lvl="1"/>
            <a:endParaRPr lang="en-US" dirty="0"/>
          </a:p>
        </p:txBody>
      </p:sp>
      <p:sp>
        <p:nvSpPr>
          <p:cNvPr id="4" name="Content Placeholder 3">
            <a:extLst>
              <a:ext uri="{FF2B5EF4-FFF2-40B4-BE49-F238E27FC236}">
                <a16:creationId xmlns:a16="http://schemas.microsoft.com/office/drawing/2014/main" id="{0F77D858-94B1-D4F9-8146-B591732DB42D}"/>
              </a:ext>
            </a:extLst>
          </p:cNvPr>
          <p:cNvSpPr>
            <a:spLocks noGrp="1"/>
          </p:cNvSpPr>
          <p:nvPr>
            <p:ph idx="10"/>
          </p:nvPr>
        </p:nvSpPr>
        <p:spPr>
          <a:xfrm>
            <a:off x="5348987" y="2114381"/>
            <a:ext cx="4884634" cy="4351338"/>
          </a:xfrm>
        </p:spPr>
        <p:txBody>
          <a:bodyPr/>
          <a:lstStyle/>
          <a:p>
            <a:r>
              <a:rPr lang="en-US" dirty="0"/>
              <a:t>Make note of last submitted report</a:t>
            </a:r>
          </a:p>
          <a:p>
            <a:pPr lvl="1"/>
            <a:r>
              <a:rPr lang="en-US" dirty="0"/>
              <a:t>Date</a:t>
            </a:r>
          </a:p>
          <a:p>
            <a:pPr lvl="1"/>
            <a:r>
              <a:rPr lang="en-US" dirty="0"/>
              <a:t>Who submitted it</a:t>
            </a:r>
          </a:p>
          <a:p>
            <a:r>
              <a:rPr lang="en-US" dirty="0"/>
              <a:t>Screenshot your submitted report for recordkeeping</a:t>
            </a:r>
          </a:p>
        </p:txBody>
      </p:sp>
      <p:pic>
        <p:nvPicPr>
          <p:cNvPr id="6" name="Picture 5" descr="Logo, icon&#10;&#10;Description automatically generated">
            <a:extLst>
              <a:ext uri="{FF2B5EF4-FFF2-40B4-BE49-F238E27FC236}">
                <a16:creationId xmlns:a16="http://schemas.microsoft.com/office/drawing/2014/main" id="{B1448CE7-F01C-C3C2-5194-1C6F56C4E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55" t="6298" r="11510" b="7014"/>
          <a:stretch/>
        </p:blipFill>
        <p:spPr>
          <a:xfrm>
            <a:off x="9974510" y="4597167"/>
            <a:ext cx="1831596" cy="2021748"/>
          </a:xfrm>
          <a:prstGeom prst="rect">
            <a:avLst/>
          </a:prstGeom>
        </p:spPr>
      </p:pic>
    </p:spTree>
    <p:extLst>
      <p:ext uri="{BB962C8B-B14F-4D97-AF65-F5344CB8AC3E}">
        <p14:creationId xmlns:p14="http://schemas.microsoft.com/office/powerpoint/2010/main" val="39158503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43CB-1EA1-B9F4-9C20-E3E083973324}"/>
              </a:ext>
            </a:extLst>
          </p:cNvPr>
          <p:cNvSpPr>
            <a:spLocks noGrp="1"/>
          </p:cNvSpPr>
          <p:nvPr>
            <p:ph type="title"/>
          </p:nvPr>
        </p:nvSpPr>
        <p:spPr/>
        <p:txBody>
          <a:bodyPr/>
          <a:lstStyle/>
          <a:p>
            <a:r>
              <a:rPr lang="en-US" dirty="0"/>
              <a:t>Treasury Resources</a:t>
            </a:r>
          </a:p>
        </p:txBody>
      </p:sp>
      <p:pic>
        <p:nvPicPr>
          <p:cNvPr id="8" name="Content Placeholder 7">
            <a:hlinkClick r:id="rId2"/>
            <a:extLst>
              <a:ext uri="{FF2B5EF4-FFF2-40B4-BE49-F238E27FC236}">
                <a16:creationId xmlns:a16="http://schemas.microsoft.com/office/drawing/2014/main" id="{79C6D53E-544C-06D1-D8A0-E1786737673E}"/>
              </a:ext>
            </a:extLst>
          </p:cNvPr>
          <p:cNvPicPr>
            <a:picLocks noGrp="1" noChangeAspect="1"/>
          </p:cNvPicPr>
          <p:nvPr>
            <p:ph idx="1"/>
          </p:nvPr>
        </p:nvPicPr>
        <p:blipFill>
          <a:blip r:embed="rId3"/>
          <a:stretch>
            <a:fillRect/>
          </a:stretch>
        </p:blipFill>
        <p:spPr>
          <a:xfrm>
            <a:off x="2093812" y="2707684"/>
            <a:ext cx="2442777" cy="2442777"/>
          </a:xfrm>
          <a:prstGeom prst="rect">
            <a:avLst/>
          </a:prstGeom>
        </p:spPr>
      </p:pic>
      <p:pic>
        <p:nvPicPr>
          <p:cNvPr id="6" name="Content Placeholder 5">
            <a:hlinkClick r:id="rId4"/>
            <a:extLst>
              <a:ext uri="{FF2B5EF4-FFF2-40B4-BE49-F238E27FC236}">
                <a16:creationId xmlns:a16="http://schemas.microsoft.com/office/drawing/2014/main" id="{C342E0D0-F6BD-C4E1-F385-15243676B328}"/>
              </a:ext>
            </a:extLst>
          </p:cNvPr>
          <p:cNvPicPr>
            <a:picLocks noGrp="1" noChangeAspect="1"/>
          </p:cNvPicPr>
          <p:nvPr>
            <p:ph idx="10"/>
          </p:nvPr>
        </p:nvPicPr>
        <p:blipFill>
          <a:blip r:embed="rId5"/>
          <a:stretch>
            <a:fillRect/>
          </a:stretch>
        </p:blipFill>
        <p:spPr>
          <a:xfrm>
            <a:off x="6594898" y="2114381"/>
            <a:ext cx="4884737" cy="3629384"/>
          </a:xfrm>
        </p:spPr>
      </p:pic>
      <p:sp>
        <p:nvSpPr>
          <p:cNvPr id="7" name="TextBox 6">
            <a:extLst>
              <a:ext uri="{FF2B5EF4-FFF2-40B4-BE49-F238E27FC236}">
                <a16:creationId xmlns:a16="http://schemas.microsoft.com/office/drawing/2014/main" id="{399D333E-12D3-A46A-CE4C-BBCF083A0D02}"/>
              </a:ext>
            </a:extLst>
          </p:cNvPr>
          <p:cNvSpPr txBox="1"/>
          <p:nvPr/>
        </p:nvSpPr>
        <p:spPr>
          <a:xfrm>
            <a:off x="6399799" y="5743765"/>
            <a:ext cx="507983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Treasury Second Tranche-Submission Portal Screenshots</a:t>
            </a:r>
          </a:p>
        </p:txBody>
      </p:sp>
      <p:sp>
        <p:nvSpPr>
          <p:cNvPr id="9" name="TextBox 8">
            <a:extLst>
              <a:ext uri="{FF2B5EF4-FFF2-40B4-BE49-F238E27FC236}">
                <a16:creationId xmlns:a16="http://schemas.microsoft.com/office/drawing/2014/main" id="{8BFA3FFF-95F0-E2C8-E9F3-5005CE98283B}"/>
              </a:ext>
            </a:extLst>
          </p:cNvPr>
          <p:cNvSpPr txBox="1"/>
          <p:nvPr/>
        </p:nvSpPr>
        <p:spPr>
          <a:xfrm>
            <a:off x="838200" y="5743765"/>
            <a:ext cx="4954002"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Treasury's Second Tranche Submission Preparation Checklist</a:t>
            </a:r>
          </a:p>
        </p:txBody>
      </p:sp>
    </p:spTree>
    <p:extLst>
      <p:ext uri="{BB962C8B-B14F-4D97-AF65-F5344CB8AC3E}">
        <p14:creationId xmlns:p14="http://schemas.microsoft.com/office/powerpoint/2010/main" val="25771324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CCA4-F1C3-EA8B-A67C-62939172D25C}"/>
              </a:ext>
            </a:extLst>
          </p:cNvPr>
          <p:cNvSpPr>
            <a:spLocks noGrp="1"/>
          </p:cNvSpPr>
          <p:nvPr>
            <p:ph type="title"/>
          </p:nvPr>
        </p:nvSpPr>
        <p:spPr>
          <a:xfrm>
            <a:off x="838200" y="365125"/>
            <a:ext cx="6032383" cy="1312673"/>
          </a:xfrm>
        </p:spPr>
        <p:txBody>
          <a:bodyPr/>
          <a:lstStyle/>
          <a:p>
            <a:r>
              <a:rPr lang="en-US" dirty="0"/>
              <a:t>If Something Does Go Wrong </a:t>
            </a:r>
          </a:p>
        </p:txBody>
      </p:sp>
      <p:sp>
        <p:nvSpPr>
          <p:cNvPr id="3" name="Content Placeholder 2">
            <a:extLst>
              <a:ext uri="{FF2B5EF4-FFF2-40B4-BE49-F238E27FC236}">
                <a16:creationId xmlns:a16="http://schemas.microsoft.com/office/drawing/2014/main" id="{8D70ACD9-97E8-52A8-6F34-436F36540C10}"/>
              </a:ext>
            </a:extLst>
          </p:cNvPr>
          <p:cNvSpPr>
            <a:spLocks noGrp="1"/>
          </p:cNvSpPr>
          <p:nvPr>
            <p:ph idx="1"/>
          </p:nvPr>
        </p:nvSpPr>
        <p:spPr/>
        <p:txBody>
          <a:bodyPr/>
          <a:lstStyle/>
          <a:p>
            <a:r>
              <a:rPr lang="en-US" sz="2400" b="1" dirty="0"/>
              <a:t>Put in a ticket with the Treasury </a:t>
            </a:r>
          </a:p>
          <a:p>
            <a:pPr lvl="1"/>
            <a:r>
              <a:rPr lang="en-US" sz="2000" b="1" dirty="0"/>
              <a:t>Have ticket in before reporting deadline </a:t>
            </a:r>
          </a:p>
          <a:p>
            <a:r>
              <a:rPr lang="en-US" sz="2400" dirty="0"/>
              <a:t>Contact the Treasury </a:t>
            </a:r>
          </a:p>
          <a:p>
            <a:pPr lvl="1"/>
            <a:r>
              <a:rPr lang="en-US" sz="2000" dirty="0"/>
              <a:t>(844) 529-9527</a:t>
            </a:r>
          </a:p>
          <a:p>
            <a:pPr lvl="1"/>
            <a:r>
              <a:rPr lang="en-US" sz="2000" dirty="0"/>
              <a:t>slfrp@treasury.gov</a:t>
            </a:r>
          </a:p>
          <a:p>
            <a:pPr lvl="1"/>
            <a:r>
              <a:rPr lang="en-US" sz="2000" dirty="0"/>
              <a:t>covidreliefitsupport@treasury.gov</a:t>
            </a:r>
            <a:endParaRPr lang="en-US" sz="2400" dirty="0"/>
          </a:p>
          <a:p>
            <a:r>
              <a:rPr lang="en-US" sz="2400" dirty="0"/>
              <a:t>Contact your ARP Friends</a:t>
            </a:r>
          </a:p>
          <a:p>
            <a:pPr lvl="1"/>
            <a:r>
              <a:rPr lang="en-US" sz="2000" dirty="0"/>
              <a:t>arp@nclm.org (</a:t>
            </a:r>
            <a:r>
              <a:rPr lang="en-US" sz="2000" dirty="0">
                <a:effectLst/>
                <a:ea typeface="Calibri" panose="020F0502020204030204" pitchFamily="34" charset="0"/>
              </a:rPr>
              <a:t>919-715-3938) </a:t>
            </a:r>
            <a:endParaRPr lang="en-US" sz="2000" dirty="0"/>
          </a:p>
          <a:p>
            <a:pPr lvl="1"/>
            <a:r>
              <a:rPr lang="en-US" sz="2000" dirty="0"/>
              <a:t>abritt@nclm.org (919-715-2918) </a:t>
            </a:r>
          </a:p>
          <a:p>
            <a:endParaRPr lang="en-US" dirty="0"/>
          </a:p>
          <a:p>
            <a:endParaRPr lang="en-US" dirty="0"/>
          </a:p>
          <a:p>
            <a:pPr lvl="1"/>
            <a:endParaRPr lang="en-US" sz="2800" dirty="0"/>
          </a:p>
        </p:txBody>
      </p:sp>
      <p:pic>
        <p:nvPicPr>
          <p:cNvPr id="6" name="Content Placeholder 5" descr="A close up of a keyboard&#10;&#10;Description automatically generated with low confidence">
            <a:extLst>
              <a:ext uri="{FF2B5EF4-FFF2-40B4-BE49-F238E27FC236}">
                <a16:creationId xmlns:a16="http://schemas.microsoft.com/office/drawing/2014/main" id="{D58C0225-1DD3-BEA2-9E09-810EF2A1C710}"/>
              </a:ext>
            </a:extLst>
          </p:cNvPr>
          <p:cNvPicPr>
            <a:picLocks noGrp="1" noChangeAspect="1"/>
          </p:cNvPicPr>
          <p:nvPr>
            <p:ph idx="10"/>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9168" y="2626882"/>
            <a:ext cx="4884737" cy="2538109"/>
          </a:xfrm>
        </p:spPr>
      </p:pic>
    </p:spTree>
    <p:extLst>
      <p:ext uri="{BB962C8B-B14F-4D97-AF65-F5344CB8AC3E}">
        <p14:creationId xmlns:p14="http://schemas.microsoft.com/office/powerpoint/2010/main" val="16438874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EE4C-CCD4-04BA-F1ED-0EF5B97504E0}"/>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191651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itle 2">
            <a:extLst>
              <a:ext uri="{FF2B5EF4-FFF2-40B4-BE49-F238E27FC236}">
                <a16:creationId xmlns:a16="http://schemas.microsoft.com/office/drawing/2014/main" id="{92BB7E34-4042-63CF-DAAF-FA618D5A180C}"/>
              </a:ext>
            </a:extLst>
          </p:cNvPr>
          <p:cNvSpPr>
            <a:spLocks noGrp="1" noChangeArrowheads="1"/>
          </p:cNvSpPr>
          <p:nvPr>
            <p:ph type="subTitle" idx="1"/>
          </p:nvPr>
        </p:nvSpPr>
        <p:spPr>
          <a:xfrm>
            <a:off x="95250" y="3159125"/>
            <a:ext cx="10999788" cy="2844800"/>
          </a:xfrm>
        </p:spPr>
        <p:txBody>
          <a:bodyPr/>
          <a:lstStyle/>
          <a:p>
            <a:pPr eaLnBrk="1" hangingPunct="1"/>
            <a:endParaRPr lang="en-US" altLang="LID8192" sz="2800"/>
          </a:p>
          <a:p>
            <a:pPr algn="r" eaLnBrk="1" hangingPunct="1">
              <a:spcAft>
                <a:spcPts val="1200"/>
              </a:spcAft>
            </a:pPr>
            <a:r>
              <a:rPr lang="en-US" altLang="LID8192" b="1"/>
              <a:t>ARP Expert Tour, September 8, Hickory, 2022</a:t>
            </a:r>
          </a:p>
          <a:p>
            <a:pPr algn="r" eaLnBrk="1" hangingPunct="1">
              <a:spcAft>
                <a:spcPts val="1200"/>
              </a:spcAft>
            </a:pPr>
            <a:r>
              <a:rPr lang="en-US" altLang="LID8192" sz="2000"/>
              <a:t>Julie Metz, ARP Member Services Specialist</a:t>
            </a:r>
          </a:p>
          <a:p>
            <a:pPr eaLnBrk="1" hangingPunct="1"/>
            <a:endParaRPr lang="en-US" altLang="LID8192" sz="2000"/>
          </a:p>
          <a:p>
            <a:pPr eaLnBrk="1" hangingPunct="1"/>
            <a:endParaRPr lang="en-US" altLang="LID8192"/>
          </a:p>
        </p:txBody>
      </p:sp>
      <p:sp>
        <p:nvSpPr>
          <p:cNvPr id="17411" name="Title 1">
            <a:extLst>
              <a:ext uri="{FF2B5EF4-FFF2-40B4-BE49-F238E27FC236}">
                <a16:creationId xmlns:a16="http://schemas.microsoft.com/office/drawing/2014/main" id="{52D943A6-761F-9445-27FB-E3F3EBCC5E13}"/>
              </a:ext>
            </a:extLst>
          </p:cNvPr>
          <p:cNvSpPr>
            <a:spLocks noGrp="1" noChangeArrowheads="1"/>
          </p:cNvSpPr>
          <p:nvPr>
            <p:ph type="ctrTitle"/>
          </p:nvPr>
        </p:nvSpPr>
        <p:spPr>
          <a:xfrm>
            <a:off x="1168400" y="2201863"/>
            <a:ext cx="9855200" cy="868362"/>
          </a:xfrm>
        </p:spPr>
        <p:txBody>
          <a:bodyPr/>
          <a:lstStyle/>
          <a:p>
            <a:pPr eaLnBrk="1" hangingPunct="1"/>
            <a:r>
              <a:rPr lang="en-US" altLang="en-US" sz="4000"/>
              <a:t>ARPA LFRF REPORTING REVIEW</a:t>
            </a:r>
            <a:endParaRPr lang="en-US" altLang="en-US" sz="3400"/>
          </a:p>
        </p:txBody>
      </p:sp>
    </p:spTree>
    <p:extLst>
      <p:ext uri="{BB962C8B-B14F-4D97-AF65-F5344CB8AC3E}">
        <p14:creationId xmlns:p14="http://schemas.microsoft.com/office/powerpoint/2010/main" val="14605797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6529" y="267627"/>
            <a:ext cx="4814841" cy="3808503"/>
          </a:xfrm>
          <a:prstGeom prst="rect">
            <a:avLst/>
          </a:prstGeom>
        </p:spPr>
      </p:pic>
      <p:sp>
        <p:nvSpPr>
          <p:cNvPr id="5" name="Rectangle 4"/>
          <p:cNvSpPr/>
          <p:nvPr/>
        </p:nvSpPr>
        <p:spPr>
          <a:xfrm>
            <a:off x="15902" y="4362377"/>
            <a:ext cx="12176097" cy="2524423"/>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6968" y="5171364"/>
            <a:ext cx="11047697" cy="2321369"/>
          </a:xfrm>
        </p:spPr>
        <p:txBody>
          <a:bodyPr>
            <a:normAutofit fontScale="90000"/>
          </a:bodyPr>
          <a:lstStyle/>
          <a:p>
            <a:br>
              <a:rPr lang="en-US" sz="4400" b="1" dirty="0">
                <a:solidFill>
                  <a:schemeClr val="bg1"/>
                </a:solidFill>
                <a:latin typeface="Trebuchet MS"/>
              </a:rPr>
            </a:br>
            <a:br>
              <a:rPr lang="en-US" sz="4400" b="1" dirty="0">
                <a:solidFill>
                  <a:schemeClr val="bg1"/>
                </a:solidFill>
                <a:latin typeface="Trebuchet MS"/>
              </a:rPr>
            </a:br>
            <a:br>
              <a:rPr lang="en-US" sz="4400" b="1" dirty="0">
                <a:solidFill>
                  <a:schemeClr val="bg1"/>
                </a:solidFill>
                <a:latin typeface="Trebuchet MS"/>
              </a:rPr>
            </a:br>
            <a:br>
              <a:rPr lang="en-US" sz="4400" b="1" dirty="0">
                <a:solidFill>
                  <a:schemeClr val="bg1"/>
                </a:solidFill>
                <a:latin typeface="Trebuchet MS"/>
              </a:rPr>
            </a:br>
            <a:r>
              <a:rPr lang="en-US" sz="4400" b="1" dirty="0">
                <a:solidFill>
                  <a:schemeClr val="bg1"/>
                </a:solidFill>
                <a:latin typeface="Trebuchet MS"/>
              </a:rPr>
              <a:t>Hickory ARP Expert Tour</a:t>
            </a:r>
            <a:br>
              <a:rPr lang="en-US" sz="4400" b="1" dirty="0">
                <a:solidFill>
                  <a:schemeClr val="bg1"/>
                </a:solidFill>
                <a:latin typeface="Trebuchet MS"/>
              </a:rPr>
            </a:br>
            <a:r>
              <a:rPr lang="en-US" sz="4400" b="1" dirty="0">
                <a:solidFill>
                  <a:schemeClr val="bg1"/>
                </a:solidFill>
                <a:latin typeface="Trebuchet MS"/>
              </a:rPr>
              <a:t>Updates &amp; Resources</a:t>
            </a:r>
            <a:br>
              <a:rPr lang="en-US" sz="4400" b="1" dirty="0">
                <a:solidFill>
                  <a:schemeClr val="bg1"/>
                </a:solidFill>
                <a:latin typeface="Trebuchet MS"/>
              </a:rPr>
            </a:br>
            <a:br>
              <a:rPr lang="en-US" sz="4400" b="1" dirty="0">
                <a:solidFill>
                  <a:schemeClr val="bg1"/>
                </a:solidFill>
                <a:latin typeface="Trebuchet MS"/>
              </a:rPr>
            </a:br>
            <a:br>
              <a:rPr lang="en-US" sz="4400" b="1" dirty="0">
                <a:latin typeface="Trebuchet MS"/>
              </a:rPr>
            </a:br>
            <a:endParaRPr lang="en-US" sz="4400" b="1" dirty="0">
              <a:solidFill>
                <a:schemeClr val="bg1"/>
              </a:solidFill>
              <a:latin typeface="Trebuchet MS"/>
            </a:endParaRPr>
          </a:p>
        </p:txBody>
      </p:sp>
    </p:spTree>
    <p:extLst>
      <p:ext uri="{BB962C8B-B14F-4D97-AF65-F5344CB8AC3E}">
        <p14:creationId xmlns:p14="http://schemas.microsoft.com/office/powerpoint/2010/main" val="31409138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465" y="2212768"/>
            <a:ext cx="10534891" cy="5248375"/>
          </a:xfrm>
        </p:spPr>
        <p:txBody>
          <a:bodyPr vert="horz" lIns="91440" tIns="45720" rIns="91440" bIns="45720" rtlCol="0" anchor="t">
            <a:normAutofit/>
          </a:bodyPr>
          <a:lstStyle/>
          <a:p>
            <a:pPr>
              <a:buFont typeface="Wingdings" panose="05000000000000000000" pitchFamily="2" charset="2"/>
              <a:buChar char="§"/>
            </a:pPr>
            <a:r>
              <a:rPr lang="en-US" dirty="0"/>
              <a:t>Role of NCPRO</a:t>
            </a:r>
            <a:endParaRPr lang="en-US" dirty="0">
              <a:cs typeface="Calibri"/>
            </a:endParaRPr>
          </a:p>
          <a:p>
            <a:pPr marL="0" indent="0">
              <a:buNone/>
            </a:pPr>
            <a:endParaRPr lang="en-US" dirty="0"/>
          </a:p>
          <a:p>
            <a:pPr>
              <a:buFont typeface="Wingdings" panose="05000000000000000000" pitchFamily="2" charset="2"/>
              <a:buChar char="§"/>
            </a:pPr>
            <a:r>
              <a:rPr lang="en-US" dirty="0"/>
              <a:t>Path forward for North Carolina: Relief, Recovery and Resilience</a:t>
            </a:r>
            <a:endParaRPr lang="en-US" dirty="0">
              <a:cs typeface="Calibri"/>
            </a:endParaRPr>
          </a:p>
          <a:p>
            <a:pPr marL="0" indent="0">
              <a:buNone/>
            </a:pPr>
            <a:endParaRPr lang="en-US" dirty="0">
              <a:cs typeface="Calibri"/>
            </a:endParaRPr>
          </a:p>
          <a:p>
            <a:pPr>
              <a:buFont typeface="Wingdings" panose="05000000000000000000" pitchFamily="2" charset="2"/>
              <a:buChar char="§"/>
            </a:pPr>
            <a:r>
              <a:rPr lang="en-US" dirty="0"/>
              <a:t>American Rescue Plan – State and Local Fiscal Recovery Funds</a:t>
            </a:r>
            <a:endParaRPr lang="en-US" dirty="0">
              <a:cs typeface="Calibri"/>
            </a:endParaRPr>
          </a:p>
          <a:p>
            <a:pPr marL="0" indent="0">
              <a:buNone/>
            </a:pPr>
            <a:endParaRPr lang="en-US" dirty="0">
              <a:cs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113956" cy="1325563"/>
          </a:xfrm>
        </p:spPr>
        <p:txBody>
          <a:bodyPr/>
          <a:lstStyle/>
          <a:p>
            <a:r>
              <a:rPr lang="en-US" b="1" dirty="0">
                <a:solidFill>
                  <a:schemeClr val="bg1"/>
                </a:solidFill>
                <a:latin typeface="Trebuchet MS" panose="020B0603020202020204" pitchFamily="34" charset="0"/>
              </a:rPr>
              <a:t>Agenda</a:t>
            </a:r>
          </a:p>
        </p:txBody>
      </p:sp>
    </p:spTree>
    <p:extLst>
      <p:ext uri="{BB962C8B-B14F-4D97-AF65-F5344CB8AC3E}">
        <p14:creationId xmlns:p14="http://schemas.microsoft.com/office/powerpoint/2010/main" val="19697063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dirty="0">
                <a:solidFill>
                  <a:schemeClr val="bg1"/>
                </a:solidFill>
                <a:latin typeface="Trebuchet MS" panose="020B0603020202020204" pitchFamily="34" charset="0"/>
              </a:rPr>
              <a:t>About NCPRO</a:t>
            </a:r>
          </a:p>
        </p:txBody>
      </p:sp>
      <p:sp>
        <p:nvSpPr>
          <p:cNvPr id="9" name="Slide Number Placeholder 39">
            <a:extLst>
              <a:ext uri="{FF2B5EF4-FFF2-40B4-BE49-F238E27FC236}">
                <a16:creationId xmlns:a16="http://schemas.microsoft.com/office/drawing/2014/main" id="{007319BD-593C-4B4E-A05A-F67577A010C4}"/>
              </a:ext>
            </a:extLst>
          </p:cNvPr>
          <p:cNvSpPr txBox="1">
            <a:spLocks/>
          </p:cNvSpPr>
          <p:nvPr/>
        </p:nvSpPr>
        <p:spPr>
          <a:xfrm>
            <a:off x="533400" y="62508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97786A4-7DD6-40F2-83F5-E7145A70AF6E}" type="slidenum">
              <a:rPr lang="en-US" smtClean="0">
                <a:latin typeface="Trebuchet MS" panose="020B0603020202020204" pitchFamily="34" charset="0"/>
              </a:rPr>
              <a:pPr algn="l"/>
              <a:t>182</a:t>
            </a:fld>
            <a:endParaRPr lang="en-US" dirty="0">
              <a:latin typeface="Trebuchet MS" panose="020B0603020202020204" pitchFamily="34" charset="0"/>
            </a:endParaRPr>
          </a:p>
        </p:txBody>
      </p:sp>
      <p:pic>
        <p:nvPicPr>
          <p:cNvPr id="10" name="Picture 9">
            <a:extLst>
              <a:ext uri="{FF2B5EF4-FFF2-40B4-BE49-F238E27FC236}">
                <a16:creationId xmlns:a16="http://schemas.microsoft.com/office/drawing/2014/main" id="{1DD8F48B-9A55-419E-89FC-B62F908E4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pic>
        <p:nvPicPr>
          <p:cNvPr id="4" name="Graphic 3" descr="Questions with solid fill">
            <a:extLst>
              <a:ext uri="{FF2B5EF4-FFF2-40B4-BE49-F238E27FC236}">
                <a16:creationId xmlns:a16="http://schemas.microsoft.com/office/drawing/2014/main" id="{A28B429D-3AE6-4BF6-A7DD-0DA47E5D9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625" y="5051960"/>
            <a:ext cx="914400" cy="914400"/>
          </a:xfrm>
          <a:prstGeom prst="rect">
            <a:avLst/>
          </a:prstGeom>
        </p:spPr>
      </p:pic>
      <p:pic>
        <p:nvPicPr>
          <p:cNvPr id="8" name="Graphic 7" descr="Playbook with solid fill">
            <a:extLst>
              <a:ext uri="{FF2B5EF4-FFF2-40B4-BE49-F238E27FC236}">
                <a16:creationId xmlns:a16="http://schemas.microsoft.com/office/drawing/2014/main" id="{AFBC8A5C-938A-40F4-B1EC-3E80721851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625" y="2427639"/>
            <a:ext cx="914400" cy="914400"/>
          </a:xfrm>
          <a:prstGeom prst="rect">
            <a:avLst/>
          </a:prstGeom>
        </p:spPr>
      </p:pic>
      <p:pic>
        <p:nvPicPr>
          <p:cNvPr id="13" name="Graphic 12" descr="Calculator with solid fill">
            <a:extLst>
              <a:ext uri="{FF2B5EF4-FFF2-40B4-BE49-F238E27FC236}">
                <a16:creationId xmlns:a16="http://schemas.microsoft.com/office/drawing/2014/main" id="{AC7E2042-15B9-4F08-847D-1A921126C2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6625" y="3787756"/>
            <a:ext cx="914400" cy="914400"/>
          </a:xfrm>
          <a:prstGeom prst="rect">
            <a:avLst/>
          </a:prstGeom>
        </p:spPr>
      </p:pic>
      <p:sp>
        <p:nvSpPr>
          <p:cNvPr id="16" name="TextBox 15">
            <a:extLst>
              <a:ext uri="{FF2B5EF4-FFF2-40B4-BE49-F238E27FC236}">
                <a16:creationId xmlns:a16="http://schemas.microsoft.com/office/drawing/2014/main" id="{2011A1E4-3A63-48E5-AEDA-FCD3331E3F40}"/>
              </a:ext>
            </a:extLst>
          </p:cNvPr>
          <p:cNvSpPr txBox="1"/>
          <p:nvPr/>
        </p:nvSpPr>
        <p:spPr>
          <a:xfrm>
            <a:off x="2287415" y="2471703"/>
            <a:ext cx="7276035" cy="830997"/>
          </a:xfrm>
          <a:prstGeom prst="rect">
            <a:avLst/>
          </a:prstGeom>
          <a:noFill/>
        </p:spPr>
        <p:txBody>
          <a:bodyPr wrap="square" rtlCol="0">
            <a:spAutoFit/>
          </a:bodyPr>
          <a:lstStyle/>
          <a:p>
            <a:r>
              <a:rPr lang="en-US" sz="2400" b="1" dirty="0">
                <a:latin typeface="Trebuchet MS" panose="020B0603020202020204" pitchFamily="34" charset="0"/>
              </a:rPr>
              <a:t>oversee and coordinate</a:t>
            </a:r>
            <a:r>
              <a:rPr lang="en-US" sz="2400" dirty="0">
                <a:latin typeface="Trebuchet MS" panose="020B0603020202020204" pitchFamily="34" charset="0"/>
              </a:rPr>
              <a:t> aid from federal COVID-19 recovery legislation </a:t>
            </a:r>
            <a:r>
              <a:rPr lang="en-US" sz="2400" b="1" dirty="0">
                <a:latin typeface="Trebuchet MS" panose="020B0603020202020204" pitchFamily="34" charset="0"/>
              </a:rPr>
              <a:t>(11 billion)</a:t>
            </a:r>
            <a:endParaRPr lang="en-US" sz="1600" b="1" dirty="0">
              <a:latin typeface="Trebuchet MS" panose="020B0603020202020204" pitchFamily="34" charset="0"/>
            </a:endParaRPr>
          </a:p>
        </p:txBody>
      </p:sp>
      <p:sp>
        <p:nvSpPr>
          <p:cNvPr id="17" name="TextBox 16">
            <a:extLst>
              <a:ext uri="{FF2B5EF4-FFF2-40B4-BE49-F238E27FC236}">
                <a16:creationId xmlns:a16="http://schemas.microsoft.com/office/drawing/2014/main" id="{511C1CD1-4FC5-4A15-B4FE-8819C18DB713}"/>
              </a:ext>
            </a:extLst>
          </p:cNvPr>
          <p:cNvSpPr txBox="1"/>
          <p:nvPr/>
        </p:nvSpPr>
        <p:spPr>
          <a:xfrm>
            <a:off x="2290202" y="3918580"/>
            <a:ext cx="7611595" cy="461665"/>
          </a:xfrm>
          <a:prstGeom prst="rect">
            <a:avLst/>
          </a:prstGeom>
          <a:noFill/>
        </p:spPr>
        <p:txBody>
          <a:bodyPr wrap="square" rtlCol="0">
            <a:spAutoFit/>
          </a:bodyPr>
          <a:lstStyle/>
          <a:p>
            <a:r>
              <a:rPr lang="en-US" sz="2400" dirty="0">
                <a:latin typeface="Trebuchet MS" panose="020B0603020202020204" pitchFamily="34" charset="0"/>
              </a:rPr>
              <a:t>ensure proper </a:t>
            </a:r>
            <a:r>
              <a:rPr lang="en-US" sz="2400" b="1" dirty="0">
                <a:latin typeface="Trebuchet MS" panose="020B0603020202020204" pitchFamily="34" charset="0"/>
              </a:rPr>
              <a:t>reporting and accounting </a:t>
            </a:r>
            <a:r>
              <a:rPr lang="en-US" sz="2400" dirty="0">
                <a:latin typeface="Trebuchet MS" panose="020B0603020202020204" pitchFamily="34" charset="0"/>
              </a:rPr>
              <a:t>of all funds</a:t>
            </a:r>
            <a:endParaRPr lang="en-US" sz="1600" dirty="0">
              <a:latin typeface="Trebuchet MS" panose="020B0603020202020204" pitchFamily="34" charset="0"/>
            </a:endParaRPr>
          </a:p>
        </p:txBody>
      </p:sp>
      <p:sp>
        <p:nvSpPr>
          <p:cNvPr id="18" name="TextBox 17">
            <a:extLst>
              <a:ext uri="{FF2B5EF4-FFF2-40B4-BE49-F238E27FC236}">
                <a16:creationId xmlns:a16="http://schemas.microsoft.com/office/drawing/2014/main" id="{F2FA3AF0-C6D2-4D53-9596-8F29667150DC}"/>
              </a:ext>
            </a:extLst>
          </p:cNvPr>
          <p:cNvSpPr txBox="1"/>
          <p:nvPr/>
        </p:nvSpPr>
        <p:spPr>
          <a:xfrm>
            <a:off x="2290202" y="5221606"/>
            <a:ext cx="7611595" cy="461665"/>
          </a:xfrm>
          <a:prstGeom prst="rect">
            <a:avLst/>
          </a:prstGeom>
          <a:noFill/>
        </p:spPr>
        <p:txBody>
          <a:bodyPr wrap="square" rtlCol="0">
            <a:spAutoFit/>
          </a:bodyPr>
          <a:lstStyle/>
          <a:p>
            <a:r>
              <a:rPr lang="en-US" sz="2400" dirty="0">
                <a:latin typeface="Trebuchet MS" panose="020B0603020202020204" pitchFamily="34" charset="0"/>
              </a:rPr>
              <a:t>provide </a:t>
            </a:r>
            <a:r>
              <a:rPr lang="en-US" sz="2400" b="1" dirty="0">
                <a:latin typeface="Trebuchet MS" panose="020B0603020202020204" pitchFamily="34" charset="0"/>
              </a:rPr>
              <a:t>guidance and technical assistance</a:t>
            </a:r>
            <a:endParaRPr lang="en-US" sz="1100" b="1" dirty="0">
              <a:latin typeface="Trebuchet MS" panose="020B0603020202020204" pitchFamily="34" charset="0"/>
            </a:endParaRPr>
          </a:p>
        </p:txBody>
      </p:sp>
      <p:sp>
        <p:nvSpPr>
          <p:cNvPr id="19" name="TextBox 18">
            <a:extLst>
              <a:ext uri="{FF2B5EF4-FFF2-40B4-BE49-F238E27FC236}">
                <a16:creationId xmlns:a16="http://schemas.microsoft.com/office/drawing/2014/main" id="{FE96EB87-BD4C-4ED6-B0F8-AD8343901E16}"/>
              </a:ext>
            </a:extLst>
          </p:cNvPr>
          <p:cNvSpPr txBox="1"/>
          <p:nvPr/>
        </p:nvSpPr>
        <p:spPr>
          <a:xfrm>
            <a:off x="682312" y="1356224"/>
            <a:ext cx="10995163" cy="830997"/>
          </a:xfrm>
          <a:prstGeom prst="rect">
            <a:avLst/>
          </a:prstGeom>
          <a:noFill/>
        </p:spPr>
        <p:txBody>
          <a:bodyPr wrap="square" rtlCol="0">
            <a:spAutoFit/>
          </a:bodyPr>
          <a:lstStyle/>
          <a:p>
            <a:r>
              <a:rPr lang="en-US" sz="2400" dirty="0">
                <a:latin typeface="Trebuchet MS" panose="020B0603020202020204" pitchFamily="34" charset="0"/>
              </a:rPr>
              <a:t>Temporary office under the Office of the Governor and Office of State Budget &amp; Management created in May 2020 to: </a:t>
            </a:r>
            <a:endParaRPr lang="en-US" sz="1600" dirty="0">
              <a:latin typeface="Trebuchet MS" panose="020B0603020202020204" pitchFamily="34" charset="0"/>
            </a:endParaRPr>
          </a:p>
        </p:txBody>
      </p:sp>
    </p:spTree>
    <p:extLst>
      <p:ext uri="{BB962C8B-B14F-4D97-AF65-F5344CB8AC3E}">
        <p14:creationId xmlns:p14="http://schemas.microsoft.com/office/powerpoint/2010/main" val="4018293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0515600" cy="1325563"/>
          </a:xfrm>
        </p:spPr>
        <p:txBody>
          <a:bodyPr/>
          <a:lstStyle/>
          <a:p>
            <a:r>
              <a:rPr lang="en-US" b="1">
                <a:solidFill>
                  <a:schemeClr val="bg1"/>
                </a:solidFill>
                <a:latin typeface="Trebuchet MS"/>
              </a:rPr>
              <a:t>Path Forward for North Carolina </a:t>
            </a:r>
          </a:p>
        </p:txBody>
      </p:sp>
      <p:sp>
        <p:nvSpPr>
          <p:cNvPr id="8" name="Content Placeholder 7">
            <a:extLst>
              <a:ext uri="{FF2B5EF4-FFF2-40B4-BE49-F238E27FC236}">
                <a16:creationId xmlns:a16="http://schemas.microsoft.com/office/drawing/2014/main" id="{8335F3D5-4210-4EA0-8916-50EECC7BA874}"/>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b="1">
                <a:ea typeface="+mn-lt"/>
                <a:cs typeface="+mn-lt"/>
              </a:rPr>
              <a:t>Relief: </a:t>
            </a:r>
            <a:r>
              <a:rPr lang="en-US">
                <a:ea typeface="+mn-lt"/>
                <a:cs typeface="+mn-lt"/>
              </a:rPr>
              <a:t>short-term response efforts initiated by government and other entities from March 2020 – December 2020</a:t>
            </a:r>
            <a:endParaRPr lang="en-US">
              <a:cs typeface="Calibri"/>
            </a:endParaRPr>
          </a:p>
          <a:p>
            <a:pPr marL="514350" indent="-514350">
              <a:buAutoNum type="arabicPeriod"/>
            </a:pPr>
            <a:r>
              <a:rPr lang="en-US" b="1">
                <a:cs typeface="Calibri"/>
              </a:rPr>
              <a:t>Recovery: </a:t>
            </a:r>
            <a:r>
              <a:rPr lang="en-US">
                <a:cs typeface="Calibri"/>
              </a:rPr>
              <a:t>medium-term response efforts initiated by government and other entities that help recover economy to January 2020 baseline</a:t>
            </a:r>
          </a:p>
          <a:p>
            <a:pPr marL="514350" indent="-514350">
              <a:buAutoNum type="arabicPeriod"/>
            </a:pPr>
            <a:r>
              <a:rPr lang="en-US" b="1">
                <a:ea typeface="+mn-lt"/>
                <a:cs typeface="+mn-lt"/>
              </a:rPr>
              <a:t>Resilience:</a:t>
            </a:r>
            <a:r>
              <a:rPr lang="en-US">
                <a:ea typeface="+mn-lt"/>
                <a:cs typeface="+mn-lt"/>
              </a:rPr>
              <a:t> long-term policy and response efforts initiated by government and other entities to address systemic economic challenges and ensure widely-shared prosperity for all North Carolinians</a:t>
            </a:r>
            <a:endParaRPr lang="en-US">
              <a:cs typeface="Calibri" panose="020F0502020204030204"/>
            </a:endParaRPr>
          </a:p>
        </p:txBody>
      </p:sp>
    </p:spTree>
    <p:extLst>
      <p:ext uri="{BB962C8B-B14F-4D97-AF65-F5344CB8AC3E}">
        <p14:creationId xmlns:p14="http://schemas.microsoft.com/office/powerpoint/2010/main" val="28189614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1325563"/>
            <a:ext cx="10629900" cy="5278183"/>
          </a:xfrm>
        </p:spPr>
        <p:txBody>
          <a:bodyPr vert="horz" lIns="91440" tIns="45720" rIns="91440" bIns="45720" rtlCol="0" anchor="t">
            <a:normAutofit/>
          </a:bodyPr>
          <a:lstStyle/>
          <a:p>
            <a:pPr marL="0" indent="0">
              <a:lnSpc>
                <a:spcPct val="120000"/>
              </a:lnSpc>
              <a:spcBef>
                <a:spcPts val="0"/>
              </a:spcBef>
              <a:buNone/>
            </a:pPr>
            <a:r>
              <a:rPr lang="en-US" sz="2400">
                <a:latin typeface="Trebuchet MS" panose="020B0603020202020204" pitchFamily="34" charset="0"/>
              </a:rPr>
              <a:t>NCPRO has held over </a:t>
            </a:r>
            <a:r>
              <a:rPr lang="en-US" sz="2400">
                <a:solidFill>
                  <a:schemeClr val="accent5"/>
                </a:solidFill>
                <a:latin typeface="Trebuchet MS" panose="020B0603020202020204" pitchFamily="34" charset="0"/>
              </a:rPr>
              <a:t>40</a:t>
            </a:r>
            <a:r>
              <a:rPr lang="en-US" sz="2400">
                <a:latin typeface="Trebuchet MS" panose="020B0603020202020204" pitchFamily="34" charset="0"/>
              </a:rPr>
              <a:t> technical guidance and listening sessions with over </a:t>
            </a:r>
            <a:r>
              <a:rPr lang="en-US" sz="2400">
                <a:solidFill>
                  <a:schemeClr val="accent5"/>
                </a:solidFill>
                <a:latin typeface="Trebuchet MS" panose="020B0603020202020204" pitchFamily="34" charset="0"/>
              </a:rPr>
              <a:t>1,200 people </a:t>
            </a:r>
            <a:r>
              <a:rPr lang="en-US" sz="2400">
                <a:latin typeface="Trebuchet MS" panose="020B0603020202020204" pitchFamily="34" charset="0"/>
              </a:rPr>
              <a:t>from all </a:t>
            </a:r>
            <a:r>
              <a:rPr lang="en-US" sz="2400">
                <a:solidFill>
                  <a:schemeClr val="accent5"/>
                </a:solidFill>
                <a:latin typeface="Trebuchet MS" panose="020B0603020202020204" pitchFamily="34" charset="0"/>
              </a:rPr>
              <a:t>100 counties</a:t>
            </a:r>
            <a:r>
              <a:rPr lang="en-US" sz="2400">
                <a:latin typeface="Trebuchet MS" panose="020B0603020202020204" pitchFamily="34" charset="0"/>
              </a:rPr>
              <a:t>, representing:</a:t>
            </a:r>
          </a:p>
          <a:p>
            <a:pPr marL="0" indent="0">
              <a:lnSpc>
                <a:spcPct val="120000"/>
              </a:lnSpc>
              <a:spcBef>
                <a:spcPts val="0"/>
              </a:spcBef>
              <a:buNone/>
            </a:pPr>
            <a:r>
              <a:rPr lang="en-US" sz="1200">
                <a:latin typeface="Trebuchet MS" panose="020B0603020202020204" pitchFamily="34" charset="0"/>
              </a:rPr>
              <a:t> </a:t>
            </a:r>
            <a:endParaRPr lang="en-US" sz="1200">
              <a:latin typeface="Trebuchet MS" panose="020B0603020202020204" pitchFamily="34" charset="0"/>
              <a:cs typeface="Calibri" panose="020F0502020204030204"/>
            </a:endParaRPr>
          </a:p>
          <a:p>
            <a:pPr lvl="1">
              <a:lnSpc>
                <a:spcPct val="120000"/>
              </a:lnSpc>
              <a:spcBef>
                <a:spcPts val="0"/>
              </a:spcBef>
              <a:buFont typeface="Wingdings" panose="05000000000000000000" pitchFamily="2" charset="2"/>
              <a:buChar char="ü"/>
            </a:pPr>
            <a:r>
              <a:rPr lang="en-US">
                <a:latin typeface="Trebuchet MS" panose="020B0603020202020204" pitchFamily="34" charset="0"/>
              </a:rPr>
              <a:t> Education &amp; childcare providers</a:t>
            </a:r>
          </a:p>
          <a:p>
            <a:pPr lvl="1">
              <a:lnSpc>
                <a:spcPct val="120000"/>
              </a:lnSpc>
              <a:spcBef>
                <a:spcPts val="0"/>
              </a:spcBef>
              <a:buFont typeface="Wingdings" panose="05000000000000000000" pitchFamily="2" charset="2"/>
              <a:buChar char="ü"/>
            </a:pPr>
            <a:r>
              <a:rPr lang="en-US">
                <a:latin typeface="Trebuchet MS" panose="020B0603020202020204" pitchFamily="34" charset="0"/>
              </a:rPr>
              <a:t> Nonprofits</a:t>
            </a:r>
          </a:p>
          <a:p>
            <a:pPr lvl="1">
              <a:lnSpc>
                <a:spcPct val="120000"/>
              </a:lnSpc>
              <a:spcBef>
                <a:spcPts val="0"/>
              </a:spcBef>
              <a:buFont typeface="Wingdings" panose="05000000000000000000" pitchFamily="2" charset="2"/>
              <a:buChar char="ü"/>
            </a:pPr>
            <a:r>
              <a:rPr lang="en-US">
                <a:latin typeface="Trebuchet MS" panose="020B0603020202020204" pitchFamily="34" charset="0"/>
              </a:rPr>
              <a:t> Faith communities</a:t>
            </a:r>
          </a:p>
          <a:p>
            <a:pPr lvl="1">
              <a:lnSpc>
                <a:spcPct val="120000"/>
              </a:lnSpc>
              <a:spcBef>
                <a:spcPts val="0"/>
              </a:spcBef>
              <a:buFont typeface="Wingdings" panose="05000000000000000000" pitchFamily="2" charset="2"/>
              <a:buChar char="ü"/>
            </a:pPr>
            <a:r>
              <a:rPr lang="en-US">
                <a:latin typeface="Trebuchet MS" panose="020B0603020202020204" pitchFamily="34" charset="0"/>
              </a:rPr>
              <a:t> Underrepresented communities</a:t>
            </a:r>
          </a:p>
          <a:p>
            <a:pPr lvl="1">
              <a:lnSpc>
                <a:spcPct val="120000"/>
              </a:lnSpc>
              <a:spcBef>
                <a:spcPts val="0"/>
              </a:spcBef>
              <a:buFont typeface="Wingdings" panose="05000000000000000000" pitchFamily="2" charset="2"/>
              <a:buChar char="ü"/>
            </a:pPr>
            <a:r>
              <a:rPr lang="en-US">
                <a:latin typeface="Trebuchet MS" panose="020B0603020202020204" pitchFamily="34" charset="0"/>
              </a:rPr>
              <a:t> Businesses</a:t>
            </a:r>
          </a:p>
          <a:p>
            <a:pPr lvl="1">
              <a:lnSpc>
                <a:spcPct val="120000"/>
              </a:lnSpc>
              <a:spcBef>
                <a:spcPts val="0"/>
              </a:spcBef>
              <a:buFont typeface="Wingdings" panose="05000000000000000000" pitchFamily="2" charset="2"/>
              <a:buChar char="ü"/>
            </a:pPr>
            <a:r>
              <a:rPr lang="en-US">
                <a:latin typeface="Trebuchet MS" panose="020B0603020202020204" pitchFamily="34" charset="0"/>
              </a:rPr>
              <a:t> Local governments</a:t>
            </a:r>
          </a:p>
          <a:p>
            <a:pPr lvl="1">
              <a:lnSpc>
                <a:spcPct val="120000"/>
              </a:lnSpc>
              <a:spcBef>
                <a:spcPts val="0"/>
              </a:spcBef>
              <a:buFont typeface="Wingdings" panose="05000000000000000000" pitchFamily="2" charset="2"/>
              <a:buChar char="ü"/>
            </a:pPr>
            <a:r>
              <a:rPr lang="en-US">
                <a:latin typeface="Trebuchet MS" panose="020B0603020202020204" pitchFamily="34" charset="0"/>
              </a:rPr>
              <a:t> Housing advocates</a:t>
            </a:r>
          </a:p>
          <a:p>
            <a:endParaRPr lang="en-US">
              <a:latin typeface="Trebuchet MS" panose="020B0603020202020204" pitchFamily="34" charset="0"/>
            </a:endParaRPr>
          </a:p>
          <a:p>
            <a:pPr marL="0" indent="0">
              <a:buNone/>
            </a:pPr>
            <a:endParaRPr lang="en-US">
              <a:latin typeface="Trebuchet MS" panose="020B06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panose="020B0603020202020204" pitchFamily="34" charset="0"/>
              </a:rPr>
              <a:t>Stakeholder Outreach</a:t>
            </a:r>
          </a:p>
        </p:txBody>
      </p:sp>
      <p:sp>
        <p:nvSpPr>
          <p:cNvPr id="15" name="Slide Number Placeholder 14">
            <a:extLst>
              <a:ext uri="{FF2B5EF4-FFF2-40B4-BE49-F238E27FC236}">
                <a16:creationId xmlns:a16="http://schemas.microsoft.com/office/drawing/2014/main" id="{0FDE0932-3FEA-4168-A16F-30E7507FA46B}"/>
              </a:ext>
            </a:extLst>
          </p:cNvPr>
          <p:cNvSpPr>
            <a:spLocks noGrp="1"/>
          </p:cNvSpPr>
          <p:nvPr>
            <p:ph type="sldNum" sz="quarter" idx="12"/>
          </p:nvPr>
        </p:nvSpPr>
        <p:spPr/>
        <p:txBody>
          <a:bodyPr/>
          <a:lstStyle/>
          <a:p>
            <a:fld id="{CDA91766-196C-45C3-981E-B5C4AC0353A1}" type="slidenum">
              <a:rPr lang="en-US" smtClean="0"/>
              <a:t>184</a:t>
            </a:fld>
            <a:endParaRPr lang="en-US"/>
          </a:p>
        </p:txBody>
      </p:sp>
      <p:pic>
        <p:nvPicPr>
          <p:cNvPr id="21" name="Graphic 20" descr="Group brainstorm outline">
            <a:extLst>
              <a:ext uri="{FF2B5EF4-FFF2-40B4-BE49-F238E27FC236}">
                <a16:creationId xmlns:a16="http://schemas.microsoft.com/office/drawing/2014/main" id="{94C67E61-ACA3-4E05-9618-A84EF87EEE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7647" y="2564423"/>
            <a:ext cx="1729154" cy="1729154"/>
          </a:xfrm>
          <a:prstGeom prst="rect">
            <a:avLst/>
          </a:prstGeom>
        </p:spPr>
      </p:pic>
    </p:spTree>
    <p:extLst>
      <p:ext uri="{BB962C8B-B14F-4D97-AF65-F5344CB8AC3E}">
        <p14:creationId xmlns:p14="http://schemas.microsoft.com/office/powerpoint/2010/main" val="41779499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dirty="0">
                <a:solidFill>
                  <a:schemeClr val="bg1"/>
                </a:solidFill>
                <a:latin typeface="Trebuchet MS" panose="020B0603020202020204" pitchFamily="34" charset="0"/>
              </a:rPr>
              <a:t>Stakeholder Outreach</a:t>
            </a:r>
          </a:p>
        </p:txBody>
      </p:sp>
      <p:sp>
        <p:nvSpPr>
          <p:cNvPr id="15" name="Slide Number Placeholder 14">
            <a:extLst>
              <a:ext uri="{FF2B5EF4-FFF2-40B4-BE49-F238E27FC236}">
                <a16:creationId xmlns:a16="http://schemas.microsoft.com/office/drawing/2014/main" id="{0FDE0932-3FEA-4168-A16F-30E7507FA46B}"/>
              </a:ext>
            </a:extLst>
          </p:cNvPr>
          <p:cNvSpPr>
            <a:spLocks noGrp="1"/>
          </p:cNvSpPr>
          <p:nvPr>
            <p:ph type="sldNum" sz="quarter" idx="12"/>
          </p:nvPr>
        </p:nvSpPr>
        <p:spPr/>
        <p:txBody>
          <a:bodyPr/>
          <a:lstStyle/>
          <a:p>
            <a:fld id="{CDA91766-196C-45C3-981E-B5C4AC0353A1}" type="slidenum">
              <a:rPr lang="en-US" smtClean="0"/>
              <a:t>185</a:t>
            </a:fld>
            <a:endParaRPr lang="en-US"/>
          </a:p>
        </p:txBody>
      </p:sp>
      <p:pic>
        <p:nvPicPr>
          <p:cNvPr id="21" name="Graphic 20" descr="Group brainstorm outline">
            <a:extLst>
              <a:ext uri="{FF2B5EF4-FFF2-40B4-BE49-F238E27FC236}">
                <a16:creationId xmlns:a16="http://schemas.microsoft.com/office/drawing/2014/main" id="{94C67E61-ACA3-4E05-9618-A84EF87EEE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7647" y="2564423"/>
            <a:ext cx="1729154" cy="1729154"/>
          </a:xfrm>
          <a:prstGeom prst="rect">
            <a:avLst/>
          </a:prstGeom>
        </p:spPr>
      </p:pic>
      <p:pic>
        <p:nvPicPr>
          <p:cNvPr id="9" name="Content Placeholder 8" descr="Chart, bar chart&#10;&#10;Description automatically generated">
            <a:extLst>
              <a:ext uri="{FF2B5EF4-FFF2-40B4-BE49-F238E27FC236}">
                <a16:creationId xmlns:a16="http://schemas.microsoft.com/office/drawing/2014/main" id="{DEE1DB8C-BB92-4026-A7B3-FA80465D7C0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81" y="0"/>
            <a:ext cx="12326696" cy="6858000"/>
          </a:xfrm>
        </p:spPr>
      </p:pic>
    </p:spTree>
    <p:extLst>
      <p:ext uri="{BB962C8B-B14F-4D97-AF65-F5344CB8AC3E}">
        <p14:creationId xmlns:p14="http://schemas.microsoft.com/office/powerpoint/2010/main" val="98412851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9254" y="5765093"/>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9118" y="7951"/>
            <a:ext cx="11434482" cy="1325563"/>
          </a:xfrm>
        </p:spPr>
        <p:txBody>
          <a:bodyPr>
            <a:normAutofit/>
          </a:bodyPr>
          <a:lstStyle/>
          <a:p>
            <a:r>
              <a:rPr lang="en-US" b="1" dirty="0">
                <a:solidFill>
                  <a:schemeClr val="bg1"/>
                </a:solidFill>
                <a:latin typeface="Trebuchet MS" panose="020B0603020202020204" pitchFamily="34" charset="0"/>
              </a:rPr>
              <a:t>110.69 Billion in NC COVID-19 AID</a:t>
            </a:r>
          </a:p>
        </p:txBody>
      </p:sp>
      <p:sp>
        <p:nvSpPr>
          <p:cNvPr id="15" name="Slide Number Placeholder 14">
            <a:extLst>
              <a:ext uri="{FF2B5EF4-FFF2-40B4-BE49-F238E27FC236}">
                <a16:creationId xmlns:a16="http://schemas.microsoft.com/office/drawing/2014/main" id="{015C9133-51C6-4792-A37F-21E382456BDE}"/>
              </a:ext>
            </a:extLst>
          </p:cNvPr>
          <p:cNvSpPr>
            <a:spLocks noGrp="1"/>
          </p:cNvSpPr>
          <p:nvPr>
            <p:ph type="sldNum" sz="quarter" idx="12"/>
          </p:nvPr>
        </p:nvSpPr>
        <p:spPr/>
        <p:txBody>
          <a:bodyPr/>
          <a:lstStyle/>
          <a:p>
            <a:fld id="{7525FE2E-D833-4131-A22A-D38E91A21EDA}" type="slidenum">
              <a:rPr lang="en-US" smtClean="0"/>
              <a:t>186</a:t>
            </a:fld>
            <a:endParaRPr lang="en-US"/>
          </a:p>
        </p:txBody>
      </p:sp>
      <p:pic>
        <p:nvPicPr>
          <p:cNvPr id="10" name="Picture 2">
            <a:extLst>
              <a:ext uri="{FF2B5EF4-FFF2-40B4-BE49-F238E27FC236}">
                <a16:creationId xmlns:a16="http://schemas.microsoft.com/office/drawing/2014/main" id="{50802E5B-EAFD-475C-AC3C-3602136AD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4" y="1824037"/>
            <a:ext cx="8934451"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3282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dirty="0">
                <a:solidFill>
                  <a:schemeClr val="bg1"/>
                </a:solidFill>
                <a:latin typeface="Trebuchet MS" panose="020B0603020202020204" pitchFamily="34" charset="0"/>
              </a:rPr>
              <a:t>American Rescue Plan Act</a:t>
            </a:r>
          </a:p>
        </p:txBody>
      </p:sp>
      <p:sp>
        <p:nvSpPr>
          <p:cNvPr id="9" name="Slide Number Placeholder 39">
            <a:extLst>
              <a:ext uri="{FF2B5EF4-FFF2-40B4-BE49-F238E27FC236}">
                <a16:creationId xmlns:a16="http://schemas.microsoft.com/office/drawing/2014/main" id="{007319BD-593C-4B4E-A05A-F67577A010C4}"/>
              </a:ext>
            </a:extLst>
          </p:cNvPr>
          <p:cNvSpPr txBox="1">
            <a:spLocks/>
          </p:cNvSpPr>
          <p:nvPr/>
        </p:nvSpPr>
        <p:spPr>
          <a:xfrm>
            <a:off x="533400" y="62508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97786A4-7DD6-40F2-83F5-E7145A70AF6E}" type="slidenum">
              <a:rPr lang="en-US" smtClean="0">
                <a:latin typeface="Trebuchet MS" panose="020B0603020202020204" pitchFamily="34" charset="0"/>
              </a:rPr>
              <a:pPr algn="l"/>
              <a:t>187</a:t>
            </a:fld>
            <a:endParaRPr lang="en-US" dirty="0">
              <a:latin typeface="Trebuchet MS" panose="020B0603020202020204" pitchFamily="34" charset="0"/>
            </a:endParaRPr>
          </a:p>
        </p:txBody>
      </p:sp>
      <p:pic>
        <p:nvPicPr>
          <p:cNvPr id="10" name="Picture 9">
            <a:extLst>
              <a:ext uri="{FF2B5EF4-FFF2-40B4-BE49-F238E27FC236}">
                <a16:creationId xmlns:a16="http://schemas.microsoft.com/office/drawing/2014/main" id="{1DD8F48B-9A55-419E-89FC-B62F908E4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8" name="TextBox 7">
            <a:extLst>
              <a:ext uri="{FF2B5EF4-FFF2-40B4-BE49-F238E27FC236}">
                <a16:creationId xmlns:a16="http://schemas.microsoft.com/office/drawing/2014/main" id="{C2E2E9DD-832C-42BF-805E-890EC2076C54}"/>
              </a:ext>
            </a:extLst>
          </p:cNvPr>
          <p:cNvSpPr txBox="1"/>
          <p:nvPr/>
        </p:nvSpPr>
        <p:spPr>
          <a:xfrm>
            <a:off x="1865169" y="2247410"/>
            <a:ext cx="4853978" cy="461665"/>
          </a:xfrm>
          <a:prstGeom prst="rect">
            <a:avLst/>
          </a:prstGeom>
          <a:noFill/>
        </p:spPr>
        <p:txBody>
          <a:bodyPr wrap="square" rtlCol="0">
            <a:spAutoFit/>
          </a:bodyPr>
          <a:lstStyle/>
          <a:p>
            <a:r>
              <a:rPr lang="en-US" sz="2400" b="1" dirty="0">
                <a:latin typeface="Trebuchet MS" panose="020B0603020202020204" pitchFamily="34" charset="0"/>
              </a:rPr>
              <a:t>Became law on March 11, 2021</a:t>
            </a:r>
          </a:p>
        </p:txBody>
      </p:sp>
      <p:sp>
        <p:nvSpPr>
          <p:cNvPr id="12" name="TextBox 11">
            <a:extLst>
              <a:ext uri="{FF2B5EF4-FFF2-40B4-BE49-F238E27FC236}">
                <a16:creationId xmlns:a16="http://schemas.microsoft.com/office/drawing/2014/main" id="{9D864005-02DA-4510-AD90-486FC8120CC2}"/>
              </a:ext>
            </a:extLst>
          </p:cNvPr>
          <p:cNvSpPr txBox="1"/>
          <p:nvPr/>
        </p:nvSpPr>
        <p:spPr>
          <a:xfrm>
            <a:off x="1865169" y="3310558"/>
            <a:ext cx="4853978" cy="830997"/>
          </a:xfrm>
          <a:prstGeom prst="rect">
            <a:avLst/>
          </a:prstGeom>
          <a:noFill/>
        </p:spPr>
        <p:txBody>
          <a:bodyPr wrap="square" rtlCol="0">
            <a:spAutoFit/>
          </a:bodyPr>
          <a:lstStyle/>
          <a:p>
            <a:r>
              <a:rPr lang="en-US" sz="2400" b="1" dirty="0">
                <a:latin typeface="Trebuchet MS" panose="020B0603020202020204" pitchFamily="34" charset="0"/>
              </a:rPr>
              <a:t>$1.9 trillion in pandemic-related economic assistance</a:t>
            </a:r>
          </a:p>
        </p:txBody>
      </p:sp>
      <p:graphicFrame>
        <p:nvGraphicFramePr>
          <p:cNvPr id="17" name="Chart 16">
            <a:extLst>
              <a:ext uri="{FF2B5EF4-FFF2-40B4-BE49-F238E27FC236}">
                <a16:creationId xmlns:a16="http://schemas.microsoft.com/office/drawing/2014/main" id="{2CE2E85D-FE98-4968-B975-E15FA0537D43}"/>
              </a:ext>
            </a:extLst>
          </p:cNvPr>
          <p:cNvGraphicFramePr>
            <a:graphicFrameLocks/>
          </p:cNvGraphicFramePr>
          <p:nvPr>
            <p:extLst>
              <p:ext uri="{D42A27DB-BD31-4B8C-83A1-F6EECF244321}">
                <p14:modId xmlns:p14="http://schemas.microsoft.com/office/powerpoint/2010/main" val="3090103939"/>
              </p:ext>
            </p:extLst>
          </p:nvPr>
        </p:nvGraphicFramePr>
        <p:xfrm>
          <a:off x="5743844" y="1534938"/>
          <a:ext cx="6827855" cy="4886047"/>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5D444960-54AF-45B6-AA56-996F184AEACB}"/>
              </a:ext>
            </a:extLst>
          </p:cNvPr>
          <p:cNvSpPr txBox="1"/>
          <p:nvPr/>
        </p:nvSpPr>
        <p:spPr>
          <a:xfrm>
            <a:off x="7786171" y="6273809"/>
            <a:ext cx="2743200" cy="369332"/>
          </a:xfrm>
          <a:prstGeom prst="rect">
            <a:avLst/>
          </a:prstGeom>
          <a:noFill/>
        </p:spPr>
        <p:txBody>
          <a:bodyPr wrap="square" rtlCol="0">
            <a:spAutoFit/>
          </a:bodyPr>
          <a:lstStyle/>
          <a:p>
            <a:pPr algn="ctr"/>
            <a:r>
              <a:rPr lang="en-US" b="1" dirty="0">
                <a:latin typeface="Trebuchet MS" panose="020B0603020202020204" pitchFamily="34" charset="0"/>
              </a:rPr>
              <a:t>$$ in billions</a:t>
            </a:r>
          </a:p>
        </p:txBody>
      </p:sp>
      <p:sp>
        <p:nvSpPr>
          <p:cNvPr id="19" name="TextBox 18">
            <a:extLst>
              <a:ext uri="{FF2B5EF4-FFF2-40B4-BE49-F238E27FC236}">
                <a16:creationId xmlns:a16="http://schemas.microsoft.com/office/drawing/2014/main" id="{AC837A7D-D63B-470E-81E7-766B21ACBBD9}"/>
              </a:ext>
            </a:extLst>
          </p:cNvPr>
          <p:cNvSpPr txBox="1"/>
          <p:nvPr/>
        </p:nvSpPr>
        <p:spPr>
          <a:xfrm>
            <a:off x="7671461" y="1275468"/>
            <a:ext cx="2972620" cy="369332"/>
          </a:xfrm>
          <a:prstGeom prst="rect">
            <a:avLst/>
          </a:prstGeom>
          <a:noFill/>
        </p:spPr>
        <p:txBody>
          <a:bodyPr wrap="square" rtlCol="0">
            <a:spAutoFit/>
          </a:bodyPr>
          <a:lstStyle/>
          <a:p>
            <a:pPr algn="ctr"/>
            <a:r>
              <a:rPr lang="en-US" b="1" dirty="0">
                <a:latin typeface="Trebuchet MS" panose="020B0603020202020204" pitchFamily="34" charset="0"/>
              </a:rPr>
              <a:t>Federal Level Summary</a:t>
            </a:r>
          </a:p>
        </p:txBody>
      </p:sp>
      <p:sp>
        <p:nvSpPr>
          <p:cNvPr id="20" name="TextBox 19">
            <a:extLst>
              <a:ext uri="{FF2B5EF4-FFF2-40B4-BE49-F238E27FC236}">
                <a16:creationId xmlns:a16="http://schemas.microsoft.com/office/drawing/2014/main" id="{01408EFE-CEEA-4FFE-9B81-4FBD460DBB93}"/>
              </a:ext>
            </a:extLst>
          </p:cNvPr>
          <p:cNvSpPr txBox="1"/>
          <p:nvPr/>
        </p:nvSpPr>
        <p:spPr>
          <a:xfrm>
            <a:off x="1865169" y="4743038"/>
            <a:ext cx="4705773" cy="461665"/>
          </a:xfrm>
          <a:prstGeom prst="rect">
            <a:avLst/>
          </a:prstGeom>
          <a:noFill/>
        </p:spPr>
        <p:txBody>
          <a:bodyPr wrap="square" rtlCol="0">
            <a:spAutoFit/>
          </a:bodyPr>
          <a:lstStyle/>
          <a:p>
            <a:r>
              <a:rPr lang="en-US" sz="2400" b="1" dirty="0">
                <a:latin typeface="Trebuchet MS" panose="020B0603020202020204" pitchFamily="34" charset="0"/>
              </a:rPr>
              <a:t>100+ separate programs</a:t>
            </a:r>
          </a:p>
        </p:txBody>
      </p:sp>
      <p:pic>
        <p:nvPicPr>
          <p:cNvPr id="24" name="Graphic 23" descr="Signature with solid fill">
            <a:extLst>
              <a:ext uri="{FF2B5EF4-FFF2-40B4-BE49-F238E27FC236}">
                <a16:creationId xmlns:a16="http://schemas.microsoft.com/office/drawing/2014/main" id="{4F42CBA8-251C-4E85-8B5C-C21EAC02F2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895" y="2031951"/>
            <a:ext cx="914400" cy="914400"/>
          </a:xfrm>
          <a:prstGeom prst="rect">
            <a:avLst/>
          </a:prstGeom>
        </p:spPr>
      </p:pic>
      <p:pic>
        <p:nvPicPr>
          <p:cNvPr id="26" name="Graphic 25" descr="Bank with solid fill">
            <a:extLst>
              <a:ext uri="{FF2B5EF4-FFF2-40B4-BE49-F238E27FC236}">
                <a16:creationId xmlns:a16="http://schemas.microsoft.com/office/drawing/2014/main" id="{923EC2F9-CBD1-4B57-AE8E-E647E88228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895" y="3209969"/>
            <a:ext cx="914400" cy="914400"/>
          </a:xfrm>
          <a:prstGeom prst="rect">
            <a:avLst/>
          </a:prstGeom>
        </p:spPr>
      </p:pic>
      <p:pic>
        <p:nvPicPr>
          <p:cNvPr id="28" name="Graphic 27" descr="Hierarchy with solid fill">
            <a:extLst>
              <a:ext uri="{FF2B5EF4-FFF2-40B4-BE49-F238E27FC236}">
                <a16:creationId xmlns:a16="http://schemas.microsoft.com/office/drawing/2014/main" id="{46A9B965-7BD2-49CC-B8A2-EF4AE5C42F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9895" y="4395700"/>
            <a:ext cx="914400" cy="914400"/>
          </a:xfrm>
          <a:prstGeom prst="rect">
            <a:avLst/>
          </a:prstGeom>
        </p:spPr>
      </p:pic>
    </p:spTree>
    <p:extLst>
      <p:ext uri="{BB962C8B-B14F-4D97-AF65-F5344CB8AC3E}">
        <p14:creationId xmlns:p14="http://schemas.microsoft.com/office/powerpoint/2010/main" val="147830898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NCPRO Data Dashboards &amp; Research</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3" name="Picture 2">
            <a:extLst>
              <a:ext uri="{FF2B5EF4-FFF2-40B4-BE49-F238E27FC236}">
                <a16:creationId xmlns:a16="http://schemas.microsoft.com/office/drawing/2014/main" id="{7CD15880-070B-FB79-2E9E-1C92EADD731C}"/>
              </a:ext>
            </a:extLst>
          </p:cNvPr>
          <p:cNvPicPr>
            <a:picLocks noChangeAspect="1"/>
          </p:cNvPicPr>
          <p:nvPr/>
        </p:nvPicPr>
        <p:blipFill>
          <a:blip r:embed="rId4"/>
          <a:stretch>
            <a:fillRect/>
          </a:stretch>
        </p:blipFill>
        <p:spPr>
          <a:xfrm>
            <a:off x="1533090" y="1622120"/>
            <a:ext cx="9125819" cy="4065233"/>
          </a:xfrm>
          <a:prstGeom prst="rect">
            <a:avLst/>
          </a:prstGeom>
        </p:spPr>
      </p:pic>
    </p:spTree>
    <p:extLst>
      <p:ext uri="{BB962C8B-B14F-4D97-AF65-F5344CB8AC3E}">
        <p14:creationId xmlns:p14="http://schemas.microsoft.com/office/powerpoint/2010/main" val="5116135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COVID-19 Funding Dashboard</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8" name="Picture 7">
            <a:extLst>
              <a:ext uri="{FF2B5EF4-FFF2-40B4-BE49-F238E27FC236}">
                <a16:creationId xmlns:a16="http://schemas.microsoft.com/office/drawing/2014/main" id="{D4C54FF1-3D3D-A00B-511F-FD8F01415B83}"/>
              </a:ext>
            </a:extLst>
          </p:cNvPr>
          <p:cNvPicPr>
            <a:picLocks noChangeAspect="1"/>
          </p:cNvPicPr>
          <p:nvPr/>
        </p:nvPicPr>
        <p:blipFill rotWithShape="1">
          <a:blip r:embed="rId3"/>
          <a:srcRect l="1776" t="914" r="2978"/>
          <a:stretch/>
        </p:blipFill>
        <p:spPr>
          <a:xfrm>
            <a:off x="6096000" y="1999839"/>
            <a:ext cx="5548045" cy="350182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60902B-B630-0618-018C-7A21A8CCB7B2}"/>
              </a:ext>
            </a:extLst>
          </p:cNvPr>
          <p:cNvSpPr txBox="1"/>
          <p:nvPr/>
        </p:nvSpPr>
        <p:spPr>
          <a:xfrm>
            <a:off x="400834" y="2273421"/>
            <a:ext cx="5091831" cy="2954655"/>
          </a:xfrm>
          <a:prstGeom prst="rect">
            <a:avLst/>
          </a:prstGeom>
          <a:noFill/>
        </p:spPr>
        <p:txBody>
          <a:bodyPr wrap="square" rtlCol="0">
            <a:spAutoFit/>
          </a:bodyPr>
          <a:lstStyle/>
          <a:p>
            <a:r>
              <a:rPr lang="en-US" sz="2400" dirty="0">
                <a:latin typeface="Trebuchet MS" panose="020B0603020202020204" pitchFamily="34" charset="0"/>
              </a:rPr>
              <a:t>Interactive Visuals for: </a:t>
            </a:r>
          </a:p>
          <a:p>
            <a:endParaRPr lang="en-US" sz="2400" dirty="0">
              <a:latin typeface="Trebuchet MS" panose="020B0603020202020204" pitchFamily="34" charset="0"/>
            </a:endParaRPr>
          </a:p>
          <a:p>
            <a:pPr marL="285750" indent="-285750">
              <a:buFont typeface="Arial" panose="020B0604020202020204" pitchFamily="34" charset="0"/>
              <a:buChar char="•"/>
            </a:pPr>
            <a:r>
              <a:rPr lang="en-US" sz="2400" dirty="0">
                <a:latin typeface="Trebuchet MS" panose="020B0603020202020204" pitchFamily="34" charset="0"/>
              </a:rPr>
              <a:t>Total Federal Pandemic Relief Funding</a:t>
            </a:r>
          </a:p>
          <a:p>
            <a:pPr marL="285750" indent="-285750">
              <a:buFont typeface="Arial" panose="020B0604020202020204" pitchFamily="34" charset="0"/>
              <a:buChar char="•"/>
            </a:pPr>
            <a:r>
              <a:rPr lang="en-US" sz="2400" dirty="0">
                <a:latin typeface="Trebuchet MS" panose="020B0603020202020204" pitchFamily="34" charset="0"/>
              </a:rPr>
              <a:t>Relief Fund Allocations by County</a:t>
            </a:r>
          </a:p>
          <a:p>
            <a:pPr marL="285750" indent="-285750">
              <a:buFont typeface="Arial" panose="020B0604020202020204" pitchFamily="34" charset="0"/>
              <a:buChar char="•"/>
            </a:pPr>
            <a:r>
              <a:rPr lang="en-US" sz="2400" dirty="0">
                <a:latin typeface="Trebuchet MS" panose="020B0603020202020204" pitchFamily="34" charset="0"/>
              </a:rPr>
              <a:t>CRF</a:t>
            </a:r>
          </a:p>
          <a:p>
            <a:pPr marL="285750" indent="-285750">
              <a:buFont typeface="Arial" panose="020B0604020202020204" pitchFamily="34" charset="0"/>
              <a:buChar char="•"/>
            </a:pPr>
            <a:r>
              <a:rPr lang="en-US" sz="2400" dirty="0">
                <a:latin typeface="Trebuchet MS" panose="020B0603020202020204" pitchFamily="34" charset="0"/>
              </a:rPr>
              <a:t>SFRF</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33472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380E75-580A-E411-1AF7-CD844C43828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459" name="Title 1">
            <a:extLst>
              <a:ext uri="{FF2B5EF4-FFF2-40B4-BE49-F238E27FC236}">
                <a16:creationId xmlns:a16="http://schemas.microsoft.com/office/drawing/2014/main" id="{E0849C2E-F20D-7A42-CEAB-5DFA3E510474}"/>
              </a:ext>
            </a:extLst>
          </p:cNvPr>
          <p:cNvSpPr>
            <a:spLocks noGrp="1" noChangeArrowheads="1"/>
          </p:cNvSpPr>
          <p:nvPr>
            <p:ph type="title"/>
          </p:nvPr>
        </p:nvSpPr>
        <p:spPr>
          <a:xfrm>
            <a:off x="425450" y="319088"/>
            <a:ext cx="10515600" cy="1325562"/>
          </a:xfrm>
        </p:spPr>
        <p:txBody>
          <a:bodyPr/>
          <a:lstStyle/>
          <a:p>
            <a:r>
              <a:rPr lang="en-US" altLang="en-US" sz="4000"/>
              <a:t>Reminder </a:t>
            </a:r>
          </a:p>
        </p:txBody>
      </p:sp>
      <p:sp>
        <p:nvSpPr>
          <p:cNvPr id="19460" name="Content Placeholder 2">
            <a:extLst>
              <a:ext uri="{FF2B5EF4-FFF2-40B4-BE49-F238E27FC236}">
                <a16:creationId xmlns:a16="http://schemas.microsoft.com/office/drawing/2014/main" id="{C52EC749-E91F-2E79-324F-A3AC509DE217}"/>
              </a:ext>
            </a:extLst>
          </p:cNvPr>
          <p:cNvSpPr>
            <a:spLocks noGrp="1" noChangeArrowheads="1"/>
          </p:cNvSpPr>
          <p:nvPr>
            <p:ph idx="1"/>
          </p:nvPr>
        </p:nvSpPr>
        <p:spPr>
          <a:xfrm>
            <a:off x="5456238" y="3527425"/>
            <a:ext cx="6407150" cy="3727450"/>
          </a:xfrm>
        </p:spPr>
        <p:txBody>
          <a:bodyPr/>
          <a:lstStyle/>
          <a:p>
            <a:r>
              <a:rPr lang="en-US" altLang="en-US"/>
              <a:t>Reporting Portal Help Desk</a:t>
            </a:r>
          </a:p>
        </p:txBody>
      </p:sp>
      <p:pic>
        <p:nvPicPr>
          <p:cNvPr id="19461" name="Picture 6" descr="Lucy's psychiatry booth | Peanuts Wiki | Fandom">
            <a:extLst>
              <a:ext uri="{FF2B5EF4-FFF2-40B4-BE49-F238E27FC236}">
                <a16:creationId xmlns:a16="http://schemas.microsoft.com/office/drawing/2014/main" id="{E2BAC8D5-6810-485B-E093-4016D94CB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2143125"/>
            <a:ext cx="3767137"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98606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Economic Data Dashboard</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8" name="Picture 7">
            <a:extLst>
              <a:ext uri="{FF2B5EF4-FFF2-40B4-BE49-F238E27FC236}">
                <a16:creationId xmlns:a16="http://schemas.microsoft.com/office/drawing/2014/main" id="{D4C54FF1-3D3D-A00B-511F-FD8F01415B83}"/>
              </a:ext>
            </a:extLst>
          </p:cNvPr>
          <p:cNvPicPr>
            <a:picLocks noChangeAspect="1"/>
          </p:cNvPicPr>
          <p:nvPr/>
        </p:nvPicPr>
        <p:blipFill rotWithShape="1">
          <a:blip r:embed="rId3">
            <a:extLst>
              <a:ext uri="{28A0092B-C50C-407E-A947-70E740481C1C}">
                <a14:useLocalDpi xmlns:a14="http://schemas.microsoft.com/office/drawing/2010/main" val="0"/>
              </a:ext>
            </a:extLst>
          </a:blip>
          <a:srcRect t="346" b="346"/>
          <a:stretch/>
        </p:blipFill>
        <p:spPr>
          <a:xfrm>
            <a:off x="4709115" y="1681418"/>
            <a:ext cx="7258767" cy="458159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60902B-B630-0618-018C-7A21A8CCB7B2}"/>
              </a:ext>
            </a:extLst>
          </p:cNvPr>
          <p:cNvSpPr txBox="1"/>
          <p:nvPr/>
        </p:nvSpPr>
        <p:spPr>
          <a:xfrm>
            <a:off x="342645" y="3216025"/>
            <a:ext cx="4468049" cy="2677656"/>
          </a:xfrm>
          <a:prstGeom prst="rect">
            <a:avLst/>
          </a:prstGeom>
          <a:noFill/>
        </p:spPr>
        <p:txBody>
          <a:bodyPr wrap="square" rtlCol="0">
            <a:spAutoFit/>
          </a:bodyPr>
          <a:lstStyle/>
          <a:p>
            <a:r>
              <a:rPr lang="en-US" sz="2400" b="1" dirty="0">
                <a:latin typeface="Trebuchet MS" panose="020B0603020202020204" pitchFamily="34" charset="0"/>
              </a:rPr>
              <a:t>Interactive Visuals</a:t>
            </a:r>
            <a:r>
              <a:rPr lang="en-US" sz="2400" dirty="0">
                <a:latin typeface="Trebuchet MS" panose="020B0603020202020204" pitchFamily="34" charset="0"/>
              </a:rPr>
              <a:t> for: </a:t>
            </a:r>
          </a:p>
          <a:p>
            <a:pPr marL="285750" indent="-285750">
              <a:buFont typeface="Arial" panose="020B0604020202020204" pitchFamily="34" charset="0"/>
              <a:buChar char="•"/>
            </a:pPr>
            <a:r>
              <a:rPr lang="en-US" sz="2400" dirty="0">
                <a:latin typeface="Trebuchet MS" panose="020B0603020202020204" pitchFamily="34" charset="0"/>
              </a:rPr>
              <a:t>NC Unemployment</a:t>
            </a:r>
          </a:p>
          <a:p>
            <a:pPr marL="285750" indent="-285750">
              <a:buFont typeface="Arial" panose="020B0604020202020204" pitchFamily="34" charset="0"/>
              <a:buChar char="•"/>
            </a:pPr>
            <a:r>
              <a:rPr lang="en-US" sz="2400" dirty="0">
                <a:latin typeface="Trebuchet MS" panose="020B0603020202020204" pitchFamily="34" charset="0"/>
              </a:rPr>
              <a:t>NC Establishment Employment</a:t>
            </a:r>
          </a:p>
          <a:p>
            <a:pPr marL="285750" indent="-285750">
              <a:buFont typeface="Arial" panose="020B0604020202020204" pitchFamily="34" charset="0"/>
              <a:buChar char="•"/>
            </a:pPr>
            <a:r>
              <a:rPr lang="en-US" sz="2400" dirty="0">
                <a:latin typeface="Trebuchet MS" panose="020B0603020202020204" pitchFamily="34" charset="0"/>
              </a:rPr>
              <a:t>QCEW Establishment Employment By County</a:t>
            </a:r>
          </a:p>
          <a:p>
            <a:pPr marL="285750" indent="-285750">
              <a:buFont typeface="Arial" panose="020B0604020202020204" pitchFamily="34" charset="0"/>
              <a:buChar char="•"/>
            </a:pPr>
            <a:r>
              <a:rPr lang="en-US" sz="2400" dirty="0">
                <a:latin typeface="Trebuchet MS" panose="020B0603020202020204" pitchFamily="34" charset="0"/>
              </a:rPr>
              <a:t>NC Hospitalization Rate </a:t>
            </a:r>
          </a:p>
        </p:txBody>
      </p:sp>
      <p:sp>
        <p:nvSpPr>
          <p:cNvPr id="4" name="TextBox 3">
            <a:extLst>
              <a:ext uri="{FF2B5EF4-FFF2-40B4-BE49-F238E27FC236}">
                <a16:creationId xmlns:a16="http://schemas.microsoft.com/office/drawing/2014/main" id="{53B03580-D17F-AA2C-006D-A2F8BB51A29E}"/>
              </a:ext>
            </a:extLst>
          </p:cNvPr>
          <p:cNvSpPr txBox="1"/>
          <p:nvPr/>
        </p:nvSpPr>
        <p:spPr>
          <a:xfrm>
            <a:off x="291856" y="2173192"/>
            <a:ext cx="4468049" cy="461665"/>
          </a:xfrm>
          <a:prstGeom prst="rect">
            <a:avLst/>
          </a:prstGeom>
          <a:noFill/>
        </p:spPr>
        <p:txBody>
          <a:bodyPr wrap="square" rtlCol="0">
            <a:spAutoFit/>
          </a:bodyPr>
          <a:lstStyle/>
          <a:p>
            <a:r>
              <a:rPr lang="en-US" sz="2400" b="1" dirty="0">
                <a:latin typeface="Trebuchet MS" panose="020B0603020202020204" pitchFamily="34" charset="0"/>
              </a:rPr>
              <a:t>Monthly Economic Update</a:t>
            </a:r>
          </a:p>
        </p:txBody>
      </p:sp>
    </p:spTree>
    <p:extLst>
      <p:ext uri="{BB962C8B-B14F-4D97-AF65-F5344CB8AC3E}">
        <p14:creationId xmlns:p14="http://schemas.microsoft.com/office/powerpoint/2010/main" val="269244666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539945-E7BF-48E6-0091-A3407A58D0D2}"/>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99AB7A4-FFD1-1168-14D0-B992BAF97429}"/>
              </a:ext>
            </a:extLst>
          </p:cNvPr>
          <p:cNvSpPr/>
          <p:nvPr/>
        </p:nvSpPr>
        <p:spPr>
          <a:xfrm>
            <a:off x="1085850" y="3994150"/>
            <a:ext cx="3213100" cy="190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24AF2BB-D657-D0F6-3422-B839BB5BA643}"/>
              </a:ext>
            </a:extLst>
          </p:cNvPr>
          <p:cNvSpPr>
            <a:spLocks noGrp="1"/>
          </p:cNvSpPr>
          <p:nvPr>
            <p:ph type="title"/>
          </p:nvPr>
        </p:nvSpPr>
        <p:spPr>
          <a:xfrm>
            <a:off x="228600" y="232083"/>
            <a:ext cx="10515600" cy="618817"/>
          </a:xfrm>
        </p:spPr>
        <p:txBody>
          <a:bodyPr>
            <a:normAutofit/>
          </a:bodyPr>
          <a:lstStyle/>
          <a:p>
            <a:r>
              <a:rPr lang="en-US" sz="2800" dirty="0">
                <a:solidFill>
                  <a:schemeClr val="bg1"/>
                </a:solidFill>
                <a:latin typeface="Trebuchet MS" panose="020B0603020202020204" pitchFamily="34" charset="0"/>
              </a:rPr>
              <a:t>Economic Context - Economic Recovery by Region is Inconsistent</a:t>
            </a:r>
          </a:p>
        </p:txBody>
      </p:sp>
      <p:sp>
        <p:nvSpPr>
          <p:cNvPr id="8" name="TextBox 7">
            <a:extLst>
              <a:ext uri="{FF2B5EF4-FFF2-40B4-BE49-F238E27FC236}">
                <a16:creationId xmlns:a16="http://schemas.microsoft.com/office/drawing/2014/main" id="{2B63B134-2C2A-C1FB-9235-A9B579A2BB50}"/>
              </a:ext>
            </a:extLst>
          </p:cNvPr>
          <p:cNvSpPr txBox="1"/>
          <p:nvPr/>
        </p:nvSpPr>
        <p:spPr>
          <a:xfrm>
            <a:off x="298450" y="1332973"/>
            <a:ext cx="9607550" cy="369332"/>
          </a:xfrm>
          <a:prstGeom prst="rect">
            <a:avLst/>
          </a:prstGeom>
          <a:noFill/>
        </p:spPr>
        <p:txBody>
          <a:bodyPr wrap="square" rtlCol="0">
            <a:spAutoFit/>
          </a:bodyPr>
          <a:lstStyle/>
          <a:p>
            <a:r>
              <a:rPr lang="en-US" dirty="0">
                <a:latin typeface="Arial Nova Light" panose="020B0304020202020204" pitchFamily="34" charset="0"/>
              </a:rPr>
              <a:t>Percent Change in Establishment Employment by Region (Feb. 2020 to Dec. 2021)</a:t>
            </a:r>
          </a:p>
        </p:txBody>
      </p:sp>
      <p:sp>
        <p:nvSpPr>
          <p:cNvPr id="9" name="TextBox 8">
            <a:extLst>
              <a:ext uri="{FF2B5EF4-FFF2-40B4-BE49-F238E27FC236}">
                <a16:creationId xmlns:a16="http://schemas.microsoft.com/office/drawing/2014/main" id="{F76B685F-0C64-6EB7-227B-30C763FBC833}"/>
              </a:ext>
            </a:extLst>
          </p:cNvPr>
          <p:cNvSpPr txBox="1"/>
          <p:nvPr/>
        </p:nvSpPr>
        <p:spPr>
          <a:xfrm>
            <a:off x="7334250" y="6398735"/>
            <a:ext cx="4705350" cy="307777"/>
          </a:xfrm>
          <a:prstGeom prst="rect">
            <a:avLst/>
          </a:prstGeom>
          <a:noFill/>
        </p:spPr>
        <p:txBody>
          <a:bodyPr wrap="square" rtlCol="0">
            <a:spAutoFit/>
          </a:bodyPr>
          <a:lstStyle/>
          <a:p>
            <a:pPr algn="r"/>
            <a:r>
              <a:rPr lang="en-US" sz="1400" i="1" dirty="0">
                <a:solidFill>
                  <a:schemeClr val="bg1">
                    <a:lumMod val="50000"/>
                  </a:schemeClr>
                </a:solidFill>
                <a:latin typeface="Arial Nova Light" panose="020B0304020202020204" pitchFamily="34" charset="0"/>
              </a:rPr>
              <a:t>Source: </a:t>
            </a:r>
            <a:r>
              <a:rPr lang="en-US" sz="1400" b="0" i="1" dirty="0">
                <a:solidFill>
                  <a:schemeClr val="bg1">
                    <a:lumMod val="50000"/>
                  </a:schemeClr>
                </a:solidFill>
                <a:effectLst/>
                <a:latin typeface="Arial Nova Light" panose="020B0304020202020204" pitchFamily="34" charset="0"/>
              </a:rPr>
              <a:t> Quarterly Census of Employment and Wages</a:t>
            </a:r>
            <a:r>
              <a:rPr lang="en-US" sz="1400" i="1" dirty="0">
                <a:solidFill>
                  <a:schemeClr val="bg1">
                    <a:lumMod val="50000"/>
                  </a:schemeClr>
                </a:solidFill>
                <a:latin typeface="Arial Nova Light" panose="020B0304020202020204" pitchFamily="34" charset="0"/>
              </a:rPr>
              <a:t> </a:t>
            </a:r>
          </a:p>
        </p:txBody>
      </p:sp>
      <p:pic>
        <p:nvPicPr>
          <p:cNvPr id="15" name="Picture 14">
            <a:extLst>
              <a:ext uri="{FF2B5EF4-FFF2-40B4-BE49-F238E27FC236}">
                <a16:creationId xmlns:a16="http://schemas.microsoft.com/office/drawing/2014/main" id="{FDC85198-F7CE-009F-06B7-CD70D2954756}"/>
              </a:ext>
            </a:extLst>
          </p:cNvPr>
          <p:cNvPicPr>
            <a:picLocks noChangeAspect="1"/>
          </p:cNvPicPr>
          <p:nvPr/>
        </p:nvPicPr>
        <p:blipFill rotWithShape="1">
          <a:blip r:embed="rId2">
            <a:extLst>
              <a:ext uri="{28A0092B-C50C-407E-A947-70E740481C1C}">
                <a14:useLocalDpi xmlns:a14="http://schemas.microsoft.com/office/drawing/2010/main" val="0"/>
              </a:ext>
            </a:extLst>
          </a:blip>
          <a:srcRect l="14101" t="25750" r="6503" b="28752"/>
          <a:stretch/>
        </p:blipFill>
        <p:spPr>
          <a:xfrm>
            <a:off x="1569726" y="1834007"/>
            <a:ext cx="9052547" cy="4150033"/>
          </a:xfrm>
          <a:prstGeom prst="rect">
            <a:avLst/>
          </a:prstGeom>
        </p:spPr>
      </p:pic>
      <p:pic>
        <p:nvPicPr>
          <p:cNvPr id="11" name="Picture 10">
            <a:extLst>
              <a:ext uri="{FF2B5EF4-FFF2-40B4-BE49-F238E27FC236}">
                <a16:creationId xmlns:a16="http://schemas.microsoft.com/office/drawing/2014/main" id="{9EACBA57-43C1-7899-255D-C56FF658CEA3}"/>
              </a:ext>
            </a:extLst>
          </p:cNvPr>
          <p:cNvPicPr>
            <a:picLocks noChangeAspect="1"/>
          </p:cNvPicPr>
          <p:nvPr/>
        </p:nvPicPr>
        <p:blipFill rotWithShape="1">
          <a:blip r:embed="rId3">
            <a:extLst>
              <a:ext uri="{28A0092B-C50C-407E-A947-70E740481C1C}">
                <a14:useLocalDpi xmlns:a14="http://schemas.microsoft.com/office/drawing/2010/main" val="0"/>
              </a:ext>
            </a:extLst>
          </a:blip>
          <a:srcRect l="2403" t="65999" r="66049" b="4627"/>
          <a:stretch/>
        </p:blipFill>
        <p:spPr>
          <a:xfrm>
            <a:off x="298450" y="4600876"/>
            <a:ext cx="2417933" cy="1800996"/>
          </a:xfrm>
          <a:prstGeom prst="rect">
            <a:avLst/>
          </a:prstGeom>
        </p:spPr>
      </p:pic>
    </p:spTree>
    <p:extLst>
      <p:ext uri="{BB962C8B-B14F-4D97-AF65-F5344CB8AC3E}">
        <p14:creationId xmlns:p14="http://schemas.microsoft.com/office/powerpoint/2010/main" val="11384723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A56AB3-A6A8-3229-313C-8951772569F9}"/>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CCE19-1186-1271-B866-936B9A3FF41E}"/>
              </a:ext>
            </a:extLst>
          </p:cNvPr>
          <p:cNvSpPr>
            <a:spLocks noGrp="1"/>
          </p:cNvSpPr>
          <p:nvPr>
            <p:ph type="title"/>
          </p:nvPr>
        </p:nvSpPr>
        <p:spPr>
          <a:xfrm>
            <a:off x="220342" y="119520"/>
            <a:ext cx="10515600" cy="987425"/>
          </a:xfrm>
        </p:spPr>
        <p:txBody>
          <a:bodyPr>
            <a:normAutofit/>
          </a:bodyPr>
          <a:lstStyle/>
          <a:p>
            <a:r>
              <a:rPr lang="en-US" sz="2800" dirty="0">
                <a:solidFill>
                  <a:schemeClr val="bg1"/>
                </a:solidFill>
                <a:latin typeface="Trebuchet MS" panose="020B0603020202020204" pitchFamily="34" charset="0"/>
              </a:rPr>
              <a:t>Community Engagement Survey</a:t>
            </a:r>
          </a:p>
        </p:txBody>
      </p:sp>
      <p:sp>
        <p:nvSpPr>
          <p:cNvPr id="7" name="Content Placeholder 2">
            <a:extLst>
              <a:ext uri="{FF2B5EF4-FFF2-40B4-BE49-F238E27FC236}">
                <a16:creationId xmlns:a16="http://schemas.microsoft.com/office/drawing/2014/main" id="{1116FD2B-2E22-9AC3-3ADD-23686FCFD82A}"/>
              </a:ext>
            </a:extLst>
          </p:cNvPr>
          <p:cNvSpPr>
            <a:spLocks noGrp="1"/>
          </p:cNvSpPr>
          <p:nvPr>
            <p:ph idx="1"/>
          </p:nvPr>
        </p:nvSpPr>
        <p:spPr>
          <a:xfrm>
            <a:off x="1942775" y="5152936"/>
            <a:ext cx="8747128" cy="1287084"/>
          </a:xfrm>
        </p:spPr>
        <p:txBody>
          <a:bodyPr>
            <a:normAutofit fontScale="85000" lnSpcReduction="10000"/>
          </a:bodyPr>
          <a:lstStyle/>
          <a:p>
            <a:pPr marL="0" indent="0">
              <a:lnSpc>
                <a:spcPct val="150000"/>
              </a:lnSpc>
              <a:buNone/>
            </a:pPr>
            <a:r>
              <a:rPr lang="en-US" sz="2100" b="1" dirty="0">
                <a:latin typeface="Trebuchet MS" panose="020B0603020202020204" pitchFamily="34" charset="0"/>
              </a:rPr>
              <a:t>Survey Supporters </a:t>
            </a:r>
            <a:r>
              <a:rPr lang="en-US" sz="1800" dirty="0">
                <a:latin typeface="Arial Nova Light" panose="020B0304020202020204" pitchFamily="34" charset="0"/>
              </a:rPr>
              <a:t>– NCPRO, </a:t>
            </a:r>
            <a:r>
              <a:rPr lang="en-US" sz="1800" i="0" dirty="0">
                <a:effectLst/>
                <a:latin typeface="Arial Nova Light" panose="020B0304020202020204" pitchFamily="34" charset="0"/>
              </a:rPr>
              <a:t>NC Rural Center, NC Association of County Commissioners, NC League of Municipalities, and ncIMPACT (UNC School of Government). </a:t>
            </a:r>
            <a:r>
              <a:rPr lang="en-US" sz="1800" dirty="0">
                <a:latin typeface="Arial Nova Light" panose="020B0304020202020204" pitchFamily="34" charset="0"/>
              </a:rPr>
              <a:t>F</a:t>
            </a:r>
            <a:r>
              <a:rPr lang="en-US" sz="1800" i="0" dirty="0">
                <a:effectLst/>
                <a:latin typeface="Arial Nova Light" panose="020B0304020202020204" pitchFamily="34" charset="0"/>
              </a:rPr>
              <a:t>unded through a grant to the Governor’s Office from the U.S. Economic Development Administration. </a:t>
            </a:r>
            <a:endParaRPr lang="en-US" sz="1600" b="1" dirty="0">
              <a:latin typeface="Arial Nova Light" panose="020B0304020202020204" pitchFamily="34" charset="0"/>
            </a:endParaRPr>
          </a:p>
        </p:txBody>
      </p:sp>
      <p:sp>
        <p:nvSpPr>
          <p:cNvPr id="8" name="TextBox 7">
            <a:extLst>
              <a:ext uri="{FF2B5EF4-FFF2-40B4-BE49-F238E27FC236}">
                <a16:creationId xmlns:a16="http://schemas.microsoft.com/office/drawing/2014/main" id="{9C26BB68-89E3-6C05-7A85-41BA32F995E6}"/>
              </a:ext>
            </a:extLst>
          </p:cNvPr>
          <p:cNvSpPr txBox="1"/>
          <p:nvPr/>
        </p:nvSpPr>
        <p:spPr>
          <a:xfrm>
            <a:off x="1942775" y="3644519"/>
            <a:ext cx="7791450" cy="1287084"/>
          </a:xfrm>
          <a:prstGeom prst="rect">
            <a:avLst/>
          </a:prstGeom>
          <a:noFill/>
        </p:spPr>
        <p:txBody>
          <a:bodyPr wrap="square" rtlCol="0">
            <a:spAutoFit/>
          </a:bodyPr>
          <a:lstStyle/>
          <a:p>
            <a:pPr>
              <a:lnSpc>
                <a:spcPct val="150000"/>
              </a:lnSpc>
            </a:pPr>
            <a:r>
              <a:rPr lang="en-US" b="1" i="0" dirty="0">
                <a:effectLst/>
                <a:latin typeface="Trebuchet MS" panose="020B0603020202020204" pitchFamily="34" charset="0"/>
              </a:rPr>
              <a:t>Approach</a:t>
            </a:r>
            <a:r>
              <a:rPr lang="en-US" b="0" i="0" dirty="0">
                <a:effectLst/>
                <a:latin typeface="Arial Nova Light" panose="020B0304020202020204" pitchFamily="34" charset="0"/>
              </a:rPr>
              <a:t> - Monitors, measures, and evaluates the impact of economic and social interruptions found across the state. Administered by East Carolina University.</a:t>
            </a:r>
            <a:endParaRPr lang="en-US" dirty="0">
              <a:latin typeface="Arial Nova Light" panose="020B0304020202020204" pitchFamily="34" charset="0"/>
            </a:endParaRPr>
          </a:p>
        </p:txBody>
      </p:sp>
      <p:sp>
        <p:nvSpPr>
          <p:cNvPr id="9" name="TextBox 8">
            <a:extLst>
              <a:ext uri="{FF2B5EF4-FFF2-40B4-BE49-F238E27FC236}">
                <a16:creationId xmlns:a16="http://schemas.microsoft.com/office/drawing/2014/main" id="{211ADE5B-FF07-CBA4-3739-C8E6D5D39EB7}"/>
              </a:ext>
            </a:extLst>
          </p:cNvPr>
          <p:cNvSpPr txBox="1"/>
          <p:nvPr/>
        </p:nvSpPr>
        <p:spPr>
          <a:xfrm>
            <a:off x="2034853" y="1985358"/>
            <a:ext cx="8655050" cy="1287084"/>
          </a:xfrm>
          <a:prstGeom prst="rect">
            <a:avLst/>
          </a:prstGeom>
          <a:noFill/>
        </p:spPr>
        <p:txBody>
          <a:bodyPr wrap="square" rtlCol="0">
            <a:spAutoFit/>
          </a:bodyPr>
          <a:lstStyle/>
          <a:p>
            <a:pPr>
              <a:lnSpc>
                <a:spcPct val="150000"/>
              </a:lnSpc>
            </a:pPr>
            <a:r>
              <a:rPr lang="en-US" b="1" i="0" dirty="0">
                <a:effectLst/>
                <a:latin typeface="Trebuchet MS" panose="020B0603020202020204" pitchFamily="34" charset="0"/>
              </a:rPr>
              <a:t>Goal</a:t>
            </a:r>
            <a:r>
              <a:rPr lang="en-US" dirty="0">
                <a:latin typeface="Arial Nova Light" panose="020B0304020202020204" pitchFamily="34" charset="0"/>
              </a:rPr>
              <a:t> - </a:t>
            </a:r>
            <a:r>
              <a:rPr lang="en-US" b="1" i="0" dirty="0">
                <a:effectLst/>
                <a:latin typeface="Arial Nova Light" panose="020B0304020202020204" pitchFamily="34" charset="0"/>
              </a:rPr>
              <a:t>Understand</a:t>
            </a:r>
            <a:r>
              <a:rPr lang="en-US" b="0" i="0" dirty="0">
                <a:effectLst/>
                <a:latin typeface="Arial Nova Light" panose="020B0304020202020204" pitchFamily="34" charset="0"/>
              </a:rPr>
              <a:t> the state of communities recovering from the pandemic-induced recession and how they prepare for the future. </a:t>
            </a:r>
            <a:r>
              <a:rPr lang="en-US" b="1" dirty="0">
                <a:latin typeface="Arial Nova Light" panose="020B0304020202020204" pitchFamily="34" charset="0"/>
              </a:rPr>
              <a:t>M</a:t>
            </a:r>
            <a:r>
              <a:rPr lang="en-US" b="1" i="0" dirty="0">
                <a:effectLst/>
                <a:latin typeface="Arial Nova Light" panose="020B0304020202020204" pitchFamily="34" charset="0"/>
              </a:rPr>
              <a:t>easure</a:t>
            </a:r>
            <a:r>
              <a:rPr lang="en-US" b="0" i="0" dirty="0">
                <a:effectLst/>
                <a:latin typeface="Arial Nova Light" panose="020B0304020202020204" pitchFamily="34" charset="0"/>
              </a:rPr>
              <a:t> the progress toward full pandemic recovery and strengthen regional economic resilience.</a:t>
            </a:r>
          </a:p>
        </p:txBody>
      </p:sp>
      <p:pic>
        <p:nvPicPr>
          <p:cNvPr id="10" name="Graphic 9" descr="Boardroom with solid fill">
            <a:extLst>
              <a:ext uri="{FF2B5EF4-FFF2-40B4-BE49-F238E27FC236}">
                <a16:creationId xmlns:a16="http://schemas.microsoft.com/office/drawing/2014/main" id="{380EB3CB-E68D-F723-8E03-1D57568A3C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683" y="4872642"/>
            <a:ext cx="1123426" cy="1123426"/>
          </a:xfrm>
          <a:prstGeom prst="rect">
            <a:avLst/>
          </a:prstGeom>
        </p:spPr>
      </p:pic>
      <p:pic>
        <p:nvPicPr>
          <p:cNvPr id="11" name="Graphic 10" descr="Magnifying glass with solid fill">
            <a:extLst>
              <a:ext uri="{FF2B5EF4-FFF2-40B4-BE49-F238E27FC236}">
                <a16:creationId xmlns:a16="http://schemas.microsoft.com/office/drawing/2014/main" id="{1B81089F-B6F2-1A5A-6DAC-585BB4B980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683" y="3667388"/>
            <a:ext cx="987425" cy="987425"/>
          </a:xfrm>
          <a:prstGeom prst="rect">
            <a:avLst/>
          </a:prstGeom>
        </p:spPr>
      </p:pic>
      <p:pic>
        <p:nvPicPr>
          <p:cNvPr id="12" name="Graphic 11" descr="Lights On with solid fill">
            <a:extLst>
              <a:ext uri="{FF2B5EF4-FFF2-40B4-BE49-F238E27FC236}">
                <a16:creationId xmlns:a16="http://schemas.microsoft.com/office/drawing/2014/main" id="{86C66A67-CA10-88C3-8AA7-A30F45891F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6683" y="2067187"/>
            <a:ext cx="1123426" cy="1123426"/>
          </a:xfrm>
          <a:prstGeom prst="rect">
            <a:avLst/>
          </a:prstGeom>
        </p:spPr>
      </p:pic>
    </p:spTree>
    <p:extLst>
      <p:ext uri="{BB962C8B-B14F-4D97-AF65-F5344CB8AC3E}">
        <p14:creationId xmlns:p14="http://schemas.microsoft.com/office/powerpoint/2010/main" val="28208309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A56AB3-A6A8-3229-313C-8951772569F9}"/>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CCE19-1186-1271-B866-936B9A3FF41E}"/>
              </a:ext>
            </a:extLst>
          </p:cNvPr>
          <p:cNvSpPr>
            <a:spLocks noGrp="1"/>
          </p:cNvSpPr>
          <p:nvPr>
            <p:ph type="title"/>
          </p:nvPr>
        </p:nvSpPr>
        <p:spPr>
          <a:xfrm>
            <a:off x="220342" y="119520"/>
            <a:ext cx="10515600" cy="987425"/>
          </a:xfrm>
        </p:spPr>
        <p:txBody>
          <a:bodyPr>
            <a:normAutofit/>
          </a:bodyPr>
          <a:lstStyle/>
          <a:p>
            <a:r>
              <a:rPr lang="en-US" sz="2800" dirty="0">
                <a:solidFill>
                  <a:schemeClr val="bg1"/>
                </a:solidFill>
                <a:latin typeface="Trebuchet MS" panose="020B0603020202020204" pitchFamily="34" charset="0"/>
              </a:rPr>
              <a:t>Community Engagement Survey</a:t>
            </a:r>
          </a:p>
        </p:txBody>
      </p:sp>
      <p:sp>
        <p:nvSpPr>
          <p:cNvPr id="7" name="Content Placeholder 3">
            <a:extLst>
              <a:ext uri="{FF2B5EF4-FFF2-40B4-BE49-F238E27FC236}">
                <a16:creationId xmlns:a16="http://schemas.microsoft.com/office/drawing/2014/main" id="{2656DCA2-5879-57BC-8187-10A4ED5ABF9A}"/>
              </a:ext>
            </a:extLst>
          </p:cNvPr>
          <p:cNvSpPr txBox="1">
            <a:spLocks noGrp="1"/>
          </p:cNvSpPr>
          <p:nvPr>
            <p:ph idx="1"/>
          </p:nvPr>
        </p:nvSpPr>
        <p:spPr>
          <a:xfrm>
            <a:off x="838200" y="1757548"/>
            <a:ext cx="10515600" cy="441941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NCPRO initiative to track the progress and resilience of North Carolina Communities.</a:t>
            </a:r>
          </a:p>
          <a:p>
            <a:r>
              <a:rPr lang="en-US" dirty="0"/>
              <a:t>Research began in May 2022.</a:t>
            </a:r>
          </a:p>
          <a:p>
            <a:r>
              <a:rPr lang="en-US" dirty="0"/>
              <a:t>Data is currently collected </a:t>
            </a:r>
            <a:r>
              <a:rPr lang="en-US" u="sng" dirty="0"/>
              <a:t>each month</a:t>
            </a:r>
            <a:r>
              <a:rPr lang="en-US" dirty="0"/>
              <a:t> from more than 400 community leaders.</a:t>
            </a:r>
          </a:p>
          <a:p>
            <a:r>
              <a:rPr lang="en-US" dirty="0"/>
              <a:t>Measures long-term progress in recovery (since the onset of COVID).</a:t>
            </a:r>
          </a:p>
          <a:p>
            <a:r>
              <a:rPr lang="en-US" dirty="0"/>
              <a:t>Measures short-term progress (last 30 days).</a:t>
            </a:r>
          </a:p>
          <a:p>
            <a:r>
              <a:rPr lang="en-US" dirty="0"/>
              <a:t>Focus on four core areas of community well-being – access to:</a:t>
            </a:r>
          </a:p>
          <a:p>
            <a:pPr marL="635508" lvl="1" indent="-342900">
              <a:buFont typeface="Courier New" panose="02070309020205020404" pitchFamily="49" charset="0"/>
              <a:buChar char="o"/>
            </a:pPr>
            <a:r>
              <a:rPr lang="en-US" sz="2800" dirty="0"/>
              <a:t>Food</a:t>
            </a:r>
          </a:p>
          <a:p>
            <a:pPr marL="635508" lvl="1" indent="-342900">
              <a:buFont typeface="Courier New" panose="02070309020205020404" pitchFamily="49" charset="0"/>
              <a:buChar char="o"/>
            </a:pPr>
            <a:r>
              <a:rPr lang="en-US" sz="2800" dirty="0"/>
              <a:t>Housing</a:t>
            </a:r>
          </a:p>
          <a:p>
            <a:pPr marL="635508" lvl="1" indent="-342900">
              <a:buFont typeface="Courier New" panose="02070309020205020404" pitchFamily="49" charset="0"/>
              <a:buChar char="o"/>
            </a:pPr>
            <a:r>
              <a:rPr lang="en-US" sz="2800" dirty="0"/>
              <a:t>Healthcare</a:t>
            </a:r>
          </a:p>
          <a:p>
            <a:pPr marL="635508" lvl="1" indent="-342900">
              <a:buFont typeface="Courier New" panose="02070309020205020404" pitchFamily="49" charset="0"/>
              <a:buChar char="o"/>
            </a:pPr>
            <a:r>
              <a:rPr lang="en-US" sz="2800" dirty="0"/>
              <a:t>Childcare</a:t>
            </a:r>
          </a:p>
          <a:p>
            <a:r>
              <a:rPr lang="en-US" dirty="0"/>
              <a:t>Also, quarterly measures of access to eldercare, technology, and transportation.</a:t>
            </a:r>
          </a:p>
        </p:txBody>
      </p:sp>
    </p:spTree>
    <p:extLst>
      <p:ext uri="{BB962C8B-B14F-4D97-AF65-F5344CB8AC3E}">
        <p14:creationId xmlns:p14="http://schemas.microsoft.com/office/powerpoint/2010/main" val="26144366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F6E119-FB73-6FA1-D9FC-68A69C06323B}"/>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24AF2BB-D657-D0F6-3422-B839BB5BA643}"/>
              </a:ext>
            </a:extLst>
          </p:cNvPr>
          <p:cNvSpPr>
            <a:spLocks noGrp="1"/>
          </p:cNvSpPr>
          <p:nvPr>
            <p:ph type="title"/>
          </p:nvPr>
        </p:nvSpPr>
        <p:spPr>
          <a:xfrm>
            <a:off x="440356" y="349376"/>
            <a:ext cx="10515600" cy="618817"/>
          </a:xfrm>
        </p:spPr>
        <p:txBody>
          <a:bodyPr>
            <a:normAutofit/>
          </a:bodyPr>
          <a:lstStyle/>
          <a:p>
            <a:r>
              <a:rPr lang="en-US" sz="2800" dirty="0">
                <a:solidFill>
                  <a:schemeClr val="bg1"/>
                </a:solidFill>
                <a:latin typeface="Trebuchet MS" panose="020B0603020202020204" pitchFamily="34" charset="0"/>
              </a:rPr>
              <a:t>Invitation to Volunteer 10 minutes a month</a:t>
            </a:r>
          </a:p>
        </p:txBody>
      </p:sp>
      <p:sp>
        <p:nvSpPr>
          <p:cNvPr id="2" name="Content Placeholder 2">
            <a:extLst>
              <a:ext uri="{FF2B5EF4-FFF2-40B4-BE49-F238E27FC236}">
                <a16:creationId xmlns:a16="http://schemas.microsoft.com/office/drawing/2014/main" id="{0D31CD4B-28AC-261F-D4FF-AA7580EFD67C}"/>
              </a:ext>
            </a:extLst>
          </p:cNvPr>
          <p:cNvSpPr>
            <a:spLocks noGrp="1"/>
          </p:cNvSpPr>
          <p:nvPr>
            <p:ph idx="1"/>
          </p:nvPr>
        </p:nvSpPr>
        <p:spPr>
          <a:xfrm>
            <a:off x="1112836" y="1704302"/>
            <a:ext cx="8747128" cy="1097331"/>
          </a:xfrm>
        </p:spPr>
        <p:txBody>
          <a:bodyPr>
            <a:normAutofit lnSpcReduction="10000"/>
          </a:bodyPr>
          <a:lstStyle/>
          <a:p>
            <a:pPr marL="0" indent="0">
              <a:lnSpc>
                <a:spcPct val="150000"/>
              </a:lnSpc>
              <a:buNone/>
            </a:pPr>
            <a:r>
              <a:rPr lang="en-US" sz="2400" b="1" dirty="0">
                <a:latin typeface="Trebuchet MS" panose="020B0603020202020204" pitchFamily="34" charset="0"/>
              </a:rPr>
              <a:t>Why?</a:t>
            </a:r>
            <a:r>
              <a:rPr lang="en-US" sz="2400" dirty="0">
                <a:latin typeface="Arial Nova Light" panose="020B0304020202020204" pitchFamily="34" charset="0"/>
              </a:rPr>
              <a:t> Participation from </a:t>
            </a:r>
            <a:r>
              <a:rPr lang="en-US" sz="2400" b="1" dirty="0">
                <a:latin typeface="Trebuchet MS" panose="020B0603020202020204" pitchFamily="34" charset="0"/>
              </a:rPr>
              <a:t>community leaders and policymakers </a:t>
            </a:r>
            <a:r>
              <a:rPr lang="en-US" sz="2400" dirty="0">
                <a:latin typeface="Arial Nova Light" panose="020B0304020202020204" pitchFamily="34" charset="0"/>
              </a:rPr>
              <a:t>like you is </a:t>
            </a:r>
            <a:r>
              <a:rPr lang="en-US" sz="2400" b="1" dirty="0">
                <a:latin typeface="Trebuchet MS" panose="020B0603020202020204" pitchFamily="34" charset="0"/>
              </a:rPr>
              <a:t>critical</a:t>
            </a:r>
            <a:r>
              <a:rPr lang="en-US" sz="2400" dirty="0">
                <a:latin typeface="Arial Nova Light" panose="020B0304020202020204" pitchFamily="34" charset="0"/>
              </a:rPr>
              <a:t> to providing local and regional insights.  </a:t>
            </a:r>
            <a:endParaRPr lang="en-US" sz="2000" b="1" dirty="0">
              <a:latin typeface="Arial Nova Light" panose="020B0304020202020204" pitchFamily="34" charset="0"/>
            </a:endParaRPr>
          </a:p>
        </p:txBody>
      </p:sp>
      <p:sp>
        <p:nvSpPr>
          <p:cNvPr id="4" name="Content Placeholder 2">
            <a:extLst>
              <a:ext uri="{FF2B5EF4-FFF2-40B4-BE49-F238E27FC236}">
                <a16:creationId xmlns:a16="http://schemas.microsoft.com/office/drawing/2014/main" id="{634CED34-99EF-6BB4-1DC5-339C0D103057}"/>
              </a:ext>
            </a:extLst>
          </p:cNvPr>
          <p:cNvSpPr txBox="1">
            <a:spLocks/>
          </p:cNvSpPr>
          <p:nvPr/>
        </p:nvSpPr>
        <p:spPr>
          <a:xfrm>
            <a:off x="1112836" y="3304664"/>
            <a:ext cx="8747128" cy="10973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b="1" dirty="0">
                <a:latin typeface="Trebuchet MS" panose="020B0603020202020204" pitchFamily="34" charset="0"/>
              </a:rPr>
              <a:t>How?</a:t>
            </a:r>
            <a:r>
              <a:rPr lang="en-US" sz="2400" dirty="0">
                <a:latin typeface="Arial Nova Light" panose="020B0304020202020204" pitchFamily="34" charset="0"/>
              </a:rPr>
              <a:t> We will </a:t>
            </a:r>
            <a:r>
              <a:rPr lang="en-US" sz="2400" b="1" dirty="0">
                <a:latin typeface="Arial Nova Light" panose="020B0304020202020204" pitchFamily="34" charset="0"/>
              </a:rPr>
              <a:t>send invitations </a:t>
            </a:r>
            <a:r>
              <a:rPr lang="en-US" sz="2400" dirty="0">
                <a:latin typeface="Arial Nova Light" panose="020B0304020202020204" pitchFamily="34" charset="0"/>
              </a:rPr>
              <a:t>to all registered meeting participants.  You can also go to the </a:t>
            </a:r>
            <a:r>
              <a:rPr lang="en-US" sz="2400" b="1" dirty="0">
                <a:latin typeface="Arial Nova Light" panose="020B0304020202020204" pitchFamily="34" charset="0"/>
              </a:rPr>
              <a:t>website</a:t>
            </a:r>
            <a:r>
              <a:rPr lang="en-US" sz="2400" dirty="0">
                <a:latin typeface="Arial Nova Light" panose="020B0304020202020204" pitchFamily="34" charset="0"/>
              </a:rPr>
              <a:t>.</a:t>
            </a:r>
            <a:endParaRPr lang="en-US" sz="2000" b="1" dirty="0">
              <a:latin typeface="Arial Nova Light" panose="020B0304020202020204" pitchFamily="34" charset="0"/>
            </a:endParaRPr>
          </a:p>
        </p:txBody>
      </p:sp>
      <p:sp>
        <p:nvSpPr>
          <p:cNvPr id="5" name="Content Placeholder 2">
            <a:extLst>
              <a:ext uri="{FF2B5EF4-FFF2-40B4-BE49-F238E27FC236}">
                <a16:creationId xmlns:a16="http://schemas.microsoft.com/office/drawing/2014/main" id="{ED459287-B95A-DB20-532A-43C23E8C144C}"/>
              </a:ext>
            </a:extLst>
          </p:cNvPr>
          <p:cNvSpPr txBox="1">
            <a:spLocks/>
          </p:cNvSpPr>
          <p:nvPr/>
        </p:nvSpPr>
        <p:spPr>
          <a:xfrm>
            <a:off x="1112836" y="4905026"/>
            <a:ext cx="8747128" cy="1743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b="1" dirty="0">
                <a:latin typeface="Trebuchet MS" panose="020B0603020202020204" pitchFamily="34" charset="0"/>
              </a:rPr>
              <a:t>Results?</a:t>
            </a:r>
            <a:r>
              <a:rPr lang="en-US" sz="2400" dirty="0">
                <a:latin typeface="Arial Nova Light" panose="020B0304020202020204" pitchFamily="34" charset="0"/>
              </a:rPr>
              <a:t> Currently for the </a:t>
            </a:r>
            <a:r>
              <a:rPr lang="en-US" sz="2400" b="1" dirty="0">
                <a:latin typeface="Arial Nova Light" panose="020B0304020202020204" pitchFamily="34" charset="0"/>
              </a:rPr>
              <a:t>State and Prosperity Zones </a:t>
            </a:r>
            <a:r>
              <a:rPr lang="en-US" sz="2400" dirty="0">
                <a:latin typeface="Arial Nova Light" panose="020B0304020202020204" pitchFamily="34" charset="0"/>
              </a:rPr>
              <a:t>(</a:t>
            </a:r>
            <a:r>
              <a:rPr lang="en-US" sz="2400" u="sng" dirty="0">
                <a:latin typeface="Arial Nova Light" panose="020B0304020202020204" pitchFamily="34" charset="0"/>
              </a:rPr>
              <a:t>available on the website</a:t>
            </a:r>
            <a:r>
              <a:rPr lang="en-US" sz="2400" dirty="0">
                <a:latin typeface="Arial Nova Light" panose="020B0304020202020204" pitchFamily="34" charset="0"/>
              </a:rPr>
              <a:t>).  </a:t>
            </a:r>
            <a:r>
              <a:rPr lang="en-US" sz="2400" b="1" dirty="0">
                <a:latin typeface="Arial Nova Light" panose="020B0304020202020204" pitchFamily="34" charset="0"/>
              </a:rPr>
              <a:t>Goal</a:t>
            </a:r>
            <a:r>
              <a:rPr lang="en-US" sz="2400" dirty="0">
                <a:latin typeface="Arial Nova Light" panose="020B0304020202020204" pitchFamily="34" charset="0"/>
              </a:rPr>
              <a:t> is to get to COGs and Counties level – but </a:t>
            </a:r>
            <a:r>
              <a:rPr lang="en-US" sz="2400" u="sng" dirty="0">
                <a:latin typeface="Arial Nova Light" panose="020B0304020202020204" pitchFamily="34" charset="0"/>
              </a:rPr>
              <a:t>we need more survey participants </a:t>
            </a:r>
            <a:r>
              <a:rPr lang="en-US" sz="2400" dirty="0">
                <a:latin typeface="Arial Nova Light" panose="020B0304020202020204" pitchFamily="34" charset="0"/>
              </a:rPr>
              <a:t>to make this happen.</a:t>
            </a:r>
            <a:endParaRPr lang="en-US" sz="2400" b="1" dirty="0">
              <a:latin typeface="Arial Nova Light" panose="020B0304020202020204" pitchFamily="34" charset="0"/>
            </a:endParaRPr>
          </a:p>
        </p:txBody>
      </p:sp>
    </p:spTree>
    <p:extLst>
      <p:ext uri="{BB962C8B-B14F-4D97-AF65-F5344CB8AC3E}">
        <p14:creationId xmlns:p14="http://schemas.microsoft.com/office/powerpoint/2010/main" val="40713324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Community Engagement Survey Webpage</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sp>
        <p:nvSpPr>
          <p:cNvPr id="4" name="TextBox 3">
            <a:extLst>
              <a:ext uri="{FF2B5EF4-FFF2-40B4-BE49-F238E27FC236}">
                <a16:creationId xmlns:a16="http://schemas.microsoft.com/office/drawing/2014/main" id="{53B03580-D17F-AA2C-006D-A2F8BB51A29E}"/>
              </a:ext>
            </a:extLst>
          </p:cNvPr>
          <p:cNvSpPr txBox="1"/>
          <p:nvPr/>
        </p:nvSpPr>
        <p:spPr>
          <a:xfrm>
            <a:off x="278793" y="2722064"/>
            <a:ext cx="4468049" cy="2308324"/>
          </a:xfrm>
          <a:prstGeom prst="rect">
            <a:avLst/>
          </a:prstGeom>
          <a:noFill/>
        </p:spPr>
        <p:txBody>
          <a:bodyPr wrap="square" rtlCol="0">
            <a:spAutoFit/>
          </a:bodyPr>
          <a:lstStyle/>
          <a:p>
            <a:r>
              <a:rPr lang="en-US" sz="2400" b="1" dirty="0">
                <a:latin typeface="Trebuchet MS" panose="020B0603020202020204" pitchFamily="34" charset="0"/>
              </a:rPr>
              <a:t>Monthly Executive Summary of Results</a:t>
            </a:r>
          </a:p>
          <a:p>
            <a:endParaRPr lang="en-US" sz="2400" b="1" dirty="0">
              <a:latin typeface="Trebuchet MS" panose="020B0603020202020204" pitchFamily="34" charset="0"/>
            </a:endParaRPr>
          </a:p>
          <a:p>
            <a:r>
              <a:rPr lang="en-US" sz="2400" b="1" dirty="0">
                <a:latin typeface="Trebuchet MS" panose="020B0603020202020204" pitchFamily="34" charset="0"/>
              </a:rPr>
              <a:t>Survey Background</a:t>
            </a:r>
          </a:p>
          <a:p>
            <a:endParaRPr lang="en-US" sz="2400" b="1" dirty="0">
              <a:latin typeface="Trebuchet MS" panose="020B0603020202020204" pitchFamily="34" charset="0"/>
            </a:endParaRPr>
          </a:p>
          <a:p>
            <a:r>
              <a:rPr lang="en-US" sz="2400" b="1" dirty="0">
                <a:latin typeface="Trebuchet MS" panose="020B0603020202020204" pitchFamily="34" charset="0"/>
              </a:rPr>
              <a:t>How to Get Involved</a:t>
            </a:r>
          </a:p>
        </p:txBody>
      </p:sp>
      <p:pic>
        <p:nvPicPr>
          <p:cNvPr id="10" name="Picture 9">
            <a:extLst>
              <a:ext uri="{FF2B5EF4-FFF2-40B4-BE49-F238E27FC236}">
                <a16:creationId xmlns:a16="http://schemas.microsoft.com/office/drawing/2014/main" id="{15A89F7D-2436-9225-DCC7-83E8A06D1538}"/>
              </a:ext>
            </a:extLst>
          </p:cNvPr>
          <p:cNvPicPr>
            <a:picLocks noChangeAspect="1"/>
          </p:cNvPicPr>
          <p:nvPr/>
        </p:nvPicPr>
        <p:blipFill>
          <a:blip r:embed="rId3"/>
          <a:stretch>
            <a:fillRect/>
          </a:stretch>
        </p:blipFill>
        <p:spPr>
          <a:xfrm>
            <a:off x="4746842" y="2675924"/>
            <a:ext cx="6245196" cy="2352944"/>
          </a:xfrm>
          <a:prstGeom prst="rect">
            <a:avLst/>
          </a:prstGeom>
        </p:spPr>
      </p:pic>
    </p:spTree>
    <p:extLst>
      <p:ext uri="{BB962C8B-B14F-4D97-AF65-F5344CB8AC3E}">
        <p14:creationId xmlns:p14="http://schemas.microsoft.com/office/powerpoint/2010/main" val="18601129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163" y="1741251"/>
            <a:ext cx="10219454" cy="4849019"/>
          </a:xfrm>
        </p:spPr>
        <p:txBody>
          <a:bodyPr vert="horz" lIns="91440" tIns="45720" rIns="91440" bIns="45720" rtlCol="0" anchor="t">
            <a:normAutofit/>
          </a:bodyPr>
          <a:lstStyle/>
          <a:p>
            <a:pPr>
              <a:buFont typeface="Wingdings" panose="05000000000000000000" pitchFamily="2" charset="2"/>
              <a:buChar char="§"/>
            </a:pPr>
            <a:endParaRPr lang="en-US" dirty="0">
              <a:cs typeface="Calibri"/>
            </a:endParaRPr>
          </a:p>
          <a:p>
            <a:pPr marL="0" indent="0">
              <a:buNone/>
            </a:pPr>
            <a:endParaRPr lang="en-US" dirty="0">
              <a:ea typeface="+mn-lt"/>
              <a:cs typeface="+mn-lt"/>
            </a:endParaRPr>
          </a:p>
          <a:p>
            <a:pPr>
              <a:buFont typeface="Wingdings" panose="05000000000000000000" pitchFamily="2" charset="2"/>
              <a:buChar char="§"/>
            </a:pPr>
            <a:endParaRPr lang="en-US" dirty="0"/>
          </a:p>
          <a:p>
            <a:pPr marL="0" indent="0">
              <a:buNone/>
            </a:pPr>
            <a:endParaRPr lang="en-US" dirty="0"/>
          </a:p>
          <a:p>
            <a:pPr lvl="1">
              <a:buFont typeface="Wingdings" panose="05000000000000000000" pitchFamily="2" charset="2"/>
              <a:buChar char="§"/>
            </a:pPr>
            <a:endParaRPr lang="en-US" dirty="0">
              <a:cs typeface="Calibri" panose="020F0502020204030204"/>
            </a:endParaRPr>
          </a:p>
          <a:p>
            <a:endParaRPr lang="en-US" dirty="0">
              <a:cs typeface="Calibri" panose="020F0502020204030204"/>
            </a:endParaRPr>
          </a:p>
          <a:p>
            <a:pPr marL="0" indent="0">
              <a:buNone/>
            </a:pPr>
            <a:endParaRPr lang="en-US" dirty="0">
              <a:latin typeface="Trebuchet MS" panose="020B0603020202020204" pitchFamily="34" charset="0"/>
              <a:cs typeface="Calibri" panose="020F05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panose="020B0603020202020204" pitchFamily="34" charset="0"/>
              </a:rPr>
              <a:t>Questions?</a:t>
            </a:r>
          </a:p>
        </p:txBody>
      </p:sp>
      <p:sp>
        <p:nvSpPr>
          <p:cNvPr id="16" name="Slide Number Placeholder 15">
            <a:extLst>
              <a:ext uri="{FF2B5EF4-FFF2-40B4-BE49-F238E27FC236}">
                <a16:creationId xmlns:a16="http://schemas.microsoft.com/office/drawing/2014/main" id="{4EBC8D8A-1FC1-47F6-B73B-96FC80103215}"/>
              </a:ext>
            </a:extLst>
          </p:cNvPr>
          <p:cNvSpPr>
            <a:spLocks noGrp="1"/>
          </p:cNvSpPr>
          <p:nvPr>
            <p:ph type="sldNum" sz="quarter" idx="12"/>
          </p:nvPr>
        </p:nvSpPr>
        <p:spPr/>
        <p:txBody>
          <a:bodyPr/>
          <a:lstStyle/>
          <a:p>
            <a:fld id="{7F1E193E-9C91-4AD9-9696-B231EC4B8042}" type="slidenum">
              <a:rPr lang="en-US" smtClean="0"/>
              <a:t>196</a:t>
            </a:fld>
            <a:endParaRPr lang="en-US"/>
          </a:p>
        </p:txBody>
      </p:sp>
      <p:sp>
        <p:nvSpPr>
          <p:cNvPr id="7" name="TextBox 6">
            <a:extLst>
              <a:ext uri="{FF2B5EF4-FFF2-40B4-BE49-F238E27FC236}">
                <a16:creationId xmlns:a16="http://schemas.microsoft.com/office/drawing/2014/main" id="{340ADFC8-F766-4CEB-A996-666ACF2E8D1D}"/>
              </a:ext>
            </a:extLst>
          </p:cNvPr>
          <p:cNvSpPr txBox="1"/>
          <p:nvPr/>
        </p:nvSpPr>
        <p:spPr>
          <a:xfrm>
            <a:off x="2476202" y="2847869"/>
            <a:ext cx="6715375" cy="1384995"/>
          </a:xfrm>
          <a:prstGeom prst="rect">
            <a:avLst/>
          </a:prstGeom>
          <a:noFill/>
        </p:spPr>
        <p:txBody>
          <a:bodyPr wrap="square" rtlCol="0">
            <a:spAutoFit/>
          </a:bodyPr>
          <a:lstStyle/>
          <a:p>
            <a:pPr algn="ctr"/>
            <a:r>
              <a:rPr lang="en-US" sz="2800" dirty="0"/>
              <a:t>Contact NCPRO at </a:t>
            </a:r>
            <a:r>
              <a:rPr lang="en-US" sz="2800" dirty="0">
                <a:hlinkClick r:id="rId4"/>
              </a:rPr>
              <a:t>ncpro@osbm.nc.gov</a:t>
            </a:r>
            <a:endParaRPr lang="en-US" sz="2800" dirty="0"/>
          </a:p>
          <a:p>
            <a:pPr algn="ctr"/>
            <a:endParaRPr lang="en-US" sz="2800" dirty="0"/>
          </a:p>
          <a:p>
            <a:pPr algn="ctr"/>
            <a:r>
              <a:rPr lang="en-US" sz="2800" dirty="0"/>
              <a:t>Visit us at https://ncpro.nc.gov/</a:t>
            </a:r>
          </a:p>
        </p:txBody>
      </p:sp>
    </p:spTree>
    <p:extLst>
      <p:ext uri="{BB962C8B-B14F-4D97-AF65-F5344CB8AC3E}">
        <p14:creationId xmlns:p14="http://schemas.microsoft.com/office/powerpoint/2010/main" val="3881566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6367054" y="2116182"/>
            <a:ext cx="5491571" cy="1514019"/>
          </a:xfrm>
        </p:spPr>
        <p:txBody>
          <a:bodyPr/>
          <a:lstStyle/>
          <a:p>
            <a:r>
              <a:rPr lang="en-US" dirty="0"/>
              <a:t>COG</a:t>
            </a:r>
            <a:br>
              <a:rPr lang="en-US" dirty="0"/>
            </a:br>
            <a:r>
              <a:rPr lang="en-US" dirty="0"/>
              <a:t>ARPA Assistance</a:t>
            </a:r>
          </a:p>
        </p:txBody>
      </p:sp>
      <p:pic>
        <p:nvPicPr>
          <p:cNvPr id="11" name="Picture 10">
            <a:extLst>
              <a:ext uri="{FF2B5EF4-FFF2-40B4-BE49-F238E27FC236}">
                <a16:creationId xmlns:a16="http://schemas.microsoft.com/office/drawing/2014/main" id="{8A2809A3-3C78-2D33-AF1A-7EAC41A2D533}"/>
              </a:ext>
            </a:extLst>
          </p:cNvPr>
          <p:cNvPicPr>
            <a:picLocks noChangeAspect="1"/>
          </p:cNvPicPr>
          <p:nvPr/>
        </p:nvPicPr>
        <p:blipFill rotWithShape="1">
          <a:blip r:embed="rId2"/>
          <a:srcRect r="58628"/>
          <a:stretch/>
        </p:blipFill>
        <p:spPr>
          <a:xfrm>
            <a:off x="6331353" y="4454235"/>
            <a:ext cx="1045580" cy="853300"/>
          </a:xfrm>
          <a:prstGeom prst="rect">
            <a:avLst/>
          </a:prstGeom>
        </p:spPr>
      </p:pic>
      <p:pic>
        <p:nvPicPr>
          <p:cNvPr id="12" name="Picture 11">
            <a:extLst>
              <a:ext uri="{FF2B5EF4-FFF2-40B4-BE49-F238E27FC236}">
                <a16:creationId xmlns:a16="http://schemas.microsoft.com/office/drawing/2014/main" id="{600AE4F4-11F7-947F-FB4C-92DBDC351C1A}"/>
              </a:ext>
            </a:extLst>
          </p:cNvPr>
          <p:cNvPicPr>
            <a:picLocks noChangeAspect="1"/>
          </p:cNvPicPr>
          <p:nvPr/>
        </p:nvPicPr>
        <p:blipFill>
          <a:blip r:embed="rId3"/>
          <a:stretch>
            <a:fillRect/>
          </a:stretch>
        </p:blipFill>
        <p:spPr>
          <a:xfrm>
            <a:off x="7793969" y="4633731"/>
            <a:ext cx="1828451" cy="517613"/>
          </a:xfrm>
          <a:prstGeom prst="rect">
            <a:avLst/>
          </a:prstGeom>
        </p:spPr>
      </p:pic>
      <p:pic>
        <p:nvPicPr>
          <p:cNvPr id="13" name="Picture 12">
            <a:extLst>
              <a:ext uri="{FF2B5EF4-FFF2-40B4-BE49-F238E27FC236}">
                <a16:creationId xmlns:a16="http://schemas.microsoft.com/office/drawing/2014/main" id="{4300DA64-2780-8021-91F5-6FD887D060EF}"/>
              </a:ext>
            </a:extLst>
          </p:cNvPr>
          <p:cNvPicPr>
            <a:picLocks noChangeAspect="1"/>
          </p:cNvPicPr>
          <p:nvPr/>
        </p:nvPicPr>
        <p:blipFill>
          <a:blip r:embed="rId4"/>
          <a:stretch>
            <a:fillRect/>
          </a:stretch>
        </p:blipFill>
        <p:spPr>
          <a:xfrm>
            <a:off x="10178005" y="4458306"/>
            <a:ext cx="1243132" cy="849229"/>
          </a:xfrm>
          <a:prstGeom prst="rect">
            <a:avLst/>
          </a:prstGeom>
        </p:spPr>
      </p:pic>
      <p:pic>
        <p:nvPicPr>
          <p:cNvPr id="14" name="Picture 13" descr="Shape&#10;&#10;Description automatically generated">
            <a:extLst>
              <a:ext uri="{FF2B5EF4-FFF2-40B4-BE49-F238E27FC236}">
                <a16:creationId xmlns:a16="http://schemas.microsoft.com/office/drawing/2014/main" id="{CB700750-2261-4695-7160-81292383B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763" y="5416148"/>
            <a:ext cx="1023578" cy="1000086"/>
          </a:xfrm>
          <a:prstGeom prst="rect">
            <a:avLst/>
          </a:prstGeom>
        </p:spPr>
      </p:pic>
      <p:pic>
        <p:nvPicPr>
          <p:cNvPr id="15" name="Picture 14">
            <a:extLst>
              <a:ext uri="{FF2B5EF4-FFF2-40B4-BE49-F238E27FC236}">
                <a16:creationId xmlns:a16="http://schemas.microsoft.com/office/drawing/2014/main" id="{57B8C4AC-10A0-36DE-6AC5-0F46516E555E}"/>
              </a:ext>
            </a:extLst>
          </p:cNvPr>
          <p:cNvPicPr>
            <a:picLocks noChangeAspect="1"/>
          </p:cNvPicPr>
          <p:nvPr/>
        </p:nvPicPr>
        <p:blipFill>
          <a:blip r:embed="rId6"/>
          <a:stretch>
            <a:fillRect/>
          </a:stretch>
        </p:blipFill>
        <p:spPr>
          <a:xfrm>
            <a:off x="8864579" y="5585096"/>
            <a:ext cx="2111081" cy="662189"/>
          </a:xfrm>
          <a:prstGeom prst="rect">
            <a:avLst/>
          </a:prstGeom>
        </p:spPr>
      </p:pic>
    </p:spTree>
    <p:extLst>
      <p:ext uri="{BB962C8B-B14F-4D97-AF65-F5344CB8AC3E}">
        <p14:creationId xmlns:p14="http://schemas.microsoft.com/office/powerpoint/2010/main" val="296095071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4756-A790-C845-A85F-35391529E591}"/>
              </a:ext>
            </a:extLst>
          </p:cNvPr>
          <p:cNvSpPr>
            <a:spLocks noGrp="1"/>
          </p:cNvSpPr>
          <p:nvPr>
            <p:ph type="title"/>
          </p:nvPr>
        </p:nvSpPr>
        <p:spPr>
          <a:xfrm>
            <a:off x="964023" y="879063"/>
            <a:ext cx="4941477" cy="610863"/>
          </a:xfrm>
        </p:spPr>
        <p:txBody>
          <a:bodyPr/>
          <a:lstStyle/>
          <a:p>
            <a:r>
              <a:rPr lang="en-US" dirty="0"/>
              <a:t>What we will cover</a:t>
            </a:r>
          </a:p>
        </p:txBody>
      </p:sp>
      <p:sp>
        <p:nvSpPr>
          <p:cNvPr id="4" name="Text Placeholder 3">
            <a:extLst>
              <a:ext uri="{FF2B5EF4-FFF2-40B4-BE49-F238E27FC236}">
                <a16:creationId xmlns:a16="http://schemas.microsoft.com/office/drawing/2014/main" id="{C7EC6698-132B-1143-A2A9-00A97D9572D8}"/>
              </a:ext>
            </a:extLst>
          </p:cNvPr>
          <p:cNvSpPr>
            <a:spLocks noGrp="1"/>
          </p:cNvSpPr>
          <p:nvPr>
            <p:ph type="body" sz="quarter" idx="14"/>
          </p:nvPr>
        </p:nvSpPr>
        <p:spPr>
          <a:xfrm>
            <a:off x="952500" y="2209800"/>
            <a:ext cx="2133600" cy="205837"/>
          </a:xfrm>
        </p:spPr>
        <p:txBody>
          <a:bodyPr/>
          <a:lstStyle/>
          <a:p>
            <a:r>
              <a:rPr lang="en-US" dirty="0"/>
              <a:t>01. COG Association Funding</a:t>
            </a:r>
          </a:p>
        </p:txBody>
      </p:sp>
      <p:sp>
        <p:nvSpPr>
          <p:cNvPr id="3" name="Text Placeholder 2">
            <a:extLst>
              <a:ext uri="{FF2B5EF4-FFF2-40B4-BE49-F238E27FC236}">
                <a16:creationId xmlns:a16="http://schemas.microsoft.com/office/drawing/2014/main" id="{91AA5D8C-0134-F046-A548-3465F817747C}"/>
              </a:ext>
            </a:extLst>
          </p:cNvPr>
          <p:cNvSpPr>
            <a:spLocks noGrp="1"/>
          </p:cNvSpPr>
          <p:nvPr>
            <p:ph type="body" sz="quarter" idx="13"/>
          </p:nvPr>
        </p:nvSpPr>
        <p:spPr>
          <a:xfrm>
            <a:off x="952500" y="2818296"/>
            <a:ext cx="2133600" cy="369332"/>
          </a:xfrm>
        </p:spPr>
        <p:txBody>
          <a:bodyPr/>
          <a:lstStyle/>
          <a:p>
            <a:r>
              <a:rPr lang="en-US" dirty="0"/>
              <a:t>Grants to each COG to help communities with ARPA and recovery efforts</a:t>
            </a:r>
          </a:p>
        </p:txBody>
      </p:sp>
      <p:sp>
        <p:nvSpPr>
          <p:cNvPr id="6" name="Text Placeholder 5">
            <a:extLst>
              <a:ext uri="{FF2B5EF4-FFF2-40B4-BE49-F238E27FC236}">
                <a16:creationId xmlns:a16="http://schemas.microsoft.com/office/drawing/2014/main" id="{C0015C52-08ED-464E-B7E8-24892D9C1319}"/>
              </a:ext>
            </a:extLst>
          </p:cNvPr>
          <p:cNvSpPr>
            <a:spLocks noGrp="1"/>
          </p:cNvSpPr>
          <p:nvPr>
            <p:ph type="body" sz="quarter" idx="16"/>
          </p:nvPr>
        </p:nvSpPr>
        <p:spPr>
          <a:xfrm>
            <a:off x="3663042" y="2209800"/>
            <a:ext cx="2128157" cy="205837"/>
          </a:xfrm>
        </p:spPr>
        <p:txBody>
          <a:bodyPr/>
          <a:lstStyle/>
          <a:p>
            <a:r>
              <a:rPr lang="en-US" dirty="0"/>
              <a:t>02. Opportunities &amp; Challenges</a:t>
            </a:r>
          </a:p>
        </p:txBody>
      </p:sp>
      <p:sp>
        <p:nvSpPr>
          <p:cNvPr id="5" name="Text Placeholder 4">
            <a:extLst>
              <a:ext uri="{FF2B5EF4-FFF2-40B4-BE49-F238E27FC236}">
                <a16:creationId xmlns:a16="http://schemas.microsoft.com/office/drawing/2014/main" id="{6979C7D4-91CF-6443-91D5-65DC860B407D}"/>
              </a:ext>
            </a:extLst>
          </p:cNvPr>
          <p:cNvSpPr>
            <a:spLocks noGrp="1"/>
          </p:cNvSpPr>
          <p:nvPr>
            <p:ph type="body" sz="quarter" idx="15"/>
          </p:nvPr>
        </p:nvSpPr>
        <p:spPr>
          <a:xfrm>
            <a:off x="3663042" y="2818296"/>
            <a:ext cx="2128157" cy="369332"/>
          </a:xfrm>
        </p:spPr>
        <p:txBody>
          <a:bodyPr/>
          <a:lstStyle/>
          <a:p>
            <a:r>
              <a:rPr lang="en-US" dirty="0"/>
              <a:t>The good and bad of once in a generation funding</a:t>
            </a:r>
          </a:p>
        </p:txBody>
      </p:sp>
      <p:sp>
        <p:nvSpPr>
          <p:cNvPr id="8" name="Text Placeholder 7">
            <a:extLst>
              <a:ext uri="{FF2B5EF4-FFF2-40B4-BE49-F238E27FC236}">
                <a16:creationId xmlns:a16="http://schemas.microsoft.com/office/drawing/2014/main" id="{B32B0C1D-C221-7C47-B7D6-77E7BDB41749}"/>
              </a:ext>
            </a:extLst>
          </p:cNvPr>
          <p:cNvSpPr>
            <a:spLocks noGrp="1"/>
          </p:cNvSpPr>
          <p:nvPr>
            <p:ph type="body" sz="quarter" idx="20"/>
          </p:nvPr>
        </p:nvSpPr>
        <p:spPr>
          <a:xfrm>
            <a:off x="952500" y="4522803"/>
            <a:ext cx="2133600" cy="205837"/>
          </a:xfrm>
        </p:spPr>
        <p:txBody>
          <a:bodyPr/>
          <a:lstStyle/>
          <a:p>
            <a:r>
              <a:rPr lang="en-US" dirty="0"/>
              <a:t>03. High Country COG’s Approach</a:t>
            </a:r>
          </a:p>
        </p:txBody>
      </p:sp>
      <p:sp>
        <p:nvSpPr>
          <p:cNvPr id="7" name="Text Placeholder 6">
            <a:extLst>
              <a:ext uri="{FF2B5EF4-FFF2-40B4-BE49-F238E27FC236}">
                <a16:creationId xmlns:a16="http://schemas.microsoft.com/office/drawing/2014/main" id="{3E1C152D-1AA6-9242-B5C9-B06EEE4F9661}"/>
              </a:ext>
            </a:extLst>
          </p:cNvPr>
          <p:cNvSpPr>
            <a:spLocks noGrp="1"/>
          </p:cNvSpPr>
          <p:nvPr>
            <p:ph type="body" sz="quarter" idx="19"/>
          </p:nvPr>
        </p:nvSpPr>
        <p:spPr>
          <a:xfrm>
            <a:off x="952500" y="5131299"/>
            <a:ext cx="2133600" cy="847638"/>
          </a:xfrm>
        </p:spPr>
        <p:txBody>
          <a:bodyPr/>
          <a:lstStyle/>
          <a:p>
            <a:r>
              <a:rPr lang="en-US" dirty="0"/>
              <a:t>How our organization is assisting local communities</a:t>
            </a:r>
          </a:p>
        </p:txBody>
      </p:sp>
      <p:sp>
        <p:nvSpPr>
          <p:cNvPr id="24" name="Rectangle 23">
            <a:extLst>
              <a:ext uri="{FF2B5EF4-FFF2-40B4-BE49-F238E27FC236}">
                <a16:creationId xmlns:a16="http://schemas.microsoft.com/office/drawing/2014/main" id="{D4C85362-95CA-5294-2492-5898D591DFBD}"/>
              </a:ext>
            </a:extLst>
          </p:cNvPr>
          <p:cNvSpPr/>
          <p:nvPr/>
        </p:nvSpPr>
        <p:spPr>
          <a:xfrm>
            <a:off x="3445397" y="4051139"/>
            <a:ext cx="5524983" cy="677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609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p:txBody>
          <a:bodyPr>
            <a:normAutofit fontScale="90000"/>
          </a:bodyPr>
          <a:lstStyle/>
          <a:p>
            <a:r>
              <a:rPr lang="en-US" dirty="0"/>
              <a:t>Funding for COG Assistance</a:t>
            </a:r>
          </a:p>
        </p:txBody>
      </p:sp>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p:txBody>
          <a:bodyPr/>
          <a:lstStyle/>
          <a:p>
            <a:pPr marL="285750" indent="-285750">
              <a:buFont typeface="Arial" panose="020B0604020202020204" pitchFamily="34" charset="0"/>
              <a:buChar char="•"/>
            </a:pPr>
            <a:r>
              <a:rPr lang="en-US" sz="1800" b="1" dirty="0"/>
              <a:t>$10M</a:t>
            </a:r>
            <a:r>
              <a:rPr lang="en-US" sz="1800" b="1" dirty="0">
                <a:solidFill>
                  <a:schemeClr val="accent3"/>
                </a:solidFill>
              </a:rPr>
              <a:t> </a:t>
            </a:r>
            <a:r>
              <a:rPr lang="en-US" sz="1800" dirty="0"/>
              <a:t>appropriation made by NC General Assembly from the State’s ARPA funds</a:t>
            </a:r>
          </a:p>
          <a:p>
            <a:pPr marL="285750" indent="-285750">
              <a:buFont typeface="Arial" panose="020B0604020202020204" pitchFamily="34" charset="0"/>
              <a:buChar char="•"/>
            </a:pPr>
            <a:r>
              <a:rPr lang="en-US" sz="1800" dirty="0"/>
              <a:t>Each of the 16 COGs received </a:t>
            </a:r>
            <a:r>
              <a:rPr lang="en-US" sz="1800" b="1" dirty="0">
                <a:solidFill>
                  <a:schemeClr val="accent3"/>
                </a:solidFill>
              </a:rPr>
              <a:t>$593,750 </a:t>
            </a:r>
            <a:r>
              <a:rPr lang="en-US" sz="1800" dirty="0"/>
              <a:t>to help with ARPA &amp; recovery efforts in their region</a:t>
            </a:r>
          </a:p>
          <a:p>
            <a:pPr marL="285750" indent="-285750">
              <a:buFont typeface="Arial" panose="020B0604020202020204" pitchFamily="34" charset="0"/>
              <a:buChar char="•"/>
            </a:pPr>
            <a:r>
              <a:rPr lang="en-US" sz="1800" dirty="0"/>
              <a:t>Period of performance: </a:t>
            </a:r>
            <a:r>
              <a:rPr lang="en-US" sz="1800" b="1" dirty="0">
                <a:solidFill>
                  <a:schemeClr val="accent3"/>
                </a:solidFill>
              </a:rPr>
              <a:t>2/1/22 – 12/31/26 </a:t>
            </a:r>
            <a:r>
              <a:rPr lang="en-US" sz="1800" dirty="0"/>
              <a:t>(</a:t>
            </a:r>
            <a:r>
              <a:rPr lang="en-US" sz="1800" i="1" dirty="0"/>
              <a:t>or earlier</a:t>
            </a:r>
            <a:r>
              <a:rPr lang="en-US" sz="1800" dirty="0"/>
              <a:t>)</a:t>
            </a:r>
          </a:p>
        </p:txBody>
      </p:sp>
      <p:pic>
        <p:nvPicPr>
          <p:cNvPr id="9" name="Picture 8">
            <a:extLst>
              <a:ext uri="{FF2B5EF4-FFF2-40B4-BE49-F238E27FC236}">
                <a16:creationId xmlns:a16="http://schemas.microsoft.com/office/drawing/2014/main" id="{1E362F26-9A3C-7656-2D15-9D05CF04D904}"/>
              </a:ext>
            </a:extLst>
          </p:cNvPr>
          <p:cNvPicPr>
            <a:picLocks noChangeAspect="1"/>
          </p:cNvPicPr>
          <p:nvPr/>
        </p:nvPicPr>
        <p:blipFill>
          <a:blip r:embed="rId2"/>
          <a:stretch>
            <a:fillRect/>
          </a:stretch>
        </p:blipFill>
        <p:spPr>
          <a:xfrm>
            <a:off x="8153795" y="2115301"/>
            <a:ext cx="2383026" cy="2468272"/>
          </a:xfrm>
          <a:prstGeom prst="rect">
            <a:avLst/>
          </a:prstGeom>
        </p:spPr>
      </p:pic>
    </p:spTree>
    <p:extLst>
      <p:ext uri="{BB962C8B-B14F-4D97-AF65-F5344CB8AC3E}">
        <p14:creationId xmlns:p14="http://schemas.microsoft.com/office/powerpoint/2010/main" val="39124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ARP Overview</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1" y="2114550"/>
            <a:ext cx="6711892" cy="4492626"/>
          </a:xfrm>
        </p:spPr>
        <p:txBody>
          <a:bodyPr/>
          <a:lstStyle/>
          <a:p>
            <a:pPr eaLnBrk="1" hangingPunct="1"/>
            <a:r>
              <a:rPr lang="en-US" altLang="en-US" dirty="0"/>
              <a:t>American Rescue Plan signed into law on March 11</a:t>
            </a:r>
          </a:p>
          <a:p>
            <a:pPr eaLnBrk="1" hangingPunct="1"/>
            <a:r>
              <a:rPr lang="en-US" altLang="en-US" dirty="0"/>
              <a:t>$1.9 trillion bill to respond to impacts of the COVID-19 pandemic</a:t>
            </a:r>
          </a:p>
          <a:p>
            <a:pPr eaLnBrk="1" hangingPunct="1"/>
            <a:r>
              <a:rPr lang="en-US" altLang="en-US" dirty="0"/>
              <a:t>$350 billion in Fiscal Recovery Funds to states, counties, and municipalities</a:t>
            </a:r>
          </a:p>
          <a:p>
            <a:pPr eaLnBrk="1" hangingPunct="1"/>
            <a:r>
              <a:rPr lang="en-US" altLang="en-US" dirty="0"/>
              <a:t>More than $9 billion to N.C. governments</a:t>
            </a:r>
          </a:p>
          <a:p>
            <a:pPr lvl="1" eaLnBrk="1" hangingPunct="1"/>
            <a:r>
              <a:rPr lang="en-US" altLang="en-US" dirty="0"/>
              <a:t>State: $5.6 billion</a:t>
            </a:r>
          </a:p>
          <a:p>
            <a:pPr lvl="1" eaLnBrk="1" hangingPunct="1"/>
            <a:r>
              <a:rPr lang="en-US" altLang="en-US" dirty="0"/>
              <a:t>Counties: $2 billion</a:t>
            </a:r>
          </a:p>
          <a:p>
            <a:pPr lvl="1" eaLnBrk="1" hangingPunct="1"/>
            <a:r>
              <a:rPr lang="en-US" altLang="en-US" dirty="0"/>
              <a:t>Cities: $1.3 billion</a:t>
            </a:r>
          </a:p>
        </p:txBody>
      </p:sp>
      <p:pic>
        <p:nvPicPr>
          <p:cNvPr id="1026" name="Picture 2" descr="Republicans Introduce Three Bills To Block DC Statehood | WAMU">
            <a:extLst>
              <a:ext uri="{FF2B5EF4-FFF2-40B4-BE49-F238E27FC236}">
                <a16:creationId xmlns:a16="http://schemas.microsoft.com/office/drawing/2014/main" id="{82B33C03-143D-4308-AA63-9139B191A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268" y="2918649"/>
            <a:ext cx="4462732" cy="293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87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B89637A-9EB3-14D2-08EA-896FD4BC3EDD}"/>
              </a:ext>
            </a:extLst>
          </p:cNvPr>
          <p:cNvSpPr txBox="1">
            <a:spLocks/>
          </p:cNvSpPr>
          <p:nvPr/>
        </p:nvSpPr>
        <p:spPr bwMode="auto">
          <a:xfrm>
            <a:off x="838200" y="27940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chemeClr val="bg1"/>
                </a:solidFill>
                <a:latin typeface="Arial" panose="020B0604020202020204" pitchFamily="34" charset="0"/>
                <a:cs typeface="Arial" panose="020B0604020202020204" pitchFamily="34" charset="0"/>
              </a:rPr>
              <a:t>What Tier Am I?</a:t>
            </a:r>
          </a:p>
        </p:txBody>
      </p:sp>
      <p:sp>
        <p:nvSpPr>
          <p:cNvPr id="23555" name="Content Placeholder 2">
            <a:extLst>
              <a:ext uri="{FF2B5EF4-FFF2-40B4-BE49-F238E27FC236}">
                <a16:creationId xmlns:a16="http://schemas.microsoft.com/office/drawing/2014/main" id="{E3DD3612-9589-2CAB-48BF-8E3FEBEA5D87}"/>
              </a:ext>
            </a:extLst>
          </p:cNvPr>
          <p:cNvSpPr>
            <a:spLocks noGrp="1" noChangeArrowheads="1"/>
          </p:cNvSpPr>
          <p:nvPr>
            <p:ph idx="1"/>
          </p:nvPr>
        </p:nvSpPr>
        <p:spPr>
          <a:xfrm>
            <a:off x="3419475" y="1936750"/>
            <a:ext cx="8521700" cy="4351338"/>
          </a:xfrm>
        </p:spPr>
        <p:txBody>
          <a:bodyPr/>
          <a:lstStyle/>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Six Possible Tiers</a:t>
            </a:r>
          </a:p>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NC LFRF Tier 1:  Charlotte, Raleigh, Durham and Greensboro</a:t>
            </a:r>
          </a:p>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NC LFRF Tier 2:  Gastonia, Winston-Salem, Fayetteville, Wilmington, Concord, Chapel Hill, High Point, Asheville, Rocky Mount, Burlington, Greenville, Cary, Garner, Holly Springs, Indian Trail, Matthews, Monroe, Mooresville, Wake Forest, Wilson</a:t>
            </a:r>
          </a:p>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NC LFRF Tier 5:  Everyone Else</a:t>
            </a:r>
            <a:endParaRPr lang="en-US" dirty="0">
              <a:latin typeface="Calibri" panose="020F0502020204030204" pitchFamily="34" charset="0"/>
              <a:ea typeface="Calibri" panose="020F0502020204030204" pitchFamily="34" charset="0"/>
              <a:cs typeface="Times New Roman" panose="02020603050405020304" pitchFamily="18" charset="0"/>
              <a:hlinkClick r:id="rId3"/>
            </a:endParaRPr>
          </a:p>
          <a:p>
            <a:pPr marL="341313" indent="-341313">
              <a:lnSpc>
                <a:spcPct val="100000"/>
              </a:lnSpc>
              <a:spcBef>
                <a:spcPts val="0"/>
              </a:spcBef>
              <a:spcAft>
                <a:spcPts val="600"/>
              </a:spcAft>
              <a:defRPr/>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SLFRF-Recipient-Tiers-April-2022-Reporting.xlsx (live.com)</a:t>
            </a:r>
            <a:endParaRPr lang="en-US" sz="1800" dirty="0"/>
          </a:p>
          <a:p>
            <a:pPr>
              <a:lnSpc>
                <a:spcPct val="150000"/>
              </a:lnSpc>
              <a:defRPr/>
            </a:pPr>
            <a:endParaRPr lang="en-US" altLang="en-US" dirty="0"/>
          </a:p>
          <a:p>
            <a:pPr marL="0" indent="0">
              <a:lnSpc>
                <a:spcPct val="150000"/>
              </a:lnSpc>
              <a:buFont typeface="Arial" panose="020B0604020202020204" pitchFamily="34" charset="0"/>
              <a:buNone/>
              <a:defRPr/>
            </a:pPr>
            <a:endParaRPr lang="en-US" altLang="en-US" dirty="0"/>
          </a:p>
          <a:p>
            <a:pPr lvl="1">
              <a:defRPr/>
            </a:pPr>
            <a:endParaRPr lang="en-US" altLang="en-US" dirty="0"/>
          </a:p>
          <a:p>
            <a:pPr marL="0" indent="0">
              <a:buFont typeface="Arial" panose="020B0604020202020204" pitchFamily="34" charset="0"/>
              <a:buNone/>
              <a:defRPr/>
            </a:pPr>
            <a:endParaRPr lang="en-US" altLang="en-US" dirty="0"/>
          </a:p>
        </p:txBody>
      </p:sp>
      <p:pic>
        <p:nvPicPr>
          <p:cNvPr id="21508" name="Picture 5" descr="See the source image">
            <a:extLst>
              <a:ext uri="{FF2B5EF4-FFF2-40B4-BE49-F238E27FC236}">
                <a16:creationId xmlns:a16="http://schemas.microsoft.com/office/drawing/2014/main" id="{51A07A9E-91E8-F4BC-5EC3-D024BE5A0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1472"/>
          <a:stretch>
            <a:fillRect/>
          </a:stretch>
        </p:blipFill>
        <p:spPr bwMode="auto">
          <a:xfrm rot="-689586">
            <a:off x="-122238" y="2327275"/>
            <a:ext cx="2962276"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1873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26B5-2F88-BA48-A996-4A13FDFAA43A}"/>
              </a:ext>
            </a:extLst>
          </p:cNvPr>
          <p:cNvSpPr>
            <a:spLocks noGrp="1"/>
          </p:cNvSpPr>
          <p:nvPr>
            <p:ph type="title"/>
          </p:nvPr>
        </p:nvSpPr>
        <p:spPr/>
        <p:txBody>
          <a:bodyPr>
            <a:normAutofit fontScale="90000"/>
          </a:bodyPr>
          <a:lstStyle/>
          <a:p>
            <a:r>
              <a:rPr lang="en-US" dirty="0"/>
              <a:t>Goals of COG Assistance</a:t>
            </a:r>
          </a:p>
        </p:txBody>
      </p:sp>
      <p:sp>
        <p:nvSpPr>
          <p:cNvPr id="3" name="Text Placeholder 2">
            <a:extLst>
              <a:ext uri="{FF2B5EF4-FFF2-40B4-BE49-F238E27FC236}">
                <a16:creationId xmlns:a16="http://schemas.microsoft.com/office/drawing/2014/main" id="{A5ABDF8F-0AD5-5C43-9EF3-8679B9897E01}"/>
              </a:ext>
            </a:extLst>
          </p:cNvPr>
          <p:cNvSpPr>
            <a:spLocks noGrp="1"/>
          </p:cNvSpPr>
          <p:nvPr>
            <p:ph type="body" idx="1"/>
          </p:nvPr>
        </p:nvSpPr>
        <p:spPr/>
        <p:txBody>
          <a:bodyPr>
            <a:normAutofit fontScale="92500" lnSpcReduction="10000"/>
          </a:bodyPr>
          <a:lstStyle/>
          <a:p>
            <a:r>
              <a:rPr lang="en-US" sz="3600" dirty="0">
                <a:solidFill>
                  <a:schemeClr val="accent3"/>
                </a:solidFill>
              </a:rPr>
              <a:t>1</a:t>
            </a:r>
          </a:p>
        </p:txBody>
      </p:sp>
      <p:sp>
        <p:nvSpPr>
          <p:cNvPr id="4" name="Content Placeholder 3">
            <a:extLst>
              <a:ext uri="{FF2B5EF4-FFF2-40B4-BE49-F238E27FC236}">
                <a16:creationId xmlns:a16="http://schemas.microsoft.com/office/drawing/2014/main" id="{7782A119-28D1-B54D-A879-A0DDEC296674}"/>
              </a:ext>
            </a:extLst>
          </p:cNvPr>
          <p:cNvSpPr>
            <a:spLocks noGrp="1"/>
          </p:cNvSpPr>
          <p:nvPr>
            <p:ph sz="half" idx="2"/>
          </p:nvPr>
        </p:nvSpPr>
        <p:spPr>
          <a:xfrm>
            <a:off x="952500" y="2786446"/>
            <a:ext cx="3036477" cy="1942138"/>
          </a:xfrm>
        </p:spPr>
        <p:txBody>
          <a:bodyPr/>
          <a:lstStyle/>
          <a:p>
            <a:pPr marL="0" indent="0">
              <a:buNone/>
            </a:pPr>
            <a:r>
              <a:rPr lang="en-US" dirty="0">
                <a:solidFill>
                  <a:schemeClr val="accent3">
                    <a:lumMod val="75000"/>
                  </a:schemeClr>
                </a:solidFill>
              </a:rPr>
              <a:t>Assist local governments in effectively planning for COVID-19 recovery and SLFRF fund implementation</a:t>
            </a:r>
          </a:p>
          <a:p>
            <a:endParaRPr lang="en-US" dirty="0"/>
          </a:p>
        </p:txBody>
      </p:sp>
      <p:sp>
        <p:nvSpPr>
          <p:cNvPr id="5" name="Text Placeholder 4">
            <a:extLst>
              <a:ext uri="{FF2B5EF4-FFF2-40B4-BE49-F238E27FC236}">
                <a16:creationId xmlns:a16="http://schemas.microsoft.com/office/drawing/2014/main" id="{B55E5840-ED0D-0349-88F3-4E90A0094985}"/>
              </a:ext>
            </a:extLst>
          </p:cNvPr>
          <p:cNvSpPr>
            <a:spLocks noGrp="1"/>
          </p:cNvSpPr>
          <p:nvPr>
            <p:ph type="body" idx="10"/>
          </p:nvPr>
        </p:nvSpPr>
        <p:spPr/>
        <p:txBody>
          <a:bodyPr>
            <a:normAutofit fontScale="92500" lnSpcReduction="10000"/>
          </a:bodyPr>
          <a:lstStyle/>
          <a:p>
            <a:r>
              <a:rPr lang="en-US" sz="3600" dirty="0">
                <a:solidFill>
                  <a:schemeClr val="accent5"/>
                </a:solidFill>
              </a:rPr>
              <a:t>2</a:t>
            </a:r>
          </a:p>
        </p:txBody>
      </p:sp>
      <p:sp>
        <p:nvSpPr>
          <p:cNvPr id="6" name="Content Placeholder 5">
            <a:extLst>
              <a:ext uri="{FF2B5EF4-FFF2-40B4-BE49-F238E27FC236}">
                <a16:creationId xmlns:a16="http://schemas.microsoft.com/office/drawing/2014/main" id="{34801285-85FB-FD43-9631-322998389AF0}"/>
              </a:ext>
            </a:extLst>
          </p:cNvPr>
          <p:cNvSpPr>
            <a:spLocks noGrp="1"/>
          </p:cNvSpPr>
          <p:nvPr>
            <p:ph sz="half" idx="11"/>
          </p:nvPr>
        </p:nvSpPr>
        <p:spPr/>
        <p:txBody>
          <a:bodyPr/>
          <a:lstStyle/>
          <a:p>
            <a:pPr marL="0" indent="0">
              <a:buNone/>
            </a:pPr>
            <a:r>
              <a:rPr lang="en-US" dirty="0">
                <a:solidFill>
                  <a:schemeClr val="accent5">
                    <a:lumMod val="75000"/>
                  </a:schemeClr>
                </a:solidFill>
              </a:rPr>
              <a:t>Provide technical assistance to local governments, including but not limited to project management, monitoring, reporting, grant writing, financial management, toolkits, and/or strategies for implementation</a:t>
            </a:r>
          </a:p>
        </p:txBody>
      </p:sp>
      <p:sp>
        <p:nvSpPr>
          <p:cNvPr id="7" name="Text Placeholder 6">
            <a:extLst>
              <a:ext uri="{FF2B5EF4-FFF2-40B4-BE49-F238E27FC236}">
                <a16:creationId xmlns:a16="http://schemas.microsoft.com/office/drawing/2014/main" id="{8820E658-15B8-6C4B-A736-3D894774670E}"/>
              </a:ext>
            </a:extLst>
          </p:cNvPr>
          <p:cNvSpPr>
            <a:spLocks noGrp="1"/>
          </p:cNvSpPr>
          <p:nvPr>
            <p:ph type="body" idx="12"/>
          </p:nvPr>
        </p:nvSpPr>
        <p:spPr/>
        <p:txBody>
          <a:bodyPr>
            <a:normAutofit fontScale="92500" lnSpcReduction="10000"/>
          </a:bodyPr>
          <a:lstStyle/>
          <a:p>
            <a:r>
              <a:rPr lang="en-US" sz="3600" dirty="0">
                <a:solidFill>
                  <a:schemeClr val="accent4"/>
                </a:solidFill>
              </a:rPr>
              <a:t>3</a:t>
            </a:r>
          </a:p>
        </p:txBody>
      </p:sp>
      <p:sp>
        <p:nvSpPr>
          <p:cNvPr id="8" name="Content Placeholder 7">
            <a:extLst>
              <a:ext uri="{FF2B5EF4-FFF2-40B4-BE49-F238E27FC236}">
                <a16:creationId xmlns:a16="http://schemas.microsoft.com/office/drawing/2014/main" id="{7F52F621-1B1F-5E49-939F-12BD1A0FD522}"/>
              </a:ext>
            </a:extLst>
          </p:cNvPr>
          <p:cNvSpPr>
            <a:spLocks noGrp="1"/>
          </p:cNvSpPr>
          <p:nvPr>
            <p:ph sz="half" idx="13"/>
          </p:nvPr>
        </p:nvSpPr>
        <p:spPr/>
        <p:txBody>
          <a:bodyPr/>
          <a:lstStyle/>
          <a:p>
            <a:pPr marL="0" indent="0">
              <a:buNone/>
            </a:pPr>
            <a:r>
              <a:rPr lang="en-US" dirty="0">
                <a:solidFill>
                  <a:schemeClr val="accent4">
                    <a:lumMod val="75000"/>
                  </a:schemeClr>
                </a:solidFill>
              </a:rPr>
              <a:t>Convene local government administrators, elected officials, and other stakeholders to collaborate on regional recovery and effective SLFRF implementation</a:t>
            </a:r>
          </a:p>
          <a:p>
            <a:pPr marL="0" indent="0">
              <a:buNone/>
            </a:pPr>
            <a:endParaRPr lang="en-US" dirty="0"/>
          </a:p>
          <a:p>
            <a:endParaRPr lang="en-US" dirty="0"/>
          </a:p>
        </p:txBody>
      </p:sp>
    </p:spTree>
    <p:extLst>
      <p:ext uri="{BB962C8B-B14F-4D97-AF65-F5344CB8AC3E}">
        <p14:creationId xmlns:p14="http://schemas.microsoft.com/office/powerpoint/2010/main" val="49548341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FA04-6227-9040-92A6-9514A59B8E7B}"/>
              </a:ext>
            </a:extLst>
          </p:cNvPr>
          <p:cNvSpPr>
            <a:spLocks noGrp="1"/>
          </p:cNvSpPr>
          <p:nvPr>
            <p:ph type="title"/>
          </p:nvPr>
        </p:nvSpPr>
        <p:spPr/>
        <p:txBody>
          <a:bodyPr>
            <a:normAutofit fontScale="90000"/>
          </a:bodyPr>
          <a:lstStyle/>
          <a:p>
            <a:r>
              <a:rPr lang="en-US" dirty="0"/>
              <a:t>Opportunities &amp; Challenges</a:t>
            </a:r>
          </a:p>
        </p:txBody>
      </p:sp>
      <p:sp>
        <p:nvSpPr>
          <p:cNvPr id="3" name="Text Placeholder 2">
            <a:extLst>
              <a:ext uri="{FF2B5EF4-FFF2-40B4-BE49-F238E27FC236}">
                <a16:creationId xmlns:a16="http://schemas.microsoft.com/office/drawing/2014/main" id="{9CD657E5-4675-E84E-840E-4F6D4868C5A9}"/>
              </a:ext>
            </a:extLst>
          </p:cNvPr>
          <p:cNvSpPr>
            <a:spLocks noGrp="1"/>
          </p:cNvSpPr>
          <p:nvPr>
            <p:ph type="body" idx="1"/>
          </p:nvPr>
        </p:nvSpPr>
        <p:spPr/>
        <p:txBody>
          <a:bodyPr/>
          <a:lstStyle/>
          <a:p>
            <a:r>
              <a:rPr lang="en-US" dirty="0"/>
              <a:t>Opportunities</a:t>
            </a:r>
          </a:p>
        </p:txBody>
      </p:sp>
      <p:sp>
        <p:nvSpPr>
          <p:cNvPr id="5" name="Content Placeholder 4">
            <a:extLst>
              <a:ext uri="{FF2B5EF4-FFF2-40B4-BE49-F238E27FC236}">
                <a16:creationId xmlns:a16="http://schemas.microsoft.com/office/drawing/2014/main" id="{0B4B9306-DDC0-AD4F-A9C2-739C6AEB0172}"/>
              </a:ext>
            </a:extLst>
          </p:cNvPr>
          <p:cNvSpPr>
            <a:spLocks noGrp="1"/>
          </p:cNvSpPr>
          <p:nvPr>
            <p:ph sz="half" idx="2"/>
          </p:nvPr>
        </p:nvSpPr>
        <p:spPr>
          <a:xfrm>
            <a:off x="964023" y="2786446"/>
            <a:ext cx="4827178" cy="1942138"/>
          </a:xfrm>
        </p:spPr>
        <p:txBody>
          <a:bodyPr/>
          <a:lstStyle/>
          <a:p>
            <a:r>
              <a:rPr lang="en-US" dirty="0"/>
              <a:t>Once in a generation funding </a:t>
            </a:r>
          </a:p>
          <a:p>
            <a:r>
              <a:rPr lang="en-US" dirty="0"/>
              <a:t>Revenue replacement standard allowance gives much needed flexibility</a:t>
            </a:r>
          </a:p>
          <a:p>
            <a:r>
              <a:rPr lang="en-US" dirty="0"/>
              <a:t>Opportunity to address long-standing issues like deferred maintenance and broadband availability</a:t>
            </a:r>
          </a:p>
          <a:p>
            <a:endParaRPr lang="en-US"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6AF03CC0-7DA0-ED4F-B612-580E138D588A}"/>
              </a:ext>
            </a:extLst>
          </p:cNvPr>
          <p:cNvSpPr>
            <a:spLocks noGrp="1"/>
          </p:cNvSpPr>
          <p:nvPr>
            <p:ph type="body" idx="10"/>
          </p:nvPr>
        </p:nvSpPr>
        <p:spPr/>
        <p:txBody>
          <a:bodyPr/>
          <a:lstStyle/>
          <a:p>
            <a:r>
              <a:rPr lang="en-US" dirty="0"/>
              <a:t>Challenges</a:t>
            </a:r>
          </a:p>
        </p:txBody>
      </p:sp>
      <p:sp>
        <p:nvSpPr>
          <p:cNvPr id="6" name="Content Placeholder 5">
            <a:extLst>
              <a:ext uri="{FF2B5EF4-FFF2-40B4-BE49-F238E27FC236}">
                <a16:creationId xmlns:a16="http://schemas.microsoft.com/office/drawing/2014/main" id="{B7D8EEE0-6E1C-9F47-936F-25FCC2FC368C}"/>
              </a:ext>
            </a:extLst>
          </p:cNvPr>
          <p:cNvSpPr>
            <a:spLocks noGrp="1"/>
          </p:cNvSpPr>
          <p:nvPr>
            <p:ph sz="half" idx="13"/>
          </p:nvPr>
        </p:nvSpPr>
        <p:spPr>
          <a:xfrm>
            <a:off x="6362700" y="2799146"/>
            <a:ext cx="4756241" cy="1564510"/>
          </a:xfrm>
        </p:spPr>
        <p:txBody>
          <a:bodyPr/>
          <a:lstStyle/>
          <a:p>
            <a:r>
              <a:rPr lang="en-US" dirty="0"/>
              <a:t>Between SLFRF, grant programs, and state earmarks there is a lot to keep up with</a:t>
            </a:r>
          </a:p>
          <a:p>
            <a:r>
              <a:rPr lang="en-US" dirty="0"/>
              <a:t>Lack of experience with fund administration, especially Federal funds</a:t>
            </a:r>
          </a:p>
          <a:p>
            <a:r>
              <a:rPr lang="en-US" dirty="0"/>
              <a:t>Small towns and rural counties are short-staffed</a:t>
            </a:r>
          </a:p>
        </p:txBody>
      </p:sp>
      <p:pic>
        <p:nvPicPr>
          <p:cNvPr id="12" name="Picture 11">
            <a:extLst>
              <a:ext uri="{FF2B5EF4-FFF2-40B4-BE49-F238E27FC236}">
                <a16:creationId xmlns:a16="http://schemas.microsoft.com/office/drawing/2014/main" id="{1B2EC086-B397-78FC-35B0-AFCB886095BC}"/>
              </a:ext>
            </a:extLst>
          </p:cNvPr>
          <p:cNvPicPr>
            <a:picLocks noChangeAspect="1"/>
          </p:cNvPicPr>
          <p:nvPr/>
        </p:nvPicPr>
        <p:blipFill rotWithShape="1">
          <a:blip r:embed="rId2"/>
          <a:srcRect r="33336"/>
          <a:stretch/>
        </p:blipFill>
        <p:spPr>
          <a:xfrm>
            <a:off x="7218744" y="4508705"/>
            <a:ext cx="2595285" cy="1699183"/>
          </a:xfrm>
          <a:prstGeom prst="rect">
            <a:avLst/>
          </a:prstGeom>
        </p:spPr>
      </p:pic>
    </p:spTree>
    <p:extLst>
      <p:ext uri="{BB962C8B-B14F-4D97-AF65-F5344CB8AC3E}">
        <p14:creationId xmlns:p14="http://schemas.microsoft.com/office/powerpoint/2010/main" val="7676759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p:txBody>
          <a:bodyPr>
            <a:normAutofit fontScale="90000"/>
          </a:bodyPr>
          <a:lstStyle/>
          <a:p>
            <a:r>
              <a:rPr lang="en-US" dirty="0"/>
              <a:t>High Country COG’s Approach</a:t>
            </a:r>
          </a:p>
        </p:txBody>
      </p:sp>
      <p:sp>
        <p:nvSpPr>
          <p:cNvPr id="45" name="Text Placeholder 44">
            <a:extLst>
              <a:ext uri="{FF2B5EF4-FFF2-40B4-BE49-F238E27FC236}">
                <a16:creationId xmlns:a16="http://schemas.microsoft.com/office/drawing/2014/main" id="{803A1E73-C790-447A-974F-B3ADB50149F7}"/>
              </a:ext>
            </a:extLst>
          </p:cNvPr>
          <p:cNvSpPr>
            <a:spLocks noGrp="1"/>
          </p:cNvSpPr>
          <p:nvPr>
            <p:ph type="body" sz="quarter" idx="12"/>
          </p:nvPr>
        </p:nvSpPr>
        <p:spPr/>
        <p:txBody>
          <a:bodyPr/>
          <a:lstStyle/>
          <a:p>
            <a:r>
              <a:rPr lang="en-US" dirty="0"/>
              <a:t>New Department</a:t>
            </a:r>
          </a:p>
        </p:txBody>
      </p:sp>
      <p:sp>
        <p:nvSpPr>
          <p:cNvPr id="44" name="Text Placeholder 43">
            <a:extLst>
              <a:ext uri="{FF2B5EF4-FFF2-40B4-BE49-F238E27FC236}">
                <a16:creationId xmlns:a16="http://schemas.microsoft.com/office/drawing/2014/main" id="{906E4DF9-127F-4650-8BAA-2521A37885B0}"/>
              </a:ext>
            </a:extLst>
          </p:cNvPr>
          <p:cNvSpPr>
            <a:spLocks noGrp="1"/>
          </p:cNvSpPr>
          <p:nvPr>
            <p:ph type="body" sz="quarter" idx="10"/>
          </p:nvPr>
        </p:nvSpPr>
        <p:spPr>
          <a:xfrm>
            <a:off x="952500" y="2656903"/>
            <a:ext cx="4838700" cy="1251481"/>
          </a:xfrm>
        </p:spPr>
        <p:txBody>
          <a:bodyPr/>
          <a:lstStyle/>
          <a:p>
            <a:r>
              <a:rPr lang="en-US" b="1" dirty="0">
                <a:solidFill>
                  <a:schemeClr val="accent3"/>
                </a:solidFill>
              </a:rPr>
              <a:t>Economic Recovery &amp; Resilience</a:t>
            </a:r>
          </a:p>
          <a:p>
            <a:pPr marL="285750" indent="-169863">
              <a:buFont typeface="Arial" panose="020B0604020202020204" pitchFamily="34" charset="0"/>
              <a:buChar char="•"/>
            </a:pPr>
            <a:r>
              <a:rPr lang="en-US" dirty="0"/>
              <a:t>2 full-time, temporary employees</a:t>
            </a:r>
          </a:p>
          <a:p>
            <a:pPr marL="285750" indent="-169863">
              <a:buFont typeface="Arial" panose="020B0604020202020204" pitchFamily="34" charset="0"/>
              <a:buChar char="•"/>
            </a:pPr>
            <a:r>
              <a:rPr lang="en-US" dirty="0"/>
              <a:t>Funded by ARPA, Disaster Recovery funding, and Dogwood Health Trust</a:t>
            </a:r>
          </a:p>
        </p:txBody>
      </p:sp>
      <p:sp>
        <p:nvSpPr>
          <p:cNvPr id="47" name="Text Placeholder 46">
            <a:extLst>
              <a:ext uri="{FF2B5EF4-FFF2-40B4-BE49-F238E27FC236}">
                <a16:creationId xmlns:a16="http://schemas.microsoft.com/office/drawing/2014/main" id="{DDA232CE-EB44-41DD-920C-AEDD5C33D2A5}"/>
              </a:ext>
            </a:extLst>
          </p:cNvPr>
          <p:cNvSpPr>
            <a:spLocks noGrp="1"/>
          </p:cNvSpPr>
          <p:nvPr>
            <p:ph type="body" sz="quarter" idx="14"/>
          </p:nvPr>
        </p:nvSpPr>
        <p:spPr>
          <a:xfrm>
            <a:off x="953655" y="4026524"/>
            <a:ext cx="4838700" cy="315915"/>
          </a:xfrm>
        </p:spPr>
        <p:txBody>
          <a:bodyPr/>
          <a:lstStyle/>
          <a:p>
            <a:r>
              <a:rPr lang="en-US" dirty="0"/>
              <a:t>Short-Term Efforts</a:t>
            </a:r>
          </a:p>
        </p:txBody>
      </p:sp>
      <p:sp>
        <p:nvSpPr>
          <p:cNvPr id="46" name="Text Placeholder 45">
            <a:extLst>
              <a:ext uri="{FF2B5EF4-FFF2-40B4-BE49-F238E27FC236}">
                <a16:creationId xmlns:a16="http://schemas.microsoft.com/office/drawing/2014/main" id="{A09D80D2-95FB-43C6-96F8-7EF7737C28BA}"/>
              </a:ext>
            </a:extLst>
          </p:cNvPr>
          <p:cNvSpPr>
            <a:spLocks noGrp="1"/>
          </p:cNvSpPr>
          <p:nvPr>
            <p:ph type="body" sz="quarter" idx="13"/>
          </p:nvPr>
        </p:nvSpPr>
        <p:spPr>
          <a:xfrm>
            <a:off x="953655" y="4397428"/>
            <a:ext cx="4838700" cy="636754"/>
          </a:xfrm>
        </p:spPr>
        <p:txBody>
          <a:bodyPr/>
          <a:lstStyle/>
          <a:p>
            <a:pPr marL="285750" indent="-169863">
              <a:buFont typeface="Arial" panose="020B0604020202020204" pitchFamily="34" charset="0"/>
              <a:buChar char="•"/>
            </a:pPr>
            <a:r>
              <a:rPr lang="en-US" dirty="0"/>
              <a:t>SLFRF administration assistance</a:t>
            </a:r>
          </a:p>
          <a:p>
            <a:pPr marL="285750" indent="-169863">
              <a:buFont typeface="Arial" panose="020B0604020202020204" pitchFamily="34" charset="0"/>
              <a:buChar char="•"/>
            </a:pPr>
            <a:r>
              <a:rPr lang="en-US" dirty="0"/>
              <a:t>Grant application assistance for ARPA-related funds (LASII, GREAT, CAB, etc.)</a:t>
            </a:r>
          </a:p>
          <a:p>
            <a:pPr marL="285750" indent="-169863">
              <a:buFont typeface="Arial" panose="020B0604020202020204" pitchFamily="34" charset="0"/>
              <a:buChar char="•"/>
            </a:pPr>
            <a:r>
              <a:rPr lang="en-US" dirty="0"/>
              <a:t>Administration assistance for state earmarks</a:t>
            </a:r>
          </a:p>
          <a:p>
            <a:pPr marL="285750" indent="-169863">
              <a:buFont typeface="Arial" panose="020B0604020202020204" pitchFamily="34" charset="0"/>
              <a:buChar char="•"/>
            </a:pPr>
            <a:r>
              <a:rPr lang="en-US" dirty="0"/>
              <a:t>Opioid Settlement Fund assistance</a:t>
            </a:r>
          </a:p>
        </p:txBody>
      </p:sp>
      <p:sp>
        <p:nvSpPr>
          <p:cNvPr id="51" name="Text Placeholder 50">
            <a:extLst>
              <a:ext uri="{FF2B5EF4-FFF2-40B4-BE49-F238E27FC236}">
                <a16:creationId xmlns:a16="http://schemas.microsoft.com/office/drawing/2014/main" id="{D582AC9C-B267-4C04-9E50-051DE433538C}"/>
              </a:ext>
            </a:extLst>
          </p:cNvPr>
          <p:cNvSpPr>
            <a:spLocks noGrp="1"/>
          </p:cNvSpPr>
          <p:nvPr>
            <p:ph type="body" sz="quarter" idx="18"/>
          </p:nvPr>
        </p:nvSpPr>
        <p:spPr/>
        <p:txBody>
          <a:bodyPr/>
          <a:lstStyle/>
          <a:p>
            <a:r>
              <a:rPr lang="en-US" dirty="0"/>
              <a:t>Long-Term Efforts</a:t>
            </a:r>
          </a:p>
        </p:txBody>
      </p:sp>
      <p:sp>
        <p:nvSpPr>
          <p:cNvPr id="50" name="Text Placeholder 49">
            <a:extLst>
              <a:ext uri="{FF2B5EF4-FFF2-40B4-BE49-F238E27FC236}">
                <a16:creationId xmlns:a16="http://schemas.microsoft.com/office/drawing/2014/main" id="{C60A09F8-DA84-487F-81AC-337BE4A9F35B}"/>
              </a:ext>
            </a:extLst>
          </p:cNvPr>
          <p:cNvSpPr>
            <a:spLocks noGrp="1"/>
          </p:cNvSpPr>
          <p:nvPr>
            <p:ph type="body" sz="quarter" idx="17"/>
          </p:nvPr>
        </p:nvSpPr>
        <p:spPr>
          <a:xfrm>
            <a:off x="6399647" y="2656903"/>
            <a:ext cx="4838700" cy="3084139"/>
          </a:xfrm>
        </p:spPr>
        <p:txBody>
          <a:bodyPr/>
          <a:lstStyle/>
          <a:p>
            <a:pPr marL="285750" indent="-285750">
              <a:buFont typeface="Arial" panose="020B0604020202020204" pitchFamily="34" charset="0"/>
              <a:buChar char="•"/>
            </a:pPr>
            <a:r>
              <a:rPr lang="en-US" dirty="0"/>
              <a:t>Local &amp; regional planning efforts</a:t>
            </a:r>
          </a:p>
          <a:p>
            <a:pPr marL="512763" lvl="1" indent="-169863"/>
            <a:r>
              <a:rPr lang="en-US" sz="1600" dirty="0"/>
              <a:t>Land Use Plans</a:t>
            </a:r>
          </a:p>
          <a:p>
            <a:pPr marL="512763" lvl="1" indent="-169863"/>
            <a:r>
              <a:rPr lang="en-US" sz="1600" dirty="0"/>
              <a:t>Resiliency Plans</a:t>
            </a:r>
          </a:p>
          <a:p>
            <a:pPr marL="512763" lvl="1" indent="-169863"/>
            <a:r>
              <a:rPr lang="en-US" sz="1600" dirty="0"/>
              <a:t>Comprehensive Plans</a:t>
            </a:r>
          </a:p>
          <a:p>
            <a:pPr marL="512763" lvl="1" indent="-169863"/>
            <a:r>
              <a:rPr lang="en-US" sz="1600" dirty="0"/>
              <a:t>Economic Development Plans</a:t>
            </a:r>
          </a:p>
          <a:p>
            <a:pPr marL="512763" lvl="1" indent="-169863"/>
            <a:r>
              <a:rPr lang="en-US" sz="1600" dirty="0"/>
              <a:t>Asset Management Plans</a:t>
            </a:r>
          </a:p>
          <a:p>
            <a:pPr marL="512763" lvl="1" indent="-169863"/>
            <a:r>
              <a:rPr lang="en-US" sz="1600" dirty="0"/>
              <a:t>Capital Improvement Plans</a:t>
            </a:r>
          </a:p>
          <a:p>
            <a:pPr marL="512763" lvl="1" indent="-169863"/>
            <a:r>
              <a:rPr lang="en-US" sz="1600" dirty="0"/>
              <a:t>Affordable Housing</a:t>
            </a:r>
          </a:p>
          <a:p>
            <a:pPr marL="512763" lvl="1" indent="-169863"/>
            <a:r>
              <a:rPr lang="en-US" sz="1600" dirty="0"/>
              <a:t>Disaster Recovery</a:t>
            </a:r>
          </a:p>
          <a:p>
            <a:pPr marL="512763" lvl="1" indent="-169863"/>
            <a:r>
              <a:rPr lang="en-US" sz="1600" dirty="0"/>
              <a:t>Sustainability Plans</a:t>
            </a:r>
          </a:p>
        </p:txBody>
      </p:sp>
      <p:pic>
        <p:nvPicPr>
          <p:cNvPr id="14" name="Picture 13" descr="Shape&#10;&#10;Description automatically generated">
            <a:extLst>
              <a:ext uri="{FF2B5EF4-FFF2-40B4-BE49-F238E27FC236}">
                <a16:creationId xmlns:a16="http://schemas.microsoft.com/office/drawing/2014/main" id="{BD74E852-6AE7-90C5-6B3C-C7D733527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7997" y="5034182"/>
            <a:ext cx="1232745" cy="1204452"/>
          </a:xfrm>
          <a:prstGeom prst="rect">
            <a:avLst/>
          </a:prstGeom>
        </p:spPr>
      </p:pic>
    </p:spTree>
    <p:extLst>
      <p:ext uri="{BB962C8B-B14F-4D97-AF65-F5344CB8AC3E}">
        <p14:creationId xmlns:p14="http://schemas.microsoft.com/office/powerpoint/2010/main" val="6438421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p:txBody>
          <a:bodyPr>
            <a:normAutofit/>
          </a:bodyPr>
          <a:lstStyle/>
          <a:p>
            <a:r>
              <a:rPr lang="en-US" dirty="0"/>
              <a:t>Land of Sky</a:t>
            </a:r>
          </a:p>
        </p:txBody>
      </p:sp>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a:xfrm>
            <a:off x="1967483" y="2289363"/>
            <a:ext cx="9508237" cy="2795232"/>
          </a:xfrm>
        </p:spPr>
        <p:txBody>
          <a:bodyPr/>
          <a:lstStyle/>
          <a:p>
            <a:r>
              <a:rPr lang="en-US" sz="1800" dirty="0"/>
              <a:t>LOSRC ARPA Assistance to date:</a:t>
            </a:r>
          </a:p>
          <a:p>
            <a:pPr marL="285750" indent="-285750">
              <a:buFont typeface="Arial" panose="020B0604020202020204" pitchFamily="34" charset="0"/>
              <a:buChar char="•"/>
            </a:pPr>
            <a:r>
              <a:rPr lang="en-US" sz="1800" dirty="0"/>
              <a:t>Administration of ARPA for several jurisdictions</a:t>
            </a:r>
          </a:p>
          <a:p>
            <a:pPr marL="285750" indent="-285750">
              <a:buFont typeface="Arial" panose="020B0604020202020204" pitchFamily="34" charset="0"/>
              <a:buChar char="•"/>
            </a:pPr>
            <a:r>
              <a:rPr lang="en-US" sz="1800" dirty="0"/>
              <a:t>Policy and Grant Project Ordinances, Reporting</a:t>
            </a:r>
          </a:p>
          <a:p>
            <a:pPr marL="285750" indent="-285750">
              <a:buFont typeface="Arial" panose="020B0604020202020204" pitchFamily="34" charset="0"/>
              <a:buChar char="•"/>
            </a:pPr>
            <a:r>
              <a:rPr lang="en-US" sz="1800" dirty="0"/>
              <a:t>Developing &amp; Coordinating Projects for local governments</a:t>
            </a:r>
          </a:p>
          <a:p>
            <a:pPr marL="285750" indent="-285750">
              <a:buFont typeface="Arial" panose="020B0604020202020204" pitchFamily="34" charset="0"/>
              <a:buChar char="•"/>
            </a:pPr>
            <a:r>
              <a:rPr lang="en-US" sz="1800" dirty="0"/>
              <a:t>Project Management for ARPA projects (local/Fed/State)</a:t>
            </a:r>
          </a:p>
          <a:p>
            <a:pPr marL="285750" indent="-285750">
              <a:buFont typeface="Arial" panose="020B0604020202020204" pitchFamily="34" charset="0"/>
              <a:buChar char="•"/>
            </a:pPr>
            <a:r>
              <a:rPr lang="en-US" sz="1800" dirty="0"/>
              <a:t>Rebounding Stronger Summit (Region A, Fed Reserve)</a:t>
            </a:r>
          </a:p>
          <a:p>
            <a:pPr marL="285750" indent="-285750">
              <a:buFont typeface="Arial" panose="020B0604020202020204" pitchFamily="34" charset="0"/>
              <a:buChar char="•"/>
            </a:pPr>
            <a:r>
              <a:rPr lang="en-US" sz="1800" dirty="0"/>
              <a:t>Grant writing – broadband, infrastructure, etc.</a:t>
            </a:r>
          </a:p>
          <a:p>
            <a:pPr marL="0" indent="0">
              <a:buNone/>
            </a:pPr>
            <a:endParaRPr lang="en-US" sz="1800" dirty="0"/>
          </a:p>
          <a:p>
            <a:pPr marL="0" indent="0">
              <a:buNone/>
            </a:pPr>
            <a:r>
              <a:rPr lang="en-US" sz="1800" dirty="0"/>
              <a:t>For Upcoming events/opportunities – Contact Erica Anderson, </a:t>
            </a:r>
            <a:r>
              <a:rPr lang="en-US" sz="1800" dirty="0">
                <a:hlinkClick r:id="rId2"/>
              </a:rPr>
              <a:t>erica@landofsky.org</a:t>
            </a:r>
            <a:r>
              <a:rPr lang="en-US" sz="1800" dirty="0"/>
              <a:t>  </a:t>
            </a:r>
          </a:p>
          <a:p>
            <a:pPr marL="0" indent="0">
              <a:buNone/>
            </a:pPr>
            <a:endParaRPr lang="en-US" sz="1800" dirty="0"/>
          </a:p>
          <a:p>
            <a:pPr marL="285750" indent="-285750">
              <a:buFont typeface="Arial" panose="020B0604020202020204" pitchFamily="34" charset="0"/>
              <a:buChar char="•"/>
            </a:pPr>
            <a:endParaRPr lang="en-US" sz="1800" dirty="0"/>
          </a:p>
        </p:txBody>
      </p:sp>
      <p:pic>
        <p:nvPicPr>
          <p:cNvPr id="2" name="Picture 1">
            <a:extLst>
              <a:ext uri="{FF2B5EF4-FFF2-40B4-BE49-F238E27FC236}">
                <a16:creationId xmlns:a16="http://schemas.microsoft.com/office/drawing/2014/main" id="{13A28D78-1519-BDEA-9A81-AABCC07DF159}"/>
              </a:ext>
            </a:extLst>
          </p:cNvPr>
          <p:cNvPicPr>
            <a:picLocks noChangeAspect="1"/>
          </p:cNvPicPr>
          <p:nvPr/>
        </p:nvPicPr>
        <p:blipFill>
          <a:blip r:embed="rId3"/>
          <a:stretch>
            <a:fillRect/>
          </a:stretch>
        </p:blipFill>
        <p:spPr>
          <a:xfrm>
            <a:off x="8734655" y="3265216"/>
            <a:ext cx="2979724" cy="843525"/>
          </a:xfrm>
          <a:prstGeom prst="rect">
            <a:avLst/>
          </a:prstGeom>
        </p:spPr>
      </p:pic>
    </p:spTree>
    <p:extLst>
      <p:ext uri="{BB962C8B-B14F-4D97-AF65-F5344CB8AC3E}">
        <p14:creationId xmlns:p14="http://schemas.microsoft.com/office/powerpoint/2010/main" val="41327268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p:txBody>
          <a:bodyPr/>
          <a:lstStyle/>
          <a:p>
            <a:r>
              <a:rPr lang="en-US" dirty="0"/>
              <a:t>Thank you</a:t>
            </a:r>
          </a:p>
        </p:txBody>
      </p:sp>
      <p:sp>
        <p:nvSpPr>
          <p:cNvPr id="11" name="Subtitle 10">
            <a:extLst>
              <a:ext uri="{FF2B5EF4-FFF2-40B4-BE49-F238E27FC236}">
                <a16:creationId xmlns:a16="http://schemas.microsoft.com/office/drawing/2014/main" id="{F0F25866-5DB1-334A-8037-692579FBDE39}"/>
              </a:ext>
            </a:extLst>
          </p:cNvPr>
          <p:cNvSpPr>
            <a:spLocks noGrp="1"/>
          </p:cNvSpPr>
          <p:nvPr>
            <p:ph type="subTitle" idx="1"/>
          </p:nvPr>
        </p:nvSpPr>
        <p:spPr/>
        <p:txBody>
          <a:bodyPr/>
          <a:lstStyle/>
          <a:p>
            <a:r>
              <a:rPr lang="en-US" dirty="0"/>
              <a:t>Cory Osborne</a:t>
            </a:r>
            <a:br>
              <a:rPr lang="en-US" dirty="0"/>
            </a:br>
            <a:r>
              <a:rPr lang="en-US" i="1" dirty="0"/>
              <a:t>Director of Recovery &amp; Resilience</a:t>
            </a:r>
            <a:br>
              <a:rPr lang="en-US" dirty="0"/>
            </a:br>
            <a:r>
              <a:rPr lang="en-US" dirty="0"/>
              <a:t>High Country Council of Governments </a:t>
            </a:r>
            <a:r>
              <a:rPr lang="en-US" dirty="0">
                <a:solidFill>
                  <a:schemeClr val="accent3"/>
                </a:solidFill>
              </a:rPr>
              <a:t>cosborne@hccog.org</a:t>
            </a:r>
          </a:p>
        </p:txBody>
      </p:sp>
      <p:pic>
        <p:nvPicPr>
          <p:cNvPr id="6" name="Picture Placeholder 5" descr="A clock on a tower&#10;&#10;Description automatically generated with medium confidence">
            <a:extLst>
              <a:ext uri="{FF2B5EF4-FFF2-40B4-BE49-F238E27FC236}">
                <a16:creationId xmlns:a16="http://schemas.microsoft.com/office/drawing/2014/main" id="{768D17DF-EBF6-0AEA-B2F4-8333509B32C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580" b="24325"/>
          <a:stretch/>
        </p:blipFill>
        <p:spPr>
          <a:xfrm>
            <a:off x="0" y="0"/>
            <a:ext cx="6096000" cy="6858000"/>
          </a:xfrm>
        </p:spPr>
      </p:pic>
    </p:spTree>
    <p:extLst>
      <p:ext uri="{BB962C8B-B14F-4D97-AF65-F5344CB8AC3E}">
        <p14:creationId xmlns:p14="http://schemas.microsoft.com/office/powerpoint/2010/main" val="23366773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66DA-B7EF-90E9-1CE3-D4351E83F075}"/>
              </a:ext>
            </a:extLst>
          </p:cNvPr>
          <p:cNvSpPr>
            <a:spLocks noGrp="1"/>
          </p:cNvSpPr>
          <p:nvPr>
            <p:ph type="title"/>
          </p:nvPr>
        </p:nvSpPr>
        <p:spPr>
          <a:xfrm>
            <a:off x="838200" y="365125"/>
            <a:ext cx="10515600" cy="868363"/>
          </a:xfrm>
        </p:spPr>
        <p:txBody>
          <a:bodyPr/>
          <a:lstStyle/>
          <a:p>
            <a:pPr algn="ctr"/>
            <a:r>
              <a:rPr lang="en-US" b="1" dirty="0"/>
              <a:t>COG Resources</a:t>
            </a:r>
          </a:p>
        </p:txBody>
      </p:sp>
      <p:graphicFrame>
        <p:nvGraphicFramePr>
          <p:cNvPr id="5" name="Content Placeholder 4">
            <a:extLst>
              <a:ext uri="{FF2B5EF4-FFF2-40B4-BE49-F238E27FC236}">
                <a16:creationId xmlns:a16="http://schemas.microsoft.com/office/drawing/2014/main" id="{6DE51E26-93CB-B507-F96D-6F3E490AA91F}"/>
              </a:ext>
            </a:extLst>
          </p:cNvPr>
          <p:cNvGraphicFramePr>
            <a:graphicFrameLocks noGrp="1"/>
          </p:cNvGraphicFramePr>
          <p:nvPr>
            <p:ph idx="1"/>
          </p:nvPr>
        </p:nvGraphicFramePr>
        <p:xfrm>
          <a:off x="1201730" y="1442777"/>
          <a:ext cx="9377136" cy="1202196"/>
        </p:xfrm>
        <a:graphic>
          <a:graphicData uri="http://schemas.openxmlformats.org/drawingml/2006/table">
            <a:tbl>
              <a:tblPr/>
              <a:tblGrid>
                <a:gridCol w="854287">
                  <a:extLst>
                    <a:ext uri="{9D8B030D-6E8A-4147-A177-3AD203B41FA5}">
                      <a16:colId xmlns:a16="http://schemas.microsoft.com/office/drawing/2014/main" val="673480003"/>
                    </a:ext>
                  </a:extLst>
                </a:gridCol>
                <a:gridCol w="4378222">
                  <a:extLst>
                    <a:ext uri="{9D8B030D-6E8A-4147-A177-3AD203B41FA5}">
                      <a16:colId xmlns:a16="http://schemas.microsoft.com/office/drawing/2014/main" val="2064747335"/>
                    </a:ext>
                  </a:extLst>
                </a:gridCol>
                <a:gridCol w="1872090">
                  <a:extLst>
                    <a:ext uri="{9D8B030D-6E8A-4147-A177-3AD203B41FA5}">
                      <a16:colId xmlns:a16="http://schemas.microsoft.com/office/drawing/2014/main" val="588404032"/>
                    </a:ext>
                  </a:extLst>
                </a:gridCol>
                <a:gridCol w="2272537">
                  <a:extLst>
                    <a:ext uri="{9D8B030D-6E8A-4147-A177-3AD203B41FA5}">
                      <a16:colId xmlns:a16="http://schemas.microsoft.com/office/drawing/2014/main" val="4165070880"/>
                    </a:ext>
                  </a:extLst>
                </a:gridCol>
              </a:tblGrid>
              <a:tr h="200366">
                <a:tc>
                  <a:txBody>
                    <a:bodyPr/>
                    <a:lstStyle/>
                    <a:p>
                      <a:pPr algn="ctr" fontAlgn="b"/>
                      <a:r>
                        <a:rPr lang="en-US" sz="1200" b="1" i="0" u="none" strike="noStrike">
                          <a:solidFill>
                            <a:srgbClr val="000000"/>
                          </a:solidFill>
                          <a:effectLst/>
                          <a:latin typeface="Calibri" panose="020F0502020204030204" pitchFamily="34" charset="0"/>
                        </a:rPr>
                        <a:t>Region</a:t>
                      </a:r>
                    </a:p>
                  </a:txBody>
                  <a:tcPr marL="10018" marR="10018" marT="100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Region Name</a:t>
                      </a:r>
                    </a:p>
                  </a:txBody>
                  <a:tcPr marL="10018" marR="10018" marT="100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Director </a:t>
                      </a:r>
                    </a:p>
                  </a:txBody>
                  <a:tcPr marL="10018" marR="10018" marT="100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Email Address</a:t>
                      </a:r>
                    </a:p>
                  </a:txBody>
                  <a:tcPr marL="10018" marR="10018" marT="1001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972062"/>
                  </a:ext>
                </a:extLst>
              </a:tr>
              <a:tr h="200366">
                <a:tc>
                  <a:txBody>
                    <a:bodyPr/>
                    <a:lstStyle/>
                    <a:p>
                      <a:pPr algn="ctr" fontAlgn="b"/>
                      <a:r>
                        <a:rPr lang="en-US" sz="1200" b="0" i="0" u="none" strike="noStrike">
                          <a:solidFill>
                            <a:srgbClr val="000000"/>
                          </a:solidFill>
                          <a:effectLst/>
                          <a:latin typeface="Calibri" panose="020F0502020204030204" pitchFamily="34" charset="0"/>
                        </a:rPr>
                        <a:t>A</a:t>
                      </a:r>
                    </a:p>
                  </a:txBody>
                  <a:tcPr marL="10018" marR="10018" marT="100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dirty="0">
                          <a:solidFill>
                            <a:srgbClr val="000000"/>
                          </a:solidFill>
                          <a:effectLst/>
                          <a:latin typeface="Calibri" panose="020F0502020204030204" pitchFamily="34" charset="0"/>
                        </a:rPr>
                        <a:t>Southwestern Commission </a:t>
                      </a:r>
                    </a:p>
                  </a:txBody>
                  <a:tcPr marL="10018" marR="10018" marT="100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200" b="0" i="0" u="none" strike="noStrike">
                          <a:solidFill>
                            <a:srgbClr val="000000"/>
                          </a:solidFill>
                          <a:effectLst/>
                          <a:latin typeface="Calibri" panose="020F0502020204030204" pitchFamily="34" charset="0"/>
                        </a:rPr>
                        <a:t>Russ Harris</a:t>
                      </a:r>
                    </a:p>
                  </a:txBody>
                  <a:tcPr marL="10018" marR="10018" marT="100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200" b="0" i="0" u="sng" strike="noStrike">
                          <a:solidFill>
                            <a:srgbClr val="0563C1"/>
                          </a:solidFill>
                          <a:effectLst/>
                          <a:latin typeface="Calibri" panose="020F0502020204030204" pitchFamily="34" charset="0"/>
                          <a:hlinkClick r:id="rId2"/>
                        </a:rPr>
                        <a:t>russ@regiona.org </a:t>
                      </a:r>
                      <a:endParaRPr lang="en-US" sz="1200" b="0" i="0" u="sng" strike="noStrike">
                        <a:solidFill>
                          <a:srgbClr val="0563C1"/>
                        </a:solidFill>
                        <a:effectLst/>
                        <a:latin typeface="Calibri" panose="020F0502020204030204" pitchFamily="34" charset="0"/>
                      </a:endParaRPr>
                    </a:p>
                  </a:txBody>
                  <a:tcPr marL="10018" marR="10018" marT="10018"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3271904"/>
                  </a:ext>
                </a:extLst>
              </a:tr>
              <a:tr h="200366">
                <a:tc>
                  <a:txBody>
                    <a:bodyPr/>
                    <a:lstStyle/>
                    <a:p>
                      <a:pPr algn="ctr" fontAlgn="b"/>
                      <a:r>
                        <a:rPr lang="en-US" sz="1200" b="0" i="0" u="none" strike="noStrike">
                          <a:solidFill>
                            <a:srgbClr val="000000"/>
                          </a:solidFill>
                          <a:effectLst/>
                          <a:latin typeface="Calibri" panose="020F0502020204030204" pitchFamily="34" charset="0"/>
                        </a:rPr>
                        <a:t>B</a:t>
                      </a:r>
                    </a:p>
                  </a:txBody>
                  <a:tcPr marL="10018" marR="10018" marT="10018"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Land-of-Sky Regional Council</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Nathan Ramsey</a:t>
                      </a:r>
                    </a:p>
                  </a:txBody>
                  <a:tcPr marL="10018" marR="10018" marT="10018" marB="0" anchor="b">
                    <a:lnL>
                      <a:noFill/>
                    </a:lnL>
                    <a:lnR>
                      <a:noFill/>
                    </a:lnR>
                    <a:lnT>
                      <a:noFill/>
                    </a:lnT>
                    <a:lnB>
                      <a:noFill/>
                    </a:lnB>
                  </a:tcPr>
                </a:tc>
                <a:tc>
                  <a:txBody>
                    <a:bodyPr/>
                    <a:lstStyle/>
                    <a:p>
                      <a:pPr algn="l" fontAlgn="b"/>
                      <a:r>
                        <a:rPr lang="en-US" sz="1200" b="0" i="0" u="sng" strike="noStrike">
                          <a:solidFill>
                            <a:srgbClr val="0563C1"/>
                          </a:solidFill>
                          <a:effectLst/>
                          <a:latin typeface="Calibri" panose="020F0502020204030204" pitchFamily="34" charset="0"/>
                          <a:hlinkClick r:id="rId3"/>
                        </a:rPr>
                        <a:t>nathan@landofsky.org </a:t>
                      </a:r>
                      <a:endParaRPr lang="en-US" sz="1200" b="0" i="0" u="sng" strike="noStrike">
                        <a:solidFill>
                          <a:srgbClr val="0563C1"/>
                        </a:solidFill>
                        <a:effectLst/>
                        <a:latin typeface="Calibri" panose="020F0502020204030204" pitchFamily="34" charset="0"/>
                      </a:endParaRPr>
                    </a:p>
                  </a:txBody>
                  <a:tcPr marL="10018" marR="10018" marT="10018" marB="0" anchor="b">
                    <a:lnL>
                      <a:noFill/>
                    </a:lnL>
                    <a:lnR>
                      <a:noFill/>
                    </a:lnR>
                    <a:lnT>
                      <a:noFill/>
                    </a:lnT>
                    <a:lnB>
                      <a:noFill/>
                    </a:lnB>
                  </a:tcPr>
                </a:tc>
                <a:extLst>
                  <a:ext uri="{0D108BD9-81ED-4DB2-BD59-A6C34878D82A}">
                    <a16:rowId xmlns:a16="http://schemas.microsoft.com/office/drawing/2014/main" val="2613007026"/>
                  </a:ext>
                </a:extLst>
              </a:tr>
              <a:tr h="200366">
                <a:tc>
                  <a:txBody>
                    <a:bodyPr/>
                    <a:lstStyle/>
                    <a:p>
                      <a:pPr algn="ctr" fontAlgn="b"/>
                      <a:r>
                        <a:rPr lang="en-US" sz="1200" b="0" i="0" u="none" strike="noStrike">
                          <a:solidFill>
                            <a:srgbClr val="000000"/>
                          </a:solidFill>
                          <a:effectLst/>
                          <a:latin typeface="Calibri" panose="020F0502020204030204" pitchFamily="34" charset="0"/>
                        </a:rPr>
                        <a:t>C</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Foothills Council of Government(Isothermal Regional Commission)</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Danna Stansbury</a:t>
                      </a:r>
                    </a:p>
                  </a:txBody>
                  <a:tcPr marL="10018" marR="10018" marT="10018" marB="0" anchor="b">
                    <a:lnL>
                      <a:noFill/>
                    </a:lnL>
                    <a:lnR>
                      <a:noFill/>
                    </a:lnR>
                    <a:lnT>
                      <a:noFill/>
                    </a:lnT>
                    <a:lnB>
                      <a:noFill/>
                    </a:lnB>
                  </a:tcPr>
                </a:tc>
                <a:tc>
                  <a:txBody>
                    <a:bodyPr/>
                    <a:lstStyle/>
                    <a:p>
                      <a:pPr algn="l" fontAlgn="b"/>
                      <a:r>
                        <a:rPr lang="en-US" sz="1200" b="0" i="0" u="sng" strike="noStrike">
                          <a:solidFill>
                            <a:srgbClr val="0563C1"/>
                          </a:solidFill>
                          <a:effectLst/>
                          <a:latin typeface="Calibri" panose="020F0502020204030204" pitchFamily="34" charset="0"/>
                          <a:hlinkClick r:id="rId4"/>
                        </a:rPr>
                        <a:t>dstansbury@foothillsregion.org</a:t>
                      </a:r>
                      <a:endParaRPr lang="en-US" sz="1200" b="0" i="0" u="sng" strike="noStrike">
                        <a:solidFill>
                          <a:srgbClr val="0563C1"/>
                        </a:solidFill>
                        <a:effectLst/>
                        <a:latin typeface="Calibri" panose="020F0502020204030204" pitchFamily="34" charset="0"/>
                      </a:endParaRPr>
                    </a:p>
                  </a:txBody>
                  <a:tcPr marL="10018" marR="10018" marT="10018" marB="0" anchor="b">
                    <a:lnL>
                      <a:noFill/>
                    </a:lnL>
                    <a:lnR>
                      <a:noFill/>
                    </a:lnR>
                    <a:lnT>
                      <a:noFill/>
                    </a:lnT>
                    <a:lnB>
                      <a:noFill/>
                    </a:lnB>
                  </a:tcPr>
                </a:tc>
                <a:extLst>
                  <a:ext uri="{0D108BD9-81ED-4DB2-BD59-A6C34878D82A}">
                    <a16:rowId xmlns:a16="http://schemas.microsoft.com/office/drawing/2014/main" val="4222682826"/>
                  </a:ext>
                </a:extLst>
              </a:tr>
              <a:tr h="200366">
                <a:tc>
                  <a:txBody>
                    <a:bodyPr/>
                    <a:lstStyle/>
                    <a:p>
                      <a:pPr algn="ctr" fontAlgn="b"/>
                      <a:r>
                        <a:rPr lang="en-US" sz="1200" b="0" i="0" u="none" strike="noStrike">
                          <a:solidFill>
                            <a:srgbClr val="000000"/>
                          </a:solidFill>
                          <a:effectLst/>
                          <a:latin typeface="Calibri" panose="020F0502020204030204" pitchFamily="34" charset="0"/>
                        </a:rPr>
                        <a:t>D</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High Country Council of Governments</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Julie Wiggins</a:t>
                      </a:r>
                    </a:p>
                  </a:txBody>
                  <a:tcPr marL="10018" marR="10018" marT="10018" marB="0" anchor="b">
                    <a:lnL>
                      <a:noFill/>
                    </a:lnL>
                    <a:lnR>
                      <a:noFill/>
                    </a:lnR>
                    <a:lnT>
                      <a:noFill/>
                    </a:lnT>
                    <a:lnB>
                      <a:noFill/>
                    </a:lnB>
                  </a:tcPr>
                </a:tc>
                <a:tc>
                  <a:txBody>
                    <a:bodyPr/>
                    <a:lstStyle/>
                    <a:p>
                      <a:pPr algn="l" fontAlgn="b"/>
                      <a:r>
                        <a:rPr lang="en-US" sz="1200" b="0" i="0" u="sng" strike="noStrike">
                          <a:solidFill>
                            <a:srgbClr val="0563C1"/>
                          </a:solidFill>
                          <a:effectLst/>
                          <a:latin typeface="Calibri" panose="020F0502020204030204" pitchFamily="34" charset="0"/>
                          <a:hlinkClick r:id="rId5"/>
                        </a:rPr>
                        <a:t>jwiggins@hccog.org</a:t>
                      </a:r>
                      <a:endParaRPr lang="en-US" sz="1200" b="0" i="0" u="sng" strike="noStrike">
                        <a:solidFill>
                          <a:srgbClr val="0563C1"/>
                        </a:solidFill>
                        <a:effectLst/>
                        <a:latin typeface="Calibri" panose="020F0502020204030204" pitchFamily="34" charset="0"/>
                      </a:endParaRPr>
                    </a:p>
                  </a:txBody>
                  <a:tcPr marL="10018" marR="10018" marT="10018" marB="0" anchor="b">
                    <a:lnL>
                      <a:noFill/>
                    </a:lnL>
                    <a:lnR>
                      <a:noFill/>
                    </a:lnR>
                    <a:lnT>
                      <a:noFill/>
                    </a:lnT>
                    <a:lnB>
                      <a:noFill/>
                    </a:lnB>
                  </a:tcPr>
                </a:tc>
                <a:extLst>
                  <a:ext uri="{0D108BD9-81ED-4DB2-BD59-A6C34878D82A}">
                    <a16:rowId xmlns:a16="http://schemas.microsoft.com/office/drawing/2014/main" val="2010147578"/>
                  </a:ext>
                </a:extLst>
              </a:tr>
              <a:tr h="200366">
                <a:tc>
                  <a:txBody>
                    <a:bodyPr/>
                    <a:lstStyle/>
                    <a:p>
                      <a:pPr algn="ctr" fontAlgn="b"/>
                      <a:r>
                        <a:rPr lang="en-US" sz="1200" b="0" i="0" u="none" strike="noStrike">
                          <a:solidFill>
                            <a:srgbClr val="000000"/>
                          </a:solidFill>
                          <a:effectLst/>
                          <a:latin typeface="Calibri" panose="020F0502020204030204" pitchFamily="34" charset="0"/>
                        </a:rPr>
                        <a:t>E</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Western Piedmont Council of Governments</a:t>
                      </a:r>
                    </a:p>
                  </a:txBody>
                  <a:tcPr marL="10018" marR="10018" marT="10018"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Anthony Starr</a:t>
                      </a:r>
                    </a:p>
                  </a:txBody>
                  <a:tcPr marL="10018" marR="10018" marT="10018" marB="0" anchor="b">
                    <a:lnL>
                      <a:noFill/>
                    </a:lnL>
                    <a:lnR>
                      <a:noFill/>
                    </a:lnR>
                    <a:lnT>
                      <a:noFill/>
                    </a:lnT>
                    <a:lnB>
                      <a:noFill/>
                    </a:lnB>
                  </a:tcPr>
                </a:tc>
                <a:tc>
                  <a:txBody>
                    <a:bodyPr/>
                    <a:lstStyle/>
                    <a:p>
                      <a:pPr algn="l" fontAlgn="b"/>
                      <a:r>
                        <a:rPr lang="en-US" sz="1200" b="0" i="0" u="sng" strike="noStrike" dirty="0">
                          <a:solidFill>
                            <a:srgbClr val="0563C1"/>
                          </a:solidFill>
                          <a:effectLst/>
                          <a:latin typeface="Calibri" panose="020F0502020204030204" pitchFamily="34" charset="0"/>
                          <a:hlinkClick r:id="rId6"/>
                        </a:rPr>
                        <a:t>anthony.starr@wpcog.org</a:t>
                      </a:r>
                      <a:endParaRPr lang="en-US" sz="1200" b="0" i="0" u="sng" strike="noStrike" dirty="0">
                        <a:solidFill>
                          <a:srgbClr val="0563C1"/>
                        </a:solidFill>
                        <a:effectLst/>
                        <a:latin typeface="Calibri" panose="020F0502020204030204" pitchFamily="34" charset="0"/>
                      </a:endParaRPr>
                    </a:p>
                  </a:txBody>
                  <a:tcPr marL="10018" marR="10018" marT="10018" marB="0" anchor="b">
                    <a:lnL>
                      <a:noFill/>
                    </a:lnL>
                    <a:lnR>
                      <a:noFill/>
                    </a:lnR>
                    <a:lnT>
                      <a:noFill/>
                    </a:lnT>
                    <a:lnB>
                      <a:noFill/>
                    </a:lnB>
                  </a:tcPr>
                </a:tc>
                <a:extLst>
                  <a:ext uri="{0D108BD9-81ED-4DB2-BD59-A6C34878D82A}">
                    <a16:rowId xmlns:a16="http://schemas.microsoft.com/office/drawing/2014/main" val="983969080"/>
                  </a:ext>
                </a:extLst>
              </a:tr>
            </a:tbl>
          </a:graphicData>
        </a:graphic>
      </p:graphicFrame>
      <p:pic>
        <p:nvPicPr>
          <p:cNvPr id="7" name="Picture 6">
            <a:extLst>
              <a:ext uri="{FF2B5EF4-FFF2-40B4-BE49-F238E27FC236}">
                <a16:creationId xmlns:a16="http://schemas.microsoft.com/office/drawing/2014/main" id="{F5B03BC8-00DC-D8F8-6622-D54EF2FD8E99}"/>
              </a:ext>
            </a:extLst>
          </p:cNvPr>
          <p:cNvPicPr>
            <a:picLocks noChangeAspect="1"/>
          </p:cNvPicPr>
          <p:nvPr/>
        </p:nvPicPr>
        <p:blipFill>
          <a:blip r:embed="rId7"/>
          <a:stretch>
            <a:fillRect/>
          </a:stretch>
        </p:blipFill>
        <p:spPr>
          <a:xfrm>
            <a:off x="2762779" y="2988358"/>
            <a:ext cx="6255038" cy="2591025"/>
          </a:xfrm>
          <a:prstGeom prst="rect">
            <a:avLst/>
          </a:prstGeom>
        </p:spPr>
      </p:pic>
    </p:spTree>
    <p:extLst>
      <p:ext uri="{BB962C8B-B14F-4D97-AF65-F5344CB8AC3E}">
        <p14:creationId xmlns:p14="http://schemas.microsoft.com/office/powerpoint/2010/main" val="27987423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describing the Southwestern Commission's technical assistance to local governments for the American Rescue Plan.">
            <a:extLst>
              <a:ext uri="{FF2B5EF4-FFF2-40B4-BE49-F238E27FC236}">
                <a16:creationId xmlns:a16="http://schemas.microsoft.com/office/drawing/2014/main" id="{5C4CAE47-933A-8360-748D-C40C99B1C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91976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08922"/>
            <a:ext cx="12192000" cy="5049078"/>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000" dirty="0"/>
              <a:t>What is the League?</a:t>
            </a:r>
          </a:p>
        </p:txBody>
      </p:sp>
      <p:sp>
        <p:nvSpPr>
          <p:cNvPr id="3" name="Content Placeholder 2"/>
          <p:cNvSpPr>
            <a:spLocks noGrp="1"/>
          </p:cNvSpPr>
          <p:nvPr>
            <p:ph idx="1"/>
          </p:nvPr>
        </p:nvSpPr>
        <p:spPr>
          <a:xfrm>
            <a:off x="758687" y="2246243"/>
            <a:ext cx="6407426" cy="4351338"/>
          </a:xfrm>
        </p:spPr>
        <p:txBody>
          <a:bodyPr/>
          <a:lstStyle/>
          <a:p>
            <a:r>
              <a:rPr lang="en-US" dirty="0"/>
              <a:t>An association of 540 of North Carolina’s cities and towns</a:t>
            </a:r>
          </a:p>
          <a:p>
            <a:r>
              <a:rPr lang="en-US" dirty="0"/>
              <a:t>The one-stop municipal shop, for cities and towns, led by cities and towns</a:t>
            </a:r>
          </a:p>
          <a:p>
            <a:r>
              <a:rPr lang="en-US" dirty="0"/>
              <a:t>The unified voice of the state’s municipalities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279" y="2246243"/>
            <a:ext cx="4863548" cy="3647661"/>
          </a:xfrm>
          <a:prstGeom prst="rect">
            <a:avLst/>
          </a:prstGeom>
        </p:spPr>
      </p:pic>
    </p:spTree>
    <p:extLst>
      <p:ext uri="{BB962C8B-B14F-4D97-AF65-F5344CB8AC3E}">
        <p14:creationId xmlns:p14="http://schemas.microsoft.com/office/powerpoint/2010/main" val="10249724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ARP 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3003259"/>
            <a:ext cx="3295563" cy="3343280"/>
          </a:xfrm>
        </p:spPr>
        <p:txBody>
          <a:bodyPr/>
          <a:lstStyle/>
          <a:p>
            <a:pPr eaLnBrk="1" hangingPunct="1"/>
            <a:r>
              <a:rPr lang="en-US" altLang="en-US" dirty="0">
                <a:solidFill>
                  <a:srgbClr val="292929"/>
                </a:solidFill>
              </a:rPr>
              <a:t>ARP website/email address/phone</a:t>
            </a:r>
          </a:p>
          <a:p>
            <a:pPr lvl="1" eaLnBrk="1" hangingPunct="1"/>
            <a:r>
              <a:rPr lang="en-US" altLang="en-US" dirty="0">
                <a:solidFill>
                  <a:srgbClr val="292929"/>
                </a:solidFill>
                <a:hlinkClick r:id="rId2"/>
              </a:rPr>
              <a:t>www.arp.nclm.org</a:t>
            </a:r>
            <a:endParaRPr lang="en-US" altLang="en-US" dirty="0">
              <a:solidFill>
                <a:srgbClr val="292929"/>
              </a:solidFill>
            </a:endParaRPr>
          </a:p>
          <a:p>
            <a:pPr lvl="1" eaLnBrk="1" hangingPunct="1"/>
            <a:r>
              <a:rPr lang="en-US" altLang="en-US" dirty="0">
                <a:solidFill>
                  <a:srgbClr val="292929"/>
                </a:solidFill>
                <a:hlinkClick r:id="rId3"/>
              </a:rPr>
              <a:t>arp@nclm.org</a:t>
            </a:r>
            <a:endParaRPr lang="en-US" altLang="en-US" dirty="0">
              <a:solidFill>
                <a:srgbClr val="292929"/>
              </a:solidFill>
            </a:endParaRPr>
          </a:p>
          <a:p>
            <a:pPr lvl="1" eaLnBrk="1" hangingPunct="1"/>
            <a:r>
              <a:rPr lang="en-US" altLang="en-US" dirty="0">
                <a:solidFill>
                  <a:srgbClr val="292929"/>
                </a:solidFill>
              </a:rPr>
              <a:t>(919) 715-3928</a:t>
            </a:r>
          </a:p>
        </p:txBody>
      </p:sp>
      <p:pic>
        <p:nvPicPr>
          <p:cNvPr id="2" name="Picture 1">
            <a:extLst>
              <a:ext uri="{FF2B5EF4-FFF2-40B4-BE49-F238E27FC236}">
                <a16:creationId xmlns:a16="http://schemas.microsoft.com/office/drawing/2014/main" id="{DDDA9942-1383-4C46-8E16-339DCCD3918B}"/>
              </a:ext>
            </a:extLst>
          </p:cNvPr>
          <p:cNvPicPr>
            <a:picLocks noChangeAspect="1"/>
          </p:cNvPicPr>
          <p:nvPr/>
        </p:nvPicPr>
        <p:blipFill>
          <a:blip r:embed="rId4"/>
          <a:stretch>
            <a:fillRect/>
          </a:stretch>
        </p:blipFill>
        <p:spPr>
          <a:xfrm>
            <a:off x="4387442" y="2269657"/>
            <a:ext cx="7804558" cy="4146171"/>
          </a:xfrm>
          <a:prstGeom prst="rect">
            <a:avLst/>
          </a:prstGeom>
        </p:spPr>
      </p:pic>
    </p:spTree>
    <p:extLst>
      <p:ext uri="{BB962C8B-B14F-4D97-AF65-F5344CB8AC3E}">
        <p14:creationId xmlns:p14="http://schemas.microsoft.com/office/powerpoint/2010/main" val="15627009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Guidance &amp; Technical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155971"/>
            <a:ext cx="6300830" cy="4504887"/>
          </a:xfrm>
        </p:spPr>
        <p:txBody>
          <a:bodyPr/>
          <a:lstStyle/>
          <a:p>
            <a:pPr eaLnBrk="1" hangingPunct="1"/>
            <a:r>
              <a:rPr lang="en-US" altLang="en-US" dirty="0">
                <a:solidFill>
                  <a:srgbClr val="292929"/>
                </a:solidFill>
              </a:rPr>
              <a:t>Technical assistance available on expenditure eligibility, reporting, and more</a:t>
            </a:r>
          </a:p>
          <a:p>
            <a:pPr eaLnBrk="1" hangingPunct="1"/>
            <a:endParaRPr lang="en-US" altLang="en-US" dirty="0">
              <a:solidFill>
                <a:srgbClr val="292929"/>
              </a:solidFill>
            </a:endParaRPr>
          </a:p>
          <a:p>
            <a:pPr eaLnBrk="1" hangingPunct="1"/>
            <a:r>
              <a:rPr lang="en-US" altLang="en-US" dirty="0">
                <a:solidFill>
                  <a:srgbClr val="292929"/>
                </a:solidFill>
              </a:rPr>
              <a:t>Bringing information directly to League members where they are</a:t>
            </a:r>
          </a:p>
          <a:p>
            <a:pPr lvl="1" eaLnBrk="1" hangingPunct="1"/>
            <a:r>
              <a:rPr lang="en-US" altLang="en-US" dirty="0">
                <a:solidFill>
                  <a:srgbClr val="292929"/>
                </a:solidFill>
              </a:rPr>
              <a:t>Regional events</a:t>
            </a:r>
          </a:p>
          <a:p>
            <a:pPr lvl="1" eaLnBrk="1" hangingPunct="1"/>
            <a:r>
              <a:rPr lang="en-US" altLang="en-US" dirty="0">
                <a:solidFill>
                  <a:srgbClr val="292929"/>
                </a:solidFill>
              </a:rPr>
              <a:t>One-on-one assistance</a:t>
            </a:r>
          </a:p>
        </p:txBody>
      </p:sp>
      <p:pic>
        <p:nvPicPr>
          <p:cNvPr id="6" name="Picture 5">
            <a:extLst>
              <a:ext uri="{FF2B5EF4-FFF2-40B4-BE49-F238E27FC236}">
                <a16:creationId xmlns:a16="http://schemas.microsoft.com/office/drawing/2014/main" id="{6CDDBDF3-4347-C9BC-58A8-226E10AA1BEE}"/>
              </a:ext>
            </a:extLst>
          </p:cNvPr>
          <p:cNvPicPr>
            <a:picLocks noChangeAspect="1"/>
          </p:cNvPicPr>
          <p:nvPr/>
        </p:nvPicPr>
        <p:blipFill>
          <a:blip r:embed="rId2"/>
          <a:stretch>
            <a:fillRect/>
          </a:stretch>
        </p:blipFill>
        <p:spPr>
          <a:xfrm>
            <a:off x="8553279" y="2232745"/>
            <a:ext cx="289364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61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470084-6B8B-ADBD-17E8-5BAB992BA6E2}"/>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5" name="Title 1">
            <a:extLst>
              <a:ext uri="{FF2B5EF4-FFF2-40B4-BE49-F238E27FC236}">
                <a16:creationId xmlns:a16="http://schemas.microsoft.com/office/drawing/2014/main" id="{EB3EAD87-57E2-6373-0E31-A2AE5D6EDE6D}"/>
              </a:ext>
            </a:extLst>
          </p:cNvPr>
          <p:cNvSpPr>
            <a:spLocks noGrp="1" noChangeArrowheads="1"/>
          </p:cNvSpPr>
          <p:nvPr>
            <p:ph type="title"/>
          </p:nvPr>
        </p:nvSpPr>
        <p:spPr>
          <a:xfrm>
            <a:off x="295275" y="352425"/>
            <a:ext cx="10515600" cy="1325563"/>
          </a:xfrm>
        </p:spPr>
        <p:txBody>
          <a:bodyPr/>
          <a:lstStyle/>
          <a:p>
            <a:r>
              <a:rPr lang="en-US" altLang="en-US" sz="4000"/>
              <a:t>Tier 1</a:t>
            </a:r>
          </a:p>
        </p:txBody>
      </p:sp>
      <p:sp>
        <p:nvSpPr>
          <p:cNvPr id="23556" name="Content Placeholder 2">
            <a:extLst>
              <a:ext uri="{FF2B5EF4-FFF2-40B4-BE49-F238E27FC236}">
                <a16:creationId xmlns:a16="http://schemas.microsoft.com/office/drawing/2014/main" id="{ADA72F93-DA86-25F0-633A-086D2DD7AE48}"/>
              </a:ext>
            </a:extLst>
          </p:cNvPr>
          <p:cNvSpPr>
            <a:spLocks noGrp="1" noChangeArrowheads="1"/>
          </p:cNvSpPr>
          <p:nvPr>
            <p:ph idx="1"/>
          </p:nvPr>
        </p:nvSpPr>
        <p:spPr>
          <a:xfrm>
            <a:off x="5738813" y="2336800"/>
            <a:ext cx="6076950" cy="4351338"/>
          </a:xfrm>
        </p:spPr>
        <p:txBody>
          <a:bodyPr/>
          <a:lstStyle/>
          <a:p>
            <a:pPr marL="0" indent="0">
              <a:lnSpc>
                <a:spcPct val="100000"/>
              </a:lnSpc>
              <a:spcAft>
                <a:spcPts val="1200"/>
              </a:spcAft>
              <a:buFont typeface="Arial" panose="020B0604020202020204" pitchFamily="34" charset="0"/>
              <a:buNone/>
            </a:pPr>
            <a:r>
              <a:rPr lang="en-US" altLang="en-US"/>
              <a:t>Tier 1 SLFRF entities are defined as States, U.S. territories, </a:t>
            </a:r>
            <a:r>
              <a:rPr lang="en-US" altLang="en-US" b="1"/>
              <a:t>metropolitan cities </a:t>
            </a:r>
            <a:r>
              <a:rPr lang="en-US" altLang="en-US"/>
              <a:t>and counties </a:t>
            </a:r>
            <a:r>
              <a:rPr lang="en-US" altLang="en-US" b="1"/>
              <a:t>with a population that exceeds 250,000 residents.</a:t>
            </a:r>
          </a:p>
          <a:p>
            <a:pPr marL="0" indent="0">
              <a:lnSpc>
                <a:spcPct val="100000"/>
              </a:lnSpc>
              <a:spcAft>
                <a:spcPts val="1200"/>
              </a:spcAft>
              <a:buFont typeface="Arial" panose="020B0604020202020204" pitchFamily="34" charset="0"/>
              <a:buNone/>
            </a:pPr>
            <a:r>
              <a:rPr lang="en-US" altLang="en-US"/>
              <a:t>You have the highest level of responsibilities to meet the SLFRF statute, the Uniform Guidance, and Treasury’s final rule.</a:t>
            </a:r>
          </a:p>
        </p:txBody>
      </p:sp>
      <p:pic>
        <p:nvPicPr>
          <p:cNvPr id="23557" name="Picture 3">
            <a:extLst>
              <a:ext uri="{FF2B5EF4-FFF2-40B4-BE49-F238E27FC236}">
                <a16:creationId xmlns:a16="http://schemas.microsoft.com/office/drawing/2014/main" id="{3E790EB9-7055-2000-25D4-BBDCBB7ED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467350" y="2505075"/>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a:extLst>
              <a:ext uri="{FF2B5EF4-FFF2-40B4-BE49-F238E27FC236}">
                <a16:creationId xmlns:a16="http://schemas.microsoft.com/office/drawing/2014/main" id="{1288BE23-7B35-90CA-2261-A7033EC68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362575" y="4873625"/>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See the source image">
            <a:extLst>
              <a:ext uri="{FF2B5EF4-FFF2-40B4-BE49-F238E27FC236}">
                <a16:creationId xmlns:a16="http://schemas.microsoft.com/office/drawing/2014/main" id="{7B469B3D-D80D-8427-2F53-67776AEA50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75" y="2555875"/>
            <a:ext cx="475297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2">
            <a:extLst>
              <a:ext uri="{FF2B5EF4-FFF2-40B4-BE49-F238E27FC236}">
                <a16:creationId xmlns:a16="http://schemas.microsoft.com/office/drawing/2014/main" id="{B5181C44-B11F-AB9C-AAA9-99B6A58F3B1A}"/>
              </a:ext>
            </a:extLst>
          </p:cNvPr>
          <p:cNvSpPr txBox="1">
            <a:spLocks noChangeArrowheads="1"/>
          </p:cNvSpPr>
          <p:nvPr/>
        </p:nvSpPr>
        <p:spPr bwMode="auto">
          <a:xfrm>
            <a:off x="211138" y="5740400"/>
            <a:ext cx="359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Charlotte, NC</a:t>
            </a:r>
          </a:p>
        </p:txBody>
      </p:sp>
    </p:spTree>
    <p:extLst>
      <p:ext uri="{BB962C8B-B14F-4D97-AF65-F5344CB8AC3E}">
        <p14:creationId xmlns:p14="http://schemas.microsoft.com/office/powerpoint/2010/main" val="220851826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ARP 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155971"/>
            <a:ext cx="4866314" cy="4504887"/>
          </a:xfrm>
        </p:spPr>
        <p:txBody>
          <a:bodyPr/>
          <a:lstStyle/>
          <a:p>
            <a:pPr eaLnBrk="1" hangingPunct="1"/>
            <a:r>
              <a:rPr lang="en-US" altLang="en-US" dirty="0">
                <a:solidFill>
                  <a:srgbClr val="292929"/>
                </a:solidFill>
              </a:rPr>
              <a:t>Resources available to provide assistance in specific subject matter areas</a:t>
            </a:r>
          </a:p>
          <a:p>
            <a:pPr eaLnBrk="1" hangingPunct="1"/>
            <a:endParaRPr lang="en-US" altLang="en-US" dirty="0">
              <a:solidFill>
                <a:srgbClr val="292929"/>
              </a:solidFill>
            </a:endParaRPr>
          </a:p>
          <a:p>
            <a:pPr eaLnBrk="1" hangingPunct="1"/>
            <a:r>
              <a:rPr lang="en-US" altLang="en-US" dirty="0">
                <a:solidFill>
                  <a:srgbClr val="292929"/>
                </a:solidFill>
              </a:rPr>
              <a:t>Goal is to connect cities with resources in areas they need assistance with</a:t>
            </a:r>
          </a:p>
        </p:txBody>
      </p:sp>
      <p:pic>
        <p:nvPicPr>
          <p:cNvPr id="4" name="Picture 3">
            <a:extLst>
              <a:ext uri="{FF2B5EF4-FFF2-40B4-BE49-F238E27FC236}">
                <a16:creationId xmlns:a16="http://schemas.microsoft.com/office/drawing/2014/main" id="{240129EB-1BD7-9DF5-14E2-7AF9500409B7}"/>
              </a:ext>
            </a:extLst>
          </p:cNvPr>
          <p:cNvPicPr>
            <a:picLocks noChangeAspect="1"/>
          </p:cNvPicPr>
          <p:nvPr/>
        </p:nvPicPr>
        <p:blipFill>
          <a:blip r:embed="rId2"/>
          <a:stretch>
            <a:fillRect/>
          </a:stretch>
        </p:blipFill>
        <p:spPr>
          <a:xfrm>
            <a:off x="6315238" y="1800808"/>
            <a:ext cx="5876762" cy="5057192"/>
          </a:xfrm>
          <a:prstGeom prst="rect">
            <a:avLst/>
          </a:prstGeom>
        </p:spPr>
      </p:pic>
    </p:spTree>
    <p:extLst>
      <p:ext uri="{BB962C8B-B14F-4D97-AF65-F5344CB8AC3E}">
        <p14:creationId xmlns:p14="http://schemas.microsoft.com/office/powerpoint/2010/main" val="291380374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Financial Software &amp;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2155971"/>
            <a:ext cx="5257799" cy="4702029"/>
          </a:xfrm>
        </p:spPr>
        <p:txBody>
          <a:bodyPr/>
          <a:lstStyle/>
          <a:p>
            <a:pPr eaLnBrk="1" hangingPunct="1"/>
            <a:r>
              <a:rPr lang="en-US" altLang="en-US" dirty="0">
                <a:solidFill>
                  <a:srgbClr val="292929"/>
                </a:solidFill>
              </a:rPr>
              <a:t>Goal to assist in installation and implementation of standardized accounting software across municipalities</a:t>
            </a:r>
          </a:p>
          <a:p>
            <a:pPr eaLnBrk="1" hangingPunct="1"/>
            <a:endParaRPr lang="en-US" altLang="en-US" dirty="0">
              <a:solidFill>
                <a:srgbClr val="292929"/>
              </a:solidFill>
            </a:endParaRPr>
          </a:p>
          <a:p>
            <a:pPr eaLnBrk="1" hangingPunct="1"/>
            <a:r>
              <a:rPr lang="en-US" altLang="en-US" dirty="0">
                <a:solidFill>
                  <a:srgbClr val="292929"/>
                </a:solidFill>
              </a:rPr>
              <a:t>Pair with accounting services to assist in keeping records up to date</a:t>
            </a:r>
          </a:p>
          <a:p>
            <a:pPr eaLnBrk="1" hangingPunct="1"/>
            <a:endParaRPr lang="en-US" altLang="en-US" dirty="0">
              <a:solidFill>
                <a:srgbClr val="292929"/>
              </a:solidFill>
            </a:endParaRPr>
          </a:p>
          <a:p>
            <a:pPr eaLnBrk="1" hangingPunct="1"/>
            <a:r>
              <a:rPr lang="en-US" altLang="en-US" dirty="0">
                <a:solidFill>
                  <a:srgbClr val="292929"/>
                </a:solidFill>
              </a:rPr>
              <a:t>Targeted effort</a:t>
            </a:r>
          </a:p>
        </p:txBody>
      </p:sp>
      <p:pic>
        <p:nvPicPr>
          <p:cNvPr id="1026" name="Picture 2" descr="desk, work, coffee, keyboard, technology, pen, mouse, office, business, paper, administration, document, multimedia, company, calculator, financial, accountant, paperwork, finance, invoice, profit, computer keyboard, accounting, personal computer, bookkeeper, electronic device, computer hardware, musical keyboard, personal computer hardware, usb drive">
            <a:extLst>
              <a:ext uri="{FF2B5EF4-FFF2-40B4-BE49-F238E27FC236}">
                <a16:creationId xmlns:a16="http://schemas.microsoft.com/office/drawing/2014/main" id="{3473A74D-AD50-47F8-CE5D-B6ABC806E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487" y="2603240"/>
            <a:ext cx="5450530" cy="362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4671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Financial Software &amp;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975404"/>
            <a:ext cx="4610878" cy="3517471"/>
          </a:xfrm>
        </p:spPr>
        <p:txBody>
          <a:bodyPr/>
          <a:lstStyle/>
          <a:p>
            <a:pPr eaLnBrk="1" hangingPunct="1"/>
            <a:r>
              <a:rPr lang="en-US" altLang="en-US" dirty="0">
                <a:solidFill>
                  <a:srgbClr val="292929"/>
                </a:solidFill>
              </a:rPr>
              <a:t>Cybersecurity consultation</a:t>
            </a:r>
          </a:p>
          <a:p>
            <a:pPr eaLnBrk="1" hangingPunct="1"/>
            <a:endParaRPr lang="en-US" altLang="en-US" dirty="0">
              <a:solidFill>
                <a:srgbClr val="292929"/>
              </a:solidFill>
            </a:endParaRPr>
          </a:p>
          <a:p>
            <a:pPr eaLnBrk="1" hangingPunct="1"/>
            <a:r>
              <a:rPr lang="en-US" altLang="en-US" dirty="0">
                <a:solidFill>
                  <a:srgbClr val="292929"/>
                </a:solidFill>
              </a:rPr>
              <a:t>Provide resources to assist in any needed upgrades identified</a:t>
            </a:r>
          </a:p>
        </p:txBody>
      </p:sp>
      <p:pic>
        <p:nvPicPr>
          <p:cNvPr id="2050" name="Picture 2" descr="Cybersecurity | Cybercriminal hunched over a laptop. For att… | Flickr">
            <a:extLst>
              <a:ext uri="{FF2B5EF4-FFF2-40B4-BE49-F238E27FC236}">
                <a16:creationId xmlns:a16="http://schemas.microsoft.com/office/drawing/2014/main" id="{1AC0E427-541F-BBAD-064F-853DAB681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301" y="2975405"/>
            <a:ext cx="6018245" cy="293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162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6529" y="267627"/>
            <a:ext cx="4814841" cy="3808503"/>
          </a:xfrm>
          <a:prstGeom prst="rect">
            <a:avLst/>
          </a:prstGeom>
        </p:spPr>
      </p:pic>
      <p:sp>
        <p:nvSpPr>
          <p:cNvPr id="5" name="Rectangle 4"/>
          <p:cNvSpPr/>
          <p:nvPr/>
        </p:nvSpPr>
        <p:spPr>
          <a:xfrm>
            <a:off x="15902" y="4362377"/>
            <a:ext cx="12176097" cy="2524423"/>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6968" y="5171364"/>
            <a:ext cx="11047697" cy="2321369"/>
          </a:xfrm>
        </p:spPr>
        <p:txBody>
          <a:bodyPr>
            <a:normAutofit fontScale="90000"/>
          </a:bodyPr>
          <a:lstStyle/>
          <a:p>
            <a:br>
              <a:rPr lang="en-US" sz="4400" b="1" dirty="0">
                <a:solidFill>
                  <a:schemeClr val="bg1"/>
                </a:solidFill>
                <a:latin typeface="Trebuchet MS"/>
              </a:rPr>
            </a:br>
            <a:br>
              <a:rPr lang="en-US" sz="4400" b="1" dirty="0">
                <a:solidFill>
                  <a:schemeClr val="bg1"/>
                </a:solidFill>
                <a:latin typeface="Trebuchet MS"/>
              </a:rPr>
            </a:br>
            <a:br>
              <a:rPr lang="en-US" sz="4400" b="1" dirty="0">
                <a:solidFill>
                  <a:schemeClr val="bg1"/>
                </a:solidFill>
                <a:latin typeface="Trebuchet MS"/>
              </a:rPr>
            </a:br>
            <a:br>
              <a:rPr lang="en-US" sz="4400" b="1" dirty="0">
                <a:solidFill>
                  <a:schemeClr val="bg1"/>
                </a:solidFill>
                <a:latin typeface="Trebuchet MS"/>
              </a:rPr>
            </a:br>
            <a:r>
              <a:rPr lang="en-US" sz="4400" b="1" dirty="0">
                <a:solidFill>
                  <a:schemeClr val="bg1"/>
                </a:solidFill>
                <a:latin typeface="Trebuchet MS"/>
              </a:rPr>
              <a:t>Hickory ARP Expert Tour</a:t>
            </a:r>
            <a:br>
              <a:rPr lang="en-US" sz="4400" b="1" dirty="0">
                <a:solidFill>
                  <a:schemeClr val="bg1"/>
                </a:solidFill>
                <a:latin typeface="Trebuchet MS"/>
              </a:rPr>
            </a:br>
            <a:r>
              <a:rPr lang="en-US" sz="4400" b="1" dirty="0">
                <a:solidFill>
                  <a:schemeClr val="bg1"/>
                </a:solidFill>
                <a:latin typeface="Trebuchet MS"/>
              </a:rPr>
              <a:t>Best Practices of a Grant Management System</a:t>
            </a:r>
            <a:br>
              <a:rPr lang="en-US" sz="4400" b="1" dirty="0">
                <a:solidFill>
                  <a:schemeClr val="bg1"/>
                </a:solidFill>
                <a:latin typeface="Trebuchet MS"/>
              </a:rPr>
            </a:br>
            <a:br>
              <a:rPr lang="en-US" sz="4400" b="1" dirty="0">
                <a:solidFill>
                  <a:schemeClr val="bg1"/>
                </a:solidFill>
                <a:latin typeface="Trebuchet MS"/>
              </a:rPr>
            </a:br>
            <a:br>
              <a:rPr lang="en-US" sz="4400" b="1" dirty="0">
                <a:latin typeface="Trebuchet MS"/>
              </a:rPr>
            </a:br>
            <a:endParaRPr lang="en-US" sz="4400" b="1" dirty="0">
              <a:solidFill>
                <a:schemeClr val="bg1"/>
              </a:solidFill>
              <a:latin typeface="Trebuchet MS"/>
            </a:endParaRPr>
          </a:p>
        </p:txBody>
      </p:sp>
    </p:spTree>
    <p:extLst>
      <p:ext uri="{BB962C8B-B14F-4D97-AF65-F5344CB8AC3E}">
        <p14:creationId xmlns:p14="http://schemas.microsoft.com/office/powerpoint/2010/main" val="38556585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991" y="2301978"/>
            <a:ext cx="10534891" cy="5248375"/>
          </a:xfrm>
        </p:spPr>
        <p:txBody>
          <a:bodyPr vert="horz" lIns="91440" tIns="45720" rIns="91440" bIns="45720" rtlCol="0" anchor="t">
            <a:normAutofit/>
          </a:bodyPr>
          <a:lstStyle/>
          <a:p>
            <a:pPr>
              <a:buFont typeface="Wingdings" panose="05000000000000000000" pitchFamily="2" charset="2"/>
              <a:buChar char="§"/>
            </a:pPr>
            <a:r>
              <a:rPr lang="en-US" dirty="0">
                <a:latin typeface="Calibri"/>
                <a:cs typeface="Calibri"/>
              </a:rPr>
              <a:t>Grant Management Considerations</a:t>
            </a:r>
          </a:p>
          <a:p>
            <a:pPr marL="0" indent="0">
              <a:buNone/>
            </a:pPr>
            <a:endParaRPr lang="en-US" dirty="0">
              <a:cs typeface="Calibri"/>
            </a:endParaRPr>
          </a:p>
          <a:p>
            <a:pPr>
              <a:buFont typeface="Wingdings" panose="05000000000000000000" pitchFamily="2" charset="2"/>
              <a:buChar char="§"/>
            </a:pPr>
            <a:r>
              <a:rPr lang="en-US" dirty="0"/>
              <a:t>Recovery collaboration and resources</a:t>
            </a:r>
            <a:endParaRPr lang="en-US" dirty="0">
              <a:latin typeface="Trebuchet MS" panose="020B0603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113956" cy="1325563"/>
          </a:xfrm>
        </p:spPr>
        <p:txBody>
          <a:bodyPr/>
          <a:lstStyle/>
          <a:p>
            <a:r>
              <a:rPr lang="en-US" b="1" dirty="0">
                <a:solidFill>
                  <a:schemeClr val="bg1"/>
                </a:solidFill>
                <a:latin typeface="Trebuchet MS" panose="020B0603020202020204" pitchFamily="34" charset="0"/>
              </a:rPr>
              <a:t>Agenda</a:t>
            </a:r>
          </a:p>
        </p:txBody>
      </p:sp>
    </p:spTree>
    <p:extLst>
      <p:ext uri="{BB962C8B-B14F-4D97-AF65-F5344CB8AC3E}">
        <p14:creationId xmlns:p14="http://schemas.microsoft.com/office/powerpoint/2010/main" val="449734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575" y="32793"/>
            <a:ext cx="11372850" cy="1325563"/>
          </a:xfrm>
        </p:spPr>
        <p:txBody>
          <a:bodyPr>
            <a:normAutofit/>
          </a:bodyPr>
          <a:lstStyle/>
          <a:p>
            <a:r>
              <a:rPr lang="en-US" b="1">
                <a:solidFill>
                  <a:schemeClr val="bg1"/>
                </a:solidFill>
                <a:latin typeface="Trebuchet MS"/>
              </a:rPr>
              <a:t>Challenges Faced by Local Governments</a:t>
            </a:r>
            <a:endParaRPr lang="en-US" b="1">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
            </a:pPr>
            <a:r>
              <a:rPr lang="en-US" dirty="0"/>
              <a:t>Fear of misspending funds and changing US Treasury guidance</a:t>
            </a:r>
          </a:p>
          <a:p>
            <a:pPr>
              <a:buFont typeface="Wingdings" panose="05000000000000000000" pitchFamily="2" charset="2"/>
              <a:buChar char="§"/>
            </a:pPr>
            <a:r>
              <a:rPr lang="en-US" dirty="0"/>
              <a:t>Planning needs for how to use funds</a:t>
            </a:r>
          </a:p>
          <a:p>
            <a:pPr>
              <a:buFont typeface="Wingdings" panose="05000000000000000000" pitchFamily="2" charset="2"/>
              <a:buChar char="§"/>
            </a:pPr>
            <a:r>
              <a:rPr lang="en-US" dirty="0"/>
              <a:t>Lack staff capacity to manage funds, particularly monitoring and procurement guidelines</a:t>
            </a:r>
          </a:p>
          <a:p>
            <a:pPr>
              <a:buFont typeface="Wingdings" panose="05000000000000000000" pitchFamily="2" charset="2"/>
              <a:buChar char="§"/>
            </a:pPr>
            <a:r>
              <a:rPr lang="en-US" dirty="0"/>
              <a:t>Reporting requirements can be cumbersome</a:t>
            </a:r>
          </a:p>
          <a:p>
            <a:pPr>
              <a:buFont typeface="Wingdings" panose="05000000000000000000" pitchFamily="2" charset="2"/>
              <a:buChar char="§"/>
            </a:pPr>
            <a:r>
              <a:rPr lang="en-US" dirty="0"/>
              <a:t>Staff turnover</a:t>
            </a:r>
            <a:endParaRPr lang="en-US" dirty="0">
              <a:cs typeface="Calibri"/>
            </a:endParaRPr>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215</a:t>
            </a:fld>
            <a:endParaRPr lang="en-US"/>
          </a:p>
        </p:txBody>
      </p:sp>
    </p:spTree>
    <p:extLst>
      <p:ext uri="{BB962C8B-B14F-4D97-AF65-F5344CB8AC3E}">
        <p14:creationId xmlns:p14="http://schemas.microsoft.com/office/powerpoint/2010/main" val="283720937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575" y="32793"/>
            <a:ext cx="11372850" cy="1325563"/>
          </a:xfrm>
        </p:spPr>
        <p:txBody>
          <a:bodyPr>
            <a:normAutofit/>
          </a:bodyPr>
          <a:lstStyle/>
          <a:p>
            <a:pPr algn="ctr"/>
            <a:r>
              <a:rPr lang="en-US" b="1" dirty="0">
                <a:solidFill>
                  <a:schemeClr val="bg1"/>
                </a:solidFill>
                <a:latin typeface="Trebuchet MS"/>
              </a:rPr>
              <a:t>Grant Management Considerations</a:t>
            </a:r>
            <a:endParaRPr lang="en-US" b="1" dirty="0">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p:txBody>
          <a:bodyPr/>
          <a:lstStyle/>
          <a:p>
            <a:pPr marL="0" indent="0" algn="ctr">
              <a:buNone/>
            </a:pPr>
            <a:r>
              <a:rPr lang="en-US" sz="5400" dirty="0"/>
              <a:t>Recognize and acknowledge that all federal and state government grants have specialized requirements.</a:t>
            </a:r>
          </a:p>
          <a:p>
            <a:pPr marL="0" indent="0" algn="ctr">
              <a:buNone/>
            </a:pPr>
            <a:endParaRPr lang="en-US" sz="5400" dirty="0"/>
          </a:p>
          <a:p>
            <a:pPr marL="0" indent="0" algn="ctr">
              <a:buNone/>
            </a:pPr>
            <a:r>
              <a:rPr lang="en-US" sz="5400" dirty="0"/>
              <a:t>Knowledge = Success</a:t>
            </a:r>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216</a:t>
            </a:fld>
            <a:endParaRPr lang="en-US"/>
          </a:p>
        </p:txBody>
      </p:sp>
    </p:spTree>
    <p:extLst>
      <p:ext uri="{BB962C8B-B14F-4D97-AF65-F5344CB8AC3E}">
        <p14:creationId xmlns:p14="http://schemas.microsoft.com/office/powerpoint/2010/main" val="4847999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575" y="32793"/>
            <a:ext cx="11372850" cy="1325563"/>
          </a:xfrm>
        </p:spPr>
        <p:txBody>
          <a:bodyPr>
            <a:normAutofit/>
          </a:bodyPr>
          <a:lstStyle/>
          <a:p>
            <a:pPr algn="ctr"/>
            <a:r>
              <a:rPr lang="en-US" b="1" dirty="0">
                <a:solidFill>
                  <a:schemeClr val="bg1"/>
                </a:solidFill>
                <a:latin typeface="Trebuchet MS"/>
              </a:rPr>
              <a:t>Grant Management Considerations</a:t>
            </a:r>
            <a:endParaRPr lang="en-US" b="1" dirty="0">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p:txBody>
          <a:bodyPr>
            <a:normAutofit fontScale="92500" lnSpcReduction="20000"/>
          </a:bodyPr>
          <a:lstStyle/>
          <a:p>
            <a:r>
              <a:rPr lang="en-US" sz="4800" dirty="0"/>
              <a:t>Compliance Rules</a:t>
            </a:r>
          </a:p>
          <a:p>
            <a:pPr marL="0" indent="0">
              <a:buNone/>
            </a:pPr>
            <a:endParaRPr lang="en-US" sz="4800" dirty="0"/>
          </a:p>
          <a:p>
            <a:r>
              <a:rPr lang="en-US" sz="4800" dirty="0"/>
              <a:t>Monitoring Requirements</a:t>
            </a:r>
          </a:p>
          <a:p>
            <a:pPr marL="0" indent="0">
              <a:buNone/>
            </a:pPr>
            <a:endParaRPr lang="en-US" sz="4800" dirty="0"/>
          </a:p>
          <a:p>
            <a:r>
              <a:rPr lang="en-US" sz="4800" dirty="0"/>
              <a:t>Reporting</a:t>
            </a:r>
          </a:p>
          <a:p>
            <a:pPr marL="0" indent="0">
              <a:buNone/>
            </a:pPr>
            <a:endParaRPr lang="en-US" sz="4800" dirty="0"/>
          </a:p>
          <a:p>
            <a:r>
              <a:rPr lang="en-US" sz="4800" dirty="0"/>
              <a:t>Cash Management System</a:t>
            </a:r>
            <a:endParaRPr lang="en-US" sz="2400"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217</a:t>
            </a:fld>
            <a:endParaRPr lang="en-US"/>
          </a:p>
        </p:txBody>
      </p:sp>
    </p:spTree>
    <p:extLst>
      <p:ext uri="{BB962C8B-B14F-4D97-AF65-F5344CB8AC3E}">
        <p14:creationId xmlns:p14="http://schemas.microsoft.com/office/powerpoint/2010/main" val="14567139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575" y="32793"/>
            <a:ext cx="11372850" cy="1325563"/>
          </a:xfrm>
        </p:spPr>
        <p:txBody>
          <a:bodyPr>
            <a:normAutofit/>
          </a:bodyPr>
          <a:lstStyle/>
          <a:p>
            <a:pPr algn="ctr"/>
            <a:r>
              <a:rPr lang="en-US" b="1" dirty="0">
                <a:solidFill>
                  <a:schemeClr val="bg1"/>
                </a:solidFill>
                <a:latin typeface="Trebuchet MS"/>
              </a:rPr>
              <a:t>Grant Management Considerations</a:t>
            </a:r>
            <a:endParaRPr lang="en-US" b="1" dirty="0">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p:txBody>
          <a:bodyPr/>
          <a:lstStyle/>
          <a:p>
            <a:pPr marL="0" indent="0" algn="ctr">
              <a:buNone/>
            </a:pPr>
            <a:endParaRPr lang="en-US" sz="5400" dirty="0"/>
          </a:p>
          <a:p>
            <a:pPr marL="0" indent="0" algn="ctr">
              <a:buNone/>
            </a:pPr>
            <a:r>
              <a:rPr lang="en-US" sz="5400" dirty="0"/>
              <a:t>Knowledge = Success</a:t>
            </a:r>
          </a:p>
          <a:p>
            <a:pPr marL="0" indent="0">
              <a:buNone/>
            </a:pPr>
            <a:endParaRPr lang="en-US" dirty="0"/>
          </a:p>
          <a:p>
            <a:pPr marL="0" indent="0">
              <a:buNone/>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218</a:t>
            </a:fld>
            <a:endParaRPr lang="en-US"/>
          </a:p>
        </p:txBody>
      </p:sp>
    </p:spTree>
    <p:extLst>
      <p:ext uri="{BB962C8B-B14F-4D97-AF65-F5344CB8AC3E}">
        <p14:creationId xmlns:p14="http://schemas.microsoft.com/office/powerpoint/2010/main" val="15669634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Knowledge Checkpoints</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a:normAutofit/>
          </a:bodyPr>
          <a:lstStyle/>
          <a:p>
            <a:pPr marL="0" indent="0" algn="ctr">
              <a:buNone/>
            </a:pPr>
            <a:r>
              <a:rPr lang="en-US" sz="5400" dirty="0"/>
              <a:t>Applicable Legislation</a:t>
            </a:r>
          </a:p>
          <a:p>
            <a:pPr marL="0" indent="0" algn="ctr">
              <a:buNone/>
            </a:pPr>
            <a:endParaRPr lang="en-US" sz="5400" dirty="0"/>
          </a:p>
          <a:p>
            <a:pPr marL="0" indent="0" algn="ctr">
              <a:buNone/>
            </a:pPr>
            <a:r>
              <a:rPr lang="en-US" sz="5400" dirty="0"/>
              <a:t>Award Terms and Conditions</a:t>
            </a:r>
          </a:p>
          <a:p>
            <a:pPr marL="0" indent="0" algn="ctr">
              <a:buNone/>
            </a:pPr>
            <a:endParaRPr lang="en-US" sz="5400" dirty="0"/>
          </a:p>
          <a:p>
            <a:pPr marL="0" indent="0" algn="ctr">
              <a:buNone/>
            </a:pPr>
            <a:r>
              <a:rPr lang="en-US" sz="5400" dirty="0"/>
              <a:t>Agency Guidance</a:t>
            </a:r>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219</a:t>
            </a:fld>
            <a:endParaRPr lang="en-US"/>
          </a:p>
        </p:txBody>
      </p:sp>
    </p:spTree>
    <p:extLst>
      <p:ext uri="{BB962C8B-B14F-4D97-AF65-F5344CB8AC3E}">
        <p14:creationId xmlns:p14="http://schemas.microsoft.com/office/powerpoint/2010/main" val="1694042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BE3F0C5-B7F3-3F52-066A-CB8BC57211CC}"/>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2022 Tier 1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graphicFrame>
        <p:nvGraphicFramePr>
          <p:cNvPr id="4" name="Table 3">
            <a:extLst>
              <a:ext uri="{FF2B5EF4-FFF2-40B4-BE49-F238E27FC236}">
                <a16:creationId xmlns:a16="http://schemas.microsoft.com/office/drawing/2014/main" id="{66E67EF5-7199-F23A-3A7D-35B91885F6FF}"/>
              </a:ext>
            </a:extLst>
          </p:cNvPr>
          <p:cNvGraphicFramePr>
            <a:graphicFrameLocks noGrp="1"/>
          </p:cNvGraphicFramePr>
          <p:nvPr/>
        </p:nvGraphicFramePr>
        <p:xfrm>
          <a:off x="612775" y="1990725"/>
          <a:ext cx="10966449" cy="3992564"/>
        </p:xfrm>
        <a:graphic>
          <a:graphicData uri="http://schemas.openxmlformats.org/drawingml/2006/table">
            <a:tbl>
              <a:tblPr firstRow="1" firstCol="1" bandRow="1">
                <a:tableStyleId>{5C22544A-7EE6-4342-B048-85BDC9FD1C3A}</a:tableStyleId>
              </a:tblPr>
              <a:tblGrid>
                <a:gridCol w="2302855">
                  <a:extLst>
                    <a:ext uri="{9D8B030D-6E8A-4147-A177-3AD203B41FA5}">
                      <a16:colId xmlns:a16="http://schemas.microsoft.com/office/drawing/2014/main" val="20000"/>
                    </a:ext>
                  </a:extLst>
                </a:gridCol>
                <a:gridCol w="4038572">
                  <a:extLst>
                    <a:ext uri="{9D8B030D-6E8A-4147-A177-3AD203B41FA5}">
                      <a16:colId xmlns:a16="http://schemas.microsoft.com/office/drawing/2014/main" val="20001"/>
                    </a:ext>
                  </a:extLst>
                </a:gridCol>
                <a:gridCol w="1586186">
                  <a:extLst>
                    <a:ext uri="{9D8B030D-6E8A-4147-A177-3AD203B41FA5}">
                      <a16:colId xmlns:a16="http://schemas.microsoft.com/office/drawing/2014/main" val="20002"/>
                    </a:ext>
                  </a:extLst>
                </a:gridCol>
                <a:gridCol w="3038836">
                  <a:extLst>
                    <a:ext uri="{9D8B030D-6E8A-4147-A177-3AD203B41FA5}">
                      <a16:colId xmlns:a16="http://schemas.microsoft.com/office/drawing/2014/main" val="20003"/>
                    </a:ext>
                  </a:extLst>
                </a:gridCol>
              </a:tblGrid>
              <a:tr h="355434">
                <a:tc>
                  <a:txBody>
                    <a:bodyPr/>
                    <a:lstStyle/>
                    <a:p>
                      <a:pPr marL="0" marR="0">
                        <a:lnSpc>
                          <a:spcPct val="107000"/>
                        </a:lnSpc>
                        <a:spcBef>
                          <a:spcPts val="0"/>
                        </a:spcBef>
                        <a:spcAft>
                          <a:spcPts val="800"/>
                        </a:spcAft>
                        <a:tabLst>
                          <a:tab pos="1689100" algn="l"/>
                        </a:tabLst>
                      </a:pPr>
                      <a:r>
                        <a:rPr lang="en-US" sz="1800">
                          <a:effectLst/>
                        </a:rPr>
                        <a:t>Status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Period Covered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0"/>
                  </a:ext>
                </a:extLst>
              </a:tr>
              <a:tr h="7273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Initial P&amp;E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3/3/2021 to 12/31/2021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1"/>
                  </a:ext>
                </a:extLst>
              </a:tr>
              <a:tr h="7273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4/30/2022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1/1/2022 to 3/31/2022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2"/>
                  </a:ext>
                </a:extLst>
              </a:tr>
              <a:tr h="727826">
                <a:tc>
                  <a:txBody>
                    <a:bodyPr/>
                    <a:lstStyle/>
                    <a:p>
                      <a:pPr marL="0" marR="0">
                        <a:lnSpc>
                          <a:spcPct val="107000"/>
                        </a:lnSpc>
                        <a:spcBef>
                          <a:spcPts val="0"/>
                        </a:spcBef>
                        <a:spcAft>
                          <a:spcPts val="800"/>
                        </a:spcAft>
                        <a:tabLst>
                          <a:tab pos="1689100" algn="l"/>
                        </a:tabLst>
                      </a:pPr>
                      <a:r>
                        <a:rPr lang="en-US" sz="1800" dirty="0">
                          <a:effectLst/>
                        </a:rPr>
                        <a:t>Done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Annual Recovery Plan &amp; Performance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7/1/2021 to 6/30/2022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3"/>
                  </a:ext>
                </a:extLst>
              </a:tr>
              <a:tr h="727326">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10/31/2022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7/1/2022 to 9/30/2022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4"/>
                  </a:ext>
                </a:extLst>
              </a:tr>
              <a:tr h="727326">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1/31/2023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10/1/2022 to 12/31/2022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5"/>
                  </a:ext>
                </a:extLst>
              </a:tr>
            </a:tbl>
          </a:graphicData>
        </a:graphic>
      </p:graphicFrame>
      <p:sp>
        <p:nvSpPr>
          <p:cNvPr id="5" name="Arrow: Right 4">
            <a:extLst>
              <a:ext uri="{FF2B5EF4-FFF2-40B4-BE49-F238E27FC236}">
                <a16:creationId xmlns:a16="http://schemas.microsoft.com/office/drawing/2014/main" id="{B2920A8D-69F8-A507-2A08-ECD8C9F830FE}"/>
              </a:ext>
            </a:extLst>
          </p:cNvPr>
          <p:cNvSpPr/>
          <p:nvPr/>
        </p:nvSpPr>
        <p:spPr>
          <a:xfrm>
            <a:off x="2012950" y="6338888"/>
            <a:ext cx="6721475" cy="1539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highlight>
                <a:srgbClr val="FF0000"/>
              </a:highlight>
            </a:endParaRPr>
          </a:p>
        </p:txBody>
      </p:sp>
      <p:sp>
        <p:nvSpPr>
          <p:cNvPr id="25641" name="TextBox 5">
            <a:extLst>
              <a:ext uri="{FF2B5EF4-FFF2-40B4-BE49-F238E27FC236}">
                <a16:creationId xmlns:a16="http://schemas.microsoft.com/office/drawing/2014/main" id="{8EBF27CB-CA36-1C75-498D-631F7942598E}"/>
              </a:ext>
            </a:extLst>
          </p:cNvPr>
          <p:cNvSpPr txBox="1">
            <a:spLocks noChangeArrowheads="1"/>
          </p:cNvSpPr>
          <p:nvPr/>
        </p:nvSpPr>
        <p:spPr bwMode="auto">
          <a:xfrm>
            <a:off x="9048750" y="6149975"/>
            <a:ext cx="301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rPr>
              <a:t>April 30, 2027</a:t>
            </a:r>
          </a:p>
        </p:txBody>
      </p:sp>
    </p:spTree>
    <p:extLst>
      <p:ext uri="{BB962C8B-B14F-4D97-AF65-F5344CB8AC3E}">
        <p14:creationId xmlns:p14="http://schemas.microsoft.com/office/powerpoint/2010/main" val="272714149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Knowledge Checkpoints</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a:normAutofit/>
          </a:bodyPr>
          <a:lstStyle/>
          <a:p>
            <a:pPr marL="0" indent="0" algn="ctr">
              <a:buNone/>
            </a:pPr>
            <a:r>
              <a:rPr lang="en-US" sz="5400" dirty="0"/>
              <a:t>Program Updates/FAQs</a:t>
            </a:r>
          </a:p>
          <a:p>
            <a:pPr marL="0" indent="0" algn="ctr">
              <a:buNone/>
            </a:pPr>
            <a:endParaRPr lang="en-US" sz="5400" dirty="0"/>
          </a:p>
          <a:p>
            <a:pPr marL="0" indent="0" algn="ctr">
              <a:buNone/>
            </a:pPr>
            <a:r>
              <a:rPr lang="en-US" sz="5400" dirty="0"/>
              <a:t>Generally Accepted Accounting Principles (GAAP)</a:t>
            </a:r>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220</a:t>
            </a:fld>
            <a:endParaRPr lang="en-US"/>
          </a:p>
        </p:txBody>
      </p:sp>
    </p:spTree>
    <p:extLst>
      <p:ext uri="{BB962C8B-B14F-4D97-AF65-F5344CB8AC3E}">
        <p14:creationId xmlns:p14="http://schemas.microsoft.com/office/powerpoint/2010/main" val="41314311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Planning</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a:normAutofit/>
          </a:bodyPr>
          <a:lstStyle/>
          <a:p>
            <a:pPr marL="0" indent="0" algn="ctr">
              <a:buNone/>
            </a:pPr>
            <a:r>
              <a:rPr lang="en-US" sz="5400" dirty="0"/>
              <a:t>Develop/Review the Project Plan</a:t>
            </a:r>
          </a:p>
          <a:p>
            <a:pPr marL="0" indent="0" algn="ctr">
              <a:buNone/>
            </a:pPr>
            <a:endParaRPr lang="en-US" sz="5400" dirty="0"/>
          </a:p>
          <a:p>
            <a:pPr marL="0" indent="0" algn="ctr">
              <a:buNone/>
            </a:pPr>
            <a:r>
              <a:rPr lang="en-US" sz="5400" dirty="0"/>
              <a:t>Establish Timeline w/Benchmarks</a:t>
            </a:r>
          </a:p>
          <a:p>
            <a:pPr marL="0" indent="0" algn="ctr">
              <a:buNone/>
            </a:pPr>
            <a:endParaRPr lang="en-US" sz="5400" dirty="0"/>
          </a:p>
          <a:p>
            <a:pPr marL="0" indent="0" algn="ctr">
              <a:buNone/>
            </a:pPr>
            <a:r>
              <a:rPr lang="en-US" sz="5400" dirty="0"/>
              <a:t>Identify Responsible Staff</a:t>
            </a:r>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221</a:t>
            </a:fld>
            <a:endParaRPr lang="en-US"/>
          </a:p>
        </p:txBody>
      </p:sp>
    </p:spTree>
    <p:extLst>
      <p:ext uri="{BB962C8B-B14F-4D97-AF65-F5344CB8AC3E}">
        <p14:creationId xmlns:p14="http://schemas.microsoft.com/office/powerpoint/2010/main" val="322209972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Staffing Options</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a:normAutofit/>
          </a:bodyPr>
          <a:lstStyle/>
          <a:p>
            <a:pPr marL="0" indent="0" algn="ctr">
              <a:buNone/>
            </a:pPr>
            <a:r>
              <a:rPr lang="en-US" sz="5400" dirty="0"/>
              <a:t>Existing Internal Staff</a:t>
            </a:r>
          </a:p>
          <a:p>
            <a:pPr marL="0" indent="0" algn="ctr">
              <a:buNone/>
            </a:pPr>
            <a:endParaRPr lang="en-US" sz="5400" dirty="0"/>
          </a:p>
          <a:p>
            <a:pPr marL="0" indent="0" algn="ctr">
              <a:buNone/>
            </a:pPr>
            <a:r>
              <a:rPr lang="en-US" sz="5400" dirty="0"/>
              <a:t>External Grant Administrators</a:t>
            </a:r>
          </a:p>
          <a:p>
            <a:pPr marL="0" indent="0" algn="ctr">
              <a:buNone/>
            </a:pPr>
            <a:endParaRPr lang="en-US" sz="5400" dirty="0"/>
          </a:p>
          <a:p>
            <a:pPr marL="0" indent="0" algn="ctr">
              <a:buNone/>
            </a:pPr>
            <a:r>
              <a:rPr lang="en-US" sz="5400" dirty="0"/>
              <a:t>Subject Matter Experts</a:t>
            </a:r>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222</a:t>
            </a:fld>
            <a:endParaRPr lang="en-US"/>
          </a:p>
        </p:txBody>
      </p:sp>
    </p:spTree>
    <p:extLst>
      <p:ext uri="{BB962C8B-B14F-4D97-AF65-F5344CB8AC3E}">
        <p14:creationId xmlns:p14="http://schemas.microsoft.com/office/powerpoint/2010/main" val="2132614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Implementation</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a:normAutofit/>
          </a:bodyPr>
          <a:lstStyle/>
          <a:p>
            <a:pPr marL="0" indent="0" algn="ctr">
              <a:buNone/>
            </a:pPr>
            <a:r>
              <a:rPr lang="en-US" sz="5400" dirty="0"/>
              <a:t>Documentation is Critical!</a:t>
            </a:r>
          </a:p>
          <a:p>
            <a:pPr marL="0" indent="0" algn="ctr">
              <a:buNone/>
            </a:pPr>
            <a:endParaRPr lang="en-US" sz="5400" dirty="0"/>
          </a:p>
          <a:p>
            <a:pPr marL="0" indent="0" algn="ctr">
              <a:buNone/>
            </a:pPr>
            <a:r>
              <a:rPr lang="en-US" sz="5400" dirty="0"/>
              <a:t>Processes/Procedures</a:t>
            </a:r>
          </a:p>
          <a:p>
            <a:pPr marL="0" indent="0" algn="ctr">
              <a:buNone/>
            </a:pPr>
            <a:r>
              <a:rPr lang="en-US" sz="5400" dirty="0"/>
              <a:t>Review of Documents</a:t>
            </a:r>
          </a:p>
          <a:p>
            <a:pPr marL="0" indent="0" algn="ctr">
              <a:buNone/>
            </a:pPr>
            <a:r>
              <a:rPr lang="en-US" sz="5400" dirty="0"/>
              <a:t>Interactions with Funders/Awardees</a:t>
            </a:r>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223</a:t>
            </a:fld>
            <a:endParaRPr lang="en-US"/>
          </a:p>
        </p:txBody>
      </p:sp>
    </p:spTree>
    <p:extLst>
      <p:ext uri="{BB962C8B-B14F-4D97-AF65-F5344CB8AC3E}">
        <p14:creationId xmlns:p14="http://schemas.microsoft.com/office/powerpoint/2010/main" val="407128975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236305"/>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Implementation</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vert="horz" lIns="91440" tIns="45720" rIns="91440" bIns="45720" rtlCol="0" anchor="t">
            <a:normAutofit fontScale="77500" lnSpcReduction="20000"/>
          </a:bodyPr>
          <a:lstStyle/>
          <a:p>
            <a:pPr marL="0" indent="0" algn="ctr">
              <a:buNone/>
            </a:pPr>
            <a:r>
              <a:rPr lang="en-US" sz="5400" b="1" dirty="0"/>
              <a:t>Financial Systems</a:t>
            </a:r>
          </a:p>
          <a:p>
            <a:pPr marL="0" indent="0" algn="ctr">
              <a:buNone/>
            </a:pPr>
            <a:endParaRPr lang="en-US" sz="5400" dirty="0"/>
          </a:p>
          <a:p>
            <a:pPr marL="0" indent="0" algn="ctr">
              <a:buNone/>
            </a:pPr>
            <a:r>
              <a:rPr lang="en-US" sz="5400" dirty="0"/>
              <a:t>Cash Management Drawdown</a:t>
            </a:r>
          </a:p>
          <a:p>
            <a:pPr marL="0" indent="0" algn="ctr">
              <a:buNone/>
            </a:pPr>
            <a:r>
              <a:rPr lang="en-US" sz="5400" dirty="0"/>
              <a:t>Disbursement process</a:t>
            </a:r>
            <a:endParaRPr lang="en-US" sz="5400">
              <a:cs typeface="Calibri"/>
            </a:endParaRPr>
          </a:p>
          <a:p>
            <a:pPr marL="0" indent="0" algn="ctr">
              <a:buNone/>
            </a:pPr>
            <a:endParaRPr lang="en-US" sz="5400" dirty="0"/>
          </a:p>
          <a:p>
            <a:pPr marL="0" indent="0" algn="ctr">
              <a:buNone/>
            </a:pPr>
            <a:r>
              <a:rPr lang="en-US" sz="5400" dirty="0"/>
              <a:t>Identifying eligible/ineligible expenses</a:t>
            </a:r>
          </a:p>
          <a:p>
            <a:pPr marL="0" indent="0" algn="ctr">
              <a:buNone/>
            </a:pPr>
            <a:endParaRPr lang="en-US" sz="5400" dirty="0"/>
          </a:p>
          <a:p>
            <a:pPr marL="0" indent="0" algn="ctr">
              <a:buNone/>
            </a:pPr>
            <a:r>
              <a:rPr lang="en-US" sz="5400" dirty="0"/>
              <a:t>Prevent co-mingling of funds</a:t>
            </a:r>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224</a:t>
            </a:fld>
            <a:endParaRPr lang="en-US"/>
          </a:p>
        </p:txBody>
      </p:sp>
    </p:spTree>
    <p:extLst>
      <p:ext uri="{BB962C8B-B14F-4D97-AF65-F5344CB8AC3E}">
        <p14:creationId xmlns:p14="http://schemas.microsoft.com/office/powerpoint/2010/main" val="2208194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Implementation</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vert="horz" lIns="91440" tIns="45720" rIns="91440" bIns="45720" rtlCol="0" anchor="t">
            <a:normAutofit/>
          </a:bodyPr>
          <a:lstStyle/>
          <a:p>
            <a:pPr marL="0" indent="0" algn="ctr">
              <a:buNone/>
            </a:pPr>
            <a:r>
              <a:rPr lang="en-US" sz="5400" dirty="0"/>
              <a:t>DOCUMENTATION</a:t>
            </a:r>
          </a:p>
          <a:p>
            <a:pPr marL="0" indent="0" algn="ctr">
              <a:buNone/>
            </a:pPr>
            <a:endParaRPr lang="en-US" sz="5400" dirty="0"/>
          </a:p>
          <a:p>
            <a:pPr marL="0" indent="0" algn="ctr">
              <a:buNone/>
            </a:pPr>
            <a:r>
              <a:rPr lang="en-US" sz="5400" dirty="0"/>
              <a:t>Evidence of Compliance</a:t>
            </a:r>
          </a:p>
          <a:p>
            <a:pPr marL="0" indent="0" algn="ctr">
              <a:buNone/>
            </a:pPr>
            <a:r>
              <a:rPr lang="en-US" sz="5400" dirty="0"/>
              <a:t>Easier Reporting</a:t>
            </a:r>
            <a:endParaRPr lang="en-US" sz="5400" dirty="0">
              <a:cs typeface="Calibri"/>
            </a:endParaRPr>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225</a:t>
            </a:fld>
            <a:endParaRPr lang="en-US"/>
          </a:p>
        </p:txBody>
      </p:sp>
    </p:spTree>
    <p:extLst>
      <p:ext uri="{BB962C8B-B14F-4D97-AF65-F5344CB8AC3E}">
        <p14:creationId xmlns:p14="http://schemas.microsoft.com/office/powerpoint/2010/main" val="198547962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263509"/>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Communication</a:t>
            </a: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a:xfrm>
            <a:off x="838200" y="1634836"/>
            <a:ext cx="10515600" cy="4886037"/>
          </a:xfrm>
        </p:spPr>
        <p:txBody>
          <a:bodyPr vert="horz" lIns="91440" tIns="45720" rIns="91440" bIns="45720" rtlCol="0" anchor="t">
            <a:normAutofit/>
          </a:bodyPr>
          <a:lstStyle/>
          <a:p>
            <a:pPr marL="0" indent="0" algn="ctr">
              <a:buNone/>
            </a:pPr>
            <a:r>
              <a:rPr lang="en-US" sz="5400" dirty="0"/>
              <a:t>Regular Communication is Key!</a:t>
            </a:r>
          </a:p>
          <a:p>
            <a:pPr marL="0" indent="0" algn="ctr">
              <a:buNone/>
            </a:pPr>
            <a:endParaRPr lang="en-US" sz="5400" dirty="0"/>
          </a:p>
          <a:p>
            <a:pPr marL="0" indent="0" algn="ctr">
              <a:buNone/>
            </a:pPr>
            <a:r>
              <a:rPr lang="en-US" sz="5400" dirty="0"/>
              <a:t>Grantor/Funder</a:t>
            </a:r>
          </a:p>
          <a:p>
            <a:pPr marL="0" indent="0" algn="ctr">
              <a:buNone/>
            </a:pPr>
            <a:r>
              <a:rPr lang="en-US" sz="5400" dirty="0"/>
              <a:t>Peers </a:t>
            </a:r>
          </a:p>
          <a:p>
            <a:pPr marL="0" indent="0" algn="ctr">
              <a:buNone/>
            </a:pPr>
            <a:r>
              <a:rPr lang="en-US" sz="5400" dirty="0"/>
              <a:t>Sub-awardees/Sub-recipients</a:t>
            </a:r>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lgn="ctr">
              <a:buNone/>
            </a:pPr>
            <a:endParaRPr lang="en-US" sz="5400" dirty="0"/>
          </a:p>
          <a:p>
            <a:pPr marL="0" indent="0">
              <a:buNone/>
            </a:pPr>
            <a:endParaRPr lang="en-US" dirty="0"/>
          </a:p>
          <a:p>
            <a:pPr>
              <a:buFont typeface="Wingdings" panose="05000000000000000000" pitchFamily="2" charset="2"/>
              <a:buChar char="§"/>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226</a:t>
            </a:fld>
            <a:endParaRPr lang="en-US"/>
          </a:p>
        </p:txBody>
      </p:sp>
    </p:spTree>
    <p:extLst>
      <p:ext uri="{BB962C8B-B14F-4D97-AF65-F5344CB8AC3E}">
        <p14:creationId xmlns:p14="http://schemas.microsoft.com/office/powerpoint/2010/main" val="26675525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575" y="32793"/>
            <a:ext cx="11372850" cy="1325563"/>
          </a:xfrm>
        </p:spPr>
        <p:txBody>
          <a:bodyPr>
            <a:normAutofit/>
          </a:bodyPr>
          <a:lstStyle/>
          <a:p>
            <a:pPr algn="ctr"/>
            <a:r>
              <a:rPr lang="en-US" b="1" dirty="0">
                <a:solidFill>
                  <a:schemeClr val="bg1"/>
                </a:solidFill>
                <a:latin typeface="Trebuchet MS"/>
              </a:rPr>
              <a:t>Grant Management – Final Thoughts</a:t>
            </a:r>
            <a:endParaRPr lang="en-US" b="1" dirty="0">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EB0759DF-8DBE-434D-979D-B9833709FE25}"/>
              </a:ext>
            </a:extLst>
          </p:cNvPr>
          <p:cNvSpPr>
            <a:spLocks noGrp="1"/>
          </p:cNvSpPr>
          <p:nvPr>
            <p:ph idx="1"/>
          </p:nvPr>
        </p:nvSpPr>
        <p:spPr/>
        <p:txBody>
          <a:bodyPr/>
          <a:lstStyle/>
          <a:p>
            <a:pPr marL="0" indent="0" algn="ctr">
              <a:buNone/>
            </a:pPr>
            <a:endParaRPr lang="en-US" sz="5400" dirty="0"/>
          </a:p>
          <a:p>
            <a:pPr marL="0" indent="0" algn="ctr">
              <a:buNone/>
            </a:pPr>
            <a:r>
              <a:rPr lang="en-US" sz="5400" dirty="0"/>
              <a:t>Knowledge = Success</a:t>
            </a:r>
          </a:p>
          <a:p>
            <a:pPr marL="0" indent="0">
              <a:buNone/>
            </a:pPr>
            <a:endParaRPr lang="en-US" dirty="0"/>
          </a:p>
          <a:p>
            <a:pPr marL="0" indent="0">
              <a:buNone/>
            </a:pPr>
            <a:endParaRPr lang="en-US" dirty="0"/>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227</a:t>
            </a:fld>
            <a:endParaRPr lang="en-US"/>
          </a:p>
        </p:txBody>
      </p:sp>
    </p:spTree>
    <p:extLst>
      <p:ext uri="{BB962C8B-B14F-4D97-AF65-F5344CB8AC3E}">
        <p14:creationId xmlns:p14="http://schemas.microsoft.com/office/powerpoint/2010/main" val="35805760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3746" y="-14430"/>
            <a:ext cx="11686478" cy="1325563"/>
          </a:xfrm>
        </p:spPr>
        <p:txBody>
          <a:bodyPr>
            <a:normAutofit/>
          </a:bodyPr>
          <a:lstStyle/>
          <a:p>
            <a:r>
              <a:rPr lang="en-US" b="1">
                <a:solidFill>
                  <a:schemeClr val="bg1"/>
                </a:solidFill>
                <a:latin typeface="Trebuchet MS" panose="020B0603020202020204" pitchFamily="34" charset="0"/>
              </a:rPr>
              <a:t>Assistance Provided by NCPRO and Partners </a:t>
            </a:r>
          </a:p>
        </p:txBody>
      </p:sp>
      <p:pic>
        <p:nvPicPr>
          <p:cNvPr id="7" name="Picture 6" descr="A picture containing logo&#10;&#10;Description automatically generated">
            <a:extLst>
              <a:ext uri="{FF2B5EF4-FFF2-40B4-BE49-F238E27FC236}">
                <a16:creationId xmlns:a16="http://schemas.microsoft.com/office/drawing/2014/main" id="{35199723-6FFD-4447-BBC3-43E1B6672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2161807"/>
            <a:ext cx="5905265" cy="3032050"/>
          </a:xfrm>
          <a:prstGeom prst="rect">
            <a:avLst/>
          </a:prstGeom>
        </p:spPr>
      </p:pic>
      <p:sp>
        <p:nvSpPr>
          <p:cNvPr id="8" name="TextBox 7">
            <a:extLst>
              <a:ext uri="{FF2B5EF4-FFF2-40B4-BE49-F238E27FC236}">
                <a16:creationId xmlns:a16="http://schemas.microsoft.com/office/drawing/2014/main" id="{EB6D6267-34AC-4468-8E42-D69D6495CBB5}"/>
              </a:ext>
            </a:extLst>
          </p:cNvPr>
          <p:cNvSpPr txBox="1"/>
          <p:nvPr/>
        </p:nvSpPr>
        <p:spPr>
          <a:xfrm>
            <a:off x="423746" y="1325563"/>
            <a:ext cx="5255142" cy="535531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t>NCPRO’s ARPA-specific web pages: NCPRO.NC.gov: American Rescue Plan Act Information and Resources</a:t>
            </a:r>
            <a:endParaRPr lang="en-US">
              <a:cs typeface="Calibri"/>
            </a:endParaRPr>
          </a:p>
          <a:p>
            <a:endParaRPr lang="en-US"/>
          </a:p>
          <a:p>
            <a:pPr marL="285750" indent="-285750">
              <a:buFont typeface="Arial" panose="020B0604020202020204" pitchFamily="34" charset="0"/>
              <a:buChar char="•"/>
            </a:pPr>
            <a:r>
              <a:rPr lang="en-US"/>
              <a:t>PROtalks, a video series providing on-time guidance, tips and instruction relating to NEUs accessing and administering Local Fiscal Recovery Funds.</a:t>
            </a:r>
          </a:p>
          <a:p>
            <a:pPr marL="742950" lvl="1" indent="-285750">
              <a:buFont typeface="Arial" panose="020B0604020202020204" pitchFamily="34" charset="0"/>
              <a:buChar char="•"/>
            </a:pPr>
            <a:r>
              <a:rPr lang="en-US"/>
              <a:t>Subscribe to our YouTube channel to receive alerts when new videos are released.</a:t>
            </a:r>
          </a:p>
          <a:p>
            <a:pPr lvl="1"/>
            <a:endParaRPr lang="en-US"/>
          </a:p>
          <a:p>
            <a:pPr marL="285750" indent="-285750">
              <a:buFont typeface="Arial" panose="020B0604020202020204" pitchFamily="34" charset="0"/>
              <a:buChar char="•"/>
            </a:pPr>
            <a:r>
              <a:rPr lang="en-US"/>
              <a:t>Training developed by UNC SOG and provided by partners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Guidance and technical assistance sessions provided by all partners on demand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Templates being developed by UNC SOG</a:t>
            </a:r>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47831925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a:rPr>
              <a:t>Partnership</a:t>
            </a:r>
            <a:endParaRPr lang="en-US" b="1">
              <a:solidFill>
                <a:schemeClr val="bg1"/>
              </a:solidFill>
              <a:latin typeface="Trebuchet MS" panose="020B0603020202020204" pitchFamily="34" charset="0"/>
            </a:endParaRPr>
          </a:p>
        </p:txBody>
      </p:sp>
      <p:sp>
        <p:nvSpPr>
          <p:cNvPr id="15" name="Slide Number Placeholder 14">
            <a:extLst>
              <a:ext uri="{FF2B5EF4-FFF2-40B4-BE49-F238E27FC236}">
                <a16:creationId xmlns:a16="http://schemas.microsoft.com/office/drawing/2014/main" id="{4F7B5FBD-1B03-47EA-90BA-AF2F834D99CB}"/>
              </a:ext>
            </a:extLst>
          </p:cNvPr>
          <p:cNvSpPr>
            <a:spLocks noGrp="1"/>
          </p:cNvSpPr>
          <p:nvPr>
            <p:ph type="sldNum" sz="quarter" idx="12"/>
          </p:nvPr>
        </p:nvSpPr>
        <p:spPr/>
        <p:txBody>
          <a:bodyPr/>
          <a:lstStyle/>
          <a:p>
            <a:fld id="{2A2A463F-130C-4CB8-8770-C1170463C409}" type="slidenum">
              <a:rPr lang="en-US" smtClean="0"/>
              <a:t>229</a:t>
            </a:fld>
            <a:endParaRPr lang="en-US"/>
          </a:p>
        </p:txBody>
      </p:sp>
      <p:pic>
        <p:nvPicPr>
          <p:cNvPr id="7" name="Content Placeholder 6" descr="Logo, company name&#10;&#10;Description automatically generated">
            <a:extLst>
              <a:ext uri="{FF2B5EF4-FFF2-40B4-BE49-F238E27FC236}">
                <a16:creationId xmlns:a16="http://schemas.microsoft.com/office/drawing/2014/main" id="{D3E3AF3D-EA75-407F-8E9E-0DC4D1CD2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13" y="1207929"/>
            <a:ext cx="9801860" cy="5513546"/>
          </a:xfrm>
          <a:prstGeom prst="rect">
            <a:avLst/>
          </a:prstGeom>
        </p:spPr>
      </p:pic>
    </p:spTree>
    <p:extLst>
      <p:ext uri="{BB962C8B-B14F-4D97-AF65-F5344CB8AC3E}">
        <p14:creationId xmlns:p14="http://schemas.microsoft.com/office/powerpoint/2010/main" val="90457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5BDC5EAC-4E6A-3E12-69A2-7B66B7BA3596}"/>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1 Annual Recovery Plans</a:t>
            </a:r>
          </a:p>
        </p:txBody>
      </p:sp>
      <p:sp>
        <p:nvSpPr>
          <p:cNvPr id="10" name="TextBox 9">
            <a:extLst>
              <a:ext uri="{FF2B5EF4-FFF2-40B4-BE49-F238E27FC236}">
                <a16:creationId xmlns:a16="http://schemas.microsoft.com/office/drawing/2014/main" id="{A5A7DEDA-9B20-7512-CE61-C44468DF2554}"/>
              </a:ext>
            </a:extLst>
          </p:cNvPr>
          <p:cNvSpPr txBox="1"/>
          <p:nvPr/>
        </p:nvSpPr>
        <p:spPr>
          <a:xfrm>
            <a:off x="500063" y="1593850"/>
            <a:ext cx="10515600" cy="5294313"/>
          </a:xfrm>
          <a:prstGeom prst="rect">
            <a:avLst/>
          </a:prstGeom>
          <a:noFill/>
        </p:spPr>
        <p:txBody>
          <a:bodyPr>
            <a:spAutoFit/>
          </a:bodyPr>
          <a:lstStyle/>
          <a:p>
            <a:pPr marL="682625" indent="-682625">
              <a:spcAft>
                <a:spcPts val="1200"/>
              </a:spcAft>
              <a:defRPr/>
            </a:pPr>
            <a:r>
              <a:rPr lang="en-US" sz="2400" spc="200" dirty="0">
                <a:latin typeface="Arial" panose="020B0604020202020204" pitchFamily="34" charset="0"/>
                <a:cs typeface="Arial" panose="020B0604020202020204" pitchFamily="34" charset="0"/>
              </a:rPr>
              <a:t>•	</a:t>
            </a:r>
            <a:r>
              <a:rPr lang="en-US" sz="2800" spc="200" dirty="0">
                <a:latin typeface="Arial" panose="020B0604020202020204" pitchFamily="34" charset="0"/>
                <a:cs typeface="Arial" panose="020B0604020202020204" pitchFamily="34" charset="0"/>
              </a:rPr>
              <a:t>Must be posted on the public-facing website by the same date recipient submits report. 3 clicks or fewer.  </a:t>
            </a:r>
          </a:p>
          <a:p>
            <a:pPr marL="682625" indent="-682625">
              <a:spcAft>
                <a:spcPts val="1200"/>
              </a:spcAft>
              <a:defRPr/>
            </a:pPr>
            <a:r>
              <a:rPr lang="en-US" sz="2400" spc="200" dirty="0">
                <a:latin typeface="Arial" panose="020B0604020202020204" pitchFamily="34" charset="0"/>
                <a:cs typeface="Arial" panose="020B0604020202020204" pitchFamily="34" charset="0"/>
              </a:rPr>
              <a:t>•	</a:t>
            </a:r>
            <a:r>
              <a:rPr lang="en-US" sz="2800" spc="200" dirty="0">
                <a:latin typeface="Arial" panose="020B0604020202020204" pitchFamily="34" charset="0"/>
                <a:cs typeface="Arial" panose="020B0604020202020204" pitchFamily="34" charset="0"/>
              </a:rPr>
              <a:t>General form and content at your discretion but must include the minimum information required by Treasury. Treasury template. </a:t>
            </a:r>
          </a:p>
          <a:p>
            <a:pPr marL="682625" indent="-682625">
              <a:spcAft>
                <a:spcPts val="1200"/>
              </a:spcAft>
              <a:defRPr/>
            </a:pPr>
            <a:r>
              <a:rPr lang="en-US" sz="2800" spc="200" dirty="0">
                <a:latin typeface="Arial" panose="020B0604020202020204" pitchFamily="34" charset="0"/>
                <a:cs typeface="Arial" panose="020B0604020202020204" pitchFamily="34" charset="0"/>
              </a:rPr>
              <a:t>•	Should include both retrospective information covering the period and prospective information on future work to be or on the planning that has been undertaken during the covered period.</a:t>
            </a:r>
          </a:p>
          <a:p>
            <a:pPr marL="682625" indent="-682625">
              <a:defRPr/>
            </a:pPr>
            <a:endParaRPr lang="en-US" sz="2800" spc="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26680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163" y="1741251"/>
            <a:ext cx="10219454" cy="4849019"/>
          </a:xfrm>
        </p:spPr>
        <p:txBody>
          <a:bodyPr vert="horz" lIns="91440" tIns="45720" rIns="91440" bIns="45720" rtlCol="0" anchor="t">
            <a:normAutofit/>
          </a:bodyPr>
          <a:lstStyle/>
          <a:p>
            <a:pPr>
              <a:buFont typeface="Wingdings" panose="05000000000000000000" pitchFamily="2" charset="2"/>
              <a:buChar char="§"/>
            </a:pPr>
            <a:endParaRPr lang="en-US">
              <a:cs typeface="Calibri"/>
            </a:endParaRPr>
          </a:p>
          <a:p>
            <a:pPr>
              <a:buFont typeface="Wingdings" panose="05000000000000000000" pitchFamily="2" charset="2"/>
              <a:buChar char="§"/>
            </a:pPr>
            <a:endParaRPr lang="en-US">
              <a:ea typeface="+mn-lt"/>
              <a:cs typeface="+mn-lt"/>
            </a:endParaRPr>
          </a:p>
          <a:p>
            <a:pPr>
              <a:buFont typeface="Wingdings" panose="05000000000000000000" pitchFamily="2" charset="2"/>
              <a:buChar char="§"/>
            </a:pPr>
            <a:endParaRPr lang="en-US"/>
          </a:p>
          <a:p>
            <a:pPr marL="0" indent="0">
              <a:buNone/>
            </a:pPr>
            <a:endParaRPr lang="en-US"/>
          </a:p>
          <a:p>
            <a:pPr lvl="1">
              <a:buFont typeface="Wingdings" panose="05000000000000000000" pitchFamily="2" charset="2"/>
              <a:buChar char="§"/>
            </a:pPr>
            <a:endParaRPr lang="en-US">
              <a:cs typeface="Calibri" panose="020F0502020204030204"/>
            </a:endParaRPr>
          </a:p>
          <a:p>
            <a:endParaRPr lang="en-US">
              <a:cs typeface="Calibri" panose="020F0502020204030204"/>
            </a:endParaRPr>
          </a:p>
          <a:p>
            <a:pPr marL="0" indent="0">
              <a:buNone/>
            </a:pPr>
            <a:endParaRPr lang="en-US">
              <a:latin typeface="Trebuchet MS" panose="020B0603020202020204" pitchFamily="34" charset="0"/>
              <a:cs typeface="Calibri" panose="020F05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panose="020B0603020202020204" pitchFamily="34" charset="0"/>
              </a:rPr>
              <a:t>Questions?</a:t>
            </a:r>
          </a:p>
        </p:txBody>
      </p:sp>
      <p:sp>
        <p:nvSpPr>
          <p:cNvPr id="16" name="Slide Number Placeholder 15">
            <a:extLst>
              <a:ext uri="{FF2B5EF4-FFF2-40B4-BE49-F238E27FC236}">
                <a16:creationId xmlns:a16="http://schemas.microsoft.com/office/drawing/2014/main" id="{4EBC8D8A-1FC1-47F6-B73B-96FC80103215}"/>
              </a:ext>
            </a:extLst>
          </p:cNvPr>
          <p:cNvSpPr>
            <a:spLocks noGrp="1"/>
          </p:cNvSpPr>
          <p:nvPr>
            <p:ph type="sldNum" sz="quarter" idx="12"/>
          </p:nvPr>
        </p:nvSpPr>
        <p:spPr/>
        <p:txBody>
          <a:bodyPr/>
          <a:lstStyle/>
          <a:p>
            <a:fld id="{7F1E193E-9C91-4AD9-9696-B231EC4B8042}" type="slidenum">
              <a:rPr lang="en-US" smtClean="0"/>
              <a:t>230</a:t>
            </a:fld>
            <a:endParaRPr lang="en-US"/>
          </a:p>
        </p:txBody>
      </p:sp>
      <p:sp>
        <p:nvSpPr>
          <p:cNvPr id="7" name="TextBox 6">
            <a:extLst>
              <a:ext uri="{FF2B5EF4-FFF2-40B4-BE49-F238E27FC236}">
                <a16:creationId xmlns:a16="http://schemas.microsoft.com/office/drawing/2014/main" id="{340ADFC8-F766-4CEB-A996-666ACF2E8D1D}"/>
              </a:ext>
            </a:extLst>
          </p:cNvPr>
          <p:cNvSpPr txBox="1"/>
          <p:nvPr/>
        </p:nvSpPr>
        <p:spPr>
          <a:xfrm>
            <a:off x="2892953" y="2503677"/>
            <a:ext cx="6715375" cy="1384995"/>
          </a:xfrm>
          <a:prstGeom prst="rect">
            <a:avLst/>
          </a:prstGeom>
          <a:noFill/>
        </p:spPr>
        <p:txBody>
          <a:bodyPr wrap="square" rtlCol="0">
            <a:spAutoFit/>
          </a:bodyPr>
          <a:lstStyle/>
          <a:p>
            <a:pPr algn="ctr"/>
            <a:r>
              <a:rPr lang="en-US" sz="2800" dirty="0"/>
              <a:t>Contact NCPRO at </a:t>
            </a:r>
            <a:r>
              <a:rPr lang="en-US" sz="2800" dirty="0">
                <a:hlinkClick r:id="rId4"/>
              </a:rPr>
              <a:t>ncpro@osbm.nc.gov</a:t>
            </a:r>
            <a:endParaRPr lang="en-US" sz="2800" dirty="0"/>
          </a:p>
          <a:p>
            <a:pPr algn="ctr"/>
            <a:endParaRPr lang="en-US" sz="2800" dirty="0"/>
          </a:p>
          <a:p>
            <a:pPr algn="ctr"/>
            <a:r>
              <a:rPr lang="en-US" sz="2800" dirty="0"/>
              <a:t>Visit us at https://ncpro.nc.gov/</a:t>
            </a:r>
          </a:p>
        </p:txBody>
      </p:sp>
    </p:spTree>
    <p:extLst>
      <p:ext uri="{BB962C8B-B14F-4D97-AF65-F5344CB8AC3E}">
        <p14:creationId xmlns:p14="http://schemas.microsoft.com/office/powerpoint/2010/main" val="243773515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55744" y="3837946"/>
            <a:ext cx="1012190" cy="1012190"/>
          </a:xfrm>
          <a:custGeom>
            <a:avLst/>
            <a:gdLst/>
            <a:ahLst/>
            <a:cxnLst/>
            <a:rect l="l" t="t" r="r" b="b"/>
            <a:pathLst>
              <a:path w="1518284" h="1518284">
                <a:moveTo>
                  <a:pt x="0" y="1518245"/>
                </a:moveTo>
                <a:lnTo>
                  <a:pt x="1518235" y="1518245"/>
                </a:lnTo>
                <a:lnTo>
                  <a:pt x="1518235" y="0"/>
                </a:lnTo>
                <a:lnTo>
                  <a:pt x="0" y="1518245"/>
                </a:lnTo>
                <a:close/>
              </a:path>
            </a:pathLst>
          </a:custGeom>
          <a:solidFill>
            <a:srgbClr val="FFAC60"/>
          </a:solidFill>
        </p:spPr>
        <p:txBody>
          <a:bodyPr wrap="square" lIns="0" tIns="0" rIns="0" bIns="0" rtlCol="0"/>
          <a:lstStyle/>
          <a:p>
            <a:endParaRPr/>
          </a:p>
        </p:txBody>
      </p:sp>
      <p:sp>
        <p:nvSpPr>
          <p:cNvPr id="3" name="object 3"/>
          <p:cNvSpPr/>
          <p:nvPr/>
        </p:nvSpPr>
        <p:spPr>
          <a:xfrm>
            <a:off x="11180084" y="3837952"/>
            <a:ext cx="1012190" cy="1012190"/>
          </a:xfrm>
          <a:custGeom>
            <a:avLst/>
            <a:gdLst/>
            <a:ahLst/>
            <a:cxnLst/>
            <a:rect l="l" t="t" r="r" b="b"/>
            <a:pathLst>
              <a:path w="1518284" h="1518284">
                <a:moveTo>
                  <a:pt x="0" y="1518235"/>
                </a:moveTo>
                <a:lnTo>
                  <a:pt x="1518245" y="0"/>
                </a:lnTo>
                <a:lnTo>
                  <a:pt x="0" y="0"/>
                </a:lnTo>
                <a:lnTo>
                  <a:pt x="0" y="1518235"/>
                </a:lnTo>
                <a:close/>
              </a:path>
            </a:pathLst>
          </a:custGeom>
          <a:solidFill>
            <a:srgbClr val="95CDB4"/>
          </a:solidFill>
        </p:spPr>
        <p:txBody>
          <a:bodyPr wrap="square" lIns="0" tIns="0" rIns="0" bIns="0" rtlCol="0"/>
          <a:lstStyle/>
          <a:p>
            <a:endParaRPr/>
          </a:p>
        </p:txBody>
      </p:sp>
      <p:sp>
        <p:nvSpPr>
          <p:cNvPr id="4" name="object 4"/>
          <p:cNvSpPr/>
          <p:nvPr/>
        </p:nvSpPr>
        <p:spPr>
          <a:xfrm>
            <a:off x="9155744" y="5862280"/>
            <a:ext cx="1012190" cy="996103"/>
          </a:xfrm>
          <a:custGeom>
            <a:avLst/>
            <a:gdLst/>
            <a:ahLst/>
            <a:cxnLst/>
            <a:rect l="l" t="t" r="r" b="b"/>
            <a:pathLst>
              <a:path w="1518284" h="1494154">
                <a:moveTo>
                  <a:pt x="0" y="1493581"/>
                </a:moveTo>
                <a:lnTo>
                  <a:pt x="24663" y="1493581"/>
                </a:lnTo>
                <a:lnTo>
                  <a:pt x="1518235" y="0"/>
                </a:lnTo>
                <a:lnTo>
                  <a:pt x="0" y="0"/>
                </a:lnTo>
                <a:lnTo>
                  <a:pt x="0" y="1493581"/>
                </a:lnTo>
                <a:close/>
              </a:path>
            </a:pathLst>
          </a:custGeom>
          <a:solidFill>
            <a:srgbClr val="95CDB4"/>
          </a:solidFill>
        </p:spPr>
        <p:txBody>
          <a:bodyPr wrap="square" lIns="0" tIns="0" rIns="0" bIns="0" rtlCol="0"/>
          <a:lstStyle/>
          <a:p>
            <a:endParaRPr/>
          </a:p>
        </p:txBody>
      </p:sp>
      <p:grpSp>
        <p:nvGrpSpPr>
          <p:cNvPr id="5" name="object 5"/>
          <p:cNvGrpSpPr/>
          <p:nvPr/>
        </p:nvGrpSpPr>
        <p:grpSpPr>
          <a:xfrm>
            <a:off x="10167907" y="4850102"/>
            <a:ext cx="2024380" cy="2008293"/>
            <a:chOff x="15251861" y="7275153"/>
            <a:chExt cx="3036570" cy="3012440"/>
          </a:xfrm>
        </p:grpSpPr>
        <p:sp>
          <p:nvSpPr>
            <p:cNvPr id="6" name="object 6"/>
            <p:cNvSpPr/>
            <p:nvPr/>
          </p:nvSpPr>
          <p:spPr>
            <a:xfrm>
              <a:off x="16770116" y="8793378"/>
              <a:ext cx="1518285" cy="1494155"/>
            </a:xfrm>
            <a:custGeom>
              <a:avLst/>
              <a:gdLst/>
              <a:ahLst/>
              <a:cxnLst/>
              <a:rect l="l" t="t" r="r" b="b"/>
              <a:pathLst>
                <a:path w="1518284" h="1494154">
                  <a:moveTo>
                    <a:pt x="0" y="1493621"/>
                  </a:moveTo>
                  <a:lnTo>
                    <a:pt x="24635" y="1493621"/>
                  </a:lnTo>
                  <a:lnTo>
                    <a:pt x="1517838" y="416"/>
                  </a:lnTo>
                  <a:lnTo>
                    <a:pt x="1517838" y="0"/>
                  </a:lnTo>
                  <a:lnTo>
                    <a:pt x="0" y="0"/>
                  </a:lnTo>
                  <a:lnTo>
                    <a:pt x="0" y="1493621"/>
                  </a:lnTo>
                  <a:close/>
                </a:path>
              </a:pathLst>
            </a:custGeom>
            <a:solidFill>
              <a:srgbClr val="95CDB4"/>
            </a:solidFill>
          </p:spPr>
          <p:txBody>
            <a:bodyPr wrap="square" lIns="0" tIns="0" rIns="0" bIns="0" rtlCol="0"/>
            <a:lstStyle/>
            <a:p>
              <a:endParaRPr/>
            </a:p>
          </p:txBody>
        </p:sp>
        <p:sp>
          <p:nvSpPr>
            <p:cNvPr id="7" name="object 7"/>
            <p:cNvSpPr/>
            <p:nvPr/>
          </p:nvSpPr>
          <p:spPr>
            <a:xfrm>
              <a:off x="16794752" y="9552541"/>
              <a:ext cx="1469390" cy="734695"/>
            </a:xfrm>
            <a:custGeom>
              <a:avLst/>
              <a:gdLst/>
              <a:ahLst/>
              <a:cxnLst/>
              <a:rect l="l" t="t" r="r" b="b"/>
              <a:pathLst>
                <a:path w="1469390" h="734695">
                  <a:moveTo>
                    <a:pt x="0" y="734459"/>
                  </a:moveTo>
                  <a:lnTo>
                    <a:pt x="1468985" y="734459"/>
                  </a:lnTo>
                  <a:lnTo>
                    <a:pt x="734516" y="0"/>
                  </a:lnTo>
                  <a:lnTo>
                    <a:pt x="0" y="734459"/>
                  </a:lnTo>
                  <a:close/>
                </a:path>
              </a:pathLst>
            </a:custGeom>
            <a:solidFill>
              <a:srgbClr val="FFAC60"/>
            </a:solidFill>
          </p:spPr>
          <p:txBody>
            <a:bodyPr wrap="square" lIns="0" tIns="0" rIns="0" bIns="0" rtlCol="0"/>
            <a:lstStyle/>
            <a:p>
              <a:endParaRPr/>
            </a:p>
          </p:txBody>
        </p:sp>
        <p:sp>
          <p:nvSpPr>
            <p:cNvPr id="8" name="object 8"/>
            <p:cNvSpPr/>
            <p:nvPr/>
          </p:nvSpPr>
          <p:spPr>
            <a:xfrm>
              <a:off x="16770106" y="7275163"/>
              <a:ext cx="1518285" cy="1518285"/>
            </a:xfrm>
            <a:custGeom>
              <a:avLst/>
              <a:gdLst/>
              <a:ahLst/>
              <a:cxnLst/>
              <a:rect l="l" t="t" r="r" b="b"/>
              <a:pathLst>
                <a:path w="1518284" h="1518284">
                  <a:moveTo>
                    <a:pt x="9" y="1518215"/>
                  </a:moveTo>
                  <a:lnTo>
                    <a:pt x="1518264" y="1518215"/>
                  </a:lnTo>
                  <a:lnTo>
                    <a:pt x="0" y="0"/>
                  </a:lnTo>
                  <a:lnTo>
                    <a:pt x="9" y="1518215"/>
                  </a:lnTo>
                  <a:close/>
                </a:path>
              </a:pathLst>
            </a:custGeom>
            <a:solidFill>
              <a:srgbClr val="D9534E"/>
            </a:solidFill>
          </p:spPr>
          <p:txBody>
            <a:bodyPr wrap="square" lIns="0" tIns="0" rIns="0" bIns="0" rtlCol="0"/>
            <a:lstStyle/>
            <a:p>
              <a:endParaRPr/>
            </a:p>
          </p:txBody>
        </p:sp>
        <p:sp>
          <p:nvSpPr>
            <p:cNvPr id="9" name="object 9"/>
            <p:cNvSpPr/>
            <p:nvPr/>
          </p:nvSpPr>
          <p:spPr>
            <a:xfrm>
              <a:off x="15251861" y="8793378"/>
              <a:ext cx="1518285" cy="1494155"/>
            </a:xfrm>
            <a:custGeom>
              <a:avLst/>
              <a:gdLst/>
              <a:ahLst/>
              <a:cxnLst/>
              <a:rect l="l" t="t" r="r" b="b"/>
              <a:pathLst>
                <a:path w="1518284" h="1494154">
                  <a:moveTo>
                    <a:pt x="1493620" y="1493621"/>
                  </a:moveTo>
                  <a:lnTo>
                    <a:pt x="1518255" y="1493621"/>
                  </a:lnTo>
                  <a:lnTo>
                    <a:pt x="1518255" y="0"/>
                  </a:lnTo>
                  <a:lnTo>
                    <a:pt x="0" y="29"/>
                  </a:lnTo>
                  <a:lnTo>
                    <a:pt x="1493620" y="1493621"/>
                  </a:lnTo>
                  <a:close/>
                </a:path>
              </a:pathLst>
            </a:custGeom>
            <a:solidFill>
              <a:srgbClr val="FFAC60"/>
            </a:solidFill>
          </p:spPr>
          <p:txBody>
            <a:bodyPr wrap="square" lIns="0" tIns="0" rIns="0" bIns="0" rtlCol="0"/>
            <a:lstStyle/>
            <a:p>
              <a:endParaRPr/>
            </a:p>
          </p:txBody>
        </p:sp>
        <p:sp>
          <p:nvSpPr>
            <p:cNvPr id="10" name="object 10"/>
            <p:cNvSpPr/>
            <p:nvPr/>
          </p:nvSpPr>
          <p:spPr>
            <a:xfrm>
              <a:off x="15251861" y="7275163"/>
              <a:ext cx="1518285" cy="1518285"/>
            </a:xfrm>
            <a:custGeom>
              <a:avLst/>
              <a:gdLst/>
              <a:ahLst/>
              <a:cxnLst/>
              <a:rect l="l" t="t" r="r" b="b"/>
              <a:pathLst>
                <a:path w="1518284" h="1518284">
                  <a:moveTo>
                    <a:pt x="0" y="1518245"/>
                  </a:moveTo>
                  <a:lnTo>
                    <a:pt x="1518255" y="1518215"/>
                  </a:lnTo>
                  <a:lnTo>
                    <a:pt x="1518245" y="0"/>
                  </a:lnTo>
                  <a:lnTo>
                    <a:pt x="0" y="1518245"/>
                  </a:lnTo>
                  <a:close/>
                </a:path>
              </a:pathLst>
            </a:custGeom>
            <a:solidFill>
              <a:srgbClr val="FFEDAC"/>
            </a:solidFill>
          </p:spPr>
          <p:txBody>
            <a:bodyPr wrap="square" lIns="0" tIns="0" rIns="0" bIns="0" rtlCol="0"/>
            <a:lstStyle/>
            <a:p>
              <a:endParaRPr/>
            </a:p>
          </p:txBody>
        </p:sp>
        <p:sp>
          <p:nvSpPr>
            <p:cNvPr id="11" name="object 11"/>
            <p:cNvSpPr/>
            <p:nvPr/>
          </p:nvSpPr>
          <p:spPr>
            <a:xfrm>
              <a:off x="17529239" y="7275153"/>
              <a:ext cx="759460" cy="1518285"/>
            </a:xfrm>
            <a:custGeom>
              <a:avLst/>
              <a:gdLst/>
              <a:ahLst/>
              <a:cxnLst/>
              <a:rect l="l" t="t" r="r" b="b"/>
              <a:pathLst>
                <a:path w="759459" h="1518284">
                  <a:moveTo>
                    <a:pt x="759092" y="1518245"/>
                  </a:moveTo>
                  <a:lnTo>
                    <a:pt x="759092" y="0"/>
                  </a:lnTo>
                  <a:lnTo>
                    <a:pt x="0" y="759092"/>
                  </a:lnTo>
                  <a:lnTo>
                    <a:pt x="759092" y="1518245"/>
                  </a:lnTo>
                  <a:close/>
                </a:path>
              </a:pathLst>
            </a:custGeom>
            <a:solidFill>
              <a:srgbClr val="95CDB4"/>
            </a:solidFill>
          </p:spPr>
          <p:txBody>
            <a:bodyPr wrap="square" lIns="0" tIns="0" rIns="0" bIns="0" rtlCol="0"/>
            <a:lstStyle/>
            <a:p>
              <a:endParaRPr/>
            </a:p>
          </p:txBody>
        </p:sp>
        <p:sp>
          <p:nvSpPr>
            <p:cNvPr id="12" name="object 12"/>
            <p:cNvSpPr/>
            <p:nvPr/>
          </p:nvSpPr>
          <p:spPr>
            <a:xfrm>
              <a:off x="15251861" y="7275183"/>
              <a:ext cx="1518285" cy="759460"/>
            </a:xfrm>
            <a:custGeom>
              <a:avLst/>
              <a:gdLst/>
              <a:ahLst/>
              <a:cxnLst/>
              <a:rect l="l" t="t" r="r" b="b"/>
              <a:pathLst>
                <a:path w="1518284" h="759459">
                  <a:moveTo>
                    <a:pt x="759092" y="759092"/>
                  </a:moveTo>
                  <a:lnTo>
                    <a:pt x="1518255" y="0"/>
                  </a:lnTo>
                  <a:lnTo>
                    <a:pt x="0" y="0"/>
                  </a:lnTo>
                  <a:lnTo>
                    <a:pt x="759092" y="759092"/>
                  </a:lnTo>
                  <a:close/>
                </a:path>
              </a:pathLst>
            </a:custGeom>
            <a:solidFill>
              <a:srgbClr val="D9534E"/>
            </a:solidFill>
          </p:spPr>
          <p:txBody>
            <a:bodyPr wrap="square" lIns="0" tIns="0" rIns="0" bIns="0" rtlCol="0"/>
            <a:lstStyle/>
            <a:p>
              <a:endParaRPr/>
            </a:p>
          </p:txBody>
        </p:sp>
        <p:sp>
          <p:nvSpPr>
            <p:cNvPr id="13" name="object 13"/>
            <p:cNvSpPr/>
            <p:nvPr/>
          </p:nvSpPr>
          <p:spPr>
            <a:xfrm>
              <a:off x="15251891" y="8793418"/>
              <a:ext cx="759460" cy="1494155"/>
            </a:xfrm>
            <a:custGeom>
              <a:avLst/>
              <a:gdLst/>
              <a:ahLst/>
              <a:cxnLst/>
              <a:rect l="l" t="t" r="r" b="b"/>
              <a:pathLst>
                <a:path w="759459" h="1494154">
                  <a:moveTo>
                    <a:pt x="0" y="1493581"/>
                  </a:moveTo>
                  <a:lnTo>
                    <a:pt x="24663" y="1493581"/>
                  </a:lnTo>
                  <a:lnTo>
                    <a:pt x="759092" y="759152"/>
                  </a:lnTo>
                  <a:lnTo>
                    <a:pt x="0" y="0"/>
                  </a:lnTo>
                  <a:lnTo>
                    <a:pt x="0" y="1493581"/>
                  </a:lnTo>
                  <a:close/>
                </a:path>
              </a:pathLst>
            </a:custGeom>
            <a:solidFill>
              <a:srgbClr val="FFEDAC"/>
            </a:solidFill>
          </p:spPr>
          <p:txBody>
            <a:bodyPr wrap="square" lIns="0" tIns="0" rIns="0" bIns="0" rtlCol="0"/>
            <a:lstStyle/>
            <a:p>
              <a:endParaRPr/>
            </a:p>
          </p:txBody>
        </p:sp>
      </p:grpSp>
      <p:sp>
        <p:nvSpPr>
          <p:cNvPr id="14" name="object 14"/>
          <p:cNvSpPr/>
          <p:nvPr/>
        </p:nvSpPr>
        <p:spPr>
          <a:xfrm>
            <a:off x="8143581" y="5862273"/>
            <a:ext cx="1012190" cy="996103"/>
          </a:xfrm>
          <a:custGeom>
            <a:avLst/>
            <a:gdLst/>
            <a:ahLst/>
            <a:cxnLst/>
            <a:rect l="l" t="t" r="r" b="b"/>
            <a:pathLst>
              <a:path w="1518284" h="1494154">
                <a:moveTo>
                  <a:pt x="1493581" y="1493591"/>
                </a:moveTo>
                <a:lnTo>
                  <a:pt x="1518245" y="1493591"/>
                </a:lnTo>
                <a:lnTo>
                  <a:pt x="1518245" y="10"/>
                </a:lnTo>
                <a:lnTo>
                  <a:pt x="0" y="0"/>
                </a:lnTo>
                <a:lnTo>
                  <a:pt x="1493581" y="1493591"/>
                </a:lnTo>
                <a:close/>
              </a:path>
            </a:pathLst>
          </a:custGeom>
          <a:solidFill>
            <a:srgbClr val="FFEDAC"/>
          </a:solidFill>
        </p:spPr>
        <p:txBody>
          <a:bodyPr wrap="square" lIns="0" tIns="0" rIns="0" bIns="0" rtlCol="0"/>
          <a:lstStyle/>
          <a:p>
            <a:endParaRPr/>
          </a:p>
        </p:txBody>
      </p:sp>
      <p:grpSp>
        <p:nvGrpSpPr>
          <p:cNvPr id="15" name="object 15"/>
          <p:cNvGrpSpPr/>
          <p:nvPr/>
        </p:nvGrpSpPr>
        <p:grpSpPr>
          <a:xfrm>
            <a:off x="10167901" y="1813625"/>
            <a:ext cx="2024380" cy="2024380"/>
            <a:chOff x="15251851" y="2720437"/>
            <a:chExt cx="3036570" cy="3036570"/>
          </a:xfrm>
        </p:grpSpPr>
        <p:sp>
          <p:nvSpPr>
            <p:cNvPr id="16" name="object 16"/>
            <p:cNvSpPr/>
            <p:nvPr/>
          </p:nvSpPr>
          <p:spPr>
            <a:xfrm>
              <a:off x="15251851" y="4238682"/>
              <a:ext cx="1518285" cy="1518285"/>
            </a:xfrm>
            <a:custGeom>
              <a:avLst/>
              <a:gdLst/>
              <a:ahLst/>
              <a:cxnLst/>
              <a:rect l="l" t="t" r="r" b="b"/>
              <a:pathLst>
                <a:path w="1518284" h="1518285">
                  <a:moveTo>
                    <a:pt x="0" y="1518235"/>
                  </a:moveTo>
                  <a:lnTo>
                    <a:pt x="1518275" y="1518245"/>
                  </a:lnTo>
                  <a:lnTo>
                    <a:pt x="0" y="0"/>
                  </a:lnTo>
                  <a:lnTo>
                    <a:pt x="0" y="1518235"/>
                  </a:lnTo>
                  <a:close/>
                </a:path>
              </a:pathLst>
            </a:custGeom>
            <a:solidFill>
              <a:srgbClr val="FFEDAC"/>
            </a:solidFill>
          </p:spPr>
          <p:txBody>
            <a:bodyPr wrap="square" lIns="0" tIns="0" rIns="0" bIns="0" rtlCol="0"/>
            <a:lstStyle/>
            <a:p>
              <a:endParaRPr/>
            </a:p>
          </p:txBody>
        </p:sp>
        <p:sp>
          <p:nvSpPr>
            <p:cNvPr id="17" name="object 17"/>
            <p:cNvSpPr/>
            <p:nvPr/>
          </p:nvSpPr>
          <p:spPr>
            <a:xfrm>
              <a:off x="16770097" y="2720437"/>
              <a:ext cx="1518285" cy="1518285"/>
            </a:xfrm>
            <a:custGeom>
              <a:avLst/>
              <a:gdLst/>
              <a:ahLst/>
              <a:cxnLst/>
              <a:rect l="l" t="t" r="r" b="b"/>
              <a:pathLst>
                <a:path w="1518284" h="1518285">
                  <a:moveTo>
                    <a:pt x="0" y="1518245"/>
                  </a:moveTo>
                  <a:lnTo>
                    <a:pt x="1518245" y="1518245"/>
                  </a:lnTo>
                  <a:lnTo>
                    <a:pt x="1518245" y="0"/>
                  </a:lnTo>
                  <a:lnTo>
                    <a:pt x="0" y="1518245"/>
                  </a:lnTo>
                  <a:close/>
                </a:path>
              </a:pathLst>
            </a:custGeom>
            <a:solidFill>
              <a:srgbClr val="D9534E"/>
            </a:solidFill>
          </p:spPr>
          <p:txBody>
            <a:bodyPr wrap="square" lIns="0" tIns="0" rIns="0" bIns="0" rtlCol="0"/>
            <a:lstStyle/>
            <a:p>
              <a:endParaRPr/>
            </a:p>
          </p:txBody>
        </p:sp>
      </p:grpSp>
      <p:sp>
        <p:nvSpPr>
          <p:cNvPr id="18" name="object 18"/>
          <p:cNvSpPr/>
          <p:nvPr/>
        </p:nvSpPr>
        <p:spPr>
          <a:xfrm>
            <a:off x="7147828" y="6368360"/>
            <a:ext cx="979593" cy="489797"/>
          </a:xfrm>
          <a:custGeom>
            <a:avLst/>
            <a:gdLst/>
            <a:ahLst/>
            <a:cxnLst/>
            <a:rect l="l" t="t" r="r" b="b"/>
            <a:pathLst>
              <a:path w="1469390" h="734695">
                <a:moveTo>
                  <a:pt x="0" y="734459"/>
                </a:moveTo>
                <a:lnTo>
                  <a:pt x="1468985" y="734459"/>
                </a:lnTo>
                <a:lnTo>
                  <a:pt x="734526" y="0"/>
                </a:lnTo>
                <a:lnTo>
                  <a:pt x="0" y="734459"/>
                </a:lnTo>
                <a:close/>
              </a:path>
            </a:pathLst>
          </a:custGeom>
          <a:solidFill>
            <a:srgbClr val="D9534E"/>
          </a:solidFill>
        </p:spPr>
        <p:txBody>
          <a:bodyPr wrap="square" lIns="0" tIns="0" rIns="0" bIns="0" rtlCol="0"/>
          <a:lstStyle/>
          <a:p>
            <a:endParaRPr/>
          </a:p>
        </p:txBody>
      </p:sp>
      <p:sp>
        <p:nvSpPr>
          <p:cNvPr id="19" name="object 19"/>
          <p:cNvSpPr/>
          <p:nvPr/>
        </p:nvSpPr>
        <p:spPr>
          <a:xfrm>
            <a:off x="8649663" y="2825782"/>
            <a:ext cx="506307" cy="1012190"/>
          </a:xfrm>
          <a:custGeom>
            <a:avLst/>
            <a:gdLst/>
            <a:ahLst/>
            <a:cxnLst/>
            <a:rect l="l" t="t" r="r" b="b"/>
            <a:pathLst>
              <a:path w="759459" h="1518285">
                <a:moveTo>
                  <a:pt x="759092" y="1518255"/>
                </a:moveTo>
                <a:lnTo>
                  <a:pt x="759092" y="0"/>
                </a:lnTo>
                <a:lnTo>
                  <a:pt x="0" y="759092"/>
                </a:lnTo>
                <a:lnTo>
                  <a:pt x="759092" y="1518255"/>
                </a:lnTo>
                <a:close/>
              </a:path>
            </a:pathLst>
          </a:custGeom>
          <a:solidFill>
            <a:srgbClr val="D9534E"/>
          </a:solidFill>
        </p:spPr>
        <p:txBody>
          <a:bodyPr wrap="square" lIns="0" tIns="0" rIns="0" bIns="0" rtlCol="0"/>
          <a:lstStyle/>
          <a:p>
            <a:endParaRPr/>
          </a:p>
        </p:txBody>
      </p:sp>
      <p:grpSp>
        <p:nvGrpSpPr>
          <p:cNvPr id="20" name="object 20"/>
          <p:cNvGrpSpPr/>
          <p:nvPr/>
        </p:nvGrpSpPr>
        <p:grpSpPr>
          <a:xfrm>
            <a:off x="867938" y="1964920"/>
            <a:ext cx="2847763" cy="88900"/>
            <a:chOff x="1301906" y="2947380"/>
            <a:chExt cx="4271645" cy="133350"/>
          </a:xfrm>
        </p:grpSpPr>
        <p:sp>
          <p:nvSpPr>
            <p:cNvPr id="21" name="object 21"/>
            <p:cNvSpPr/>
            <p:nvPr/>
          </p:nvSpPr>
          <p:spPr>
            <a:xfrm>
              <a:off x="1301906"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FFAC60"/>
            </a:solidFill>
          </p:spPr>
          <p:txBody>
            <a:bodyPr wrap="square" lIns="0" tIns="0" rIns="0" bIns="0" rtlCol="0"/>
            <a:lstStyle/>
            <a:p>
              <a:endParaRPr/>
            </a:p>
          </p:txBody>
        </p:sp>
        <p:sp>
          <p:nvSpPr>
            <p:cNvPr id="22" name="object 22"/>
            <p:cNvSpPr/>
            <p:nvPr/>
          </p:nvSpPr>
          <p:spPr>
            <a:xfrm>
              <a:off x="2370345"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95CDB4"/>
            </a:solidFill>
          </p:spPr>
          <p:txBody>
            <a:bodyPr wrap="square" lIns="0" tIns="0" rIns="0" bIns="0" rtlCol="0"/>
            <a:lstStyle/>
            <a:p>
              <a:endParaRPr/>
            </a:p>
          </p:txBody>
        </p:sp>
        <p:sp>
          <p:nvSpPr>
            <p:cNvPr id="23" name="object 23"/>
            <p:cNvSpPr/>
            <p:nvPr/>
          </p:nvSpPr>
          <p:spPr>
            <a:xfrm>
              <a:off x="3438784"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D9534E"/>
            </a:solidFill>
          </p:spPr>
          <p:txBody>
            <a:bodyPr wrap="square" lIns="0" tIns="0" rIns="0" bIns="0" rtlCol="0"/>
            <a:lstStyle/>
            <a:p>
              <a:endParaRPr/>
            </a:p>
          </p:txBody>
        </p:sp>
        <p:sp>
          <p:nvSpPr>
            <p:cNvPr id="24" name="object 24"/>
            <p:cNvSpPr/>
            <p:nvPr/>
          </p:nvSpPr>
          <p:spPr>
            <a:xfrm>
              <a:off x="4507223"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FFEDAC"/>
            </a:solidFill>
          </p:spPr>
          <p:txBody>
            <a:bodyPr wrap="square" lIns="0" tIns="0" rIns="0" bIns="0" rtlCol="0"/>
            <a:lstStyle/>
            <a:p>
              <a:endParaRPr/>
            </a:p>
          </p:txBody>
        </p:sp>
      </p:grpSp>
      <p:sp>
        <p:nvSpPr>
          <p:cNvPr id="25" name="object 25"/>
          <p:cNvSpPr/>
          <p:nvPr/>
        </p:nvSpPr>
        <p:spPr>
          <a:xfrm>
            <a:off x="7790764" y="695464"/>
            <a:ext cx="793327" cy="319193"/>
          </a:xfrm>
          <a:custGeom>
            <a:avLst/>
            <a:gdLst/>
            <a:ahLst/>
            <a:cxnLst/>
            <a:rect l="l" t="t" r="r" b="b"/>
            <a:pathLst>
              <a:path w="1189990" h="478790">
                <a:moveTo>
                  <a:pt x="383334" y="40640"/>
                </a:moveTo>
                <a:lnTo>
                  <a:pt x="359903" y="40640"/>
                </a:lnTo>
                <a:lnTo>
                  <a:pt x="358303" y="21590"/>
                </a:lnTo>
                <a:lnTo>
                  <a:pt x="382332" y="0"/>
                </a:lnTo>
                <a:lnTo>
                  <a:pt x="1078256" y="0"/>
                </a:lnTo>
                <a:lnTo>
                  <a:pt x="1102018" y="1270"/>
                </a:lnTo>
                <a:lnTo>
                  <a:pt x="1120846" y="8890"/>
                </a:lnTo>
                <a:lnTo>
                  <a:pt x="1132811" y="21590"/>
                </a:lnTo>
                <a:lnTo>
                  <a:pt x="383319" y="21590"/>
                </a:lnTo>
                <a:lnTo>
                  <a:pt x="380339" y="22860"/>
                </a:lnTo>
                <a:lnTo>
                  <a:pt x="383334" y="40640"/>
                </a:lnTo>
                <a:close/>
              </a:path>
              <a:path w="1189990" h="478790">
                <a:moveTo>
                  <a:pt x="869044" y="454660"/>
                </a:moveTo>
                <a:lnTo>
                  <a:pt x="843040" y="454660"/>
                </a:lnTo>
                <a:lnTo>
                  <a:pt x="846417" y="452120"/>
                </a:lnTo>
                <a:lnTo>
                  <a:pt x="848045" y="443230"/>
                </a:lnTo>
                <a:lnTo>
                  <a:pt x="882183" y="375920"/>
                </a:lnTo>
                <a:lnTo>
                  <a:pt x="916254" y="346710"/>
                </a:lnTo>
                <a:lnTo>
                  <a:pt x="957364" y="327660"/>
                </a:lnTo>
                <a:lnTo>
                  <a:pt x="1004044" y="321310"/>
                </a:lnTo>
                <a:lnTo>
                  <a:pt x="1033082" y="321310"/>
                </a:lnTo>
                <a:lnTo>
                  <a:pt x="1038765" y="320040"/>
                </a:lnTo>
                <a:lnTo>
                  <a:pt x="1043361" y="318770"/>
                </a:lnTo>
                <a:lnTo>
                  <a:pt x="1047810" y="314960"/>
                </a:lnTo>
                <a:lnTo>
                  <a:pt x="1052570" y="308610"/>
                </a:lnTo>
                <a:lnTo>
                  <a:pt x="1058100" y="299720"/>
                </a:lnTo>
                <a:lnTo>
                  <a:pt x="1073682" y="275590"/>
                </a:lnTo>
                <a:lnTo>
                  <a:pt x="1092826" y="255270"/>
                </a:lnTo>
                <a:lnTo>
                  <a:pt x="1115214" y="238760"/>
                </a:lnTo>
                <a:lnTo>
                  <a:pt x="1140533" y="224790"/>
                </a:lnTo>
                <a:lnTo>
                  <a:pt x="1152072" y="220980"/>
                </a:lnTo>
                <a:lnTo>
                  <a:pt x="1159413" y="217170"/>
                </a:lnTo>
                <a:lnTo>
                  <a:pt x="1162760" y="213360"/>
                </a:lnTo>
                <a:lnTo>
                  <a:pt x="1166137" y="210820"/>
                </a:lnTo>
                <a:lnTo>
                  <a:pt x="1167898" y="207010"/>
                </a:lnTo>
                <a:lnTo>
                  <a:pt x="1166862" y="166370"/>
                </a:lnTo>
                <a:lnTo>
                  <a:pt x="1145667" y="116840"/>
                </a:lnTo>
                <a:lnTo>
                  <a:pt x="1136865" y="96520"/>
                </a:lnTo>
                <a:lnTo>
                  <a:pt x="1130202" y="77470"/>
                </a:lnTo>
                <a:lnTo>
                  <a:pt x="1124090" y="55880"/>
                </a:lnTo>
                <a:lnTo>
                  <a:pt x="1119413" y="41910"/>
                </a:lnTo>
                <a:lnTo>
                  <a:pt x="1111918" y="30480"/>
                </a:lnTo>
                <a:lnTo>
                  <a:pt x="1099058" y="24130"/>
                </a:lnTo>
                <a:lnTo>
                  <a:pt x="1078286" y="21590"/>
                </a:lnTo>
                <a:lnTo>
                  <a:pt x="1132811" y="21590"/>
                </a:lnTo>
                <a:lnTo>
                  <a:pt x="1135204" y="24130"/>
                </a:lnTo>
                <a:lnTo>
                  <a:pt x="1145554" y="49530"/>
                </a:lnTo>
                <a:lnTo>
                  <a:pt x="1151446" y="71120"/>
                </a:lnTo>
                <a:lnTo>
                  <a:pt x="1157497" y="88900"/>
                </a:lnTo>
                <a:lnTo>
                  <a:pt x="1165530" y="106680"/>
                </a:lnTo>
                <a:lnTo>
                  <a:pt x="1177368" y="129540"/>
                </a:lnTo>
                <a:lnTo>
                  <a:pt x="1184886" y="146050"/>
                </a:lnTo>
                <a:lnTo>
                  <a:pt x="1188631" y="162560"/>
                </a:lnTo>
                <a:lnTo>
                  <a:pt x="1189817" y="177800"/>
                </a:lnTo>
                <a:lnTo>
                  <a:pt x="1189926" y="180340"/>
                </a:lnTo>
                <a:lnTo>
                  <a:pt x="1189960" y="196850"/>
                </a:lnTo>
                <a:lnTo>
                  <a:pt x="1189316" y="205740"/>
                </a:lnTo>
                <a:lnTo>
                  <a:pt x="1164905" y="238760"/>
                </a:lnTo>
                <a:lnTo>
                  <a:pt x="1149224" y="246380"/>
                </a:lnTo>
                <a:lnTo>
                  <a:pt x="1126981" y="257810"/>
                </a:lnTo>
                <a:lnTo>
                  <a:pt x="1107556" y="271780"/>
                </a:lnTo>
                <a:lnTo>
                  <a:pt x="1091055" y="289560"/>
                </a:lnTo>
                <a:lnTo>
                  <a:pt x="1077581" y="309880"/>
                </a:lnTo>
                <a:lnTo>
                  <a:pt x="1070267" y="322580"/>
                </a:lnTo>
                <a:lnTo>
                  <a:pt x="1062452" y="331470"/>
                </a:lnTo>
                <a:lnTo>
                  <a:pt x="1054021" y="337820"/>
                </a:lnTo>
                <a:lnTo>
                  <a:pt x="1044857" y="341630"/>
                </a:lnTo>
                <a:lnTo>
                  <a:pt x="1035267" y="342900"/>
                </a:lnTo>
                <a:lnTo>
                  <a:pt x="1004030" y="342900"/>
                </a:lnTo>
                <a:lnTo>
                  <a:pt x="963522" y="349250"/>
                </a:lnTo>
                <a:lnTo>
                  <a:pt x="928109" y="365760"/>
                </a:lnTo>
                <a:lnTo>
                  <a:pt x="898787" y="391160"/>
                </a:lnTo>
                <a:lnTo>
                  <a:pt x="876555" y="424180"/>
                </a:lnTo>
                <a:lnTo>
                  <a:pt x="869684" y="450850"/>
                </a:lnTo>
                <a:lnTo>
                  <a:pt x="869044" y="454660"/>
                </a:lnTo>
                <a:close/>
              </a:path>
              <a:path w="1189990" h="478790">
                <a:moveTo>
                  <a:pt x="332787" y="74930"/>
                </a:moveTo>
                <a:lnTo>
                  <a:pt x="312572" y="74930"/>
                </a:lnTo>
                <a:lnTo>
                  <a:pt x="313501" y="66040"/>
                </a:lnTo>
                <a:lnTo>
                  <a:pt x="343471" y="39370"/>
                </a:lnTo>
                <a:lnTo>
                  <a:pt x="351491" y="39370"/>
                </a:lnTo>
                <a:lnTo>
                  <a:pt x="358538" y="40640"/>
                </a:lnTo>
                <a:lnTo>
                  <a:pt x="383334" y="40640"/>
                </a:lnTo>
                <a:lnTo>
                  <a:pt x="381352" y="46990"/>
                </a:lnTo>
                <a:lnTo>
                  <a:pt x="377828" y="52070"/>
                </a:lnTo>
                <a:lnTo>
                  <a:pt x="373431" y="57150"/>
                </a:lnTo>
                <a:lnTo>
                  <a:pt x="367765" y="60960"/>
                </a:lnTo>
                <a:lnTo>
                  <a:pt x="344106" y="60960"/>
                </a:lnTo>
                <a:lnTo>
                  <a:pt x="339056" y="62230"/>
                </a:lnTo>
                <a:lnTo>
                  <a:pt x="337001" y="64770"/>
                </a:lnTo>
                <a:lnTo>
                  <a:pt x="334857" y="66040"/>
                </a:lnTo>
                <a:lnTo>
                  <a:pt x="332787" y="69850"/>
                </a:lnTo>
                <a:lnTo>
                  <a:pt x="332787" y="74930"/>
                </a:lnTo>
                <a:close/>
              </a:path>
              <a:path w="1189990" h="478790">
                <a:moveTo>
                  <a:pt x="361284" y="62230"/>
                </a:moveTo>
                <a:lnTo>
                  <a:pt x="354442" y="62230"/>
                </a:lnTo>
                <a:lnTo>
                  <a:pt x="344106" y="60960"/>
                </a:lnTo>
                <a:lnTo>
                  <a:pt x="367765" y="60960"/>
                </a:lnTo>
                <a:lnTo>
                  <a:pt x="361284" y="62230"/>
                </a:lnTo>
                <a:close/>
              </a:path>
              <a:path w="1189990" h="478790">
                <a:moveTo>
                  <a:pt x="174114" y="156210"/>
                </a:moveTo>
                <a:lnTo>
                  <a:pt x="122556" y="156210"/>
                </a:lnTo>
                <a:lnTo>
                  <a:pt x="140934" y="148590"/>
                </a:lnTo>
                <a:lnTo>
                  <a:pt x="158677" y="139700"/>
                </a:lnTo>
                <a:lnTo>
                  <a:pt x="211462" y="101600"/>
                </a:lnTo>
                <a:lnTo>
                  <a:pt x="230184" y="87630"/>
                </a:lnTo>
                <a:lnTo>
                  <a:pt x="250241" y="77470"/>
                </a:lnTo>
                <a:lnTo>
                  <a:pt x="272111" y="69850"/>
                </a:lnTo>
                <a:lnTo>
                  <a:pt x="282035" y="68580"/>
                </a:lnTo>
                <a:lnTo>
                  <a:pt x="291112" y="68580"/>
                </a:lnTo>
                <a:lnTo>
                  <a:pt x="299313" y="71120"/>
                </a:lnTo>
                <a:lnTo>
                  <a:pt x="306611" y="73660"/>
                </a:lnTo>
                <a:lnTo>
                  <a:pt x="309812" y="73660"/>
                </a:lnTo>
                <a:lnTo>
                  <a:pt x="311206" y="74930"/>
                </a:lnTo>
                <a:lnTo>
                  <a:pt x="332787" y="74930"/>
                </a:lnTo>
                <a:lnTo>
                  <a:pt x="332787" y="83820"/>
                </a:lnTo>
                <a:lnTo>
                  <a:pt x="331583" y="88900"/>
                </a:lnTo>
                <a:lnTo>
                  <a:pt x="330005" y="90170"/>
                </a:lnTo>
                <a:lnTo>
                  <a:pt x="277881" y="90170"/>
                </a:lnTo>
                <a:lnTo>
                  <a:pt x="259577" y="97790"/>
                </a:lnTo>
                <a:lnTo>
                  <a:pt x="241912" y="106680"/>
                </a:lnTo>
                <a:lnTo>
                  <a:pt x="207089" y="132080"/>
                </a:lnTo>
                <a:lnTo>
                  <a:pt x="189150" y="146050"/>
                </a:lnTo>
                <a:lnTo>
                  <a:pt x="174114" y="156210"/>
                </a:lnTo>
                <a:close/>
              </a:path>
              <a:path w="1189990" h="478790">
                <a:moveTo>
                  <a:pt x="311456" y="97790"/>
                </a:moveTo>
                <a:lnTo>
                  <a:pt x="306567" y="96520"/>
                </a:lnTo>
                <a:lnTo>
                  <a:pt x="290873" y="92710"/>
                </a:lnTo>
                <a:lnTo>
                  <a:pt x="279187" y="90170"/>
                </a:lnTo>
                <a:lnTo>
                  <a:pt x="330005" y="90170"/>
                </a:lnTo>
                <a:lnTo>
                  <a:pt x="328427" y="91440"/>
                </a:lnTo>
                <a:lnTo>
                  <a:pt x="325285" y="95250"/>
                </a:lnTo>
                <a:lnTo>
                  <a:pt x="321160" y="96520"/>
                </a:lnTo>
                <a:lnTo>
                  <a:pt x="317871" y="96520"/>
                </a:lnTo>
                <a:lnTo>
                  <a:pt x="311456" y="97790"/>
                </a:lnTo>
                <a:close/>
              </a:path>
              <a:path w="1189990" h="478790">
                <a:moveTo>
                  <a:pt x="68064" y="200660"/>
                </a:moveTo>
                <a:lnTo>
                  <a:pt x="46700" y="200660"/>
                </a:lnTo>
                <a:lnTo>
                  <a:pt x="46788" y="185420"/>
                </a:lnTo>
                <a:lnTo>
                  <a:pt x="86093" y="158750"/>
                </a:lnTo>
                <a:lnTo>
                  <a:pt x="103985" y="154940"/>
                </a:lnTo>
                <a:lnTo>
                  <a:pt x="109637" y="154940"/>
                </a:lnTo>
                <a:lnTo>
                  <a:pt x="113909" y="156210"/>
                </a:lnTo>
                <a:lnTo>
                  <a:pt x="174114" y="156210"/>
                </a:lnTo>
                <a:lnTo>
                  <a:pt x="170355" y="158750"/>
                </a:lnTo>
                <a:lnTo>
                  <a:pt x="150259" y="168910"/>
                </a:lnTo>
                <a:lnTo>
                  <a:pt x="128414" y="177800"/>
                </a:lnTo>
                <a:lnTo>
                  <a:pt x="101944" y="177800"/>
                </a:lnTo>
                <a:lnTo>
                  <a:pt x="91850" y="180340"/>
                </a:lnTo>
                <a:lnTo>
                  <a:pt x="82585" y="182880"/>
                </a:lnTo>
                <a:lnTo>
                  <a:pt x="74728" y="186690"/>
                </a:lnTo>
                <a:lnTo>
                  <a:pt x="70322" y="190500"/>
                </a:lnTo>
                <a:lnTo>
                  <a:pt x="69455" y="190500"/>
                </a:lnTo>
                <a:lnTo>
                  <a:pt x="68853" y="191770"/>
                </a:lnTo>
                <a:lnTo>
                  <a:pt x="69066" y="191770"/>
                </a:lnTo>
                <a:lnTo>
                  <a:pt x="68677" y="193040"/>
                </a:lnTo>
                <a:lnTo>
                  <a:pt x="68295" y="196850"/>
                </a:lnTo>
                <a:lnTo>
                  <a:pt x="68064" y="200660"/>
                </a:lnTo>
                <a:close/>
              </a:path>
              <a:path w="1189990" h="478790">
                <a:moveTo>
                  <a:pt x="121602" y="179070"/>
                </a:moveTo>
                <a:lnTo>
                  <a:pt x="115788" y="179070"/>
                </a:lnTo>
                <a:lnTo>
                  <a:pt x="111369" y="177800"/>
                </a:lnTo>
                <a:lnTo>
                  <a:pt x="128414" y="177800"/>
                </a:lnTo>
                <a:lnTo>
                  <a:pt x="121602" y="179070"/>
                </a:lnTo>
                <a:close/>
              </a:path>
              <a:path w="1189990" h="478790">
                <a:moveTo>
                  <a:pt x="68853" y="191770"/>
                </a:moveTo>
                <a:lnTo>
                  <a:pt x="69455" y="190500"/>
                </a:lnTo>
                <a:lnTo>
                  <a:pt x="69143" y="191519"/>
                </a:lnTo>
                <a:lnTo>
                  <a:pt x="68853" y="191770"/>
                </a:lnTo>
                <a:close/>
              </a:path>
              <a:path w="1189990" h="478790">
                <a:moveTo>
                  <a:pt x="69143" y="191519"/>
                </a:moveTo>
                <a:lnTo>
                  <a:pt x="69455" y="190500"/>
                </a:lnTo>
                <a:lnTo>
                  <a:pt x="70322" y="190500"/>
                </a:lnTo>
                <a:lnTo>
                  <a:pt x="69143" y="191519"/>
                </a:lnTo>
                <a:close/>
              </a:path>
              <a:path w="1189990" h="478790">
                <a:moveTo>
                  <a:pt x="69066" y="191770"/>
                </a:moveTo>
                <a:lnTo>
                  <a:pt x="68853" y="191770"/>
                </a:lnTo>
                <a:lnTo>
                  <a:pt x="69143" y="191519"/>
                </a:lnTo>
                <a:lnTo>
                  <a:pt x="69066" y="191770"/>
                </a:lnTo>
                <a:close/>
              </a:path>
              <a:path w="1189990" h="478790">
                <a:moveTo>
                  <a:pt x="157671" y="278130"/>
                </a:moveTo>
                <a:lnTo>
                  <a:pt x="27600" y="278130"/>
                </a:lnTo>
                <a:lnTo>
                  <a:pt x="19496" y="275590"/>
                </a:lnTo>
                <a:lnTo>
                  <a:pt x="0" y="242570"/>
                </a:lnTo>
                <a:lnTo>
                  <a:pt x="0" y="233680"/>
                </a:lnTo>
                <a:lnTo>
                  <a:pt x="2906" y="226060"/>
                </a:lnTo>
                <a:lnTo>
                  <a:pt x="11920" y="215900"/>
                </a:lnTo>
                <a:lnTo>
                  <a:pt x="17440" y="213360"/>
                </a:lnTo>
                <a:lnTo>
                  <a:pt x="28231" y="208280"/>
                </a:lnTo>
                <a:lnTo>
                  <a:pt x="33942" y="207010"/>
                </a:lnTo>
                <a:lnTo>
                  <a:pt x="44864" y="199390"/>
                </a:lnTo>
                <a:lnTo>
                  <a:pt x="46700" y="200660"/>
                </a:lnTo>
                <a:lnTo>
                  <a:pt x="68064" y="200660"/>
                </a:lnTo>
                <a:lnTo>
                  <a:pt x="67938" y="207010"/>
                </a:lnTo>
                <a:lnTo>
                  <a:pt x="67914" y="209550"/>
                </a:lnTo>
                <a:lnTo>
                  <a:pt x="61190" y="215900"/>
                </a:lnTo>
                <a:lnTo>
                  <a:pt x="53296" y="222250"/>
                </a:lnTo>
                <a:lnTo>
                  <a:pt x="45274" y="226060"/>
                </a:lnTo>
                <a:lnTo>
                  <a:pt x="37755" y="228600"/>
                </a:lnTo>
                <a:lnTo>
                  <a:pt x="31373" y="231140"/>
                </a:lnTo>
                <a:lnTo>
                  <a:pt x="23836" y="237490"/>
                </a:lnTo>
                <a:lnTo>
                  <a:pt x="21487" y="245110"/>
                </a:lnTo>
                <a:lnTo>
                  <a:pt x="24921" y="252730"/>
                </a:lnTo>
                <a:lnTo>
                  <a:pt x="34735" y="255270"/>
                </a:lnTo>
                <a:lnTo>
                  <a:pt x="93972" y="255270"/>
                </a:lnTo>
                <a:lnTo>
                  <a:pt x="116301" y="256540"/>
                </a:lnTo>
                <a:lnTo>
                  <a:pt x="219344" y="256540"/>
                </a:lnTo>
                <a:lnTo>
                  <a:pt x="215237" y="259080"/>
                </a:lnTo>
                <a:lnTo>
                  <a:pt x="206525" y="262890"/>
                </a:lnTo>
                <a:lnTo>
                  <a:pt x="197229" y="267970"/>
                </a:lnTo>
                <a:lnTo>
                  <a:pt x="187170" y="273050"/>
                </a:lnTo>
                <a:lnTo>
                  <a:pt x="176171" y="275590"/>
                </a:lnTo>
                <a:lnTo>
                  <a:pt x="157671" y="278130"/>
                </a:lnTo>
                <a:close/>
              </a:path>
              <a:path w="1189990" h="478790">
                <a:moveTo>
                  <a:pt x="219344" y="256540"/>
                </a:moveTo>
                <a:lnTo>
                  <a:pt x="137580" y="256540"/>
                </a:lnTo>
                <a:lnTo>
                  <a:pt x="156533" y="255270"/>
                </a:lnTo>
                <a:lnTo>
                  <a:pt x="171884" y="254000"/>
                </a:lnTo>
                <a:lnTo>
                  <a:pt x="179473" y="251460"/>
                </a:lnTo>
                <a:lnTo>
                  <a:pt x="187354" y="248920"/>
                </a:lnTo>
                <a:lnTo>
                  <a:pt x="195593" y="243840"/>
                </a:lnTo>
                <a:lnTo>
                  <a:pt x="234133" y="226060"/>
                </a:lnTo>
                <a:lnTo>
                  <a:pt x="245847" y="224790"/>
                </a:lnTo>
                <a:lnTo>
                  <a:pt x="423780" y="224790"/>
                </a:lnTo>
                <a:lnTo>
                  <a:pt x="463991" y="236220"/>
                </a:lnTo>
                <a:lnTo>
                  <a:pt x="475437" y="247650"/>
                </a:lnTo>
                <a:lnTo>
                  <a:pt x="238634" y="247650"/>
                </a:lnTo>
                <a:lnTo>
                  <a:pt x="231212" y="250190"/>
                </a:lnTo>
                <a:lnTo>
                  <a:pt x="223451" y="254000"/>
                </a:lnTo>
                <a:lnTo>
                  <a:pt x="219344" y="256540"/>
                </a:lnTo>
                <a:close/>
              </a:path>
              <a:path w="1189990" h="478790">
                <a:moveTo>
                  <a:pt x="784887" y="477520"/>
                </a:moveTo>
                <a:lnTo>
                  <a:pt x="775638" y="477520"/>
                </a:lnTo>
                <a:lnTo>
                  <a:pt x="766405" y="476250"/>
                </a:lnTo>
                <a:lnTo>
                  <a:pt x="758436" y="473710"/>
                </a:lnTo>
                <a:lnTo>
                  <a:pt x="751727" y="468630"/>
                </a:lnTo>
                <a:lnTo>
                  <a:pt x="746276" y="462280"/>
                </a:lnTo>
                <a:lnTo>
                  <a:pt x="664914" y="353060"/>
                </a:lnTo>
                <a:lnTo>
                  <a:pt x="656927" y="345440"/>
                </a:lnTo>
                <a:lnTo>
                  <a:pt x="647793" y="339090"/>
                </a:lnTo>
                <a:lnTo>
                  <a:pt x="637353" y="335280"/>
                </a:lnTo>
                <a:lnTo>
                  <a:pt x="625452" y="334010"/>
                </a:lnTo>
                <a:lnTo>
                  <a:pt x="495100" y="334010"/>
                </a:lnTo>
                <a:lnTo>
                  <a:pt x="487906" y="332740"/>
                </a:lnTo>
                <a:lnTo>
                  <a:pt x="468261" y="297180"/>
                </a:lnTo>
                <a:lnTo>
                  <a:pt x="467836" y="289560"/>
                </a:lnTo>
                <a:lnTo>
                  <a:pt x="467103" y="281940"/>
                </a:lnTo>
                <a:lnTo>
                  <a:pt x="438697" y="248920"/>
                </a:lnTo>
                <a:lnTo>
                  <a:pt x="431396" y="247650"/>
                </a:lnTo>
                <a:lnTo>
                  <a:pt x="475437" y="247650"/>
                </a:lnTo>
                <a:lnTo>
                  <a:pt x="490284" y="285750"/>
                </a:lnTo>
                <a:lnTo>
                  <a:pt x="490358" y="292100"/>
                </a:lnTo>
                <a:lnTo>
                  <a:pt x="492208" y="307340"/>
                </a:lnTo>
                <a:lnTo>
                  <a:pt x="491576" y="311150"/>
                </a:lnTo>
                <a:lnTo>
                  <a:pt x="625467" y="311150"/>
                </a:lnTo>
                <a:lnTo>
                  <a:pt x="642344" y="313690"/>
                </a:lnTo>
                <a:lnTo>
                  <a:pt x="657743" y="318770"/>
                </a:lnTo>
                <a:lnTo>
                  <a:pt x="671303" y="327660"/>
                </a:lnTo>
                <a:lnTo>
                  <a:pt x="682664" y="340360"/>
                </a:lnTo>
                <a:lnTo>
                  <a:pt x="763937" y="448310"/>
                </a:lnTo>
                <a:lnTo>
                  <a:pt x="768597" y="453390"/>
                </a:lnTo>
                <a:lnTo>
                  <a:pt x="773559" y="455930"/>
                </a:lnTo>
                <a:lnTo>
                  <a:pt x="868831" y="455930"/>
                </a:lnTo>
                <a:lnTo>
                  <a:pt x="868618" y="457200"/>
                </a:lnTo>
                <a:lnTo>
                  <a:pt x="866482" y="463550"/>
                </a:lnTo>
                <a:lnTo>
                  <a:pt x="863154" y="469900"/>
                </a:lnTo>
                <a:lnTo>
                  <a:pt x="802732" y="469900"/>
                </a:lnTo>
                <a:lnTo>
                  <a:pt x="795531" y="472440"/>
                </a:lnTo>
                <a:lnTo>
                  <a:pt x="791317" y="474980"/>
                </a:lnTo>
                <a:lnTo>
                  <a:pt x="784887" y="477520"/>
                </a:lnTo>
                <a:close/>
              </a:path>
              <a:path w="1189990" h="478790">
                <a:moveTo>
                  <a:pt x="1025677" y="344170"/>
                </a:moveTo>
                <a:lnTo>
                  <a:pt x="1015384" y="342900"/>
                </a:lnTo>
                <a:lnTo>
                  <a:pt x="1035267" y="342900"/>
                </a:lnTo>
                <a:lnTo>
                  <a:pt x="1025677" y="344170"/>
                </a:lnTo>
                <a:close/>
              </a:path>
              <a:path w="1189990" h="478790">
                <a:moveTo>
                  <a:pt x="868831" y="455930"/>
                </a:moveTo>
                <a:lnTo>
                  <a:pt x="773559" y="455930"/>
                </a:lnTo>
                <a:lnTo>
                  <a:pt x="779233" y="454660"/>
                </a:lnTo>
                <a:lnTo>
                  <a:pt x="786032" y="452120"/>
                </a:lnTo>
                <a:lnTo>
                  <a:pt x="790705" y="450850"/>
                </a:lnTo>
                <a:lnTo>
                  <a:pt x="796724" y="448310"/>
                </a:lnTo>
                <a:lnTo>
                  <a:pt x="804146" y="447040"/>
                </a:lnTo>
                <a:lnTo>
                  <a:pt x="819769" y="447040"/>
                </a:lnTo>
                <a:lnTo>
                  <a:pt x="824261" y="449580"/>
                </a:lnTo>
                <a:lnTo>
                  <a:pt x="829106" y="450850"/>
                </a:lnTo>
                <a:lnTo>
                  <a:pt x="837431" y="454660"/>
                </a:lnTo>
                <a:lnTo>
                  <a:pt x="869044" y="454660"/>
                </a:lnTo>
                <a:lnTo>
                  <a:pt x="868831" y="455930"/>
                </a:lnTo>
                <a:close/>
              </a:path>
              <a:path w="1189990" h="478790">
                <a:moveTo>
                  <a:pt x="851480" y="478790"/>
                </a:moveTo>
                <a:lnTo>
                  <a:pt x="843449" y="478790"/>
                </a:lnTo>
                <a:lnTo>
                  <a:pt x="831147" y="476250"/>
                </a:lnTo>
                <a:lnTo>
                  <a:pt x="825803" y="472440"/>
                </a:lnTo>
                <a:lnTo>
                  <a:pt x="814580" y="469900"/>
                </a:lnTo>
                <a:lnTo>
                  <a:pt x="863154" y="469900"/>
                </a:lnTo>
                <a:lnTo>
                  <a:pt x="858512" y="473710"/>
                </a:lnTo>
                <a:lnTo>
                  <a:pt x="851480" y="478790"/>
                </a:lnTo>
                <a:close/>
              </a:path>
            </a:pathLst>
          </a:custGeom>
          <a:solidFill>
            <a:srgbClr val="0A3853"/>
          </a:solidFill>
        </p:spPr>
        <p:txBody>
          <a:bodyPr wrap="square" lIns="0" tIns="0" rIns="0" bIns="0" rtlCol="0"/>
          <a:lstStyle/>
          <a:p>
            <a:endParaRPr/>
          </a:p>
        </p:txBody>
      </p:sp>
      <p:sp>
        <p:nvSpPr>
          <p:cNvPr id="26" name="object 26"/>
          <p:cNvSpPr txBox="1">
            <a:spLocks noGrp="1"/>
          </p:cNvSpPr>
          <p:nvPr>
            <p:ph type="title"/>
          </p:nvPr>
        </p:nvSpPr>
        <p:spPr>
          <a:xfrm>
            <a:off x="8647475" y="655744"/>
            <a:ext cx="2847763" cy="352213"/>
          </a:xfrm>
          <a:prstGeom prst="rect">
            <a:avLst/>
          </a:prstGeom>
        </p:spPr>
        <p:txBody>
          <a:bodyPr vert="horz" wrap="square" lIns="0" tIns="8467" rIns="0" bIns="0" rtlCol="0">
            <a:spAutoFit/>
          </a:bodyPr>
          <a:lstStyle/>
          <a:p>
            <a:pPr marL="8467">
              <a:lnSpc>
                <a:spcPct val="100000"/>
              </a:lnSpc>
              <a:spcBef>
                <a:spcPts val="67"/>
              </a:spcBef>
            </a:pPr>
            <a:r>
              <a:rPr spc="127" dirty="0"/>
              <a:t>NC</a:t>
            </a:r>
            <a:r>
              <a:rPr spc="-127" dirty="0"/>
              <a:t> </a:t>
            </a:r>
            <a:r>
              <a:rPr spc="80" dirty="0"/>
              <a:t>Hometown</a:t>
            </a:r>
            <a:r>
              <a:rPr spc="-123" dirty="0"/>
              <a:t> </a:t>
            </a:r>
            <a:r>
              <a:rPr spc="100" dirty="0"/>
              <a:t>Strong</a:t>
            </a:r>
          </a:p>
        </p:txBody>
      </p:sp>
      <p:sp>
        <p:nvSpPr>
          <p:cNvPr id="27" name="object 27"/>
          <p:cNvSpPr txBox="1">
            <a:spLocks noGrp="1"/>
          </p:cNvSpPr>
          <p:nvPr>
            <p:ph type="body" idx="1"/>
          </p:nvPr>
        </p:nvSpPr>
        <p:spPr>
          <a:prstGeom prst="rect">
            <a:avLst/>
          </a:prstGeom>
        </p:spPr>
        <p:txBody>
          <a:bodyPr vert="horz" wrap="square" lIns="0" tIns="8043" rIns="0" bIns="0" rtlCol="0">
            <a:spAutoFit/>
          </a:bodyPr>
          <a:lstStyle/>
          <a:p>
            <a:pPr marL="8467" marR="3387">
              <a:lnSpc>
                <a:spcPct val="116399"/>
              </a:lnSpc>
              <a:spcBef>
                <a:spcPts val="63"/>
              </a:spcBef>
            </a:pPr>
            <a:r>
              <a:rPr spc="289" dirty="0"/>
              <a:t>Opportunity</a:t>
            </a:r>
            <a:r>
              <a:rPr spc="-370" dirty="0"/>
              <a:t> </a:t>
            </a:r>
            <a:r>
              <a:rPr spc="30" dirty="0"/>
              <a:t>Is </a:t>
            </a:r>
            <a:r>
              <a:rPr spc="220" dirty="0"/>
              <a:t>Knocking</a:t>
            </a:r>
            <a:r>
              <a:rPr spc="-363" dirty="0"/>
              <a:t> </a:t>
            </a:r>
            <a:r>
              <a:rPr spc="-17" dirty="0"/>
              <a:t>...</a:t>
            </a:r>
          </a:p>
          <a:p>
            <a:pPr marL="190086">
              <a:lnSpc>
                <a:spcPct val="100000"/>
              </a:lnSpc>
              <a:spcBef>
                <a:spcPts val="1190"/>
              </a:spcBef>
            </a:pPr>
            <a:r>
              <a:rPr sz="1533" b="0" spc="-53" dirty="0">
                <a:latin typeface="Trebuchet MS"/>
                <a:cs typeface="Trebuchet MS"/>
              </a:rPr>
              <a:t>(It's</a:t>
            </a:r>
            <a:r>
              <a:rPr sz="1533" b="0" spc="-63" dirty="0">
                <a:latin typeface="Trebuchet MS"/>
                <a:cs typeface="Trebuchet MS"/>
              </a:rPr>
              <a:t> </a:t>
            </a:r>
            <a:r>
              <a:rPr sz="1533" b="0" spc="-37" dirty="0">
                <a:latin typeface="Trebuchet MS"/>
                <a:cs typeface="Trebuchet MS"/>
              </a:rPr>
              <a:t>practically</a:t>
            </a:r>
            <a:r>
              <a:rPr sz="1533" b="0" spc="-80" dirty="0">
                <a:latin typeface="Trebuchet MS"/>
                <a:cs typeface="Trebuchet MS"/>
              </a:rPr>
              <a:t> </a:t>
            </a:r>
            <a:r>
              <a:rPr sz="1533" b="0" spc="-23" dirty="0">
                <a:latin typeface="Trebuchet MS"/>
                <a:cs typeface="Trebuchet MS"/>
              </a:rPr>
              <a:t>busting</a:t>
            </a:r>
            <a:r>
              <a:rPr sz="1533" b="0" spc="-76" dirty="0">
                <a:latin typeface="Trebuchet MS"/>
                <a:cs typeface="Trebuchet MS"/>
              </a:rPr>
              <a:t> </a:t>
            </a:r>
            <a:r>
              <a:rPr sz="1533" b="0" dirty="0">
                <a:latin typeface="Trebuchet MS"/>
                <a:cs typeface="Trebuchet MS"/>
              </a:rPr>
              <a:t>down</a:t>
            </a:r>
            <a:r>
              <a:rPr sz="1533" b="0" spc="-70" dirty="0">
                <a:latin typeface="Trebuchet MS"/>
                <a:cs typeface="Trebuchet MS"/>
              </a:rPr>
              <a:t> </a:t>
            </a:r>
            <a:r>
              <a:rPr sz="1533" b="0" spc="-53" dirty="0">
                <a:latin typeface="Trebuchet MS"/>
                <a:cs typeface="Trebuchet MS"/>
              </a:rPr>
              <a:t>the</a:t>
            </a:r>
            <a:r>
              <a:rPr sz="1533" b="0" spc="-63" dirty="0">
                <a:latin typeface="Trebuchet MS"/>
                <a:cs typeface="Trebuchet MS"/>
              </a:rPr>
              <a:t> </a:t>
            </a:r>
            <a:r>
              <a:rPr sz="1533" b="0" spc="-7" dirty="0">
                <a:latin typeface="Trebuchet MS"/>
                <a:cs typeface="Trebuchet MS"/>
              </a:rPr>
              <a:t>door)</a:t>
            </a:r>
            <a:endParaRPr sz="1533">
              <a:latin typeface="Trebuchet MS"/>
              <a:cs typeface="Trebuchet MS"/>
            </a:endParaRPr>
          </a:p>
        </p:txBody>
      </p:sp>
      <p:sp>
        <p:nvSpPr>
          <p:cNvPr id="28" name="object 28"/>
          <p:cNvSpPr txBox="1"/>
          <p:nvPr/>
        </p:nvSpPr>
        <p:spPr>
          <a:xfrm>
            <a:off x="677334" y="5211225"/>
            <a:ext cx="3569970" cy="732915"/>
          </a:xfrm>
          <a:prstGeom prst="rect">
            <a:avLst/>
          </a:prstGeom>
        </p:spPr>
        <p:txBody>
          <a:bodyPr vert="horz" wrap="square" lIns="0" tIns="40217" rIns="0" bIns="0" rtlCol="0">
            <a:spAutoFit/>
          </a:bodyPr>
          <a:lstStyle/>
          <a:p>
            <a:pPr marL="8467">
              <a:lnSpc>
                <a:spcPct val="100000"/>
              </a:lnSpc>
              <a:spcBef>
                <a:spcPts val="317"/>
              </a:spcBef>
            </a:pPr>
            <a:r>
              <a:rPr sz="1333" spc="57" dirty="0">
                <a:latin typeface="Trebuchet MS"/>
                <a:cs typeface="Trebuchet MS"/>
              </a:rPr>
              <a:t>Chastan</a:t>
            </a:r>
            <a:r>
              <a:rPr sz="1333" spc="-60" dirty="0">
                <a:latin typeface="Trebuchet MS"/>
                <a:cs typeface="Trebuchet MS"/>
              </a:rPr>
              <a:t> </a:t>
            </a:r>
            <a:r>
              <a:rPr sz="1333" spc="43" dirty="0">
                <a:latin typeface="Trebuchet MS"/>
                <a:cs typeface="Trebuchet MS"/>
              </a:rPr>
              <a:t>Swain</a:t>
            </a:r>
            <a:endParaRPr sz="1333">
              <a:latin typeface="Trebuchet MS"/>
              <a:cs typeface="Trebuchet MS"/>
            </a:endParaRPr>
          </a:p>
          <a:p>
            <a:pPr marL="8467">
              <a:lnSpc>
                <a:spcPct val="100000"/>
              </a:lnSpc>
              <a:spcBef>
                <a:spcPts val="250"/>
              </a:spcBef>
            </a:pPr>
            <a:r>
              <a:rPr sz="1333" dirty="0">
                <a:latin typeface="Trebuchet MS"/>
                <a:cs typeface="Trebuchet MS"/>
              </a:rPr>
              <a:t>Legal</a:t>
            </a:r>
            <a:r>
              <a:rPr sz="1333" spc="20" dirty="0">
                <a:latin typeface="Trebuchet MS"/>
                <a:cs typeface="Trebuchet MS"/>
              </a:rPr>
              <a:t> </a:t>
            </a:r>
            <a:r>
              <a:rPr sz="1333" dirty="0">
                <a:latin typeface="Trebuchet MS"/>
                <a:cs typeface="Trebuchet MS"/>
              </a:rPr>
              <a:t>&amp;</a:t>
            </a:r>
            <a:r>
              <a:rPr sz="1333" spc="20" dirty="0">
                <a:latin typeface="Trebuchet MS"/>
                <a:cs typeface="Trebuchet MS"/>
              </a:rPr>
              <a:t> </a:t>
            </a:r>
            <a:r>
              <a:rPr sz="1333" dirty="0">
                <a:latin typeface="Trebuchet MS"/>
                <a:cs typeface="Trebuchet MS"/>
              </a:rPr>
              <a:t>Policy</a:t>
            </a:r>
            <a:r>
              <a:rPr sz="1333" spc="20" dirty="0">
                <a:latin typeface="Trebuchet MS"/>
                <a:cs typeface="Trebuchet MS"/>
              </a:rPr>
              <a:t> </a:t>
            </a:r>
            <a:r>
              <a:rPr sz="1333" spc="37" dirty="0">
                <a:latin typeface="Trebuchet MS"/>
                <a:cs typeface="Trebuchet MS"/>
              </a:rPr>
              <a:t>Analyst</a:t>
            </a:r>
            <a:endParaRPr sz="1333">
              <a:latin typeface="Trebuchet MS"/>
              <a:cs typeface="Trebuchet MS"/>
            </a:endParaRPr>
          </a:p>
          <a:p>
            <a:pPr marL="8467">
              <a:lnSpc>
                <a:spcPct val="100000"/>
              </a:lnSpc>
              <a:spcBef>
                <a:spcPts val="250"/>
              </a:spcBef>
            </a:pPr>
            <a:r>
              <a:rPr sz="1333" spc="73" dirty="0">
                <a:latin typeface="Trebuchet MS"/>
                <a:cs typeface="Trebuchet MS"/>
              </a:rPr>
              <a:t>NC</a:t>
            </a:r>
            <a:r>
              <a:rPr sz="1333" spc="-43" dirty="0">
                <a:latin typeface="Trebuchet MS"/>
                <a:cs typeface="Trebuchet MS"/>
              </a:rPr>
              <a:t> </a:t>
            </a:r>
            <a:r>
              <a:rPr sz="1333" spc="43" dirty="0">
                <a:latin typeface="Trebuchet MS"/>
                <a:cs typeface="Trebuchet MS"/>
              </a:rPr>
              <a:t>Hometown</a:t>
            </a:r>
            <a:r>
              <a:rPr sz="1333" spc="-40" dirty="0">
                <a:latin typeface="Trebuchet MS"/>
                <a:cs typeface="Trebuchet MS"/>
              </a:rPr>
              <a:t> </a:t>
            </a:r>
            <a:r>
              <a:rPr sz="1333" spc="30" dirty="0">
                <a:latin typeface="Trebuchet MS"/>
                <a:cs typeface="Trebuchet MS"/>
              </a:rPr>
              <a:t>Strong,</a:t>
            </a:r>
            <a:r>
              <a:rPr sz="1333" spc="-40" dirty="0">
                <a:latin typeface="Trebuchet MS"/>
                <a:cs typeface="Trebuchet MS"/>
              </a:rPr>
              <a:t> </a:t>
            </a:r>
            <a:r>
              <a:rPr sz="1333" dirty="0">
                <a:latin typeface="Trebuchet MS"/>
                <a:cs typeface="Trebuchet MS"/>
              </a:rPr>
              <a:t>Office</a:t>
            </a:r>
            <a:r>
              <a:rPr sz="1333" spc="-43" dirty="0">
                <a:latin typeface="Trebuchet MS"/>
                <a:cs typeface="Trebuchet MS"/>
              </a:rPr>
              <a:t> </a:t>
            </a:r>
            <a:r>
              <a:rPr sz="1333" dirty="0">
                <a:latin typeface="Trebuchet MS"/>
                <a:cs typeface="Trebuchet MS"/>
              </a:rPr>
              <a:t>of</a:t>
            </a:r>
            <a:r>
              <a:rPr sz="1333" spc="-40" dirty="0">
                <a:latin typeface="Trebuchet MS"/>
                <a:cs typeface="Trebuchet MS"/>
              </a:rPr>
              <a:t> </a:t>
            </a:r>
            <a:r>
              <a:rPr sz="1333" dirty="0">
                <a:latin typeface="Trebuchet MS"/>
                <a:cs typeface="Trebuchet MS"/>
              </a:rPr>
              <a:t>the</a:t>
            </a:r>
            <a:r>
              <a:rPr sz="1333" spc="-40" dirty="0">
                <a:latin typeface="Trebuchet MS"/>
                <a:cs typeface="Trebuchet MS"/>
              </a:rPr>
              <a:t> </a:t>
            </a:r>
            <a:r>
              <a:rPr sz="1333" spc="-7" dirty="0">
                <a:latin typeface="Trebuchet MS"/>
                <a:cs typeface="Trebuchet MS"/>
              </a:rPr>
              <a:t>Governor</a:t>
            </a:r>
            <a:endParaRPr sz="1333">
              <a:latin typeface="Trebuchet MS"/>
              <a:cs typeface="Trebuchet MS"/>
            </a:endParaRPr>
          </a:p>
        </p:txBody>
      </p:sp>
    </p:spTree>
    <p:extLst>
      <p:ext uri="{BB962C8B-B14F-4D97-AF65-F5344CB8AC3E}">
        <p14:creationId xmlns:p14="http://schemas.microsoft.com/office/powerpoint/2010/main" val="252002262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65521" y="13"/>
            <a:ext cx="3625850" cy="3625850"/>
            <a:chOff x="12848281" y="19"/>
            <a:chExt cx="5438775" cy="5438775"/>
          </a:xfrm>
        </p:grpSpPr>
        <p:sp>
          <p:nvSpPr>
            <p:cNvPr id="3" name="object 3"/>
            <p:cNvSpPr/>
            <p:nvPr/>
          </p:nvSpPr>
          <p:spPr>
            <a:xfrm>
              <a:off x="17380562" y="19"/>
              <a:ext cx="906780" cy="906780"/>
            </a:xfrm>
            <a:custGeom>
              <a:avLst/>
              <a:gdLst/>
              <a:ahLst/>
              <a:cxnLst/>
              <a:rect l="l" t="t" r="r" b="b"/>
              <a:pathLst>
                <a:path w="906780" h="906780">
                  <a:moveTo>
                    <a:pt x="906455" y="906456"/>
                  </a:moveTo>
                  <a:lnTo>
                    <a:pt x="0" y="0"/>
                  </a:lnTo>
                  <a:lnTo>
                    <a:pt x="906455" y="0"/>
                  </a:lnTo>
                  <a:lnTo>
                    <a:pt x="906455" y="906456"/>
                  </a:lnTo>
                  <a:close/>
                </a:path>
              </a:pathLst>
            </a:custGeom>
            <a:solidFill>
              <a:srgbClr val="FFAC60">
                <a:alpha val="61959"/>
              </a:srgbClr>
            </a:solidFill>
          </p:spPr>
          <p:txBody>
            <a:bodyPr wrap="square" lIns="0" tIns="0" rIns="0" bIns="0" rtlCol="0"/>
            <a:lstStyle/>
            <a:p>
              <a:endParaRPr/>
            </a:p>
          </p:txBody>
        </p:sp>
        <p:sp>
          <p:nvSpPr>
            <p:cNvPr id="4" name="object 4"/>
            <p:cNvSpPr/>
            <p:nvPr/>
          </p:nvSpPr>
          <p:spPr>
            <a:xfrm>
              <a:off x="16474106" y="906475"/>
              <a:ext cx="906780" cy="906780"/>
            </a:xfrm>
            <a:custGeom>
              <a:avLst/>
              <a:gdLst/>
              <a:ahLst/>
              <a:cxnLst/>
              <a:rect l="l" t="t" r="r" b="b"/>
              <a:pathLst>
                <a:path w="906780" h="906780">
                  <a:moveTo>
                    <a:pt x="906456" y="906456"/>
                  </a:moveTo>
                  <a:lnTo>
                    <a:pt x="0" y="906456"/>
                  </a:lnTo>
                  <a:lnTo>
                    <a:pt x="906456" y="0"/>
                  </a:lnTo>
                  <a:lnTo>
                    <a:pt x="906456" y="906456"/>
                  </a:lnTo>
                  <a:close/>
                </a:path>
              </a:pathLst>
            </a:custGeom>
            <a:solidFill>
              <a:srgbClr val="D9534E">
                <a:alpha val="61959"/>
              </a:srgbClr>
            </a:solidFill>
          </p:spPr>
          <p:txBody>
            <a:bodyPr wrap="square" lIns="0" tIns="0" rIns="0" bIns="0" rtlCol="0"/>
            <a:lstStyle/>
            <a:p>
              <a:endParaRPr/>
            </a:p>
          </p:txBody>
        </p:sp>
        <p:sp>
          <p:nvSpPr>
            <p:cNvPr id="5" name="object 5"/>
            <p:cNvSpPr/>
            <p:nvPr/>
          </p:nvSpPr>
          <p:spPr>
            <a:xfrm>
              <a:off x="16474106"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endParaRPr/>
            </a:p>
          </p:txBody>
        </p:sp>
        <p:sp>
          <p:nvSpPr>
            <p:cNvPr id="6" name="object 6"/>
            <p:cNvSpPr/>
            <p:nvPr/>
          </p:nvSpPr>
          <p:spPr>
            <a:xfrm>
              <a:off x="15567649"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endParaRPr/>
            </a:p>
          </p:txBody>
        </p:sp>
        <p:sp>
          <p:nvSpPr>
            <p:cNvPr id="7" name="object 7"/>
            <p:cNvSpPr/>
            <p:nvPr/>
          </p:nvSpPr>
          <p:spPr>
            <a:xfrm>
              <a:off x="15567647" y="24"/>
              <a:ext cx="2719705" cy="2719705"/>
            </a:xfrm>
            <a:custGeom>
              <a:avLst/>
              <a:gdLst/>
              <a:ahLst/>
              <a:cxnLst/>
              <a:rect l="l" t="t" r="r" b="b"/>
              <a:pathLst>
                <a:path w="2719705" h="2719705">
                  <a:moveTo>
                    <a:pt x="906449" y="0"/>
                  </a:moveTo>
                  <a:lnTo>
                    <a:pt x="0" y="906462"/>
                  </a:lnTo>
                  <a:lnTo>
                    <a:pt x="906449" y="906462"/>
                  </a:lnTo>
                  <a:lnTo>
                    <a:pt x="906449" y="0"/>
                  </a:lnTo>
                  <a:close/>
                </a:path>
                <a:path w="2719705" h="2719705">
                  <a:moveTo>
                    <a:pt x="2719362" y="1812912"/>
                  </a:moveTo>
                  <a:lnTo>
                    <a:pt x="1812912" y="1812912"/>
                  </a:lnTo>
                  <a:lnTo>
                    <a:pt x="1812912" y="2719374"/>
                  </a:lnTo>
                  <a:lnTo>
                    <a:pt x="2719362" y="1812912"/>
                  </a:lnTo>
                  <a:close/>
                </a:path>
              </a:pathLst>
            </a:custGeom>
            <a:solidFill>
              <a:srgbClr val="FFEDAC">
                <a:alpha val="61959"/>
              </a:srgbClr>
            </a:solidFill>
          </p:spPr>
          <p:txBody>
            <a:bodyPr wrap="square" lIns="0" tIns="0" rIns="0" bIns="0" rtlCol="0"/>
            <a:lstStyle/>
            <a:p>
              <a:endParaRPr/>
            </a:p>
          </p:txBody>
        </p:sp>
        <p:sp>
          <p:nvSpPr>
            <p:cNvPr id="8" name="object 8"/>
            <p:cNvSpPr/>
            <p:nvPr/>
          </p:nvSpPr>
          <p:spPr>
            <a:xfrm>
              <a:off x="14661185" y="24"/>
              <a:ext cx="3625850" cy="4532630"/>
            </a:xfrm>
            <a:custGeom>
              <a:avLst/>
              <a:gdLst/>
              <a:ahLst/>
              <a:cxnLst/>
              <a:rect l="l" t="t" r="r" b="b"/>
              <a:pathLst>
                <a:path w="3625850" h="4532630">
                  <a:moveTo>
                    <a:pt x="906462" y="0"/>
                  </a:moveTo>
                  <a:lnTo>
                    <a:pt x="0" y="0"/>
                  </a:lnTo>
                  <a:lnTo>
                    <a:pt x="0" y="906462"/>
                  </a:lnTo>
                  <a:lnTo>
                    <a:pt x="906462" y="0"/>
                  </a:lnTo>
                  <a:close/>
                </a:path>
                <a:path w="3625850" h="4532630">
                  <a:moveTo>
                    <a:pt x="1812912" y="3625824"/>
                  </a:moveTo>
                  <a:lnTo>
                    <a:pt x="906462" y="3625824"/>
                  </a:lnTo>
                  <a:lnTo>
                    <a:pt x="1812912" y="4532287"/>
                  </a:lnTo>
                  <a:lnTo>
                    <a:pt x="1812912" y="3625824"/>
                  </a:lnTo>
                  <a:close/>
                </a:path>
                <a:path w="3625850" h="4532630">
                  <a:moveTo>
                    <a:pt x="3625824" y="2719374"/>
                  </a:moveTo>
                  <a:lnTo>
                    <a:pt x="2719374" y="3625824"/>
                  </a:lnTo>
                  <a:lnTo>
                    <a:pt x="3625824" y="3625824"/>
                  </a:lnTo>
                  <a:lnTo>
                    <a:pt x="3625824" y="2719374"/>
                  </a:lnTo>
                  <a:close/>
                </a:path>
              </a:pathLst>
            </a:custGeom>
            <a:solidFill>
              <a:srgbClr val="FFAC60">
                <a:alpha val="61959"/>
              </a:srgbClr>
            </a:solidFill>
          </p:spPr>
          <p:txBody>
            <a:bodyPr wrap="square" lIns="0" tIns="0" rIns="0" bIns="0" rtlCol="0"/>
            <a:lstStyle/>
            <a:p>
              <a:endParaRPr/>
            </a:p>
          </p:txBody>
        </p:sp>
        <p:sp>
          <p:nvSpPr>
            <p:cNvPr id="9" name="object 9"/>
            <p:cNvSpPr/>
            <p:nvPr/>
          </p:nvSpPr>
          <p:spPr>
            <a:xfrm>
              <a:off x="16474106" y="2719388"/>
              <a:ext cx="906780" cy="906780"/>
            </a:xfrm>
            <a:custGeom>
              <a:avLst/>
              <a:gdLst/>
              <a:ahLst/>
              <a:cxnLst/>
              <a:rect l="l" t="t" r="r" b="b"/>
              <a:pathLst>
                <a:path w="906780" h="906779">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endParaRPr/>
            </a:p>
          </p:txBody>
        </p:sp>
        <p:sp>
          <p:nvSpPr>
            <p:cNvPr id="10" name="object 10"/>
            <p:cNvSpPr/>
            <p:nvPr/>
          </p:nvSpPr>
          <p:spPr>
            <a:xfrm>
              <a:off x="16474106" y="3625844"/>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endParaRPr/>
            </a:p>
          </p:txBody>
        </p:sp>
        <p:sp>
          <p:nvSpPr>
            <p:cNvPr id="11" name="object 11"/>
            <p:cNvSpPr/>
            <p:nvPr/>
          </p:nvSpPr>
          <p:spPr>
            <a:xfrm>
              <a:off x="14661193" y="906475"/>
              <a:ext cx="906780" cy="906780"/>
            </a:xfrm>
            <a:custGeom>
              <a:avLst/>
              <a:gdLst/>
              <a:ahLst/>
              <a:cxnLst/>
              <a:rect l="l" t="t" r="r" b="b"/>
              <a:pathLst>
                <a:path w="906780" h="906780">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endParaRPr/>
            </a:p>
          </p:txBody>
        </p:sp>
        <p:sp>
          <p:nvSpPr>
            <p:cNvPr id="12" name="object 12"/>
            <p:cNvSpPr/>
            <p:nvPr/>
          </p:nvSpPr>
          <p:spPr>
            <a:xfrm>
              <a:off x="13754737"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endParaRPr/>
            </a:p>
          </p:txBody>
        </p:sp>
        <p:sp>
          <p:nvSpPr>
            <p:cNvPr id="13" name="object 13"/>
            <p:cNvSpPr/>
            <p:nvPr/>
          </p:nvSpPr>
          <p:spPr>
            <a:xfrm>
              <a:off x="13754737"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endParaRPr/>
            </a:p>
          </p:txBody>
        </p:sp>
        <p:sp>
          <p:nvSpPr>
            <p:cNvPr id="14" name="object 14"/>
            <p:cNvSpPr/>
            <p:nvPr/>
          </p:nvSpPr>
          <p:spPr>
            <a:xfrm>
              <a:off x="12848272" y="24"/>
              <a:ext cx="5438775" cy="5438775"/>
            </a:xfrm>
            <a:custGeom>
              <a:avLst/>
              <a:gdLst/>
              <a:ahLst/>
              <a:cxnLst/>
              <a:rect l="l" t="t" r="r" b="b"/>
              <a:pathLst>
                <a:path w="5438775" h="5438775">
                  <a:moveTo>
                    <a:pt x="906462" y="0"/>
                  </a:moveTo>
                  <a:lnTo>
                    <a:pt x="0" y="906462"/>
                  </a:lnTo>
                  <a:lnTo>
                    <a:pt x="906462" y="906462"/>
                  </a:lnTo>
                  <a:lnTo>
                    <a:pt x="906462" y="0"/>
                  </a:lnTo>
                  <a:close/>
                </a:path>
                <a:path w="5438775" h="5438775">
                  <a:moveTo>
                    <a:pt x="5438737" y="4532287"/>
                  </a:moveTo>
                  <a:lnTo>
                    <a:pt x="4532287" y="4532287"/>
                  </a:lnTo>
                  <a:lnTo>
                    <a:pt x="4532287" y="5438737"/>
                  </a:lnTo>
                  <a:lnTo>
                    <a:pt x="5438737" y="4532287"/>
                  </a:lnTo>
                  <a:close/>
                </a:path>
              </a:pathLst>
            </a:custGeom>
            <a:solidFill>
              <a:srgbClr val="D9534E">
                <a:alpha val="61959"/>
              </a:srgbClr>
            </a:solidFill>
          </p:spPr>
          <p:txBody>
            <a:bodyPr wrap="square" lIns="0" tIns="0" rIns="0" bIns="0" rtlCol="0"/>
            <a:lstStyle/>
            <a:p>
              <a:endParaRPr/>
            </a:p>
          </p:txBody>
        </p:sp>
        <p:sp>
          <p:nvSpPr>
            <p:cNvPr id="15" name="object 15"/>
            <p:cNvSpPr/>
            <p:nvPr/>
          </p:nvSpPr>
          <p:spPr>
            <a:xfrm>
              <a:off x="12848272" y="2719399"/>
              <a:ext cx="2719705" cy="2719705"/>
            </a:xfrm>
            <a:custGeom>
              <a:avLst/>
              <a:gdLst/>
              <a:ahLst/>
              <a:cxnLst/>
              <a:rect l="l" t="t" r="r" b="b"/>
              <a:pathLst>
                <a:path w="2719705" h="2719704">
                  <a:moveTo>
                    <a:pt x="906462" y="0"/>
                  </a:moveTo>
                  <a:lnTo>
                    <a:pt x="0" y="0"/>
                  </a:lnTo>
                  <a:lnTo>
                    <a:pt x="906462" y="906449"/>
                  </a:lnTo>
                  <a:lnTo>
                    <a:pt x="906462" y="0"/>
                  </a:lnTo>
                  <a:close/>
                </a:path>
                <a:path w="2719705" h="2719704">
                  <a:moveTo>
                    <a:pt x="2719374" y="1812912"/>
                  </a:moveTo>
                  <a:lnTo>
                    <a:pt x="1812912" y="1812912"/>
                  </a:lnTo>
                  <a:lnTo>
                    <a:pt x="2719374" y="2719362"/>
                  </a:lnTo>
                  <a:lnTo>
                    <a:pt x="2719374" y="1812912"/>
                  </a:lnTo>
                  <a:close/>
                </a:path>
              </a:pathLst>
            </a:custGeom>
            <a:solidFill>
              <a:srgbClr val="FFEDAC">
                <a:alpha val="61959"/>
              </a:srgbClr>
            </a:solidFill>
          </p:spPr>
          <p:txBody>
            <a:bodyPr wrap="square" lIns="0" tIns="0" rIns="0" bIns="0" rtlCol="0"/>
            <a:lstStyle/>
            <a:p>
              <a:endParaRPr/>
            </a:p>
          </p:txBody>
        </p:sp>
        <p:sp>
          <p:nvSpPr>
            <p:cNvPr id="16" name="object 16"/>
            <p:cNvSpPr/>
            <p:nvPr/>
          </p:nvSpPr>
          <p:spPr>
            <a:xfrm>
              <a:off x="14661193" y="2719388"/>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endParaRPr/>
            </a:p>
          </p:txBody>
        </p:sp>
        <p:sp>
          <p:nvSpPr>
            <p:cNvPr id="17" name="object 17"/>
            <p:cNvSpPr/>
            <p:nvPr/>
          </p:nvSpPr>
          <p:spPr>
            <a:xfrm>
              <a:off x="14661193" y="2719388"/>
              <a:ext cx="906780" cy="906780"/>
            </a:xfrm>
            <a:custGeom>
              <a:avLst/>
              <a:gdLst/>
              <a:ahLst/>
              <a:cxnLst/>
              <a:rect l="l" t="t" r="r" b="b"/>
              <a:pathLst>
                <a:path w="906780" h="906779">
                  <a:moveTo>
                    <a:pt x="0" y="906456"/>
                  </a:moveTo>
                  <a:lnTo>
                    <a:pt x="0" y="0"/>
                  </a:lnTo>
                  <a:lnTo>
                    <a:pt x="906456" y="0"/>
                  </a:lnTo>
                  <a:lnTo>
                    <a:pt x="0" y="906456"/>
                  </a:lnTo>
                  <a:close/>
                </a:path>
              </a:pathLst>
            </a:custGeom>
            <a:solidFill>
              <a:srgbClr val="D9534E">
                <a:alpha val="61959"/>
              </a:srgbClr>
            </a:solidFill>
          </p:spPr>
          <p:txBody>
            <a:bodyPr wrap="square" lIns="0" tIns="0" rIns="0" bIns="0" rtlCol="0"/>
            <a:lstStyle/>
            <a:p>
              <a:endParaRPr/>
            </a:p>
          </p:txBody>
        </p:sp>
      </p:grpSp>
      <p:sp>
        <p:nvSpPr>
          <p:cNvPr id="18" name="object 18"/>
          <p:cNvSpPr/>
          <p:nvPr/>
        </p:nvSpPr>
        <p:spPr>
          <a:xfrm>
            <a:off x="867689" y="2910989"/>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19" name="object 19"/>
          <p:cNvSpPr/>
          <p:nvPr/>
        </p:nvSpPr>
        <p:spPr>
          <a:xfrm>
            <a:off x="1486552" y="4267765"/>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20" name="object 20"/>
          <p:cNvSpPr/>
          <p:nvPr/>
        </p:nvSpPr>
        <p:spPr>
          <a:xfrm>
            <a:off x="5437668" y="4248053"/>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21" name="object 21"/>
          <p:cNvSpPr/>
          <p:nvPr/>
        </p:nvSpPr>
        <p:spPr>
          <a:xfrm>
            <a:off x="1486552" y="4744568"/>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22" name="object 22"/>
          <p:cNvSpPr/>
          <p:nvPr/>
        </p:nvSpPr>
        <p:spPr>
          <a:xfrm>
            <a:off x="5437668" y="4724855"/>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23" name="object 23"/>
          <p:cNvSpPr txBox="1">
            <a:spLocks noGrp="1"/>
          </p:cNvSpPr>
          <p:nvPr>
            <p:ph type="title"/>
          </p:nvPr>
        </p:nvSpPr>
        <p:spPr>
          <a:xfrm>
            <a:off x="1500817" y="2927689"/>
            <a:ext cx="3514513" cy="565573"/>
          </a:xfrm>
          <a:prstGeom prst="rect">
            <a:avLst/>
          </a:prstGeom>
        </p:spPr>
        <p:txBody>
          <a:bodyPr vert="horz" wrap="square" lIns="0" tIns="8467" rIns="0" bIns="0" rtlCol="0">
            <a:spAutoFit/>
          </a:bodyPr>
          <a:lstStyle/>
          <a:p>
            <a:pPr marL="8467">
              <a:lnSpc>
                <a:spcPct val="100000"/>
              </a:lnSpc>
              <a:spcBef>
                <a:spcPts val="67"/>
              </a:spcBef>
            </a:pPr>
            <a:r>
              <a:rPr sz="3600" spc="1297" dirty="0">
                <a:solidFill>
                  <a:srgbClr val="D9534E"/>
                </a:solidFill>
                <a:latin typeface="Calibri"/>
                <a:cs typeface="Calibri"/>
              </a:rPr>
              <a:t>Combining</a:t>
            </a:r>
            <a:endParaRPr sz="3600">
              <a:latin typeface="Calibri"/>
              <a:cs typeface="Calibri"/>
            </a:endParaRPr>
          </a:p>
        </p:txBody>
      </p:sp>
      <p:sp>
        <p:nvSpPr>
          <p:cNvPr id="24" name="object 24"/>
          <p:cNvSpPr txBox="1"/>
          <p:nvPr/>
        </p:nvSpPr>
        <p:spPr>
          <a:xfrm>
            <a:off x="5387018" y="2927689"/>
            <a:ext cx="5068993" cy="565573"/>
          </a:xfrm>
          <a:prstGeom prst="rect">
            <a:avLst/>
          </a:prstGeom>
        </p:spPr>
        <p:txBody>
          <a:bodyPr vert="horz" wrap="square" lIns="0" tIns="8467" rIns="0" bIns="0" rtlCol="0">
            <a:spAutoFit/>
          </a:bodyPr>
          <a:lstStyle/>
          <a:p>
            <a:pPr marL="8467">
              <a:lnSpc>
                <a:spcPct val="100000"/>
              </a:lnSpc>
              <a:spcBef>
                <a:spcPts val="67"/>
              </a:spcBef>
            </a:pPr>
            <a:r>
              <a:rPr sz="3600" spc="1513" dirty="0">
                <a:solidFill>
                  <a:srgbClr val="D9534E"/>
                </a:solidFill>
                <a:latin typeface="Calibri"/>
                <a:cs typeface="Calibri"/>
              </a:rPr>
              <a:t>opportunities</a:t>
            </a:r>
            <a:endParaRPr sz="3600">
              <a:latin typeface="Calibri"/>
              <a:cs typeface="Calibri"/>
            </a:endParaRPr>
          </a:p>
        </p:txBody>
      </p:sp>
      <p:sp>
        <p:nvSpPr>
          <p:cNvPr id="25" name="object 25"/>
          <p:cNvSpPr txBox="1"/>
          <p:nvPr/>
        </p:nvSpPr>
        <p:spPr>
          <a:xfrm>
            <a:off x="1500817" y="3562689"/>
            <a:ext cx="7012093" cy="565573"/>
          </a:xfrm>
          <a:prstGeom prst="rect">
            <a:avLst/>
          </a:prstGeom>
        </p:spPr>
        <p:txBody>
          <a:bodyPr vert="horz" wrap="square" lIns="0" tIns="8467" rIns="0" bIns="0" rtlCol="0">
            <a:spAutoFit/>
          </a:bodyPr>
          <a:lstStyle/>
          <a:p>
            <a:pPr marL="8467">
              <a:lnSpc>
                <a:spcPct val="100000"/>
              </a:lnSpc>
              <a:spcBef>
                <a:spcPts val="67"/>
              </a:spcBef>
              <a:tabLst>
                <a:tab pos="1173962" algn="l"/>
                <a:tab pos="4671717" algn="l"/>
              </a:tabLst>
            </a:pPr>
            <a:r>
              <a:rPr sz="3600" spc="1483" dirty="0">
                <a:solidFill>
                  <a:srgbClr val="D9534E"/>
                </a:solidFill>
                <a:latin typeface="Calibri"/>
                <a:cs typeface="Calibri"/>
              </a:rPr>
              <a:t>to</a:t>
            </a:r>
            <a:r>
              <a:rPr sz="3600" dirty="0">
                <a:solidFill>
                  <a:srgbClr val="D9534E"/>
                </a:solidFill>
                <a:latin typeface="Calibri"/>
                <a:cs typeface="Calibri"/>
              </a:rPr>
              <a:t>	</a:t>
            </a:r>
            <a:r>
              <a:rPr sz="3600" spc="1307" dirty="0">
                <a:solidFill>
                  <a:srgbClr val="D9534E"/>
                </a:solidFill>
                <a:latin typeface="Calibri"/>
                <a:cs typeface="Calibri"/>
              </a:rPr>
              <a:t>maximize</a:t>
            </a:r>
            <a:r>
              <a:rPr sz="3600" dirty="0">
                <a:solidFill>
                  <a:srgbClr val="D9534E"/>
                </a:solidFill>
                <a:latin typeface="Calibri"/>
                <a:cs typeface="Calibri"/>
              </a:rPr>
              <a:t>	</a:t>
            </a:r>
            <a:r>
              <a:rPr sz="3600" spc="1370" dirty="0">
                <a:solidFill>
                  <a:srgbClr val="D9534E"/>
                </a:solidFill>
                <a:latin typeface="Calibri"/>
                <a:cs typeface="Calibri"/>
              </a:rPr>
              <a:t>impact</a:t>
            </a:r>
            <a:endParaRPr sz="3600">
              <a:latin typeface="Calibri"/>
              <a:cs typeface="Calibri"/>
            </a:endParaRPr>
          </a:p>
        </p:txBody>
      </p:sp>
      <p:sp>
        <p:nvSpPr>
          <p:cNvPr id="26" name="object 26"/>
          <p:cNvSpPr txBox="1"/>
          <p:nvPr/>
        </p:nvSpPr>
        <p:spPr>
          <a:xfrm>
            <a:off x="1792412" y="4076504"/>
            <a:ext cx="1992630" cy="1924473"/>
          </a:xfrm>
          <a:prstGeom prst="rect">
            <a:avLst/>
          </a:prstGeom>
        </p:spPr>
        <p:txBody>
          <a:bodyPr vert="horz" wrap="square" lIns="0" tIns="149860" rIns="0" bIns="0" rtlCol="0">
            <a:spAutoFit/>
          </a:bodyPr>
          <a:lstStyle/>
          <a:p>
            <a:pPr marL="8467">
              <a:lnSpc>
                <a:spcPct val="100000"/>
              </a:lnSpc>
              <a:spcBef>
                <a:spcPts val="1180"/>
              </a:spcBef>
            </a:pPr>
            <a:r>
              <a:rPr sz="2200" spc="127" dirty="0">
                <a:latin typeface="Trebuchet MS"/>
                <a:cs typeface="Trebuchet MS"/>
              </a:rPr>
              <a:t>NC</a:t>
            </a:r>
            <a:r>
              <a:rPr sz="2200" spc="-123" dirty="0">
                <a:latin typeface="Trebuchet MS"/>
                <a:cs typeface="Trebuchet MS"/>
              </a:rPr>
              <a:t> </a:t>
            </a:r>
            <a:r>
              <a:rPr sz="2200" spc="87" dirty="0">
                <a:latin typeface="Trebuchet MS"/>
                <a:cs typeface="Trebuchet MS"/>
              </a:rPr>
              <a:t>DEQ</a:t>
            </a:r>
            <a:endParaRPr sz="2200">
              <a:latin typeface="Trebuchet MS"/>
              <a:cs typeface="Trebuchet MS"/>
            </a:endParaRPr>
          </a:p>
          <a:p>
            <a:pPr marL="8467" marR="3387">
              <a:lnSpc>
                <a:spcPct val="142200"/>
              </a:lnSpc>
            </a:pPr>
            <a:r>
              <a:rPr sz="2200" spc="127" dirty="0">
                <a:latin typeface="Trebuchet MS"/>
                <a:cs typeface="Trebuchet MS"/>
              </a:rPr>
              <a:t>NC</a:t>
            </a:r>
            <a:r>
              <a:rPr sz="2200" spc="-123" dirty="0">
                <a:latin typeface="Trebuchet MS"/>
                <a:cs typeface="Trebuchet MS"/>
              </a:rPr>
              <a:t> </a:t>
            </a:r>
            <a:r>
              <a:rPr sz="2200" spc="127" dirty="0">
                <a:latin typeface="Trebuchet MS"/>
                <a:cs typeface="Trebuchet MS"/>
              </a:rPr>
              <a:t>COMMERCE NC</a:t>
            </a:r>
            <a:r>
              <a:rPr sz="2200" spc="-123" dirty="0">
                <a:latin typeface="Trebuchet MS"/>
                <a:cs typeface="Trebuchet MS"/>
              </a:rPr>
              <a:t> </a:t>
            </a:r>
            <a:r>
              <a:rPr sz="2200" spc="27" dirty="0">
                <a:latin typeface="Trebuchet MS"/>
                <a:cs typeface="Trebuchet MS"/>
              </a:rPr>
              <a:t>DIT</a:t>
            </a:r>
            <a:endParaRPr sz="2200">
              <a:latin typeface="Trebuchet MS"/>
              <a:cs typeface="Trebuchet MS"/>
            </a:endParaRPr>
          </a:p>
          <a:p>
            <a:pPr marL="8467">
              <a:lnSpc>
                <a:spcPct val="100000"/>
              </a:lnSpc>
              <a:spcBef>
                <a:spcPts val="1113"/>
              </a:spcBef>
            </a:pPr>
            <a:r>
              <a:rPr sz="2200" spc="127" dirty="0">
                <a:latin typeface="Trebuchet MS"/>
                <a:cs typeface="Trebuchet MS"/>
              </a:rPr>
              <a:t>NC</a:t>
            </a:r>
            <a:r>
              <a:rPr sz="2200" spc="-123" dirty="0">
                <a:latin typeface="Trebuchet MS"/>
                <a:cs typeface="Trebuchet MS"/>
              </a:rPr>
              <a:t> </a:t>
            </a:r>
            <a:r>
              <a:rPr sz="2200" spc="127" dirty="0">
                <a:latin typeface="Trebuchet MS"/>
                <a:cs typeface="Trebuchet MS"/>
              </a:rPr>
              <a:t>DNCR</a:t>
            </a:r>
            <a:endParaRPr sz="2200">
              <a:latin typeface="Trebuchet MS"/>
              <a:cs typeface="Trebuchet MS"/>
            </a:endParaRPr>
          </a:p>
        </p:txBody>
      </p:sp>
      <p:sp>
        <p:nvSpPr>
          <p:cNvPr id="27" name="object 27"/>
          <p:cNvSpPr txBox="1"/>
          <p:nvPr/>
        </p:nvSpPr>
        <p:spPr>
          <a:xfrm>
            <a:off x="5744271" y="4056792"/>
            <a:ext cx="6268297" cy="2373043"/>
          </a:xfrm>
          <a:prstGeom prst="rect">
            <a:avLst/>
          </a:prstGeom>
        </p:spPr>
        <p:txBody>
          <a:bodyPr vert="horz" wrap="square" lIns="0" tIns="8467" rIns="0" bIns="0" rtlCol="0">
            <a:spAutoFit/>
          </a:bodyPr>
          <a:lstStyle/>
          <a:p>
            <a:pPr marL="8467" marR="914446">
              <a:lnSpc>
                <a:spcPct val="142200"/>
              </a:lnSpc>
              <a:spcBef>
                <a:spcPts val="67"/>
              </a:spcBef>
            </a:pPr>
            <a:r>
              <a:rPr sz="2200" spc="127" dirty="0">
                <a:latin typeface="Trebuchet MS"/>
                <a:cs typeface="Trebuchet MS"/>
              </a:rPr>
              <a:t>NC</a:t>
            </a:r>
            <a:r>
              <a:rPr sz="2200" spc="-117" dirty="0">
                <a:latin typeface="Trebuchet MS"/>
                <a:cs typeface="Trebuchet MS"/>
              </a:rPr>
              <a:t> </a:t>
            </a:r>
            <a:r>
              <a:rPr sz="2200" spc="73" dirty="0">
                <a:latin typeface="Trebuchet MS"/>
                <a:cs typeface="Trebuchet MS"/>
              </a:rPr>
              <a:t>WORKFORCE</a:t>
            </a:r>
            <a:r>
              <a:rPr sz="2200" spc="-113" dirty="0">
                <a:latin typeface="Trebuchet MS"/>
                <a:cs typeface="Trebuchet MS"/>
              </a:rPr>
              <a:t> </a:t>
            </a:r>
            <a:r>
              <a:rPr sz="2200" spc="120" dirty="0">
                <a:latin typeface="Trebuchet MS"/>
                <a:cs typeface="Trebuchet MS"/>
              </a:rPr>
              <a:t>DEVELOPMENT</a:t>
            </a:r>
            <a:r>
              <a:rPr sz="2200" spc="-117" dirty="0">
                <a:latin typeface="Trebuchet MS"/>
                <a:cs typeface="Trebuchet MS"/>
              </a:rPr>
              <a:t> </a:t>
            </a:r>
            <a:r>
              <a:rPr sz="2200" spc="160" dirty="0">
                <a:latin typeface="Trebuchet MS"/>
                <a:cs typeface="Trebuchet MS"/>
              </a:rPr>
              <a:t>BOARDS </a:t>
            </a:r>
            <a:r>
              <a:rPr sz="2200" spc="140" dirty="0">
                <a:latin typeface="Trebuchet MS"/>
                <a:cs typeface="Trebuchet MS"/>
              </a:rPr>
              <a:t>APPALACHIAN</a:t>
            </a:r>
            <a:r>
              <a:rPr sz="2200" spc="-127" dirty="0">
                <a:latin typeface="Trebuchet MS"/>
                <a:cs typeface="Trebuchet MS"/>
              </a:rPr>
              <a:t> </a:t>
            </a:r>
            <a:r>
              <a:rPr sz="2200" spc="87" dirty="0">
                <a:latin typeface="Trebuchet MS"/>
                <a:cs typeface="Trebuchet MS"/>
              </a:rPr>
              <a:t>REGIONAL</a:t>
            </a:r>
            <a:r>
              <a:rPr sz="2200" spc="-123" dirty="0">
                <a:latin typeface="Trebuchet MS"/>
                <a:cs typeface="Trebuchet MS"/>
              </a:rPr>
              <a:t> </a:t>
            </a:r>
            <a:r>
              <a:rPr sz="2200" spc="110" dirty="0">
                <a:latin typeface="Trebuchet MS"/>
                <a:cs typeface="Trebuchet MS"/>
              </a:rPr>
              <a:t>COMMISSION</a:t>
            </a:r>
            <a:endParaRPr sz="2200">
              <a:latin typeface="Trebuchet MS"/>
              <a:cs typeface="Trebuchet MS"/>
            </a:endParaRPr>
          </a:p>
          <a:p>
            <a:pPr marL="8467" marR="3387" indent="1270">
              <a:lnSpc>
                <a:spcPts val="3760"/>
              </a:lnSpc>
              <a:spcBef>
                <a:spcPts val="306"/>
              </a:spcBef>
            </a:pPr>
            <a:r>
              <a:rPr sz="2200" spc="210" dirty="0">
                <a:latin typeface="Trebuchet MS"/>
                <a:cs typeface="Trebuchet MS"/>
              </a:rPr>
              <a:t>US</a:t>
            </a:r>
            <a:r>
              <a:rPr sz="2200" spc="-113" dirty="0">
                <a:latin typeface="Trebuchet MS"/>
                <a:cs typeface="Trebuchet MS"/>
              </a:rPr>
              <a:t> </a:t>
            </a:r>
            <a:r>
              <a:rPr sz="2200" spc="87" dirty="0">
                <a:latin typeface="Trebuchet MS"/>
                <a:cs typeface="Trebuchet MS"/>
              </a:rPr>
              <a:t>ECONOMIC</a:t>
            </a:r>
            <a:r>
              <a:rPr sz="2200" spc="-113" dirty="0">
                <a:latin typeface="Trebuchet MS"/>
                <a:cs typeface="Trebuchet MS"/>
              </a:rPr>
              <a:t> </a:t>
            </a:r>
            <a:r>
              <a:rPr sz="2200" spc="120" dirty="0">
                <a:latin typeface="Trebuchet MS"/>
                <a:cs typeface="Trebuchet MS"/>
              </a:rPr>
              <a:t>DEVELOPMENT</a:t>
            </a:r>
            <a:r>
              <a:rPr sz="2200" spc="-110" dirty="0">
                <a:latin typeface="Trebuchet MS"/>
                <a:cs typeface="Trebuchet MS"/>
              </a:rPr>
              <a:t> </a:t>
            </a:r>
            <a:r>
              <a:rPr sz="2200" spc="83" dirty="0">
                <a:latin typeface="Trebuchet MS"/>
                <a:cs typeface="Trebuchet MS"/>
              </a:rPr>
              <a:t>ADMINISTRATION </a:t>
            </a:r>
            <a:r>
              <a:rPr sz="2200" spc="210" dirty="0">
                <a:latin typeface="Trebuchet MS"/>
                <a:cs typeface="Trebuchet MS"/>
              </a:rPr>
              <a:t>US</a:t>
            </a:r>
            <a:r>
              <a:rPr sz="2200" spc="-127" dirty="0">
                <a:latin typeface="Trebuchet MS"/>
                <a:cs typeface="Trebuchet MS"/>
              </a:rPr>
              <a:t> </a:t>
            </a:r>
            <a:r>
              <a:rPr sz="2200" spc="133" dirty="0">
                <a:latin typeface="Trebuchet MS"/>
                <a:cs typeface="Trebuchet MS"/>
              </a:rPr>
              <a:t>CDC</a:t>
            </a:r>
            <a:endParaRPr sz="2200">
              <a:latin typeface="Trebuchet MS"/>
              <a:cs typeface="Trebuchet MS"/>
            </a:endParaRPr>
          </a:p>
          <a:p>
            <a:pPr marL="76627">
              <a:lnSpc>
                <a:spcPct val="100000"/>
              </a:lnSpc>
              <a:spcBef>
                <a:spcPts val="357"/>
              </a:spcBef>
            </a:pPr>
            <a:r>
              <a:rPr sz="2200" spc="210" dirty="0">
                <a:latin typeface="Trebuchet MS"/>
                <a:cs typeface="Trebuchet MS"/>
              </a:rPr>
              <a:t>US</a:t>
            </a:r>
            <a:r>
              <a:rPr sz="2200" spc="-123" dirty="0">
                <a:latin typeface="Trebuchet MS"/>
                <a:cs typeface="Trebuchet MS"/>
              </a:rPr>
              <a:t> </a:t>
            </a:r>
            <a:r>
              <a:rPr sz="2200" spc="43" dirty="0">
                <a:latin typeface="Trebuchet MS"/>
                <a:cs typeface="Trebuchet MS"/>
              </a:rPr>
              <a:t>DEPT.</a:t>
            </a:r>
            <a:r>
              <a:rPr sz="2200" spc="-123" dirty="0">
                <a:latin typeface="Trebuchet MS"/>
                <a:cs typeface="Trebuchet MS"/>
              </a:rPr>
              <a:t> </a:t>
            </a:r>
            <a:r>
              <a:rPr sz="2200" spc="63" dirty="0">
                <a:latin typeface="Trebuchet MS"/>
                <a:cs typeface="Trebuchet MS"/>
              </a:rPr>
              <a:t>OF</a:t>
            </a:r>
            <a:r>
              <a:rPr sz="2200" spc="-123" dirty="0">
                <a:latin typeface="Trebuchet MS"/>
                <a:cs typeface="Trebuchet MS"/>
              </a:rPr>
              <a:t> </a:t>
            </a:r>
            <a:r>
              <a:rPr sz="2200" spc="83" dirty="0">
                <a:latin typeface="Trebuchet MS"/>
                <a:cs typeface="Trebuchet MS"/>
              </a:rPr>
              <a:t>EDUCATION</a:t>
            </a:r>
            <a:endParaRPr sz="2200">
              <a:latin typeface="Trebuchet MS"/>
              <a:cs typeface="Trebuchet MS"/>
            </a:endParaRPr>
          </a:p>
        </p:txBody>
      </p:sp>
      <p:sp>
        <p:nvSpPr>
          <p:cNvPr id="28" name="object 28"/>
          <p:cNvSpPr/>
          <p:nvPr/>
        </p:nvSpPr>
        <p:spPr>
          <a:xfrm>
            <a:off x="1486552" y="5221371"/>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29" name="object 29"/>
          <p:cNvSpPr/>
          <p:nvPr/>
        </p:nvSpPr>
        <p:spPr>
          <a:xfrm>
            <a:off x="5437668" y="5201659"/>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30" name="object 30"/>
          <p:cNvSpPr/>
          <p:nvPr/>
        </p:nvSpPr>
        <p:spPr>
          <a:xfrm>
            <a:off x="1486552" y="5698173"/>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31" name="object 31"/>
          <p:cNvSpPr/>
          <p:nvPr/>
        </p:nvSpPr>
        <p:spPr>
          <a:xfrm>
            <a:off x="2504172" y="40867"/>
            <a:ext cx="563033" cy="612987"/>
          </a:xfrm>
          <a:custGeom>
            <a:avLst/>
            <a:gdLst/>
            <a:ahLst/>
            <a:cxnLst/>
            <a:rect l="l" t="t" r="r" b="b"/>
            <a:pathLst>
              <a:path w="844550" h="919480">
                <a:moveTo>
                  <a:pt x="747361" y="918933"/>
                </a:moveTo>
                <a:lnTo>
                  <a:pt x="0" y="375496"/>
                </a:lnTo>
                <a:lnTo>
                  <a:pt x="844297" y="0"/>
                </a:lnTo>
                <a:lnTo>
                  <a:pt x="747361" y="918933"/>
                </a:lnTo>
                <a:close/>
              </a:path>
            </a:pathLst>
          </a:custGeom>
          <a:solidFill>
            <a:srgbClr val="FFEDAC"/>
          </a:solidFill>
        </p:spPr>
        <p:txBody>
          <a:bodyPr wrap="square" lIns="0" tIns="0" rIns="0" bIns="0" rtlCol="0"/>
          <a:lstStyle/>
          <a:p>
            <a:endParaRPr/>
          </a:p>
        </p:txBody>
      </p:sp>
      <p:sp>
        <p:nvSpPr>
          <p:cNvPr id="32" name="object 32"/>
          <p:cNvSpPr/>
          <p:nvPr/>
        </p:nvSpPr>
        <p:spPr>
          <a:xfrm>
            <a:off x="593167" y="450505"/>
            <a:ext cx="296333" cy="299297"/>
          </a:xfrm>
          <a:custGeom>
            <a:avLst/>
            <a:gdLst/>
            <a:ahLst/>
            <a:cxnLst/>
            <a:rect l="l" t="t" r="r" b="b"/>
            <a:pathLst>
              <a:path w="444500" h="448944">
                <a:moveTo>
                  <a:pt x="111596" y="0"/>
                </a:moveTo>
                <a:lnTo>
                  <a:pt x="444071" y="320824"/>
                </a:lnTo>
                <a:lnTo>
                  <a:pt x="0" y="448335"/>
                </a:lnTo>
                <a:lnTo>
                  <a:pt x="111596" y="0"/>
                </a:lnTo>
                <a:close/>
              </a:path>
            </a:pathLst>
          </a:custGeom>
          <a:solidFill>
            <a:srgbClr val="D9534E"/>
          </a:solidFill>
        </p:spPr>
        <p:txBody>
          <a:bodyPr wrap="square" lIns="0" tIns="0" rIns="0" bIns="0" rtlCol="0"/>
          <a:lstStyle/>
          <a:p>
            <a:endParaRPr/>
          </a:p>
        </p:txBody>
      </p:sp>
      <p:sp>
        <p:nvSpPr>
          <p:cNvPr id="33" name="object 33"/>
          <p:cNvSpPr/>
          <p:nvPr/>
        </p:nvSpPr>
        <p:spPr>
          <a:xfrm>
            <a:off x="2091991" y="1230074"/>
            <a:ext cx="787400" cy="842857"/>
          </a:xfrm>
          <a:custGeom>
            <a:avLst/>
            <a:gdLst/>
            <a:ahLst/>
            <a:cxnLst/>
            <a:rect l="l" t="t" r="r" b="b"/>
            <a:pathLst>
              <a:path w="1181100" h="1264285">
                <a:moveTo>
                  <a:pt x="1008671" y="0"/>
                </a:moveTo>
                <a:lnTo>
                  <a:pt x="1180679" y="1264007"/>
                </a:lnTo>
                <a:lnTo>
                  <a:pt x="0" y="780997"/>
                </a:lnTo>
                <a:lnTo>
                  <a:pt x="1008671" y="0"/>
                </a:lnTo>
                <a:close/>
              </a:path>
            </a:pathLst>
          </a:custGeom>
          <a:solidFill>
            <a:srgbClr val="95CDB4"/>
          </a:solidFill>
        </p:spPr>
        <p:txBody>
          <a:bodyPr wrap="square" lIns="0" tIns="0" rIns="0" bIns="0" rtlCol="0"/>
          <a:lstStyle/>
          <a:p>
            <a:endParaRPr/>
          </a:p>
        </p:txBody>
      </p:sp>
      <p:sp>
        <p:nvSpPr>
          <p:cNvPr id="34" name="object 34"/>
          <p:cNvSpPr/>
          <p:nvPr/>
        </p:nvSpPr>
        <p:spPr>
          <a:xfrm>
            <a:off x="5437668" y="567916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35" name="object 35"/>
          <p:cNvSpPr/>
          <p:nvPr/>
        </p:nvSpPr>
        <p:spPr>
          <a:xfrm>
            <a:off x="5437668" y="609953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Tree>
    <p:extLst>
      <p:ext uri="{BB962C8B-B14F-4D97-AF65-F5344CB8AC3E}">
        <p14:creationId xmlns:p14="http://schemas.microsoft.com/office/powerpoint/2010/main" val="252114563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4313818"/>
            <a:ext cx="12191999" cy="2544181"/>
          </a:xfrm>
          <a:prstGeom prst="rect">
            <a:avLst/>
          </a:prstGeom>
        </p:spPr>
      </p:pic>
      <p:sp>
        <p:nvSpPr>
          <p:cNvPr id="3" name="object 3"/>
          <p:cNvSpPr/>
          <p:nvPr/>
        </p:nvSpPr>
        <p:spPr>
          <a:xfrm>
            <a:off x="867689" y="1149829"/>
            <a:ext cx="532130" cy="614679"/>
          </a:xfrm>
          <a:custGeom>
            <a:avLst/>
            <a:gdLst/>
            <a:ahLst/>
            <a:cxnLst/>
            <a:rect l="l" t="t" r="r" b="b"/>
            <a:pathLst>
              <a:path w="798194" h="922019">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4" name="object 4"/>
          <p:cNvSpPr/>
          <p:nvPr/>
        </p:nvSpPr>
        <p:spPr>
          <a:xfrm>
            <a:off x="1461596" y="2663969"/>
            <a:ext cx="2495550" cy="33274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endParaRPr/>
          </a:p>
        </p:txBody>
      </p:sp>
      <p:sp>
        <p:nvSpPr>
          <p:cNvPr id="5" name="object 5"/>
          <p:cNvSpPr/>
          <p:nvPr/>
        </p:nvSpPr>
        <p:spPr>
          <a:xfrm>
            <a:off x="4848975" y="2663969"/>
            <a:ext cx="2495550" cy="33274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endParaRPr/>
          </a:p>
        </p:txBody>
      </p:sp>
      <p:grpSp>
        <p:nvGrpSpPr>
          <p:cNvPr id="6" name="object 6"/>
          <p:cNvGrpSpPr/>
          <p:nvPr/>
        </p:nvGrpSpPr>
        <p:grpSpPr>
          <a:xfrm>
            <a:off x="8236354" y="2663969"/>
            <a:ext cx="2495550" cy="3327400"/>
            <a:chOff x="12354531" y="3995953"/>
            <a:chExt cx="3743325" cy="4991100"/>
          </a:xfrm>
        </p:grpSpPr>
        <p:sp>
          <p:nvSpPr>
            <p:cNvPr id="7" name="object 7"/>
            <p:cNvSpPr/>
            <p:nvPr/>
          </p:nvSpPr>
          <p:spPr>
            <a:xfrm>
              <a:off x="12354531" y="3995953"/>
              <a:ext cx="3743325" cy="49911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endParaRPr/>
            </a:p>
          </p:txBody>
        </p:sp>
        <p:pic>
          <p:nvPicPr>
            <p:cNvPr id="8" name="object 8"/>
            <p:cNvPicPr/>
            <p:nvPr/>
          </p:nvPicPr>
          <p:blipFill>
            <a:blip r:embed="rId3" cstate="print"/>
            <a:stretch>
              <a:fillRect/>
            </a:stretch>
          </p:blipFill>
          <p:spPr>
            <a:xfrm>
              <a:off x="13635687" y="4275790"/>
              <a:ext cx="1181210" cy="984757"/>
            </a:xfrm>
            <a:prstGeom prst="rect">
              <a:avLst/>
            </a:prstGeom>
          </p:spPr>
        </p:pic>
      </p:grpSp>
      <p:sp>
        <p:nvSpPr>
          <p:cNvPr id="9" name="object 9"/>
          <p:cNvSpPr/>
          <p:nvPr/>
        </p:nvSpPr>
        <p:spPr>
          <a:xfrm>
            <a:off x="2385691" y="2857119"/>
            <a:ext cx="643467" cy="643467"/>
          </a:xfrm>
          <a:custGeom>
            <a:avLst/>
            <a:gdLst/>
            <a:ahLst/>
            <a:cxnLst/>
            <a:rect l="l" t="t" r="r" b="b"/>
            <a:pathLst>
              <a:path w="965200" h="965200">
                <a:moveTo>
                  <a:pt x="964898" y="482491"/>
                </a:moveTo>
                <a:lnTo>
                  <a:pt x="962690" y="528956"/>
                </a:lnTo>
                <a:lnTo>
                  <a:pt x="956199" y="574170"/>
                </a:lnTo>
                <a:lnTo>
                  <a:pt x="945629" y="617933"/>
                </a:lnTo>
                <a:lnTo>
                  <a:pt x="931181" y="660041"/>
                </a:lnTo>
                <a:lnTo>
                  <a:pt x="913057" y="700293"/>
                </a:lnTo>
                <a:lnTo>
                  <a:pt x="891459" y="738487"/>
                </a:lnTo>
                <a:lnTo>
                  <a:pt x="866590" y="774419"/>
                </a:lnTo>
                <a:lnTo>
                  <a:pt x="838652" y="807889"/>
                </a:lnTo>
                <a:lnTo>
                  <a:pt x="807847" y="838695"/>
                </a:lnTo>
                <a:lnTo>
                  <a:pt x="774377" y="866633"/>
                </a:lnTo>
                <a:lnTo>
                  <a:pt x="738444" y="891502"/>
                </a:lnTo>
                <a:lnTo>
                  <a:pt x="700251" y="913099"/>
                </a:lnTo>
                <a:lnTo>
                  <a:pt x="659999" y="931223"/>
                </a:lnTo>
                <a:lnTo>
                  <a:pt x="617890" y="945671"/>
                </a:lnTo>
                <a:lnTo>
                  <a:pt x="574128" y="956242"/>
                </a:lnTo>
                <a:lnTo>
                  <a:pt x="528913" y="962732"/>
                </a:lnTo>
                <a:lnTo>
                  <a:pt x="482449" y="964941"/>
                </a:lnTo>
                <a:lnTo>
                  <a:pt x="435985" y="962735"/>
                </a:lnTo>
                <a:lnTo>
                  <a:pt x="390770" y="956247"/>
                </a:lnTo>
                <a:lnTo>
                  <a:pt x="347008" y="945677"/>
                </a:lnTo>
                <a:lnTo>
                  <a:pt x="304899" y="931230"/>
                </a:lnTo>
                <a:lnTo>
                  <a:pt x="264647" y="913107"/>
                </a:lnTo>
                <a:lnTo>
                  <a:pt x="226454" y="891509"/>
                </a:lnTo>
                <a:lnTo>
                  <a:pt x="190521" y="866640"/>
                </a:lnTo>
                <a:lnTo>
                  <a:pt x="157051" y="838701"/>
                </a:lnTo>
                <a:lnTo>
                  <a:pt x="126246" y="807895"/>
                </a:lnTo>
                <a:lnTo>
                  <a:pt x="98308" y="774424"/>
                </a:lnTo>
                <a:lnTo>
                  <a:pt x="73439" y="738491"/>
                </a:lnTo>
                <a:lnTo>
                  <a:pt x="51841" y="700296"/>
                </a:lnTo>
                <a:lnTo>
                  <a:pt x="33717" y="660043"/>
                </a:lnTo>
                <a:lnTo>
                  <a:pt x="19269" y="617934"/>
                </a:lnTo>
                <a:lnTo>
                  <a:pt x="8698" y="574171"/>
                </a:lnTo>
                <a:lnTo>
                  <a:pt x="2208" y="528956"/>
                </a:lnTo>
                <a:lnTo>
                  <a:pt x="0" y="482491"/>
                </a:lnTo>
                <a:lnTo>
                  <a:pt x="2205" y="436027"/>
                </a:lnTo>
                <a:lnTo>
                  <a:pt x="8693" y="390811"/>
                </a:lnTo>
                <a:lnTo>
                  <a:pt x="19261" y="347047"/>
                </a:lnTo>
                <a:lnTo>
                  <a:pt x="33709" y="304936"/>
                </a:lnTo>
                <a:lnTo>
                  <a:pt x="51832" y="264681"/>
                </a:lnTo>
                <a:lnTo>
                  <a:pt x="73429" y="226484"/>
                </a:lnTo>
                <a:lnTo>
                  <a:pt x="98299" y="190548"/>
                </a:lnTo>
                <a:lnTo>
                  <a:pt x="126237" y="157074"/>
                </a:lnTo>
                <a:lnTo>
                  <a:pt x="157043" y="126265"/>
                </a:lnTo>
                <a:lnTo>
                  <a:pt x="190515" y="98323"/>
                </a:lnTo>
                <a:lnTo>
                  <a:pt x="226449" y="73451"/>
                </a:lnTo>
                <a:lnTo>
                  <a:pt x="264643" y="51850"/>
                </a:lnTo>
                <a:lnTo>
                  <a:pt x="304897" y="33723"/>
                </a:lnTo>
                <a:lnTo>
                  <a:pt x="347006" y="19272"/>
                </a:lnTo>
                <a:lnTo>
                  <a:pt x="390769" y="8700"/>
                </a:lnTo>
                <a:lnTo>
                  <a:pt x="435984" y="2208"/>
                </a:lnTo>
                <a:lnTo>
                  <a:pt x="482449" y="0"/>
                </a:lnTo>
                <a:lnTo>
                  <a:pt x="528913" y="2208"/>
                </a:lnTo>
                <a:lnTo>
                  <a:pt x="574128" y="8700"/>
                </a:lnTo>
                <a:lnTo>
                  <a:pt x="617890" y="19272"/>
                </a:lnTo>
                <a:lnTo>
                  <a:pt x="659999" y="33723"/>
                </a:lnTo>
                <a:lnTo>
                  <a:pt x="700251" y="51850"/>
                </a:lnTo>
                <a:lnTo>
                  <a:pt x="738444" y="73451"/>
                </a:lnTo>
                <a:lnTo>
                  <a:pt x="774377" y="98323"/>
                </a:lnTo>
                <a:lnTo>
                  <a:pt x="807847" y="126265"/>
                </a:lnTo>
                <a:lnTo>
                  <a:pt x="838652" y="157074"/>
                </a:lnTo>
                <a:lnTo>
                  <a:pt x="866590" y="190548"/>
                </a:lnTo>
                <a:lnTo>
                  <a:pt x="891459" y="226484"/>
                </a:lnTo>
                <a:lnTo>
                  <a:pt x="913057" y="264681"/>
                </a:lnTo>
                <a:lnTo>
                  <a:pt x="931181" y="304936"/>
                </a:lnTo>
                <a:lnTo>
                  <a:pt x="945629" y="347047"/>
                </a:lnTo>
                <a:lnTo>
                  <a:pt x="956199" y="390811"/>
                </a:lnTo>
                <a:lnTo>
                  <a:pt x="962690" y="436027"/>
                </a:lnTo>
                <a:lnTo>
                  <a:pt x="964898" y="482491"/>
                </a:lnTo>
                <a:close/>
              </a:path>
              <a:path w="965200" h="965200">
                <a:moveTo>
                  <a:pt x="864094" y="777629"/>
                </a:moveTo>
                <a:lnTo>
                  <a:pt x="100804" y="777629"/>
                </a:lnTo>
              </a:path>
              <a:path w="965200" h="965200">
                <a:moveTo>
                  <a:pt x="482449" y="95655"/>
                </a:moveTo>
                <a:lnTo>
                  <a:pt x="481300" y="770821"/>
                </a:lnTo>
              </a:path>
              <a:path w="965200" h="965200">
                <a:moveTo>
                  <a:pt x="750822" y="817627"/>
                </a:moveTo>
                <a:lnTo>
                  <a:pt x="665718" y="817627"/>
                </a:lnTo>
              </a:path>
              <a:path w="965200" h="965200">
                <a:moveTo>
                  <a:pt x="607550" y="817627"/>
                </a:moveTo>
                <a:lnTo>
                  <a:pt x="355092" y="817627"/>
                </a:lnTo>
              </a:path>
              <a:path w="965200" h="965200">
                <a:moveTo>
                  <a:pt x="401856" y="298201"/>
                </a:moveTo>
                <a:lnTo>
                  <a:pt x="291605" y="299733"/>
                </a:lnTo>
                <a:lnTo>
                  <a:pt x="482492" y="95655"/>
                </a:lnTo>
                <a:lnTo>
                  <a:pt x="673420" y="299733"/>
                </a:lnTo>
                <a:lnTo>
                  <a:pt x="564531" y="299733"/>
                </a:lnTo>
              </a:path>
              <a:path w="965200" h="965200">
                <a:moveTo>
                  <a:pt x="379134" y="450152"/>
                </a:moveTo>
                <a:lnTo>
                  <a:pt x="259777" y="450152"/>
                </a:lnTo>
                <a:lnTo>
                  <a:pt x="482492" y="212034"/>
                </a:lnTo>
                <a:lnTo>
                  <a:pt x="705249" y="450152"/>
                </a:lnTo>
                <a:lnTo>
                  <a:pt x="585892" y="450152"/>
                </a:lnTo>
              </a:path>
              <a:path w="965200" h="965200">
                <a:moveTo>
                  <a:pt x="739077" y="613933"/>
                </a:moveTo>
                <a:lnTo>
                  <a:pt x="482492" y="339603"/>
                </a:lnTo>
                <a:lnTo>
                  <a:pt x="225906" y="613933"/>
                </a:lnTo>
                <a:lnTo>
                  <a:pt x="739077" y="613933"/>
                </a:lnTo>
                <a:close/>
              </a:path>
            </a:pathLst>
          </a:custGeom>
          <a:ln w="25530">
            <a:solidFill>
              <a:srgbClr val="1B1617"/>
            </a:solidFill>
          </a:ln>
        </p:spPr>
        <p:txBody>
          <a:bodyPr wrap="square" lIns="0" tIns="0" rIns="0" bIns="0" rtlCol="0"/>
          <a:lstStyle/>
          <a:p>
            <a:endParaRPr/>
          </a:p>
        </p:txBody>
      </p:sp>
      <p:sp>
        <p:nvSpPr>
          <p:cNvPr id="10" name="object 10"/>
          <p:cNvSpPr/>
          <p:nvPr/>
        </p:nvSpPr>
        <p:spPr>
          <a:xfrm>
            <a:off x="5546534" y="2925919"/>
            <a:ext cx="1098550" cy="506307"/>
          </a:xfrm>
          <a:custGeom>
            <a:avLst/>
            <a:gdLst/>
            <a:ahLst/>
            <a:cxnLst/>
            <a:rect l="l" t="t" r="r" b="b"/>
            <a:pathLst>
              <a:path w="1647825" h="759460">
                <a:moveTo>
                  <a:pt x="377009" y="759460"/>
                </a:moveTo>
                <a:lnTo>
                  <a:pt x="314603" y="746760"/>
                </a:lnTo>
                <a:lnTo>
                  <a:pt x="261692" y="711200"/>
                </a:lnTo>
                <a:lnTo>
                  <a:pt x="233670" y="674370"/>
                </a:lnTo>
                <a:lnTo>
                  <a:pt x="226920" y="660400"/>
                </a:lnTo>
                <a:lnTo>
                  <a:pt x="0" y="660400"/>
                </a:lnTo>
                <a:lnTo>
                  <a:pt x="0" y="473710"/>
                </a:lnTo>
                <a:lnTo>
                  <a:pt x="1505" y="454660"/>
                </a:lnTo>
                <a:lnTo>
                  <a:pt x="23209" y="403860"/>
                </a:lnTo>
                <a:lnTo>
                  <a:pt x="66094" y="368300"/>
                </a:lnTo>
                <a:lnTo>
                  <a:pt x="378050" y="274320"/>
                </a:lnTo>
                <a:lnTo>
                  <a:pt x="600835" y="54610"/>
                </a:lnTo>
                <a:lnTo>
                  <a:pt x="637789" y="27940"/>
                </a:lnTo>
                <a:lnTo>
                  <a:pt x="646146" y="22860"/>
                </a:lnTo>
                <a:lnTo>
                  <a:pt x="699441" y="3810"/>
                </a:lnTo>
                <a:lnTo>
                  <a:pt x="723494" y="0"/>
                </a:lnTo>
                <a:lnTo>
                  <a:pt x="1267267" y="0"/>
                </a:lnTo>
                <a:lnTo>
                  <a:pt x="1320138" y="19050"/>
                </a:lnTo>
                <a:lnTo>
                  <a:pt x="1356478" y="50800"/>
                </a:lnTo>
                <a:lnTo>
                  <a:pt x="724085" y="50800"/>
                </a:lnTo>
                <a:lnTo>
                  <a:pt x="719668" y="52070"/>
                </a:lnTo>
                <a:lnTo>
                  <a:pt x="715279" y="52070"/>
                </a:lnTo>
                <a:lnTo>
                  <a:pt x="710947" y="53340"/>
                </a:lnTo>
                <a:lnTo>
                  <a:pt x="703770" y="55880"/>
                </a:lnTo>
                <a:lnTo>
                  <a:pt x="696677" y="57150"/>
                </a:lnTo>
                <a:lnTo>
                  <a:pt x="682786" y="62230"/>
                </a:lnTo>
                <a:lnTo>
                  <a:pt x="675997" y="66040"/>
                </a:lnTo>
                <a:lnTo>
                  <a:pt x="669342" y="68580"/>
                </a:lnTo>
                <a:lnTo>
                  <a:pt x="662819" y="72390"/>
                </a:lnTo>
                <a:lnTo>
                  <a:pt x="656425" y="76200"/>
                </a:lnTo>
                <a:lnTo>
                  <a:pt x="652627" y="78740"/>
                </a:lnTo>
                <a:lnTo>
                  <a:pt x="648998" y="81280"/>
                </a:lnTo>
                <a:lnTo>
                  <a:pt x="642359" y="85090"/>
                </a:lnTo>
                <a:lnTo>
                  <a:pt x="639461" y="87630"/>
                </a:lnTo>
                <a:lnTo>
                  <a:pt x="636704" y="91440"/>
                </a:lnTo>
                <a:lnTo>
                  <a:pt x="458735" y="265430"/>
                </a:lnTo>
                <a:lnTo>
                  <a:pt x="1554063" y="265430"/>
                </a:lnTo>
                <a:lnTo>
                  <a:pt x="1572422" y="267970"/>
                </a:lnTo>
                <a:lnTo>
                  <a:pt x="1620316" y="293370"/>
                </a:lnTo>
                <a:lnTo>
                  <a:pt x="1637293" y="317500"/>
                </a:lnTo>
                <a:lnTo>
                  <a:pt x="411331" y="317500"/>
                </a:lnTo>
                <a:lnTo>
                  <a:pt x="98296" y="410210"/>
                </a:lnTo>
                <a:lnTo>
                  <a:pt x="64255" y="434340"/>
                </a:lnTo>
                <a:lnTo>
                  <a:pt x="51173" y="473710"/>
                </a:lnTo>
                <a:lnTo>
                  <a:pt x="51173" y="608330"/>
                </a:lnTo>
                <a:lnTo>
                  <a:pt x="266247" y="608330"/>
                </a:lnTo>
                <a:lnTo>
                  <a:pt x="267270" y="618490"/>
                </a:lnTo>
                <a:lnTo>
                  <a:pt x="283920" y="657860"/>
                </a:lnTo>
                <a:lnTo>
                  <a:pt x="314944" y="689610"/>
                </a:lnTo>
                <a:lnTo>
                  <a:pt x="355090" y="706120"/>
                </a:lnTo>
                <a:lnTo>
                  <a:pt x="377009" y="707390"/>
                </a:lnTo>
                <a:lnTo>
                  <a:pt x="495886" y="707390"/>
                </a:lnTo>
                <a:lnTo>
                  <a:pt x="492354" y="711200"/>
                </a:lnTo>
                <a:lnTo>
                  <a:pt x="467515" y="731520"/>
                </a:lnTo>
                <a:lnTo>
                  <a:pt x="439440" y="746760"/>
                </a:lnTo>
                <a:lnTo>
                  <a:pt x="408985" y="755650"/>
                </a:lnTo>
                <a:lnTo>
                  <a:pt x="377009" y="759460"/>
                </a:lnTo>
                <a:close/>
              </a:path>
              <a:path w="1647825" h="759460">
                <a:moveTo>
                  <a:pt x="978829" y="265430"/>
                </a:moveTo>
                <a:lnTo>
                  <a:pt x="961780" y="265430"/>
                </a:lnTo>
                <a:lnTo>
                  <a:pt x="961780" y="50800"/>
                </a:lnTo>
                <a:lnTo>
                  <a:pt x="978829" y="50800"/>
                </a:lnTo>
                <a:lnTo>
                  <a:pt x="978829" y="265430"/>
                </a:lnTo>
                <a:close/>
              </a:path>
              <a:path w="1647825" h="759460">
                <a:moveTo>
                  <a:pt x="1475488" y="265430"/>
                </a:moveTo>
                <a:lnTo>
                  <a:pt x="1417365" y="265430"/>
                </a:lnTo>
                <a:lnTo>
                  <a:pt x="1326411" y="96520"/>
                </a:lnTo>
                <a:lnTo>
                  <a:pt x="1320063" y="86360"/>
                </a:lnTo>
                <a:lnTo>
                  <a:pt x="1283238" y="57150"/>
                </a:lnTo>
                <a:lnTo>
                  <a:pt x="1260376" y="50800"/>
                </a:lnTo>
                <a:lnTo>
                  <a:pt x="1356478" y="50800"/>
                </a:lnTo>
                <a:lnTo>
                  <a:pt x="1361484" y="57150"/>
                </a:lnTo>
                <a:lnTo>
                  <a:pt x="1371480" y="72390"/>
                </a:lnTo>
                <a:lnTo>
                  <a:pt x="1475488" y="265430"/>
                </a:lnTo>
                <a:close/>
              </a:path>
              <a:path w="1647825" h="759460">
                <a:moveTo>
                  <a:pt x="978829" y="608330"/>
                </a:moveTo>
                <a:lnTo>
                  <a:pt x="961780" y="608330"/>
                </a:lnTo>
                <a:lnTo>
                  <a:pt x="961780" y="317500"/>
                </a:lnTo>
                <a:lnTo>
                  <a:pt x="978829" y="317500"/>
                </a:lnTo>
                <a:lnTo>
                  <a:pt x="978829" y="608330"/>
                </a:lnTo>
                <a:close/>
              </a:path>
              <a:path w="1647825" h="759460">
                <a:moveTo>
                  <a:pt x="1456470" y="473710"/>
                </a:moveTo>
                <a:lnTo>
                  <a:pt x="1439421" y="473710"/>
                </a:lnTo>
                <a:lnTo>
                  <a:pt x="1439421" y="317500"/>
                </a:lnTo>
                <a:lnTo>
                  <a:pt x="1456470" y="317500"/>
                </a:lnTo>
                <a:lnTo>
                  <a:pt x="1456470" y="473710"/>
                </a:lnTo>
                <a:close/>
              </a:path>
              <a:path w="1647825" h="759460">
                <a:moveTo>
                  <a:pt x="1647211" y="608330"/>
                </a:moveTo>
                <a:lnTo>
                  <a:pt x="1596066" y="608330"/>
                </a:lnTo>
                <a:lnTo>
                  <a:pt x="1596544" y="359410"/>
                </a:lnTo>
                <a:lnTo>
                  <a:pt x="1595720" y="351790"/>
                </a:lnTo>
                <a:lnTo>
                  <a:pt x="1570310" y="320040"/>
                </a:lnTo>
                <a:lnTo>
                  <a:pt x="1562382" y="317500"/>
                </a:lnTo>
                <a:lnTo>
                  <a:pt x="1637293" y="317500"/>
                </a:lnTo>
                <a:lnTo>
                  <a:pt x="1640603" y="323850"/>
                </a:lnTo>
                <a:lnTo>
                  <a:pt x="1645925" y="341630"/>
                </a:lnTo>
                <a:lnTo>
                  <a:pt x="1647746" y="359410"/>
                </a:lnTo>
                <a:lnTo>
                  <a:pt x="1647211" y="608330"/>
                </a:lnTo>
                <a:close/>
              </a:path>
              <a:path w="1647825" h="759460">
                <a:moveTo>
                  <a:pt x="924589" y="364490"/>
                </a:moveTo>
                <a:lnTo>
                  <a:pt x="842694" y="364490"/>
                </a:lnTo>
                <a:lnTo>
                  <a:pt x="842694" y="346710"/>
                </a:lnTo>
                <a:lnTo>
                  <a:pt x="924589" y="346710"/>
                </a:lnTo>
                <a:lnTo>
                  <a:pt x="924589" y="364490"/>
                </a:lnTo>
                <a:close/>
              </a:path>
              <a:path w="1647825" h="759460">
                <a:moveTo>
                  <a:pt x="1402230" y="364490"/>
                </a:moveTo>
                <a:lnTo>
                  <a:pt x="1320335" y="364490"/>
                </a:lnTo>
                <a:lnTo>
                  <a:pt x="1320335" y="346710"/>
                </a:lnTo>
                <a:lnTo>
                  <a:pt x="1402230" y="346710"/>
                </a:lnTo>
                <a:lnTo>
                  <a:pt x="1402230" y="364490"/>
                </a:lnTo>
                <a:close/>
              </a:path>
              <a:path w="1647825" h="759460">
                <a:moveTo>
                  <a:pt x="266247" y="608330"/>
                </a:moveTo>
                <a:lnTo>
                  <a:pt x="214401" y="608330"/>
                </a:lnTo>
                <a:lnTo>
                  <a:pt x="214091" y="604520"/>
                </a:lnTo>
                <a:lnTo>
                  <a:pt x="213922" y="600710"/>
                </a:lnTo>
                <a:lnTo>
                  <a:pt x="213922" y="596900"/>
                </a:lnTo>
                <a:lnTo>
                  <a:pt x="226340" y="534670"/>
                </a:lnTo>
                <a:lnTo>
                  <a:pt x="261692" y="481330"/>
                </a:lnTo>
                <a:lnTo>
                  <a:pt x="314603" y="445770"/>
                </a:lnTo>
                <a:lnTo>
                  <a:pt x="377009" y="433070"/>
                </a:lnTo>
                <a:lnTo>
                  <a:pt x="408985" y="436880"/>
                </a:lnTo>
                <a:lnTo>
                  <a:pt x="439440" y="445770"/>
                </a:lnTo>
                <a:lnTo>
                  <a:pt x="467515" y="461010"/>
                </a:lnTo>
                <a:lnTo>
                  <a:pt x="492354" y="481330"/>
                </a:lnTo>
                <a:lnTo>
                  <a:pt x="495409" y="485140"/>
                </a:lnTo>
                <a:lnTo>
                  <a:pt x="377009" y="485140"/>
                </a:lnTo>
                <a:lnTo>
                  <a:pt x="355090" y="486410"/>
                </a:lnTo>
                <a:lnTo>
                  <a:pt x="314944" y="502920"/>
                </a:lnTo>
                <a:lnTo>
                  <a:pt x="283920" y="534670"/>
                </a:lnTo>
                <a:lnTo>
                  <a:pt x="267270" y="574040"/>
                </a:lnTo>
                <a:lnTo>
                  <a:pt x="265096" y="596900"/>
                </a:lnTo>
                <a:lnTo>
                  <a:pt x="266247" y="608330"/>
                </a:lnTo>
                <a:close/>
              </a:path>
              <a:path w="1647825" h="759460">
                <a:moveTo>
                  <a:pt x="1221191" y="608330"/>
                </a:moveTo>
                <a:lnTo>
                  <a:pt x="1169345" y="608330"/>
                </a:lnTo>
                <a:lnTo>
                  <a:pt x="1169036" y="604520"/>
                </a:lnTo>
                <a:lnTo>
                  <a:pt x="1168867" y="600710"/>
                </a:lnTo>
                <a:lnTo>
                  <a:pt x="1168867" y="596900"/>
                </a:lnTo>
                <a:lnTo>
                  <a:pt x="1181284" y="534670"/>
                </a:lnTo>
                <a:lnTo>
                  <a:pt x="1216637" y="481330"/>
                </a:lnTo>
                <a:lnTo>
                  <a:pt x="1269562" y="445770"/>
                </a:lnTo>
                <a:lnTo>
                  <a:pt x="1331982" y="433070"/>
                </a:lnTo>
                <a:lnTo>
                  <a:pt x="1361310" y="436880"/>
                </a:lnTo>
                <a:lnTo>
                  <a:pt x="1389436" y="444500"/>
                </a:lnTo>
                <a:lnTo>
                  <a:pt x="1415695" y="457200"/>
                </a:lnTo>
                <a:lnTo>
                  <a:pt x="1439421" y="473710"/>
                </a:lnTo>
                <a:lnTo>
                  <a:pt x="1456470" y="473710"/>
                </a:lnTo>
                <a:lnTo>
                  <a:pt x="1456470" y="485140"/>
                </a:lnTo>
                <a:lnTo>
                  <a:pt x="1331982" y="485140"/>
                </a:lnTo>
                <a:lnTo>
                  <a:pt x="1310042" y="486410"/>
                </a:lnTo>
                <a:lnTo>
                  <a:pt x="1269865" y="502920"/>
                </a:lnTo>
                <a:lnTo>
                  <a:pt x="1238852" y="534670"/>
                </a:lnTo>
                <a:lnTo>
                  <a:pt x="1222214" y="574040"/>
                </a:lnTo>
                <a:lnTo>
                  <a:pt x="1220041" y="596900"/>
                </a:lnTo>
                <a:lnTo>
                  <a:pt x="1221191" y="608330"/>
                </a:lnTo>
                <a:close/>
              </a:path>
              <a:path w="1647825" h="759460">
                <a:moveTo>
                  <a:pt x="495886" y="707390"/>
                </a:moveTo>
                <a:lnTo>
                  <a:pt x="377009" y="707390"/>
                </a:lnTo>
                <a:lnTo>
                  <a:pt x="398944" y="706120"/>
                </a:lnTo>
                <a:lnTo>
                  <a:pt x="419838" y="699770"/>
                </a:lnTo>
                <a:lnTo>
                  <a:pt x="456147" y="675640"/>
                </a:lnTo>
                <a:lnTo>
                  <a:pt x="480419" y="638810"/>
                </a:lnTo>
                <a:lnTo>
                  <a:pt x="488950" y="596900"/>
                </a:lnTo>
                <a:lnTo>
                  <a:pt x="486776" y="574040"/>
                </a:lnTo>
                <a:lnTo>
                  <a:pt x="470126" y="534670"/>
                </a:lnTo>
                <a:lnTo>
                  <a:pt x="439101" y="502920"/>
                </a:lnTo>
                <a:lnTo>
                  <a:pt x="398944" y="486410"/>
                </a:lnTo>
                <a:lnTo>
                  <a:pt x="377009" y="485140"/>
                </a:lnTo>
                <a:lnTo>
                  <a:pt x="495409" y="485140"/>
                </a:lnTo>
                <a:lnTo>
                  <a:pt x="512719" y="506730"/>
                </a:lnTo>
                <a:lnTo>
                  <a:pt x="527707" y="534670"/>
                </a:lnTo>
                <a:lnTo>
                  <a:pt x="536960" y="563880"/>
                </a:lnTo>
                <a:lnTo>
                  <a:pt x="540124" y="596900"/>
                </a:lnTo>
                <a:lnTo>
                  <a:pt x="540124" y="600710"/>
                </a:lnTo>
                <a:lnTo>
                  <a:pt x="539955" y="604520"/>
                </a:lnTo>
                <a:lnTo>
                  <a:pt x="539617" y="608330"/>
                </a:lnTo>
                <a:lnTo>
                  <a:pt x="1221191" y="608330"/>
                </a:lnTo>
                <a:lnTo>
                  <a:pt x="1222214" y="618490"/>
                </a:lnTo>
                <a:lnTo>
                  <a:pt x="1228568" y="638810"/>
                </a:lnTo>
                <a:lnTo>
                  <a:pt x="1238852" y="657860"/>
                </a:lnTo>
                <a:lnTo>
                  <a:pt x="1240847" y="660400"/>
                </a:lnTo>
                <a:lnTo>
                  <a:pt x="527126" y="660400"/>
                </a:lnTo>
                <a:lnTo>
                  <a:pt x="520376" y="674370"/>
                </a:lnTo>
                <a:lnTo>
                  <a:pt x="512304" y="687070"/>
                </a:lnTo>
                <a:lnTo>
                  <a:pt x="502950" y="699770"/>
                </a:lnTo>
                <a:lnTo>
                  <a:pt x="495886" y="707390"/>
                </a:lnTo>
                <a:close/>
              </a:path>
              <a:path w="1647825" h="759460">
                <a:moveTo>
                  <a:pt x="1450832" y="707390"/>
                </a:moveTo>
                <a:lnTo>
                  <a:pt x="1331982" y="707390"/>
                </a:lnTo>
                <a:lnTo>
                  <a:pt x="1353921" y="706120"/>
                </a:lnTo>
                <a:lnTo>
                  <a:pt x="1374821" y="699770"/>
                </a:lnTo>
                <a:lnTo>
                  <a:pt x="1411120" y="675640"/>
                </a:lnTo>
                <a:lnTo>
                  <a:pt x="1435391" y="638810"/>
                </a:lnTo>
                <a:lnTo>
                  <a:pt x="1443923" y="596900"/>
                </a:lnTo>
                <a:lnTo>
                  <a:pt x="1441748" y="574040"/>
                </a:lnTo>
                <a:lnTo>
                  <a:pt x="1425099" y="534670"/>
                </a:lnTo>
                <a:lnTo>
                  <a:pt x="1394086" y="502920"/>
                </a:lnTo>
                <a:lnTo>
                  <a:pt x="1353921" y="486410"/>
                </a:lnTo>
                <a:lnTo>
                  <a:pt x="1331982" y="485140"/>
                </a:lnTo>
                <a:lnTo>
                  <a:pt x="1456470" y="485140"/>
                </a:lnTo>
                <a:lnTo>
                  <a:pt x="1456470" y="491490"/>
                </a:lnTo>
                <a:lnTo>
                  <a:pt x="1472985" y="514350"/>
                </a:lnTo>
                <a:lnTo>
                  <a:pt x="1485099" y="539750"/>
                </a:lnTo>
                <a:lnTo>
                  <a:pt x="1492554" y="567690"/>
                </a:lnTo>
                <a:lnTo>
                  <a:pt x="1495096" y="596900"/>
                </a:lnTo>
                <a:lnTo>
                  <a:pt x="1495096" y="600710"/>
                </a:lnTo>
                <a:lnTo>
                  <a:pt x="1494928" y="604520"/>
                </a:lnTo>
                <a:lnTo>
                  <a:pt x="1494618" y="608330"/>
                </a:lnTo>
                <a:lnTo>
                  <a:pt x="1647211" y="608330"/>
                </a:lnTo>
                <a:lnTo>
                  <a:pt x="1647099" y="660400"/>
                </a:lnTo>
                <a:lnTo>
                  <a:pt x="1482099" y="660400"/>
                </a:lnTo>
                <a:lnTo>
                  <a:pt x="1475344" y="674370"/>
                </a:lnTo>
                <a:lnTo>
                  <a:pt x="1467262" y="687070"/>
                </a:lnTo>
                <a:lnTo>
                  <a:pt x="1457899" y="699770"/>
                </a:lnTo>
                <a:lnTo>
                  <a:pt x="1450832" y="707390"/>
                </a:lnTo>
                <a:close/>
              </a:path>
              <a:path w="1647825" h="759460">
                <a:moveTo>
                  <a:pt x="1331982" y="759460"/>
                </a:moveTo>
                <a:lnTo>
                  <a:pt x="1269562" y="746760"/>
                </a:lnTo>
                <a:lnTo>
                  <a:pt x="1216637" y="711200"/>
                </a:lnTo>
                <a:lnTo>
                  <a:pt x="1188615" y="674370"/>
                </a:lnTo>
                <a:lnTo>
                  <a:pt x="1181864" y="660400"/>
                </a:lnTo>
                <a:lnTo>
                  <a:pt x="1240847" y="660400"/>
                </a:lnTo>
                <a:lnTo>
                  <a:pt x="1252815" y="675640"/>
                </a:lnTo>
                <a:lnTo>
                  <a:pt x="1269865" y="689610"/>
                </a:lnTo>
                <a:lnTo>
                  <a:pt x="1289139" y="699770"/>
                </a:lnTo>
                <a:lnTo>
                  <a:pt x="1310042" y="706120"/>
                </a:lnTo>
                <a:lnTo>
                  <a:pt x="1331982" y="707390"/>
                </a:lnTo>
                <a:lnTo>
                  <a:pt x="1450832" y="707390"/>
                </a:lnTo>
                <a:lnTo>
                  <a:pt x="1447299" y="711200"/>
                </a:lnTo>
                <a:lnTo>
                  <a:pt x="1422460" y="731520"/>
                </a:lnTo>
                <a:lnTo>
                  <a:pt x="1394388" y="746760"/>
                </a:lnTo>
                <a:lnTo>
                  <a:pt x="1363942" y="755650"/>
                </a:lnTo>
                <a:lnTo>
                  <a:pt x="1331982" y="759460"/>
                </a:lnTo>
                <a:close/>
              </a:path>
            </a:pathLst>
          </a:custGeom>
          <a:solidFill>
            <a:srgbClr val="000000"/>
          </a:solidFill>
        </p:spPr>
        <p:txBody>
          <a:bodyPr wrap="square" lIns="0" tIns="0" rIns="0" bIns="0" rtlCol="0"/>
          <a:lstStyle/>
          <a:p>
            <a:endParaRPr/>
          </a:p>
        </p:txBody>
      </p:sp>
      <p:sp>
        <p:nvSpPr>
          <p:cNvPr id="11" name="object 11"/>
          <p:cNvSpPr txBox="1"/>
          <p:nvPr/>
        </p:nvSpPr>
        <p:spPr>
          <a:xfrm>
            <a:off x="6178520" y="812734"/>
            <a:ext cx="5020310" cy="956733"/>
          </a:xfrm>
          <a:prstGeom prst="rect">
            <a:avLst/>
          </a:prstGeom>
        </p:spPr>
        <p:txBody>
          <a:bodyPr vert="horz" wrap="square" lIns="0" tIns="8467" rIns="0" bIns="0" rtlCol="0">
            <a:spAutoFit/>
          </a:bodyPr>
          <a:lstStyle/>
          <a:p>
            <a:pPr marL="8467" marR="3387">
              <a:lnSpc>
                <a:spcPct val="115599"/>
              </a:lnSpc>
              <a:spcBef>
                <a:spcPts val="67"/>
              </a:spcBef>
            </a:pPr>
            <a:r>
              <a:rPr sz="1333" spc="37" dirty="0">
                <a:latin typeface="Trebuchet MS"/>
                <a:cs typeface="Trebuchet MS"/>
              </a:rPr>
              <a:t>Communities</a:t>
            </a:r>
            <a:r>
              <a:rPr sz="1333" spc="-7" dirty="0">
                <a:latin typeface="Trebuchet MS"/>
                <a:cs typeface="Trebuchet MS"/>
              </a:rPr>
              <a:t> </a:t>
            </a:r>
            <a:r>
              <a:rPr sz="1333" dirty="0">
                <a:latin typeface="Trebuchet MS"/>
                <a:cs typeface="Trebuchet MS"/>
              </a:rPr>
              <a:t>rely</a:t>
            </a:r>
            <a:r>
              <a:rPr sz="1333" spc="-3" dirty="0">
                <a:latin typeface="Trebuchet MS"/>
                <a:cs typeface="Trebuchet MS"/>
              </a:rPr>
              <a:t> </a:t>
            </a:r>
            <a:r>
              <a:rPr sz="1333" spc="53" dirty="0">
                <a:latin typeface="Trebuchet MS"/>
                <a:cs typeface="Trebuchet MS"/>
              </a:rPr>
              <a:t>on</a:t>
            </a:r>
            <a:r>
              <a:rPr sz="1333" spc="-3" dirty="0">
                <a:latin typeface="Trebuchet MS"/>
                <a:cs typeface="Trebuchet MS"/>
              </a:rPr>
              <a:t> </a:t>
            </a:r>
            <a:r>
              <a:rPr sz="1333" dirty="0">
                <a:latin typeface="Trebuchet MS"/>
                <a:cs typeface="Trebuchet MS"/>
              </a:rPr>
              <a:t>workforce,</a:t>
            </a:r>
            <a:r>
              <a:rPr sz="1333" spc="-3" dirty="0">
                <a:latin typeface="Trebuchet MS"/>
                <a:cs typeface="Trebuchet MS"/>
              </a:rPr>
              <a:t> </a:t>
            </a:r>
            <a:r>
              <a:rPr sz="1333" dirty="0">
                <a:latin typeface="Trebuchet MS"/>
                <a:cs typeface="Trebuchet MS"/>
              </a:rPr>
              <a:t>industry,</a:t>
            </a:r>
            <a:r>
              <a:rPr sz="1333" spc="-3" dirty="0">
                <a:latin typeface="Trebuchet MS"/>
                <a:cs typeface="Trebuchet MS"/>
              </a:rPr>
              <a:t> </a:t>
            </a:r>
            <a:r>
              <a:rPr sz="1333" spc="47" dirty="0">
                <a:latin typeface="Trebuchet MS"/>
                <a:cs typeface="Trebuchet MS"/>
              </a:rPr>
              <a:t>and</a:t>
            </a:r>
            <a:r>
              <a:rPr sz="1333" spc="-3" dirty="0">
                <a:latin typeface="Trebuchet MS"/>
                <a:cs typeface="Trebuchet MS"/>
              </a:rPr>
              <a:t> </a:t>
            </a:r>
            <a:r>
              <a:rPr sz="1333" dirty="0">
                <a:latin typeface="Trebuchet MS"/>
                <a:cs typeface="Trebuchet MS"/>
              </a:rPr>
              <a:t>infrastructure</a:t>
            </a:r>
            <a:r>
              <a:rPr sz="1333" spc="-3" dirty="0">
                <a:latin typeface="Trebuchet MS"/>
                <a:cs typeface="Trebuchet MS"/>
              </a:rPr>
              <a:t> </a:t>
            </a:r>
            <a:r>
              <a:rPr sz="1333" spc="-17" dirty="0">
                <a:latin typeface="Trebuchet MS"/>
                <a:cs typeface="Trebuchet MS"/>
              </a:rPr>
              <a:t>to </a:t>
            </a:r>
            <a:r>
              <a:rPr sz="1333" dirty="0">
                <a:latin typeface="Trebuchet MS"/>
                <a:cs typeface="Trebuchet MS"/>
              </a:rPr>
              <a:t>provide</a:t>
            </a:r>
            <a:r>
              <a:rPr sz="1333" spc="-20" dirty="0">
                <a:latin typeface="Trebuchet MS"/>
                <a:cs typeface="Trebuchet MS"/>
              </a:rPr>
              <a:t> </a:t>
            </a:r>
            <a:r>
              <a:rPr sz="1333" dirty="0">
                <a:latin typeface="Trebuchet MS"/>
                <a:cs typeface="Trebuchet MS"/>
              </a:rPr>
              <a:t>opportunity,</a:t>
            </a:r>
            <a:r>
              <a:rPr sz="1333" spc="-10" dirty="0">
                <a:latin typeface="Trebuchet MS"/>
                <a:cs typeface="Trebuchet MS"/>
              </a:rPr>
              <a:t> </a:t>
            </a:r>
            <a:r>
              <a:rPr sz="1333" spc="47" dirty="0">
                <a:latin typeface="Trebuchet MS"/>
                <a:cs typeface="Trebuchet MS"/>
              </a:rPr>
              <a:t>and</a:t>
            </a:r>
            <a:r>
              <a:rPr sz="1333" spc="-10" dirty="0">
                <a:latin typeface="Trebuchet MS"/>
                <a:cs typeface="Trebuchet MS"/>
              </a:rPr>
              <a:t> </a:t>
            </a:r>
            <a:r>
              <a:rPr sz="1333" dirty="0">
                <a:latin typeface="Trebuchet MS"/>
                <a:cs typeface="Trebuchet MS"/>
              </a:rPr>
              <a:t>support.</a:t>
            </a:r>
            <a:r>
              <a:rPr sz="1333" spc="-13" dirty="0">
                <a:latin typeface="Trebuchet MS"/>
                <a:cs typeface="Trebuchet MS"/>
              </a:rPr>
              <a:t> </a:t>
            </a:r>
            <a:r>
              <a:rPr sz="1333" spc="37" dirty="0">
                <a:latin typeface="Trebuchet MS"/>
                <a:cs typeface="Trebuchet MS"/>
              </a:rPr>
              <a:t>Communities</a:t>
            </a:r>
            <a:r>
              <a:rPr sz="1333" spc="-10" dirty="0">
                <a:latin typeface="Trebuchet MS"/>
                <a:cs typeface="Trebuchet MS"/>
              </a:rPr>
              <a:t> </a:t>
            </a:r>
            <a:r>
              <a:rPr sz="1333" dirty="0">
                <a:latin typeface="Trebuchet MS"/>
                <a:cs typeface="Trebuchet MS"/>
              </a:rPr>
              <a:t>thrive</a:t>
            </a:r>
            <a:r>
              <a:rPr sz="1333" spc="-10" dirty="0">
                <a:latin typeface="Trebuchet MS"/>
                <a:cs typeface="Trebuchet MS"/>
              </a:rPr>
              <a:t> </a:t>
            </a:r>
            <a:r>
              <a:rPr sz="1333" spc="57" dirty="0">
                <a:latin typeface="Trebuchet MS"/>
                <a:cs typeface="Trebuchet MS"/>
              </a:rPr>
              <a:t>by</a:t>
            </a:r>
            <a:r>
              <a:rPr sz="1333" spc="-10" dirty="0">
                <a:latin typeface="Trebuchet MS"/>
                <a:cs typeface="Trebuchet MS"/>
              </a:rPr>
              <a:t> </a:t>
            </a:r>
            <a:r>
              <a:rPr sz="1333" spc="-7" dirty="0">
                <a:latin typeface="Trebuchet MS"/>
                <a:cs typeface="Trebuchet MS"/>
              </a:rPr>
              <a:t>telling </a:t>
            </a:r>
            <a:r>
              <a:rPr sz="1333" dirty="0">
                <a:latin typeface="Trebuchet MS"/>
                <a:cs typeface="Trebuchet MS"/>
              </a:rPr>
              <a:t>their</a:t>
            </a:r>
            <a:r>
              <a:rPr sz="1333" spc="-60" dirty="0">
                <a:latin typeface="Trebuchet MS"/>
                <a:cs typeface="Trebuchet MS"/>
              </a:rPr>
              <a:t> </a:t>
            </a:r>
            <a:r>
              <a:rPr sz="1333" spc="40" dirty="0">
                <a:latin typeface="Trebuchet MS"/>
                <a:cs typeface="Trebuchet MS"/>
              </a:rPr>
              <a:t>story</a:t>
            </a:r>
            <a:r>
              <a:rPr sz="1333" spc="-60" dirty="0">
                <a:latin typeface="Trebuchet MS"/>
                <a:cs typeface="Trebuchet MS"/>
              </a:rPr>
              <a:t> </a:t>
            </a:r>
            <a:r>
              <a:rPr sz="1333" spc="50" dirty="0">
                <a:latin typeface="Trebuchet MS"/>
                <a:cs typeface="Trebuchet MS"/>
              </a:rPr>
              <a:t>through</a:t>
            </a:r>
            <a:r>
              <a:rPr sz="1333" spc="-57" dirty="0">
                <a:latin typeface="Trebuchet MS"/>
                <a:cs typeface="Trebuchet MS"/>
              </a:rPr>
              <a:t> </a:t>
            </a:r>
            <a:r>
              <a:rPr sz="1333" spc="-7" dirty="0">
                <a:latin typeface="Trebuchet MS"/>
                <a:cs typeface="Trebuchet MS"/>
              </a:rPr>
              <a:t>culture,</a:t>
            </a:r>
            <a:r>
              <a:rPr sz="1333" spc="-60" dirty="0">
                <a:latin typeface="Trebuchet MS"/>
                <a:cs typeface="Trebuchet MS"/>
              </a:rPr>
              <a:t> </a:t>
            </a:r>
            <a:r>
              <a:rPr sz="1333" spc="-33" dirty="0">
                <a:latin typeface="Trebuchet MS"/>
                <a:cs typeface="Trebuchet MS"/>
              </a:rPr>
              <a:t>ritual,</a:t>
            </a:r>
            <a:r>
              <a:rPr sz="1333" spc="-57" dirty="0">
                <a:latin typeface="Trebuchet MS"/>
                <a:cs typeface="Trebuchet MS"/>
              </a:rPr>
              <a:t> </a:t>
            </a:r>
            <a:r>
              <a:rPr sz="1333" spc="47" dirty="0">
                <a:latin typeface="Trebuchet MS"/>
                <a:cs typeface="Trebuchet MS"/>
              </a:rPr>
              <a:t>and</a:t>
            </a:r>
            <a:r>
              <a:rPr sz="1333" spc="-60" dirty="0">
                <a:latin typeface="Trebuchet MS"/>
                <a:cs typeface="Trebuchet MS"/>
              </a:rPr>
              <a:t> </a:t>
            </a:r>
            <a:r>
              <a:rPr sz="1333" spc="-13" dirty="0">
                <a:latin typeface="Trebuchet MS"/>
                <a:cs typeface="Trebuchet MS"/>
              </a:rPr>
              <a:t>place,</a:t>
            </a:r>
            <a:r>
              <a:rPr sz="1333" spc="-60" dirty="0">
                <a:latin typeface="Trebuchet MS"/>
                <a:cs typeface="Trebuchet MS"/>
              </a:rPr>
              <a:t> </a:t>
            </a:r>
            <a:r>
              <a:rPr sz="1333" spc="43" dirty="0">
                <a:latin typeface="Trebuchet MS"/>
                <a:cs typeface="Trebuchet MS"/>
              </a:rPr>
              <a:t>which</a:t>
            </a:r>
            <a:r>
              <a:rPr sz="1333" spc="-57" dirty="0">
                <a:latin typeface="Trebuchet MS"/>
                <a:cs typeface="Trebuchet MS"/>
              </a:rPr>
              <a:t> </a:t>
            </a:r>
            <a:r>
              <a:rPr sz="1333" dirty="0">
                <a:latin typeface="Trebuchet MS"/>
                <a:cs typeface="Trebuchet MS"/>
              </a:rPr>
              <a:t>provide</a:t>
            </a:r>
            <a:r>
              <a:rPr sz="1333" spc="-60" dirty="0">
                <a:latin typeface="Trebuchet MS"/>
                <a:cs typeface="Trebuchet MS"/>
              </a:rPr>
              <a:t> </a:t>
            </a:r>
            <a:r>
              <a:rPr sz="1333" dirty="0">
                <a:latin typeface="Trebuchet MS"/>
                <a:cs typeface="Trebuchet MS"/>
              </a:rPr>
              <a:t>a </a:t>
            </a:r>
            <a:r>
              <a:rPr sz="1333" spc="70" dirty="0">
                <a:latin typeface="Trebuchet MS"/>
                <a:cs typeface="Trebuchet MS"/>
              </a:rPr>
              <a:t>sense</a:t>
            </a:r>
            <a:r>
              <a:rPr sz="1333" spc="-27" dirty="0">
                <a:latin typeface="Trebuchet MS"/>
                <a:cs typeface="Trebuchet MS"/>
              </a:rPr>
              <a:t> </a:t>
            </a:r>
            <a:r>
              <a:rPr sz="1333" dirty="0">
                <a:latin typeface="Trebuchet MS"/>
                <a:cs typeface="Trebuchet MS"/>
              </a:rPr>
              <a:t>of</a:t>
            </a:r>
            <a:r>
              <a:rPr sz="1333" spc="-27" dirty="0">
                <a:latin typeface="Trebuchet MS"/>
                <a:cs typeface="Trebuchet MS"/>
              </a:rPr>
              <a:t> </a:t>
            </a:r>
            <a:r>
              <a:rPr sz="1333" spc="37" dirty="0">
                <a:latin typeface="Trebuchet MS"/>
                <a:cs typeface="Trebuchet MS"/>
              </a:rPr>
              <a:t>ownership</a:t>
            </a:r>
            <a:r>
              <a:rPr sz="1333" spc="-27" dirty="0">
                <a:latin typeface="Trebuchet MS"/>
                <a:cs typeface="Trebuchet MS"/>
              </a:rPr>
              <a:t> </a:t>
            </a:r>
            <a:r>
              <a:rPr sz="1333" dirty="0">
                <a:latin typeface="Trebuchet MS"/>
                <a:cs typeface="Trebuchet MS"/>
              </a:rPr>
              <a:t>to</a:t>
            </a:r>
            <a:r>
              <a:rPr sz="1333" spc="-27" dirty="0">
                <a:latin typeface="Trebuchet MS"/>
                <a:cs typeface="Trebuchet MS"/>
              </a:rPr>
              <a:t> </a:t>
            </a:r>
            <a:r>
              <a:rPr sz="1333" dirty="0">
                <a:latin typeface="Trebuchet MS"/>
                <a:cs typeface="Trebuchet MS"/>
              </a:rPr>
              <a:t>residents,</a:t>
            </a:r>
            <a:r>
              <a:rPr sz="1333" spc="-23" dirty="0">
                <a:latin typeface="Trebuchet MS"/>
                <a:cs typeface="Trebuchet MS"/>
              </a:rPr>
              <a:t> </a:t>
            </a:r>
            <a:r>
              <a:rPr sz="1333" spc="47" dirty="0">
                <a:latin typeface="Trebuchet MS"/>
                <a:cs typeface="Trebuchet MS"/>
              </a:rPr>
              <a:t>and</a:t>
            </a:r>
            <a:r>
              <a:rPr sz="1333" spc="-27" dirty="0">
                <a:latin typeface="Trebuchet MS"/>
                <a:cs typeface="Trebuchet MS"/>
              </a:rPr>
              <a:t> </a:t>
            </a:r>
            <a:r>
              <a:rPr sz="1333" dirty="0">
                <a:latin typeface="Trebuchet MS"/>
                <a:cs typeface="Trebuchet MS"/>
              </a:rPr>
              <a:t>intrigue</a:t>
            </a:r>
            <a:r>
              <a:rPr sz="1333" spc="-27" dirty="0">
                <a:latin typeface="Trebuchet MS"/>
                <a:cs typeface="Trebuchet MS"/>
              </a:rPr>
              <a:t> </a:t>
            </a:r>
            <a:r>
              <a:rPr sz="1333" dirty="0">
                <a:latin typeface="Trebuchet MS"/>
                <a:cs typeface="Trebuchet MS"/>
              </a:rPr>
              <a:t>to</a:t>
            </a:r>
            <a:r>
              <a:rPr sz="1333" spc="-27" dirty="0">
                <a:latin typeface="Trebuchet MS"/>
                <a:cs typeface="Trebuchet MS"/>
              </a:rPr>
              <a:t> </a:t>
            </a:r>
            <a:r>
              <a:rPr sz="1333" spc="-7" dirty="0">
                <a:latin typeface="Trebuchet MS"/>
                <a:cs typeface="Trebuchet MS"/>
              </a:rPr>
              <a:t>visitors.</a:t>
            </a:r>
            <a:endParaRPr sz="1333">
              <a:latin typeface="Trebuchet MS"/>
              <a:cs typeface="Trebuchet MS"/>
            </a:endParaRPr>
          </a:p>
        </p:txBody>
      </p:sp>
      <p:sp>
        <p:nvSpPr>
          <p:cNvPr id="12" name="object 12"/>
          <p:cNvSpPr txBox="1">
            <a:spLocks noGrp="1"/>
          </p:cNvSpPr>
          <p:nvPr>
            <p:ph type="title"/>
          </p:nvPr>
        </p:nvSpPr>
        <p:spPr>
          <a:prstGeom prst="rect">
            <a:avLst/>
          </a:prstGeom>
        </p:spPr>
        <p:txBody>
          <a:bodyPr vert="horz" wrap="square" lIns="0" tIns="8467" rIns="0" bIns="0" rtlCol="0">
            <a:spAutoFit/>
          </a:bodyPr>
          <a:lstStyle/>
          <a:p>
            <a:pPr marL="8467" marR="3387">
              <a:lnSpc>
                <a:spcPct val="115700"/>
              </a:lnSpc>
              <a:spcBef>
                <a:spcPts val="67"/>
              </a:spcBef>
            </a:pPr>
            <a:r>
              <a:rPr sz="3600" b="1" spc="136" dirty="0">
                <a:solidFill>
                  <a:srgbClr val="0A3853"/>
                </a:solidFill>
                <a:latin typeface="Trebuchet MS"/>
                <a:cs typeface="Trebuchet MS"/>
              </a:rPr>
              <a:t>Draw</a:t>
            </a:r>
            <a:r>
              <a:rPr sz="3600" b="1" spc="-287" dirty="0">
                <a:solidFill>
                  <a:srgbClr val="0A3853"/>
                </a:solidFill>
                <a:latin typeface="Trebuchet MS"/>
                <a:cs typeface="Trebuchet MS"/>
              </a:rPr>
              <a:t> </a:t>
            </a:r>
            <a:r>
              <a:rPr sz="3600" b="1" spc="113" dirty="0">
                <a:solidFill>
                  <a:srgbClr val="0A3853"/>
                </a:solidFill>
                <a:latin typeface="Trebuchet MS"/>
                <a:cs typeface="Trebuchet MS"/>
              </a:rPr>
              <a:t>your</a:t>
            </a:r>
            <a:r>
              <a:rPr sz="3600" b="1" spc="-283" dirty="0">
                <a:solidFill>
                  <a:srgbClr val="0A3853"/>
                </a:solidFill>
                <a:latin typeface="Trebuchet MS"/>
                <a:cs typeface="Trebuchet MS"/>
              </a:rPr>
              <a:t> </a:t>
            </a:r>
            <a:r>
              <a:rPr sz="3600" b="1" spc="37" dirty="0">
                <a:solidFill>
                  <a:srgbClr val="0A3853"/>
                </a:solidFill>
                <a:latin typeface="Trebuchet MS"/>
                <a:cs typeface="Trebuchet MS"/>
              </a:rPr>
              <a:t>audience, </a:t>
            </a:r>
            <a:r>
              <a:rPr sz="3600" b="1" spc="73" dirty="0">
                <a:solidFill>
                  <a:srgbClr val="0A3853"/>
                </a:solidFill>
                <a:latin typeface="Trebuchet MS"/>
                <a:cs typeface="Trebuchet MS"/>
              </a:rPr>
              <a:t>&amp;</a:t>
            </a:r>
            <a:r>
              <a:rPr sz="3600" b="1" spc="-277" dirty="0">
                <a:solidFill>
                  <a:srgbClr val="0A3853"/>
                </a:solidFill>
                <a:latin typeface="Trebuchet MS"/>
                <a:cs typeface="Trebuchet MS"/>
              </a:rPr>
              <a:t> </a:t>
            </a:r>
            <a:r>
              <a:rPr sz="3600" b="1" dirty="0">
                <a:solidFill>
                  <a:srgbClr val="0A3853"/>
                </a:solidFill>
                <a:latin typeface="Trebuchet MS"/>
                <a:cs typeface="Trebuchet MS"/>
              </a:rPr>
              <a:t>tell</a:t>
            </a:r>
            <a:r>
              <a:rPr sz="3600" b="1" spc="-273" dirty="0">
                <a:solidFill>
                  <a:srgbClr val="0A3853"/>
                </a:solidFill>
                <a:latin typeface="Trebuchet MS"/>
                <a:cs typeface="Trebuchet MS"/>
              </a:rPr>
              <a:t> </a:t>
            </a:r>
            <a:r>
              <a:rPr sz="3600" b="1" spc="113" dirty="0">
                <a:solidFill>
                  <a:srgbClr val="0A3853"/>
                </a:solidFill>
                <a:latin typeface="Trebuchet MS"/>
                <a:cs typeface="Trebuchet MS"/>
              </a:rPr>
              <a:t>your</a:t>
            </a:r>
            <a:r>
              <a:rPr sz="3600" b="1" spc="-277" dirty="0">
                <a:solidFill>
                  <a:srgbClr val="0A3853"/>
                </a:solidFill>
                <a:latin typeface="Trebuchet MS"/>
                <a:cs typeface="Trebuchet MS"/>
              </a:rPr>
              <a:t> </a:t>
            </a:r>
            <a:r>
              <a:rPr sz="3600" b="1" spc="167" dirty="0">
                <a:solidFill>
                  <a:srgbClr val="0A3853"/>
                </a:solidFill>
                <a:latin typeface="Trebuchet MS"/>
                <a:cs typeface="Trebuchet MS"/>
              </a:rPr>
              <a:t>story</a:t>
            </a:r>
            <a:endParaRPr sz="3600">
              <a:latin typeface="Trebuchet MS"/>
              <a:cs typeface="Trebuchet MS"/>
            </a:endParaRPr>
          </a:p>
        </p:txBody>
      </p:sp>
      <p:pic>
        <p:nvPicPr>
          <p:cNvPr id="13" name="object 13"/>
          <p:cNvPicPr/>
          <p:nvPr/>
        </p:nvPicPr>
        <p:blipFill>
          <a:blip r:embed="rId4" cstate="print"/>
          <a:stretch>
            <a:fillRect/>
          </a:stretch>
        </p:blipFill>
        <p:spPr>
          <a:xfrm>
            <a:off x="2127173" y="4047457"/>
            <a:ext cx="50800" cy="50799"/>
          </a:xfrm>
          <a:prstGeom prst="rect">
            <a:avLst/>
          </a:prstGeom>
        </p:spPr>
      </p:pic>
      <p:pic>
        <p:nvPicPr>
          <p:cNvPr id="14" name="object 14"/>
          <p:cNvPicPr/>
          <p:nvPr/>
        </p:nvPicPr>
        <p:blipFill>
          <a:blip r:embed="rId4" cstate="print"/>
          <a:stretch>
            <a:fillRect/>
          </a:stretch>
        </p:blipFill>
        <p:spPr>
          <a:xfrm>
            <a:off x="2127173" y="4517358"/>
            <a:ext cx="50800" cy="50799"/>
          </a:xfrm>
          <a:prstGeom prst="rect">
            <a:avLst/>
          </a:prstGeom>
        </p:spPr>
      </p:pic>
      <p:pic>
        <p:nvPicPr>
          <p:cNvPr id="15" name="object 15"/>
          <p:cNvPicPr/>
          <p:nvPr/>
        </p:nvPicPr>
        <p:blipFill>
          <a:blip r:embed="rId4" cstate="print"/>
          <a:stretch>
            <a:fillRect/>
          </a:stretch>
        </p:blipFill>
        <p:spPr>
          <a:xfrm>
            <a:off x="2127173" y="5222207"/>
            <a:ext cx="50800" cy="50799"/>
          </a:xfrm>
          <a:prstGeom prst="rect">
            <a:avLst/>
          </a:prstGeom>
        </p:spPr>
      </p:pic>
      <p:sp>
        <p:nvSpPr>
          <p:cNvPr id="16" name="object 16"/>
          <p:cNvSpPr txBox="1"/>
          <p:nvPr/>
        </p:nvSpPr>
        <p:spPr>
          <a:xfrm>
            <a:off x="1461596" y="2663969"/>
            <a:ext cx="2495550" cy="2951001"/>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lnSpc>
                <a:spcPct val="100000"/>
              </a:lnSpc>
              <a:spcBef>
                <a:spcPts val="7"/>
              </a:spcBef>
            </a:pPr>
            <a:endParaRPr sz="3267">
              <a:latin typeface="Times New Roman"/>
              <a:cs typeface="Times New Roman"/>
            </a:endParaRPr>
          </a:p>
          <a:p>
            <a:pPr marL="856023">
              <a:lnSpc>
                <a:spcPct val="100000"/>
              </a:lnSpc>
            </a:pPr>
            <a:r>
              <a:rPr sz="2200" b="1" spc="123" dirty="0">
                <a:solidFill>
                  <a:srgbClr val="FFFFFF"/>
                </a:solidFill>
                <a:latin typeface="Trebuchet MS"/>
                <a:cs typeface="Trebuchet MS"/>
              </a:rPr>
              <a:t>DNCR</a:t>
            </a:r>
            <a:endParaRPr sz="2200">
              <a:latin typeface="Trebuchet MS"/>
              <a:cs typeface="Trebuchet MS"/>
            </a:endParaRPr>
          </a:p>
          <a:p>
            <a:pPr marL="813687" marR="776856">
              <a:lnSpc>
                <a:spcPct val="115599"/>
              </a:lnSpc>
              <a:spcBef>
                <a:spcPts val="517"/>
              </a:spcBef>
            </a:pPr>
            <a:r>
              <a:rPr sz="1333" spc="53" dirty="0">
                <a:solidFill>
                  <a:srgbClr val="FFFFFF"/>
                </a:solidFill>
                <a:latin typeface="Trebuchet MS"/>
                <a:cs typeface="Trebuchet MS"/>
              </a:rPr>
              <a:t>Land</a:t>
            </a:r>
            <a:r>
              <a:rPr sz="1333" spc="-73" dirty="0">
                <a:solidFill>
                  <a:srgbClr val="FFFFFF"/>
                </a:solidFill>
                <a:latin typeface="Trebuchet MS"/>
                <a:cs typeface="Trebuchet MS"/>
              </a:rPr>
              <a:t> </a:t>
            </a:r>
            <a:r>
              <a:rPr sz="1333" spc="30" dirty="0">
                <a:solidFill>
                  <a:srgbClr val="FFFFFF"/>
                </a:solidFill>
                <a:latin typeface="Trebuchet MS"/>
                <a:cs typeface="Trebuchet MS"/>
              </a:rPr>
              <a:t>and </a:t>
            </a:r>
            <a:r>
              <a:rPr sz="1333" spc="-13" dirty="0">
                <a:solidFill>
                  <a:srgbClr val="FFFFFF"/>
                </a:solidFill>
                <a:latin typeface="Trebuchet MS"/>
                <a:cs typeface="Trebuchet MS"/>
              </a:rPr>
              <a:t>Water</a:t>
            </a:r>
            <a:r>
              <a:rPr sz="1333" spc="-70" dirty="0">
                <a:solidFill>
                  <a:srgbClr val="FFFFFF"/>
                </a:solidFill>
                <a:latin typeface="Trebuchet MS"/>
                <a:cs typeface="Trebuchet MS"/>
              </a:rPr>
              <a:t> </a:t>
            </a:r>
            <a:r>
              <a:rPr sz="1333" spc="50" dirty="0">
                <a:solidFill>
                  <a:srgbClr val="FFFFFF"/>
                </a:solidFill>
                <a:latin typeface="Trebuchet MS"/>
                <a:cs typeface="Trebuchet MS"/>
              </a:rPr>
              <a:t>Fund Parks</a:t>
            </a:r>
            <a:r>
              <a:rPr sz="1333" spc="-63" dirty="0">
                <a:solidFill>
                  <a:srgbClr val="FFFFFF"/>
                </a:solidFill>
                <a:latin typeface="Trebuchet MS"/>
                <a:cs typeface="Trebuchet MS"/>
              </a:rPr>
              <a:t> </a:t>
            </a:r>
            <a:r>
              <a:rPr sz="1333" spc="30" dirty="0">
                <a:solidFill>
                  <a:srgbClr val="FFFFFF"/>
                </a:solidFill>
                <a:latin typeface="Trebuchet MS"/>
                <a:cs typeface="Trebuchet MS"/>
              </a:rPr>
              <a:t>and </a:t>
            </a:r>
            <a:r>
              <a:rPr sz="1333" spc="-7" dirty="0">
                <a:solidFill>
                  <a:srgbClr val="FFFFFF"/>
                </a:solidFill>
                <a:latin typeface="Trebuchet MS"/>
                <a:cs typeface="Trebuchet MS"/>
              </a:rPr>
              <a:t>Recreation </a:t>
            </a:r>
            <a:r>
              <a:rPr sz="1333" dirty="0">
                <a:solidFill>
                  <a:srgbClr val="FFFFFF"/>
                </a:solidFill>
                <a:latin typeface="Trebuchet MS"/>
                <a:cs typeface="Trebuchet MS"/>
              </a:rPr>
              <a:t>Trust</a:t>
            </a:r>
            <a:r>
              <a:rPr sz="1333" spc="83" dirty="0">
                <a:solidFill>
                  <a:srgbClr val="FFFFFF"/>
                </a:solidFill>
                <a:latin typeface="Trebuchet MS"/>
                <a:cs typeface="Trebuchet MS"/>
              </a:rPr>
              <a:t> </a:t>
            </a:r>
            <a:r>
              <a:rPr sz="1333" spc="50" dirty="0">
                <a:solidFill>
                  <a:srgbClr val="FFFFFF"/>
                </a:solidFill>
                <a:latin typeface="Trebuchet MS"/>
                <a:cs typeface="Trebuchet MS"/>
              </a:rPr>
              <a:t>Fund </a:t>
            </a:r>
            <a:r>
              <a:rPr sz="1333" spc="73" dirty="0">
                <a:solidFill>
                  <a:srgbClr val="FFFFFF"/>
                </a:solidFill>
                <a:latin typeface="Trebuchet MS"/>
                <a:cs typeface="Trebuchet MS"/>
              </a:rPr>
              <a:t>NC</a:t>
            </a:r>
            <a:r>
              <a:rPr sz="1333" spc="-73" dirty="0">
                <a:solidFill>
                  <a:srgbClr val="FFFFFF"/>
                </a:solidFill>
                <a:latin typeface="Trebuchet MS"/>
                <a:cs typeface="Trebuchet MS"/>
              </a:rPr>
              <a:t> </a:t>
            </a:r>
            <a:r>
              <a:rPr sz="1333" spc="37" dirty="0">
                <a:solidFill>
                  <a:srgbClr val="FFFFFF"/>
                </a:solidFill>
                <a:latin typeface="Trebuchet MS"/>
                <a:cs typeface="Trebuchet MS"/>
              </a:rPr>
              <a:t>Arts </a:t>
            </a:r>
            <a:r>
              <a:rPr sz="1333" dirty="0">
                <a:solidFill>
                  <a:srgbClr val="FFFFFF"/>
                </a:solidFill>
                <a:latin typeface="Trebuchet MS"/>
                <a:cs typeface="Trebuchet MS"/>
              </a:rPr>
              <a:t>Council</a:t>
            </a:r>
            <a:r>
              <a:rPr sz="1333" spc="120" dirty="0">
                <a:solidFill>
                  <a:srgbClr val="FFFFFF"/>
                </a:solidFill>
                <a:latin typeface="Trebuchet MS"/>
                <a:cs typeface="Trebuchet MS"/>
              </a:rPr>
              <a:t> </a:t>
            </a:r>
            <a:r>
              <a:rPr sz="1333" spc="67" dirty="0">
                <a:solidFill>
                  <a:srgbClr val="FFFFFF"/>
                </a:solidFill>
                <a:latin typeface="Trebuchet MS"/>
                <a:cs typeface="Trebuchet MS"/>
              </a:rPr>
              <a:t>*</a:t>
            </a:r>
            <a:endParaRPr sz="1333">
              <a:latin typeface="Trebuchet MS"/>
              <a:cs typeface="Trebuchet MS"/>
            </a:endParaRPr>
          </a:p>
        </p:txBody>
      </p:sp>
      <p:pic>
        <p:nvPicPr>
          <p:cNvPr id="17" name="object 17"/>
          <p:cNvPicPr/>
          <p:nvPr/>
        </p:nvPicPr>
        <p:blipFill>
          <a:blip r:embed="rId4" cstate="print"/>
          <a:stretch>
            <a:fillRect/>
          </a:stretch>
        </p:blipFill>
        <p:spPr>
          <a:xfrm>
            <a:off x="5470750" y="4047457"/>
            <a:ext cx="50800" cy="50799"/>
          </a:xfrm>
          <a:prstGeom prst="rect">
            <a:avLst/>
          </a:prstGeom>
        </p:spPr>
      </p:pic>
      <p:pic>
        <p:nvPicPr>
          <p:cNvPr id="18" name="object 18"/>
          <p:cNvPicPr/>
          <p:nvPr/>
        </p:nvPicPr>
        <p:blipFill>
          <a:blip r:embed="rId4" cstate="print"/>
          <a:stretch>
            <a:fillRect/>
          </a:stretch>
        </p:blipFill>
        <p:spPr>
          <a:xfrm>
            <a:off x="5470750" y="4752307"/>
            <a:ext cx="50800" cy="50799"/>
          </a:xfrm>
          <a:prstGeom prst="rect">
            <a:avLst/>
          </a:prstGeom>
        </p:spPr>
      </p:pic>
      <p:sp>
        <p:nvSpPr>
          <p:cNvPr id="19" name="object 19"/>
          <p:cNvSpPr txBox="1"/>
          <p:nvPr/>
        </p:nvSpPr>
        <p:spPr>
          <a:xfrm>
            <a:off x="4848975" y="2663969"/>
            <a:ext cx="2495550" cy="2713050"/>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lnSpc>
                <a:spcPct val="100000"/>
              </a:lnSpc>
              <a:spcBef>
                <a:spcPts val="7"/>
              </a:spcBef>
            </a:pPr>
            <a:endParaRPr sz="3267">
              <a:latin typeface="Times New Roman"/>
              <a:cs typeface="Times New Roman"/>
            </a:endParaRPr>
          </a:p>
          <a:p>
            <a:pPr algn="ctr">
              <a:lnSpc>
                <a:spcPct val="100000"/>
              </a:lnSpc>
            </a:pPr>
            <a:r>
              <a:rPr sz="2200" b="1" spc="83" dirty="0">
                <a:solidFill>
                  <a:srgbClr val="FFFFFF"/>
                </a:solidFill>
                <a:latin typeface="Trebuchet MS"/>
                <a:cs typeface="Trebuchet MS"/>
              </a:rPr>
              <a:t>Getting</a:t>
            </a:r>
            <a:r>
              <a:rPr sz="2200" b="1" spc="-163" dirty="0">
                <a:solidFill>
                  <a:srgbClr val="FFFFFF"/>
                </a:solidFill>
                <a:latin typeface="Trebuchet MS"/>
                <a:cs typeface="Trebuchet MS"/>
              </a:rPr>
              <a:t> </a:t>
            </a:r>
            <a:r>
              <a:rPr sz="2200" b="1" spc="-13" dirty="0">
                <a:solidFill>
                  <a:srgbClr val="FFFFFF"/>
                </a:solidFill>
                <a:latin typeface="Trebuchet MS"/>
                <a:cs typeface="Trebuchet MS"/>
              </a:rPr>
              <a:t>There</a:t>
            </a:r>
            <a:endParaRPr sz="2200">
              <a:latin typeface="Trebuchet MS"/>
              <a:cs typeface="Trebuchet MS"/>
            </a:endParaRPr>
          </a:p>
          <a:p>
            <a:pPr marL="769658" marR="394566">
              <a:lnSpc>
                <a:spcPct val="115599"/>
              </a:lnSpc>
              <a:spcBef>
                <a:spcPts val="517"/>
              </a:spcBef>
            </a:pPr>
            <a:r>
              <a:rPr sz="1333" spc="60" dirty="0">
                <a:solidFill>
                  <a:srgbClr val="FFFFFF"/>
                </a:solidFill>
                <a:latin typeface="Trebuchet MS"/>
                <a:cs typeface="Trebuchet MS"/>
              </a:rPr>
              <a:t>DEQ</a:t>
            </a:r>
            <a:r>
              <a:rPr sz="1333" spc="-73" dirty="0">
                <a:solidFill>
                  <a:srgbClr val="FFFFFF"/>
                </a:solidFill>
                <a:latin typeface="Trebuchet MS"/>
                <a:cs typeface="Trebuchet MS"/>
              </a:rPr>
              <a:t> </a:t>
            </a:r>
            <a:r>
              <a:rPr sz="1333" spc="40" dirty="0">
                <a:solidFill>
                  <a:srgbClr val="FFFFFF"/>
                </a:solidFill>
                <a:latin typeface="Trebuchet MS"/>
                <a:cs typeface="Trebuchet MS"/>
              </a:rPr>
              <a:t>Volkswagen </a:t>
            </a:r>
            <a:r>
              <a:rPr sz="1333" spc="-7" dirty="0">
                <a:solidFill>
                  <a:srgbClr val="FFFFFF"/>
                </a:solidFill>
                <a:latin typeface="Trebuchet MS"/>
                <a:cs typeface="Trebuchet MS"/>
              </a:rPr>
              <a:t>Settlement: </a:t>
            </a:r>
            <a:r>
              <a:rPr sz="1333" spc="70" dirty="0">
                <a:solidFill>
                  <a:srgbClr val="FFFFFF"/>
                </a:solidFill>
                <a:latin typeface="Trebuchet MS"/>
                <a:cs typeface="Trebuchet MS"/>
              </a:rPr>
              <a:t>Phase</a:t>
            </a:r>
            <a:r>
              <a:rPr sz="1333" spc="-73" dirty="0">
                <a:solidFill>
                  <a:srgbClr val="FFFFFF"/>
                </a:solidFill>
                <a:latin typeface="Trebuchet MS"/>
                <a:cs typeface="Trebuchet MS"/>
              </a:rPr>
              <a:t> </a:t>
            </a:r>
            <a:r>
              <a:rPr sz="1333" spc="76" dirty="0">
                <a:solidFill>
                  <a:srgbClr val="FFFFFF"/>
                </a:solidFill>
                <a:latin typeface="Trebuchet MS"/>
                <a:cs typeface="Trebuchet MS"/>
              </a:rPr>
              <a:t>2</a:t>
            </a:r>
            <a:r>
              <a:rPr sz="1333" spc="-70" dirty="0">
                <a:solidFill>
                  <a:srgbClr val="FFFFFF"/>
                </a:solidFill>
                <a:latin typeface="Trebuchet MS"/>
                <a:cs typeface="Trebuchet MS"/>
              </a:rPr>
              <a:t> </a:t>
            </a:r>
            <a:r>
              <a:rPr sz="1333" spc="70" dirty="0">
                <a:solidFill>
                  <a:srgbClr val="FFFFFF"/>
                </a:solidFill>
                <a:latin typeface="Trebuchet MS"/>
                <a:cs typeface="Trebuchet MS"/>
              </a:rPr>
              <a:t>Funds </a:t>
            </a:r>
            <a:r>
              <a:rPr sz="1333" spc="40" dirty="0">
                <a:solidFill>
                  <a:srgbClr val="FFFFFF"/>
                </a:solidFill>
                <a:latin typeface="Trebuchet MS"/>
                <a:cs typeface="Trebuchet MS"/>
              </a:rPr>
              <a:t>State</a:t>
            </a:r>
            <a:r>
              <a:rPr sz="1333" spc="-76" dirty="0">
                <a:solidFill>
                  <a:srgbClr val="FFFFFF"/>
                </a:solidFill>
                <a:latin typeface="Trebuchet MS"/>
                <a:cs typeface="Trebuchet MS"/>
              </a:rPr>
              <a:t> </a:t>
            </a:r>
            <a:r>
              <a:rPr sz="1333" spc="-7" dirty="0">
                <a:solidFill>
                  <a:srgbClr val="FFFFFF"/>
                </a:solidFill>
                <a:latin typeface="Trebuchet MS"/>
                <a:cs typeface="Trebuchet MS"/>
              </a:rPr>
              <a:t>Small </a:t>
            </a:r>
            <a:r>
              <a:rPr sz="1333" spc="76" dirty="0">
                <a:solidFill>
                  <a:srgbClr val="FFFFFF"/>
                </a:solidFill>
                <a:latin typeface="Trebuchet MS"/>
                <a:cs typeface="Trebuchet MS"/>
              </a:rPr>
              <a:t>Business</a:t>
            </a:r>
            <a:r>
              <a:rPr sz="1333" spc="-73" dirty="0">
                <a:solidFill>
                  <a:srgbClr val="FFFFFF"/>
                </a:solidFill>
                <a:latin typeface="Trebuchet MS"/>
                <a:cs typeface="Trebuchet MS"/>
              </a:rPr>
              <a:t> </a:t>
            </a:r>
            <a:r>
              <a:rPr sz="1333" spc="-7" dirty="0">
                <a:solidFill>
                  <a:srgbClr val="FFFFFF"/>
                </a:solidFill>
                <a:latin typeface="Trebuchet MS"/>
                <a:cs typeface="Trebuchet MS"/>
              </a:rPr>
              <a:t>Credit </a:t>
            </a:r>
            <a:r>
              <a:rPr sz="1333" dirty="0">
                <a:solidFill>
                  <a:srgbClr val="FFFFFF"/>
                </a:solidFill>
                <a:latin typeface="Trebuchet MS"/>
                <a:cs typeface="Trebuchet MS"/>
              </a:rPr>
              <a:t>Intitative</a:t>
            </a:r>
            <a:r>
              <a:rPr sz="1333" spc="-63" dirty="0">
                <a:solidFill>
                  <a:srgbClr val="FFFFFF"/>
                </a:solidFill>
                <a:latin typeface="Trebuchet MS"/>
                <a:cs typeface="Trebuchet MS"/>
              </a:rPr>
              <a:t> </a:t>
            </a:r>
            <a:r>
              <a:rPr sz="1333" spc="67" dirty="0">
                <a:solidFill>
                  <a:srgbClr val="FFFFFF"/>
                </a:solidFill>
                <a:latin typeface="Trebuchet MS"/>
                <a:cs typeface="Trebuchet MS"/>
              </a:rPr>
              <a:t>*</a:t>
            </a:r>
            <a:endParaRPr sz="1333">
              <a:latin typeface="Trebuchet MS"/>
              <a:cs typeface="Trebuchet MS"/>
            </a:endParaRPr>
          </a:p>
        </p:txBody>
      </p:sp>
      <p:pic>
        <p:nvPicPr>
          <p:cNvPr id="20" name="object 20"/>
          <p:cNvPicPr/>
          <p:nvPr/>
        </p:nvPicPr>
        <p:blipFill>
          <a:blip r:embed="rId4" cstate="print"/>
          <a:stretch>
            <a:fillRect/>
          </a:stretch>
        </p:blipFill>
        <p:spPr>
          <a:xfrm>
            <a:off x="8789677" y="4047457"/>
            <a:ext cx="50800" cy="50799"/>
          </a:xfrm>
          <a:prstGeom prst="rect">
            <a:avLst/>
          </a:prstGeom>
        </p:spPr>
      </p:pic>
      <p:pic>
        <p:nvPicPr>
          <p:cNvPr id="21" name="object 21"/>
          <p:cNvPicPr/>
          <p:nvPr/>
        </p:nvPicPr>
        <p:blipFill>
          <a:blip r:embed="rId4" cstate="print"/>
          <a:stretch>
            <a:fillRect/>
          </a:stretch>
        </p:blipFill>
        <p:spPr>
          <a:xfrm>
            <a:off x="8789677" y="4752307"/>
            <a:ext cx="50800" cy="50799"/>
          </a:xfrm>
          <a:prstGeom prst="rect">
            <a:avLst/>
          </a:prstGeom>
        </p:spPr>
      </p:pic>
      <p:pic>
        <p:nvPicPr>
          <p:cNvPr id="22" name="object 22"/>
          <p:cNvPicPr/>
          <p:nvPr/>
        </p:nvPicPr>
        <p:blipFill>
          <a:blip r:embed="rId4" cstate="print"/>
          <a:stretch>
            <a:fillRect/>
          </a:stretch>
        </p:blipFill>
        <p:spPr>
          <a:xfrm>
            <a:off x="8789677" y="4987257"/>
            <a:ext cx="50800" cy="50799"/>
          </a:xfrm>
          <a:prstGeom prst="rect">
            <a:avLst/>
          </a:prstGeom>
        </p:spPr>
      </p:pic>
      <p:pic>
        <p:nvPicPr>
          <p:cNvPr id="23" name="object 23"/>
          <p:cNvPicPr/>
          <p:nvPr/>
        </p:nvPicPr>
        <p:blipFill>
          <a:blip r:embed="rId4" cstate="print"/>
          <a:stretch>
            <a:fillRect/>
          </a:stretch>
        </p:blipFill>
        <p:spPr>
          <a:xfrm>
            <a:off x="8789677" y="5222207"/>
            <a:ext cx="50800" cy="50799"/>
          </a:xfrm>
          <a:prstGeom prst="rect">
            <a:avLst/>
          </a:prstGeom>
        </p:spPr>
      </p:pic>
      <p:sp>
        <p:nvSpPr>
          <p:cNvPr id="24" name="object 24"/>
          <p:cNvSpPr txBox="1"/>
          <p:nvPr/>
        </p:nvSpPr>
        <p:spPr>
          <a:xfrm>
            <a:off x="8236354" y="2663969"/>
            <a:ext cx="2495550" cy="2718693"/>
          </a:xfrm>
          <a:prstGeom prst="rect">
            <a:avLst/>
          </a:prstGeom>
        </p:spPr>
        <p:txBody>
          <a:bodyPr vert="horz" wrap="square" lIns="0" tIns="0" rIns="0" bIns="0" rtlCol="0">
            <a:spAutoFit/>
          </a:bodyPr>
          <a:lstStyle/>
          <a:p>
            <a:pPr>
              <a:lnSpc>
                <a:spcPct val="100000"/>
              </a:lnSpc>
            </a:pPr>
            <a:endParaRPr sz="2600">
              <a:latin typeface="Times New Roman"/>
              <a:cs typeface="Times New Roman"/>
            </a:endParaRPr>
          </a:p>
          <a:p>
            <a:pPr>
              <a:lnSpc>
                <a:spcPct val="100000"/>
              </a:lnSpc>
              <a:spcBef>
                <a:spcPts val="7"/>
              </a:spcBef>
            </a:pPr>
            <a:endParaRPr sz="3267">
              <a:latin typeface="Times New Roman"/>
              <a:cs typeface="Times New Roman"/>
            </a:endParaRPr>
          </a:p>
          <a:p>
            <a:pPr marR="58000" algn="ctr">
              <a:lnSpc>
                <a:spcPct val="100000"/>
              </a:lnSpc>
            </a:pPr>
            <a:r>
              <a:rPr sz="2200" b="1" spc="140" dirty="0">
                <a:solidFill>
                  <a:srgbClr val="FFFFFF"/>
                </a:solidFill>
                <a:latin typeface="Trebuchet MS"/>
                <a:cs typeface="Trebuchet MS"/>
              </a:rPr>
              <a:t>ARC</a:t>
            </a:r>
            <a:endParaRPr sz="2200">
              <a:latin typeface="Trebuchet MS"/>
              <a:cs typeface="Trebuchet MS"/>
            </a:endParaRPr>
          </a:p>
          <a:p>
            <a:pPr marL="701075">
              <a:lnSpc>
                <a:spcPct val="100000"/>
              </a:lnSpc>
              <a:spcBef>
                <a:spcPts val="767"/>
              </a:spcBef>
            </a:pPr>
            <a:r>
              <a:rPr sz="1333" spc="80" dirty="0">
                <a:solidFill>
                  <a:srgbClr val="FFFFFF"/>
                </a:solidFill>
                <a:latin typeface="Trebuchet MS"/>
                <a:cs typeface="Trebuchet MS"/>
              </a:rPr>
              <a:t>AREA</a:t>
            </a:r>
            <a:endParaRPr sz="1333">
              <a:latin typeface="Trebuchet MS"/>
              <a:cs typeface="Trebuchet MS"/>
            </a:endParaRPr>
          </a:p>
          <a:p>
            <a:pPr marL="701075" marR="735790">
              <a:lnSpc>
                <a:spcPct val="115599"/>
              </a:lnSpc>
            </a:pPr>
            <a:r>
              <a:rPr sz="1333" spc="23" dirty="0">
                <a:solidFill>
                  <a:srgbClr val="FFFFFF"/>
                </a:solidFill>
                <a:latin typeface="Trebuchet MS"/>
                <a:cs typeface="Trebuchet MS"/>
              </a:rPr>
              <a:t>Development </a:t>
            </a:r>
            <a:r>
              <a:rPr sz="1333" spc="40" dirty="0">
                <a:solidFill>
                  <a:srgbClr val="FFFFFF"/>
                </a:solidFill>
                <a:latin typeface="Trebuchet MS"/>
                <a:cs typeface="Trebuchet MS"/>
              </a:rPr>
              <a:t>Program</a:t>
            </a:r>
            <a:endParaRPr sz="1333">
              <a:latin typeface="Trebuchet MS"/>
              <a:cs typeface="Trebuchet MS"/>
            </a:endParaRPr>
          </a:p>
          <a:p>
            <a:pPr marL="701075" marR="423778">
              <a:lnSpc>
                <a:spcPct val="115599"/>
              </a:lnSpc>
            </a:pPr>
            <a:r>
              <a:rPr sz="1333" spc="73" dirty="0">
                <a:solidFill>
                  <a:srgbClr val="FFFFFF"/>
                </a:solidFill>
                <a:latin typeface="Trebuchet MS"/>
                <a:cs typeface="Trebuchet MS"/>
              </a:rPr>
              <a:t>INSPIRE</a:t>
            </a:r>
            <a:r>
              <a:rPr sz="1333" spc="-73" dirty="0">
                <a:solidFill>
                  <a:srgbClr val="FFFFFF"/>
                </a:solidFill>
                <a:latin typeface="Trebuchet MS"/>
                <a:cs typeface="Trebuchet MS"/>
              </a:rPr>
              <a:t> </a:t>
            </a:r>
            <a:r>
              <a:rPr sz="1333" spc="-7" dirty="0">
                <a:solidFill>
                  <a:srgbClr val="FFFFFF"/>
                </a:solidFill>
                <a:latin typeface="Trebuchet MS"/>
                <a:cs typeface="Trebuchet MS"/>
              </a:rPr>
              <a:t>Initiative </a:t>
            </a:r>
            <a:r>
              <a:rPr sz="1333" spc="40" dirty="0">
                <a:solidFill>
                  <a:srgbClr val="FFFFFF"/>
                </a:solidFill>
                <a:latin typeface="Trebuchet MS"/>
                <a:cs typeface="Trebuchet MS"/>
              </a:rPr>
              <a:t>POWER</a:t>
            </a:r>
            <a:r>
              <a:rPr sz="1333" spc="-63" dirty="0">
                <a:solidFill>
                  <a:srgbClr val="FFFFFF"/>
                </a:solidFill>
                <a:latin typeface="Trebuchet MS"/>
                <a:cs typeface="Trebuchet MS"/>
              </a:rPr>
              <a:t> </a:t>
            </a:r>
            <a:r>
              <a:rPr sz="1333" spc="-7" dirty="0">
                <a:solidFill>
                  <a:srgbClr val="FFFFFF"/>
                </a:solidFill>
                <a:latin typeface="Trebuchet MS"/>
                <a:cs typeface="Trebuchet MS"/>
              </a:rPr>
              <a:t>Initiative </a:t>
            </a:r>
            <a:r>
              <a:rPr sz="1333" dirty="0">
                <a:solidFill>
                  <a:srgbClr val="FFFFFF"/>
                </a:solidFill>
                <a:latin typeface="Trebuchet MS"/>
                <a:cs typeface="Trebuchet MS"/>
              </a:rPr>
              <a:t>WORC</a:t>
            </a:r>
            <a:r>
              <a:rPr sz="1333" spc="23" dirty="0">
                <a:solidFill>
                  <a:srgbClr val="FFFFFF"/>
                </a:solidFill>
                <a:latin typeface="Trebuchet MS"/>
                <a:cs typeface="Trebuchet MS"/>
              </a:rPr>
              <a:t> </a:t>
            </a:r>
            <a:r>
              <a:rPr sz="1333" spc="-7" dirty="0">
                <a:solidFill>
                  <a:srgbClr val="FFFFFF"/>
                </a:solidFill>
                <a:latin typeface="Trebuchet MS"/>
                <a:cs typeface="Trebuchet MS"/>
              </a:rPr>
              <a:t>Initiative</a:t>
            </a:r>
            <a:endParaRPr sz="1333">
              <a:latin typeface="Trebuchet MS"/>
              <a:cs typeface="Trebuchet MS"/>
            </a:endParaRPr>
          </a:p>
        </p:txBody>
      </p:sp>
    </p:spTree>
    <p:extLst>
      <p:ext uri="{BB962C8B-B14F-4D97-AF65-F5344CB8AC3E}">
        <p14:creationId xmlns:p14="http://schemas.microsoft.com/office/powerpoint/2010/main" val="755184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1751193"/>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3" name="object 3"/>
          <p:cNvSpPr/>
          <p:nvPr/>
        </p:nvSpPr>
        <p:spPr>
          <a:xfrm>
            <a:off x="6187007" y="945421"/>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endParaRPr/>
          </a:p>
        </p:txBody>
      </p:sp>
      <p:sp>
        <p:nvSpPr>
          <p:cNvPr id="4" name="object 4"/>
          <p:cNvSpPr/>
          <p:nvPr/>
        </p:nvSpPr>
        <p:spPr>
          <a:xfrm>
            <a:off x="6187007" y="3843908"/>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endParaRPr/>
          </a:p>
        </p:txBody>
      </p:sp>
      <p:grpSp>
        <p:nvGrpSpPr>
          <p:cNvPr id="5" name="object 5"/>
          <p:cNvGrpSpPr/>
          <p:nvPr/>
        </p:nvGrpSpPr>
        <p:grpSpPr>
          <a:xfrm>
            <a:off x="685819" y="3843908"/>
            <a:ext cx="2133600" cy="2146300"/>
            <a:chOff x="1028729" y="5765862"/>
            <a:chExt cx="3200400" cy="3219450"/>
          </a:xfrm>
        </p:grpSpPr>
        <p:sp>
          <p:nvSpPr>
            <p:cNvPr id="6" name="object 6"/>
            <p:cNvSpPr/>
            <p:nvPr/>
          </p:nvSpPr>
          <p:spPr>
            <a:xfrm>
              <a:off x="1028729" y="5765862"/>
              <a:ext cx="3200400" cy="321945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endParaRPr/>
            </a:p>
          </p:txBody>
        </p:sp>
        <p:sp>
          <p:nvSpPr>
            <p:cNvPr id="7" name="object 7"/>
            <p:cNvSpPr/>
            <p:nvPr/>
          </p:nvSpPr>
          <p:spPr>
            <a:xfrm>
              <a:off x="1030262" y="5771590"/>
              <a:ext cx="2578735" cy="2966085"/>
            </a:xfrm>
            <a:custGeom>
              <a:avLst/>
              <a:gdLst/>
              <a:ahLst/>
              <a:cxnLst/>
              <a:rect l="l" t="t" r="r" b="b"/>
              <a:pathLst>
                <a:path w="2578735" h="2966084">
                  <a:moveTo>
                    <a:pt x="693928" y="1833613"/>
                  </a:moveTo>
                  <a:lnTo>
                    <a:pt x="668235" y="1785315"/>
                  </a:lnTo>
                  <a:lnTo>
                    <a:pt x="593712" y="1770989"/>
                  </a:lnTo>
                  <a:lnTo>
                    <a:pt x="542569" y="1756803"/>
                  </a:lnTo>
                  <a:lnTo>
                    <a:pt x="496011" y="1737029"/>
                  </a:lnTo>
                  <a:lnTo>
                    <a:pt x="454126" y="1711731"/>
                  </a:lnTo>
                  <a:lnTo>
                    <a:pt x="416979" y="1680933"/>
                  </a:lnTo>
                  <a:lnTo>
                    <a:pt x="384632" y="1644713"/>
                  </a:lnTo>
                  <a:lnTo>
                    <a:pt x="350113" y="1590484"/>
                  </a:lnTo>
                  <a:lnTo>
                    <a:pt x="324802" y="1532242"/>
                  </a:lnTo>
                  <a:lnTo>
                    <a:pt x="307403" y="1472247"/>
                  </a:lnTo>
                  <a:lnTo>
                    <a:pt x="296595" y="1412773"/>
                  </a:lnTo>
                  <a:lnTo>
                    <a:pt x="291071" y="1356080"/>
                  </a:lnTo>
                  <a:lnTo>
                    <a:pt x="289509" y="1304467"/>
                  </a:lnTo>
                  <a:lnTo>
                    <a:pt x="290601" y="1260182"/>
                  </a:lnTo>
                  <a:lnTo>
                    <a:pt x="293039" y="1225511"/>
                  </a:lnTo>
                  <a:lnTo>
                    <a:pt x="296710" y="1194079"/>
                  </a:lnTo>
                  <a:lnTo>
                    <a:pt x="296100" y="1174419"/>
                  </a:lnTo>
                  <a:lnTo>
                    <a:pt x="288213" y="1157211"/>
                  </a:lnTo>
                  <a:lnTo>
                    <a:pt x="274396" y="1144231"/>
                  </a:lnTo>
                  <a:lnTo>
                    <a:pt x="256032" y="1137285"/>
                  </a:lnTo>
                  <a:lnTo>
                    <a:pt x="236385" y="1137793"/>
                  </a:lnTo>
                  <a:lnTo>
                    <a:pt x="199097" y="1177848"/>
                  </a:lnTo>
                  <a:lnTo>
                    <a:pt x="192532" y="1236624"/>
                  </a:lnTo>
                  <a:lnTo>
                    <a:pt x="190157" y="1318856"/>
                  </a:lnTo>
                  <a:lnTo>
                    <a:pt x="192227" y="1368767"/>
                  </a:lnTo>
                  <a:lnTo>
                    <a:pt x="197624" y="1422679"/>
                  </a:lnTo>
                  <a:lnTo>
                    <a:pt x="207238" y="1479245"/>
                  </a:lnTo>
                  <a:lnTo>
                    <a:pt x="221970" y="1537081"/>
                  </a:lnTo>
                  <a:lnTo>
                    <a:pt x="242684" y="1594789"/>
                  </a:lnTo>
                  <a:lnTo>
                    <a:pt x="270281" y="1651025"/>
                  </a:lnTo>
                  <a:lnTo>
                    <a:pt x="305612" y="1704390"/>
                  </a:lnTo>
                  <a:lnTo>
                    <a:pt x="336232" y="1740204"/>
                  </a:lnTo>
                  <a:lnTo>
                    <a:pt x="370103" y="1772018"/>
                  </a:lnTo>
                  <a:lnTo>
                    <a:pt x="407187" y="1799818"/>
                  </a:lnTo>
                  <a:lnTo>
                    <a:pt x="447459" y="1823593"/>
                  </a:lnTo>
                  <a:lnTo>
                    <a:pt x="490867" y="1843316"/>
                  </a:lnTo>
                  <a:lnTo>
                    <a:pt x="537413" y="1858975"/>
                  </a:lnTo>
                  <a:lnTo>
                    <a:pt x="587032" y="1870557"/>
                  </a:lnTo>
                  <a:lnTo>
                    <a:pt x="639699" y="1878037"/>
                  </a:lnTo>
                  <a:lnTo>
                    <a:pt x="644537" y="1878228"/>
                  </a:lnTo>
                  <a:lnTo>
                    <a:pt x="662520" y="1874850"/>
                  </a:lnTo>
                  <a:lnTo>
                    <a:pt x="677722" y="1865477"/>
                  </a:lnTo>
                  <a:lnTo>
                    <a:pt x="688682" y="1851342"/>
                  </a:lnTo>
                  <a:lnTo>
                    <a:pt x="693928" y="1833613"/>
                  </a:lnTo>
                  <a:close/>
                </a:path>
                <a:path w="2578735" h="2966084">
                  <a:moveTo>
                    <a:pt x="1487385" y="1284859"/>
                  </a:moveTo>
                  <a:lnTo>
                    <a:pt x="1485176" y="1236192"/>
                  </a:lnTo>
                  <a:lnTo>
                    <a:pt x="1478737" y="1185862"/>
                  </a:lnTo>
                  <a:lnTo>
                    <a:pt x="1468374" y="1134110"/>
                  </a:lnTo>
                  <a:lnTo>
                    <a:pt x="1454378" y="1081151"/>
                  </a:lnTo>
                  <a:lnTo>
                    <a:pt x="1437043" y="1027214"/>
                  </a:lnTo>
                  <a:lnTo>
                    <a:pt x="1416659" y="972515"/>
                  </a:lnTo>
                  <a:lnTo>
                    <a:pt x="1393520" y="917282"/>
                  </a:lnTo>
                  <a:lnTo>
                    <a:pt x="1388224" y="905789"/>
                  </a:lnTo>
                  <a:lnTo>
                    <a:pt x="1388224" y="1284859"/>
                  </a:lnTo>
                  <a:lnTo>
                    <a:pt x="1387627" y="1324622"/>
                  </a:lnTo>
                  <a:lnTo>
                    <a:pt x="1385722" y="1364818"/>
                  </a:lnTo>
                  <a:lnTo>
                    <a:pt x="1382382" y="1405280"/>
                  </a:lnTo>
                  <a:lnTo>
                    <a:pt x="1377467" y="1445793"/>
                  </a:lnTo>
                  <a:lnTo>
                    <a:pt x="1370863" y="1486179"/>
                  </a:lnTo>
                  <a:lnTo>
                    <a:pt x="1362417" y="1526260"/>
                  </a:lnTo>
                  <a:lnTo>
                    <a:pt x="1352003" y="1565821"/>
                  </a:lnTo>
                  <a:lnTo>
                    <a:pt x="1339481" y="1604695"/>
                  </a:lnTo>
                  <a:lnTo>
                    <a:pt x="1324724" y="1642681"/>
                  </a:lnTo>
                  <a:lnTo>
                    <a:pt x="1307592" y="1679587"/>
                  </a:lnTo>
                  <a:lnTo>
                    <a:pt x="1287957" y="1715236"/>
                  </a:lnTo>
                  <a:lnTo>
                    <a:pt x="1265682" y="1749425"/>
                  </a:lnTo>
                  <a:lnTo>
                    <a:pt x="1240637" y="1781962"/>
                  </a:lnTo>
                  <a:lnTo>
                    <a:pt x="1212672" y="1812671"/>
                  </a:lnTo>
                  <a:lnTo>
                    <a:pt x="1181684" y="1841360"/>
                  </a:lnTo>
                  <a:lnTo>
                    <a:pt x="1147508" y="1867827"/>
                  </a:lnTo>
                  <a:lnTo>
                    <a:pt x="1110018" y="1891893"/>
                  </a:lnTo>
                  <a:lnTo>
                    <a:pt x="1069086" y="1913369"/>
                  </a:lnTo>
                  <a:lnTo>
                    <a:pt x="1024585" y="1932063"/>
                  </a:lnTo>
                  <a:lnTo>
                    <a:pt x="976363" y="1947773"/>
                  </a:lnTo>
                  <a:lnTo>
                    <a:pt x="924306" y="1960333"/>
                  </a:lnTo>
                  <a:lnTo>
                    <a:pt x="868260" y="1969541"/>
                  </a:lnTo>
                  <a:lnTo>
                    <a:pt x="808101" y="1975192"/>
                  </a:lnTo>
                  <a:lnTo>
                    <a:pt x="743699" y="1977123"/>
                  </a:lnTo>
                  <a:lnTo>
                    <a:pt x="679284" y="1975192"/>
                  </a:lnTo>
                  <a:lnTo>
                    <a:pt x="619137" y="1969541"/>
                  </a:lnTo>
                  <a:lnTo>
                    <a:pt x="563092" y="1960333"/>
                  </a:lnTo>
                  <a:lnTo>
                    <a:pt x="511022" y="1947773"/>
                  </a:lnTo>
                  <a:lnTo>
                    <a:pt x="462800" y="1932063"/>
                  </a:lnTo>
                  <a:lnTo>
                    <a:pt x="418299" y="1913369"/>
                  </a:lnTo>
                  <a:lnTo>
                    <a:pt x="377367" y="1891893"/>
                  </a:lnTo>
                  <a:lnTo>
                    <a:pt x="339890" y="1867827"/>
                  </a:lnTo>
                  <a:lnTo>
                    <a:pt x="305714" y="1841360"/>
                  </a:lnTo>
                  <a:lnTo>
                    <a:pt x="274713" y="1812671"/>
                  </a:lnTo>
                  <a:lnTo>
                    <a:pt x="246761" y="1781962"/>
                  </a:lnTo>
                  <a:lnTo>
                    <a:pt x="221703" y="1749425"/>
                  </a:lnTo>
                  <a:lnTo>
                    <a:pt x="199428" y="1715236"/>
                  </a:lnTo>
                  <a:lnTo>
                    <a:pt x="179793" y="1679587"/>
                  </a:lnTo>
                  <a:lnTo>
                    <a:pt x="162661" y="1642681"/>
                  </a:lnTo>
                  <a:lnTo>
                    <a:pt x="147904" y="1604695"/>
                  </a:lnTo>
                  <a:lnTo>
                    <a:pt x="135394" y="1565821"/>
                  </a:lnTo>
                  <a:lnTo>
                    <a:pt x="124980" y="1526260"/>
                  </a:lnTo>
                  <a:lnTo>
                    <a:pt x="116535" y="1486179"/>
                  </a:lnTo>
                  <a:lnTo>
                    <a:pt x="109918" y="1445793"/>
                  </a:lnTo>
                  <a:lnTo>
                    <a:pt x="105016" y="1405280"/>
                  </a:lnTo>
                  <a:lnTo>
                    <a:pt x="101676" y="1364818"/>
                  </a:lnTo>
                  <a:lnTo>
                    <a:pt x="99771" y="1324622"/>
                  </a:lnTo>
                  <a:lnTo>
                    <a:pt x="99161" y="1284859"/>
                  </a:lnTo>
                  <a:lnTo>
                    <a:pt x="101180" y="1241729"/>
                  </a:lnTo>
                  <a:lnTo>
                    <a:pt x="107086" y="1196886"/>
                  </a:lnTo>
                  <a:lnTo>
                    <a:pt x="116586" y="1150505"/>
                  </a:lnTo>
                  <a:lnTo>
                    <a:pt x="129451" y="1102829"/>
                  </a:lnTo>
                  <a:lnTo>
                    <a:pt x="145389" y="1054049"/>
                  </a:lnTo>
                  <a:lnTo>
                    <a:pt x="164147" y="1004379"/>
                  </a:lnTo>
                  <a:lnTo>
                    <a:pt x="185458" y="954024"/>
                  </a:lnTo>
                  <a:lnTo>
                    <a:pt x="209080" y="903185"/>
                  </a:lnTo>
                  <a:lnTo>
                    <a:pt x="234721" y="852081"/>
                  </a:lnTo>
                  <a:lnTo>
                    <a:pt x="262128" y="800925"/>
                  </a:lnTo>
                  <a:lnTo>
                    <a:pt x="291045" y="749922"/>
                  </a:lnTo>
                  <a:lnTo>
                    <a:pt x="321208" y="699262"/>
                  </a:lnTo>
                  <a:lnTo>
                    <a:pt x="352336" y="649185"/>
                  </a:lnTo>
                  <a:lnTo>
                    <a:pt x="384187" y="599871"/>
                  </a:lnTo>
                  <a:lnTo>
                    <a:pt x="416496" y="551548"/>
                  </a:lnTo>
                  <a:lnTo>
                    <a:pt x="448995" y="504405"/>
                  </a:lnTo>
                  <a:lnTo>
                    <a:pt x="481418" y="458673"/>
                  </a:lnTo>
                  <a:lnTo>
                    <a:pt x="513499" y="414553"/>
                  </a:lnTo>
                  <a:lnTo>
                    <a:pt x="544982" y="372237"/>
                  </a:lnTo>
                  <a:lnTo>
                    <a:pt x="575602" y="331952"/>
                  </a:lnTo>
                  <a:lnTo>
                    <a:pt x="605104" y="293903"/>
                  </a:lnTo>
                  <a:lnTo>
                    <a:pt x="633209" y="258305"/>
                  </a:lnTo>
                  <a:lnTo>
                    <a:pt x="659663" y="225348"/>
                  </a:lnTo>
                  <a:lnTo>
                    <a:pt x="684199" y="195249"/>
                  </a:lnTo>
                  <a:lnTo>
                    <a:pt x="726478" y="144462"/>
                  </a:lnTo>
                  <a:lnTo>
                    <a:pt x="743699" y="124193"/>
                  </a:lnTo>
                  <a:lnTo>
                    <a:pt x="760907" y="144462"/>
                  </a:lnTo>
                  <a:lnTo>
                    <a:pt x="803186" y="195249"/>
                  </a:lnTo>
                  <a:lnTo>
                    <a:pt x="827722" y="225348"/>
                  </a:lnTo>
                  <a:lnTo>
                    <a:pt x="854176" y="258305"/>
                  </a:lnTo>
                  <a:lnTo>
                    <a:pt x="882281" y="293903"/>
                  </a:lnTo>
                  <a:lnTo>
                    <a:pt x="911783" y="331952"/>
                  </a:lnTo>
                  <a:lnTo>
                    <a:pt x="942403" y="372237"/>
                  </a:lnTo>
                  <a:lnTo>
                    <a:pt x="973886" y="414553"/>
                  </a:lnTo>
                  <a:lnTo>
                    <a:pt x="1005979" y="458673"/>
                  </a:lnTo>
                  <a:lnTo>
                    <a:pt x="1038390" y="504405"/>
                  </a:lnTo>
                  <a:lnTo>
                    <a:pt x="1070889" y="551548"/>
                  </a:lnTo>
                  <a:lnTo>
                    <a:pt x="1103198" y="599871"/>
                  </a:lnTo>
                  <a:lnTo>
                    <a:pt x="1135049" y="649185"/>
                  </a:lnTo>
                  <a:lnTo>
                    <a:pt x="1166190" y="699262"/>
                  </a:lnTo>
                  <a:lnTo>
                    <a:pt x="1196340" y="749922"/>
                  </a:lnTo>
                  <a:lnTo>
                    <a:pt x="1225257" y="800925"/>
                  </a:lnTo>
                  <a:lnTo>
                    <a:pt x="1252677" y="852081"/>
                  </a:lnTo>
                  <a:lnTo>
                    <a:pt x="1278318" y="903185"/>
                  </a:lnTo>
                  <a:lnTo>
                    <a:pt x="1301927" y="954024"/>
                  </a:lnTo>
                  <a:lnTo>
                    <a:pt x="1323251" y="1004379"/>
                  </a:lnTo>
                  <a:lnTo>
                    <a:pt x="1342009" y="1054049"/>
                  </a:lnTo>
                  <a:lnTo>
                    <a:pt x="1357947" y="1102829"/>
                  </a:lnTo>
                  <a:lnTo>
                    <a:pt x="1370799" y="1150505"/>
                  </a:lnTo>
                  <a:lnTo>
                    <a:pt x="1380299" y="1196886"/>
                  </a:lnTo>
                  <a:lnTo>
                    <a:pt x="1386205" y="1241729"/>
                  </a:lnTo>
                  <a:lnTo>
                    <a:pt x="1388224" y="1284859"/>
                  </a:lnTo>
                  <a:lnTo>
                    <a:pt x="1388224" y="905789"/>
                  </a:lnTo>
                  <a:lnTo>
                    <a:pt x="1367942" y="861745"/>
                  </a:lnTo>
                  <a:lnTo>
                    <a:pt x="1340192" y="806119"/>
                  </a:lnTo>
                  <a:lnTo>
                    <a:pt x="1310576" y="750633"/>
                  </a:lnTo>
                  <a:lnTo>
                    <a:pt x="1279385" y="695515"/>
                  </a:lnTo>
                  <a:lnTo>
                    <a:pt x="1246924" y="640981"/>
                  </a:lnTo>
                  <a:lnTo>
                    <a:pt x="1213485" y="587260"/>
                  </a:lnTo>
                  <a:lnTo>
                    <a:pt x="1179360" y="534568"/>
                  </a:lnTo>
                  <a:lnTo>
                    <a:pt x="1144828" y="483146"/>
                  </a:lnTo>
                  <a:lnTo>
                    <a:pt x="1110221" y="433209"/>
                  </a:lnTo>
                  <a:lnTo>
                    <a:pt x="1075791" y="384987"/>
                  </a:lnTo>
                  <a:lnTo>
                    <a:pt x="1041869" y="338683"/>
                  </a:lnTo>
                  <a:lnTo>
                    <a:pt x="1008735" y="294551"/>
                  </a:lnTo>
                  <a:lnTo>
                    <a:pt x="976668" y="252793"/>
                  </a:lnTo>
                  <a:lnTo>
                    <a:pt x="945997" y="213652"/>
                  </a:lnTo>
                  <a:lnTo>
                    <a:pt x="916990" y="177342"/>
                  </a:lnTo>
                  <a:lnTo>
                    <a:pt x="889939" y="144081"/>
                  </a:lnTo>
                  <a:lnTo>
                    <a:pt x="865162" y="114096"/>
                  </a:lnTo>
                  <a:lnTo>
                    <a:pt x="823569" y="64871"/>
                  </a:lnTo>
                  <a:lnTo>
                    <a:pt x="794562" y="31457"/>
                  </a:lnTo>
                  <a:lnTo>
                    <a:pt x="763714" y="3911"/>
                  </a:lnTo>
                  <a:lnTo>
                    <a:pt x="743699" y="0"/>
                  </a:lnTo>
                  <a:lnTo>
                    <a:pt x="723684" y="3911"/>
                  </a:lnTo>
                  <a:lnTo>
                    <a:pt x="692835" y="31457"/>
                  </a:lnTo>
                  <a:lnTo>
                    <a:pt x="663816" y="64871"/>
                  </a:lnTo>
                  <a:lnTo>
                    <a:pt x="622223" y="114096"/>
                  </a:lnTo>
                  <a:lnTo>
                    <a:pt x="597446" y="144081"/>
                  </a:lnTo>
                  <a:lnTo>
                    <a:pt x="570407" y="177342"/>
                  </a:lnTo>
                  <a:lnTo>
                    <a:pt x="541401" y="213652"/>
                  </a:lnTo>
                  <a:lnTo>
                    <a:pt x="510717" y="252793"/>
                  </a:lnTo>
                  <a:lnTo>
                    <a:pt x="478663" y="294551"/>
                  </a:lnTo>
                  <a:lnTo>
                    <a:pt x="445516" y="338683"/>
                  </a:lnTo>
                  <a:lnTo>
                    <a:pt x="411594" y="384987"/>
                  </a:lnTo>
                  <a:lnTo>
                    <a:pt x="377177" y="433209"/>
                  </a:lnTo>
                  <a:lnTo>
                    <a:pt x="342557" y="483146"/>
                  </a:lnTo>
                  <a:lnTo>
                    <a:pt x="308038" y="534568"/>
                  </a:lnTo>
                  <a:lnTo>
                    <a:pt x="273900" y="587260"/>
                  </a:lnTo>
                  <a:lnTo>
                    <a:pt x="240461" y="640981"/>
                  </a:lnTo>
                  <a:lnTo>
                    <a:pt x="208000" y="695515"/>
                  </a:lnTo>
                  <a:lnTo>
                    <a:pt x="176822" y="750633"/>
                  </a:lnTo>
                  <a:lnTo>
                    <a:pt x="147205" y="806119"/>
                  </a:lnTo>
                  <a:lnTo>
                    <a:pt x="119456" y="861745"/>
                  </a:lnTo>
                  <a:lnTo>
                    <a:pt x="93865" y="917282"/>
                  </a:lnTo>
                  <a:lnTo>
                    <a:pt x="70726" y="972515"/>
                  </a:lnTo>
                  <a:lnTo>
                    <a:pt x="50342" y="1027214"/>
                  </a:lnTo>
                  <a:lnTo>
                    <a:pt x="33007" y="1081151"/>
                  </a:lnTo>
                  <a:lnTo>
                    <a:pt x="19011" y="1134110"/>
                  </a:lnTo>
                  <a:lnTo>
                    <a:pt x="8648" y="1185862"/>
                  </a:lnTo>
                  <a:lnTo>
                    <a:pt x="2209" y="1236192"/>
                  </a:lnTo>
                  <a:lnTo>
                    <a:pt x="0" y="1284859"/>
                  </a:lnTo>
                  <a:lnTo>
                    <a:pt x="1092" y="1340599"/>
                  </a:lnTo>
                  <a:lnTo>
                    <a:pt x="4330" y="1394434"/>
                  </a:lnTo>
                  <a:lnTo>
                    <a:pt x="9715" y="1446339"/>
                  </a:lnTo>
                  <a:lnTo>
                    <a:pt x="17233" y="1496326"/>
                  </a:lnTo>
                  <a:lnTo>
                    <a:pt x="26873" y="1544358"/>
                  </a:lnTo>
                  <a:lnTo>
                    <a:pt x="38608" y="1590433"/>
                  </a:lnTo>
                  <a:lnTo>
                    <a:pt x="52425" y="1634528"/>
                  </a:lnTo>
                  <a:lnTo>
                    <a:pt x="68313" y="1676615"/>
                  </a:lnTo>
                  <a:lnTo>
                    <a:pt x="86245" y="1716697"/>
                  </a:lnTo>
                  <a:lnTo>
                    <a:pt x="106235" y="1754746"/>
                  </a:lnTo>
                  <a:lnTo>
                    <a:pt x="128244" y="1790763"/>
                  </a:lnTo>
                  <a:lnTo>
                    <a:pt x="152260" y="1824710"/>
                  </a:lnTo>
                  <a:lnTo>
                    <a:pt x="178269" y="1856587"/>
                  </a:lnTo>
                  <a:lnTo>
                    <a:pt x="206273" y="1886369"/>
                  </a:lnTo>
                  <a:lnTo>
                    <a:pt x="236232" y="1914042"/>
                  </a:lnTo>
                  <a:lnTo>
                    <a:pt x="268147" y="1939594"/>
                  </a:lnTo>
                  <a:lnTo>
                    <a:pt x="301993" y="1963013"/>
                  </a:lnTo>
                  <a:lnTo>
                    <a:pt x="337769" y="1984260"/>
                  </a:lnTo>
                  <a:lnTo>
                    <a:pt x="375437" y="2003348"/>
                  </a:lnTo>
                  <a:lnTo>
                    <a:pt x="415010" y="2020252"/>
                  </a:lnTo>
                  <a:lnTo>
                    <a:pt x="456450" y="2034959"/>
                  </a:lnTo>
                  <a:lnTo>
                    <a:pt x="499757" y="2047443"/>
                  </a:lnTo>
                  <a:lnTo>
                    <a:pt x="544906" y="2057692"/>
                  </a:lnTo>
                  <a:lnTo>
                    <a:pt x="591896" y="2065680"/>
                  </a:lnTo>
                  <a:lnTo>
                    <a:pt x="640702" y="2071420"/>
                  </a:lnTo>
                  <a:lnTo>
                    <a:pt x="691299" y="2074862"/>
                  </a:lnTo>
                  <a:lnTo>
                    <a:pt x="743699" y="2076018"/>
                  </a:lnTo>
                  <a:lnTo>
                    <a:pt x="796086" y="2074862"/>
                  </a:lnTo>
                  <a:lnTo>
                    <a:pt x="846696" y="2071420"/>
                  </a:lnTo>
                  <a:lnTo>
                    <a:pt x="895489" y="2065680"/>
                  </a:lnTo>
                  <a:lnTo>
                    <a:pt x="942479" y="2057692"/>
                  </a:lnTo>
                  <a:lnTo>
                    <a:pt x="987628" y="2047443"/>
                  </a:lnTo>
                  <a:lnTo>
                    <a:pt x="1030935" y="2034959"/>
                  </a:lnTo>
                  <a:lnTo>
                    <a:pt x="1072388" y="2020252"/>
                  </a:lnTo>
                  <a:lnTo>
                    <a:pt x="1111948" y="2003348"/>
                  </a:lnTo>
                  <a:lnTo>
                    <a:pt x="1149629" y="1984260"/>
                  </a:lnTo>
                  <a:lnTo>
                    <a:pt x="1185392" y="1963013"/>
                  </a:lnTo>
                  <a:lnTo>
                    <a:pt x="1219250" y="1939594"/>
                  </a:lnTo>
                  <a:lnTo>
                    <a:pt x="1251153" y="1914042"/>
                  </a:lnTo>
                  <a:lnTo>
                    <a:pt x="1281112" y="1886369"/>
                  </a:lnTo>
                  <a:lnTo>
                    <a:pt x="1309116" y="1856587"/>
                  </a:lnTo>
                  <a:lnTo>
                    <a:pt x="1335125" y="1824710"/>
                  </a:lnTo>
                  <a:lnTo>
                    <a:pt x="1359154" y="1790763"/>
                  </a:lnTo>
                  <a:lnTo>
                    <a:pt x="1381150" y="1754746"/>
                  </a:lnTo>
                  <a:lnTo>
                    <a:pt x="1401140" y="1716697"/>
                  </a:lnTo>
                  <a:lnTo>
                    <a:pt x="1419085" y="1676615"/>
                  </a:lnTo>
                  <a:lnTo>
                    <a:pt x="1434973" y="1634528"/>
                  </a:lnTo>
                  <a:lnTo>
                    <a:pt x="1448790" y="1590433"/>
                  </a:lnTo>
                  <a:lnTo>
                    <a:pt x="1460512" y="1544358"/>
                  </a:lnTo>
                  <a:lnTo>
                    <a:pt x="1470152" y="1496326"/>
                  </a:lnTo>
                  <a:lnTo>
                    <a:pt x="1477670" y="1446339"/>
                  </a:lnTo>
                  <a:lnTo>
                    <a:pt x="1483055" y="1394434"/>
                  </a:lnTo>
                  <a:lnTo>
                    <a:pt x="1486306" y="1340599"/>
                  </a:lnTo>
                  <a:lnTo>
                    <a:pt x="1487385" y="1284859"/>
                  </a:lnTo>
                  <a:close/>
                </a:path>
                <a:path w="2578735" h="2966084">
                  <a:moveTo>
                    <a:pt x="1784858" y="2570492"/>
                  </a:moveTo>
                  <a:lnTo>
                    <a:pt x="1780527" y="2520937"/>
                  </a:lnTo>
                  <a:lnTo>
                    <a:pt x="1768360" y="2468816"/>
                  </a:lnTo>
                  <a:lnTo>
                    <a:pt x="1749640" y="2415121"/>
                  </a:lnTo>
                  <a:lnTo>
                    <a:pt x="1725637" y="2360790"/>
                  </a:lnTo>
                  <a:lnTo>
                    <a:pt x="1697621" y="2306790"/>
                  </a:lnTo>
                  <a:lnTo>
                    <a:pt x="1685709" y="2286381"/>
                  </a:lnTo>
                  <a:lnTo>
                    <a:pt x="1685709" y="2570492"/>
                  </a:lnTo>
                  <a:lnTo>
                    <a:pt x="1683207" y="2626576"/>
                  </a:lnTo>
                  <a:lnTo>
                    <a:pt x="1675701" y="2676931"/>
                  </a:lnTo>
                  <a:lnTo>
                    <a:pt x="1663230" y="2721381"/>
                  </a:lnTo>
                  <a:lnTo>
                    <a:pt x="1645793" y="2759964"/>
                  </a:lnTo>
                  <a:lnTo>
                    <a:pt x="1623415" y="2792653"/>
                  </a:lnTo>
                  <a:lnTo>
                    <a:pt x="1596097" y="2819438"/>
                  </a:lnTo>
                  <a:lnTo>
                    <a:pt x="1563865" y="2840304"/>
                  </a:lnTo>
                  <a:lnTo>
                    <a:pt x="1526730" y="2855226"/>
                  </a:lnTo>
                  <a:lnTo>
                    <a:pt x="1484706" y="2864193"/>
                  </a:lnTo>
                  <a:lnTo>
                    <a:pt x="1437805" y="2867177"/>
                  </a:lnTo>
                  <a:lnTo>
                    <a:pt x="1390916" y="2864193"/>
                  </a:lnTo>
                  <a:lnTo>
                    <a:pt x="1348892" y="2855226"/>
                  </a:lnTo>
                  <a:lnTo>
                    <a:pt x="1311744" y="2840304"/>
                  </a:lnTo>
                  <a:lnTo>
                    <a:pt x="1279512" y="2819438"/>
                  </a:lnTo>
                  <a:lnTo>
                    <a:pt x="1252194" y="2792653"/>
                  </a:lnTo>
                  <a:lnTo>
                    <a:pt x="1229817" y="2759964"/>
                  </a:lnTo>
                  <a:lnTo>
                    <a:pt x="1212380" y="2721381"/>
                  </a:lnTo>
                  <a:lnTo>
                    <a:pt x="1199908" y="2676931"/>
                  </a:lnTo>
                  <a:lnTo>
                    <a:pt x="1192415" y="2626639"/>
                  </a:lnTo>
                  <a:lnTo>
                    <a:pt x="1189913" y="2570492"/>
                  </a:lnTo>
                  <a:lnTo>
                    <a:pt x="1193596" y="2531884"/>
                  </a:lnTo>
                  <a:lnTo>
                    <a:pt x="1203985" y="2489936"/>
                  </a:lnTo>
                  <a:lnTo>
                    <a:pt x="1220114" y="2445512"/>
                  </a:lnTo>
                  <a:lnTo>
                    <a:pt x="1240993" y="2399461"/>
                  </a:lnTo>
                  <a:lnTo>
                    <a:pt x="1265643" y="2352637"/>
                  </a:lnTo>
                  <a:lnTo>
                    <a:pt x="1293075" y="2305888"/>
                  </a:lnTo>
                  <a:lnTo>
                    <a:pt x="1322324" y="2260079"/>
                  </a:lnTo>
                  <a:lnTo>
                    <a:pt x="1352397" y="2216061"/>
                  </a:lnTo>
                  <a:lnTo>
                    <a:pt x="1382331" y="2174684"/>
                  </a:lnTo>
                  <a:lnTo>
                    <a:pt x="1411122" y="2136800"/>
                  </a:lnTo>
                  <a:lnTo>
                    <a:pt x="1437805" y="2103259"/>
                  </a:lnTo>
                  <a:lnTo>
                    <a:pt x="1464487" y="2136787"/>
                  </a:lnTo>
                  <a:lnTo>
                    <a:pt x="1493291" y="2174671"/>
                  </a:lnTo>
                  <a:lnTo>
                    <a:pt x="1523212" y="2216035"/>
                  </a:lnTo>
                  <a:lnTo>
                    <a:pt x="1553286" y="2260028"/>
                  </a:lnTo>
                  <a:lnTo>
                    <a:pt x="1582534" y="2305824"/>
                  </a:lnTo>
                  <a:lnTo>
                    <a:pt x="1609979" y="2352560"/>
                  </a:lnTo>
                  <a:lnTo>
                    <a:pt x="1634617" y="2399373"/>
                  </a:lnTo>
                  <a:lnTo>
                    <a:pt x="1655495" y="2445423"/>
                  </a:lnTo>
                  <a:lnTo>
                    <a:pt x="1671624" y="2489860"/>
                  </a:lnTo>
                  <a:lnTo>
                    <a:pt x="1682026" y="2531834"/>
                  </a:lnTo>
                  <a:lnTo>
                    <a:pt x="1685709" y="2570492"/>
                  </a:lnTo>
                  <a:lnTo>
                    <a:pt x="1685709" y="2286381"/>
                  </a:lnTo>
                  <a:lnTo>
                    <a:pt x="1634642" y="2203627"/>
                  </a:lnTo>
                  <a:lnTo>
                    <a:pt x="1602232" y="2156371"/>
                  </a:lnTo>
                  <a:lnTo>
                    <a:pt x="1570901" y="2113292"/>
                  </a:lnTo>
                  <a:lnTo>
                    <a:pt x="1541932" y="2075332"/>
                  </a:lnTo>
                  <a:lnTo>
                    <a:pt x="1516570" y="2043455"/>
                  </a:lnTo>
                  <a:lnTo>
                    <a:pt x="1481836" y="2001799"/>
                  </a:lnTo>
                  <a:lnTo>
                    <a:pt x="1437805" y="1977847"/>
                  </a:lnTo>
                  <a:lnTo>
                    <a:pt x="1417586" y="1981873"/>
                  </a:lnTo>
                  <a:lnTo>
                    <a:pt x="1379499" y="2018626"/>
                  </a:lnTo>
                  <a:lnTo>
                    <a:pt x="1333690" y="2075332"/>
                  </a:lnTo>
                  <a:lnTo>
                    <a:pt x="1304709" y="2113292"/>
                  </a:lnTo>
                  <a:lnTo>
                    <a:pt x="1273378" y="2156371"/>
                  </a:lnTo>
                  <a:lnTo>
                    <a:pt x="1240967" y="2203627"/>
                  </a:lnTo>
                  <a:lnTo>
                    <a:pt x="1208747" y="2254085"/>
                  </a:lnTo>
                  <a:lnTo>
                    <a:pt x="1178001" y="2306790"/>
                  </a:lnTo>
                  <a:lnTo>
                    <a:pt x="1149985" y="2360790"/>
                  </a:lnTo>
                  <a:lnTo>
                    <a:pt x="1125982" y="2415121"/>
                  </a:lnTo>
                  <a:lnTo>
                    <a:pt x="1107249" y="2468816"/>
                  </a:lnTo>
                  <a:lnTo>
                    <a:pt x="1095095" y="2520937"/>
                  </a:lnTo>
                  <a:lnTo>
                    <a:pt x="1090752" y="2570492"/>
                  </a:lnTo>
                  <a:lnTo>
                    <a:pt x="1092987" y="2626576"/>
                  </a:lnTo>
                  <a:lnTo>
                    <a:pt x="1099616" y="2678747"/>
                  </a:lnTo>
                  <a:lnTo>
                    <a:pt x="1110564" y="2726918"/>
                  </a:lnTo>
                  <a:lnTo>
                    <a:pt x="1125728" y="2770987"/>
                  </a:lnTo>
                  <a:lnTo>
                    <a:pt x="1145032" y="2810840"/>
                  </a:lnTo>
                  <a:lnTo>
                    <a:pt x="1168387" y="2846400"/>
                  </a:lnTo>
                  <a:lnTo>
                    <a:pt x="1195705" y="2877540"/>
                  </a:lnTo>
                  <a:lnTo>
                    <a:pt x="1226896" y="2904172"/>
                  </a:lnTo>
                  <a:lnTo>
                    <a:pt x="1261859" y="2926181"/>
                  </a:lnTo>
                  <a:lnTo>
                    <a:pt x="1300530" y="2943479"/>
                  </a:lnTo>
                  <a:lnTo>
                    <a:pt x="1342796" y="2955963"/>
                  </a:lnTo>
                  <a:lnTo>
                    <a:pt x="1388592" y="2963532"/>
                  </a:lnTo>
                  <a:lnTo>
                    <a:pt x="1437805" y="2966085"/>
                  </a:lnTo>
                  <a:lnTo>
                    <a:pt x="1487030" y="2963532"/>
                  </a:lnTo>
                  <a:lnTo>
                    <a:pt x="1532813" y="2955963"/>
                  </a:lnTo>
                  <a:lnTo>
                    <a:pt x="1575092" y="2943479"/>
                  </a:lnTo>
                  <a:lnTo>
                    <a:pt x="1613750" y="2926181"/>
                  </a:lnTo>
                  <a:lnTo>
                    <a:pt x="1648726" y="2904172"/>
                  </a:lnTo>
                  <a:lnTo>
                    <a:pt x="1679905" y="2877540"/>
                  </a:lnTo>
                  <a:lnTo>
                    <a:pt x="1688985" y="2867177"/>
                  </a:lnTo>
                  <a:lnTo>
                    <a:pt x="1707222" y="2846400"/>
                  </a:lnTo>
                  <a:lnTo>
                    <a:pt x="1730578" y="2810840"/>
                  </a:lnTo>
                  <a:lnTo>
                    <a:pt x="1749882" y="2770987"/>
                  </a:lnTo>
                  <a:lnTo>
                    <a:pt x="1765058" y="2726918"/>
                  </a:lnTo>
                  <a:lnTo>
                    <a:pt x="1776006" y="2678747"/>
                  </a:lnTo>
                  <a:lnTo>
                    <a:pt x="1782622" y="2626639"/>
                  </a:lnTo>
                  <a:lnTo>
                    <a:pt x="1784858" y="2570492"/>
                  </a:lnTo>
                  <a:close/>
                </a:path>
                <a:path w="2578735" h="2966084">
                  <a:moveTo>
                    <a:pt x="2385212" y="1682470"/>
                  </a:moveTo>
                  <a:lnTo>
                    <a:pt x="2379040" y="1622882"/>
                  </a:lnTo>
                  <a:lnTo>
                    <a:pt x="2341753" y="1582902"/>
                  </a:lnTo>
                  <a:lnTo>
                    <a:pt x="2322106" y="1582318"/>
                  </a:lnTo>
                  <a:lnTo>
                    <a:pt x="2303653" y="1589290"/>
                  </a:lnTo>
                  <a:lnTo>
                    <a:pt x="2289860" y="1602308"/>
                  </a:lnTo>
                  <a:lnTo>
                    <a:pt x="2282012" y="1619529"/>
                  </a:lnTo>
                  <a:lnTo>
                    <a:pt x="2281428" y="1639100"/>
                  </a:lnTo>
                  <a:lnTo>
                    <a:pt x="2286266" y="1690839"/>
                  </a:lnTo>
                  <a:lnTo>
                    <a:pt x="2282520" y="1736432"/>
                  </a:lnTo>
                  <a:lnTo>
                    <a:pt x="2270239" y="1775764"/>
                  </a:lnTo>
                  <a:lnTo>
                    <a:pt x="2249474" y="1808695"/>
                  </a:lnTo>
                  <a:lnTo>
                    <a:pt x="2199525" y="1848078"/>
                  </a:lnTo>
                  <a:lnTo>
                    <a:pt x="2145182" y="1868817"/>
                  </a:lnTo>
                  <a:lnTo>
                    <a:pt x="2101151" y="1876869"/>
                  </a:lnTo>
                  <a:lnTo>
                    <a:pt x="2082152" y="1878228"/>
                  </a:lnTo>
                  <a:lnTo>
                    <a:pt x="2062911" y="1882127"/>
                  </a:lnTo>
                  <a:lnTo>
                    <a:pt x="2047214" y="1892744"/>
                  </a:lnTo>
                  <a:lnTo>
                    <a:pt x="2036635" y="1908467"/>
                  </a:lnTo>
                  <a:lnTo>
                    <a:pt x="2032762" y="1927682"/>
                  </a:lnTo>
                  <a:lnTo>
                    <a:pt x="2036660" y="1946897"/>
                  </a:lnTo>
                  <a:lnTo>
                    <a:pt x="2047303" y="1962619"/>
                  </a:lnTo>
                  <a:lnTo>
                    <a:pt x="2063076" y="1973224"/>
                  </a:lnTo>
                  <a:lnTo>
                    <a:pt x="2082342" y="1977123"/>
                  </a:lnTo>
                  <a:lnTo>
                    <a:pt x="2096439" y="1976564"/>
                  </a:lnTo>
                  <a:lnTo>
                    <a:pt x="2173147" y="1963674"/>
                  </a:lnTo>
                  <a:lnTo>
                    <a:pt x="2224468" y="1945767"/>
                  </a:lnTo>
                  <a:lnTo>
                    <a:pt x="2276906" y="1916480"/>
                  </a:lnTo>
                  <a:lnTo>
                    <a:pt x="2324811" y="1873021"/>
                  </a:lnTo>
                  <a:lnTo>
                    <a:pt x="2352573" y="1832800"/>
                  </a:lnTo>
                  <a:lnTo>
                    <a:pt x="2371928" y="1787550"/>
                  </a:lnTo>
                  <a:lnTo>
                    <a:pt x="2382824" y="1737410"/>
                  </a:lnTo>
                  <a:lnTo>
                    <a:pt x="2385212" y="1682470"/>
                  </a:lnTo>
                  <a:close/>
                </a:path>
                <a:path w="2578735" h="2966084">
                  <a:moveTo>
                    <a:pt x="2578138" y="1657070"/>
                  </a:moveTo>
                  <a:lnTo>
                    <a:pt x="2574620" y="1604581"/>
                  </a:lnTo>
                  <a:lnTo>
                    <a:pt x="2564625" y="1550466"/>
                  </a:lnTo>
                  <a:lnTo>
                    <a:pt x="2548928" y="1495298"/>
                  </a:lnTo>
                  <a:lnTo>
                    <a:pt x="2528328" y="1439583"/>
                  </a:lnTo>
                  <a:lnTo>
                    <a:pt x="2503614" y="1383880"/>
                  </a:lnTo>
                  <a:lnTo>
                    <a:pt x="2478976" y="1335392"/>
                  </a:lnTo>
                  <a:lnTo>
                    <a:pt x="2478976" y="1657070"/>
                  </a:lnTo>
                  <a:lnTo>
                    <a:pt x="2477185" y="1714538"/>
                  </a:lnTo>
                  <a:lnTo>
                    <a:pt x="2471839" y="1767789"/>
                  </a:lnTo>
                  <a:lnTo>
                    <a:pt x="2462923" y="1816849"/>
                  </a:lnTo>
                  <a:lnTo>
                    <a:pt x="2450452" y="1861680"/>
                  </a:lnTo>
                  <a:lnTo>
                    <a:pt x="2434437" y="1902282"/>
                  </a:lnTo>
                  <a:lnTo>
                    <a:pt x="2414879" y="1938655"/>
                  </a:lnTo>
                  <a:lnTo>
                    <a:pt x="2391803" y="1970773"/>
                  </a:lnTo>
                  <a:lnTo>
                    <a:pt x="2365184" y="1998649"/>
                  </a:lnTo>
                  <a:lnTo>
                    <a:pt x="2335060" y="2022246"/>
                  </a:lnTo>
                  <a:lnTo>
                    <a:pt x="2301430" y="2041588"/>
                  </a:lnTo>
                  <a:lnTo>
                    <a:pt x="2264283" y="2056638"/>
                  </a:lnTo>
                  <a:lnTo>
                    <a:pt x="2223655" y="2067394"/>
                  </a:lnTo>
                  <a:lnTo>
                    <a:pt x="2179523" y="2073859"/>
                  </a:lnTo>
                  <a:lnTo>
                    <a:pt x="2131923" y="2076018"/>
                  </a:lnTo>
                  <a:lnTo>
                    <a:pt x="2084311" y="2073859"/>
                  </a:lnTo>
                  <a:lnTo>
                    <a:pt x="2040191" y="2067394"/>
                  </a:lnTo>
                  <a:lnTo>
                    <a:pt x="1999551" y="2056638"/>
                  </a:lnTo>
                  <a:lnTo>
                    <a:pt x="1962416" y="2041588"/>
                  </a:lnTo>
                  <a:lnTo>
                    <a:pt x="1928774" y="2022246"/>
                  </a:lnTo>
                  <a:lnTo>
                    <a:pt x="1898650" y="1998649"/>
                  </a:lnTo>
                  <a:lnTo>
                    <a:pt x="1872043" y="1970773"/>
                  </a:lnTo>
                  <a:lnTo>
                    <a:pt x="1848954" y="1938655"/>
                  </a:lnTo>
                  <a:lnTo>
                    <a:pt x="1829396" y="1902282"/>
                  </a:lnTo>
                  <a:lnTo>
                    <a:pt x="1813382" y="1861680"/>
                  </a:lnTo>
                  <a:lnTo>
                    <a:pt x="1800923" y="1816849"/>
                  </a:lnTo>
                  <a:lnTo>
                    <a:pt x="1792008" y="1767789"/>
                  </a:lnTo>
                  <a:lnTo>
                    <a:pt x="1786648" y="1714538"/>
                  </a:lnTo>
                  <a:lnTo>
                    <a:pt x="1784858" y="1657070"/>
                  </a:lnTo>
                  <a:lnTo>
                    <a:pt x="1788096" y="1611922"/>
                  </a:lnTo>
                  <a:lnTo>
                    <a:pt x="1797304" y="1564817"/>
                  </a:lnTo>
                  <a:lnTo>
                    <a:pt x="1811769" y="1516303"/>
                  </a:lnTo>
                  <a:lnTo>
                    <a:pt x="1830768" y="1466875"/>
                  </a:lnTo>
                  <a:lnTo>
                    <a:pt x="1853577" y="1417066"/>
                  </a:lnTo>
                  <a:lnTo>
                    <a:pt x="1879473" y="1367409"/>
                  </a:lnTo>
                  <a:lnTo>
                    <a:pt x="1907730" y="1318425"/>
                  </a:lnTo>
                  <a:lnTo>
                    <a:pt x="1937613" y="1270635"/>
                  </a:lnTo>
                  <a:lnTo>
                    <a:pt x="1968423" y="1224559"/>
                  </a:lnTo>
                  <a:lnTo>
                    <a:pt x="1999424" y="1180719"/>
                  </a:lnTo>
                  <a:lnTo>
                    <a:pt x="2029879" y="1139647"/>
                  </a:lnTo>
                  <a:lnTo>
                    <a:pt x="2059089" y="1101864"/>
                  </a:lnTo>
                  <a:lnTo>
                    <a:pt x="2086305" y="1067892"/>
                  </a:lnTo>
                  <a:lnTo>
                    <a:pt x="2110829" y="1038250"/>
                  </a:lnTo>
                  <a:lnTo>
                    <a:pt x="2131923" y="1013472"/>
                  </a:lnTo>
                  <a:lnTo>
                    <a:pt x="2153005" y="1038250"/>
                  </a:lnTo>
                  <a:lnTo>
                    <a:pt x="2177529" y="1067892"/>
                  </a:lnTo>
                  <a:lnTo>
                    <a:pt x="2204745" y="1101864"/>
                  </a:lnTo>
                  <a:lnTo>
                    <a:pt x="2233955" y="1139647"/>
                  </a:lnTo>
                  <a:lnTo>
                    <a:pt x="2264422" y="1180719"/>
                  </a:lnTo>
                  <a:lnTo>
                    <a:pt x="2295410" y="1224559"/>
                  </a:lnTo>
                  <a:lnTo>
                    <a:pt x="2326221" y="1270635"/>
                  </a:lnTo>
                  <a:lnTo>
                    <a:pt x="2356116" y="1318425"/>
                  </a:lnTo>
                  <a:lnTo>
                    <a:pt x="2384361" y="1367409"/>
                  </a:lnTo>
                  <a:lnTo>
                    <a:pt x="2410256" y="1417066"/>
                  </a:lnTo>
                  <a:lnTo>
                    <a:pt x="2433066" y="1466875"/>
                  </a:lnTo>
                  <a:lnTo>
                    <a:pt x="2452065" y="1516303"/>
                  </a:lnTo>
                  <a:lnTo>
                    <a:pt x="2466530" y="1564817"/>
                  </a:lnTo>
                  <a:lnTo>
                    <a:pt x="2475738" y="1611922"/>
                  </a:lnTo>
                  <a:lnTo>
                    <a:pt x="2478976" y="1657070"/>
                  </a:lnTo>
                  <a:lnTo>
                    <a:pt x="2478976" y="1335392"/>
                  </a:lnTo>
                  <a:lnTo>
                    <a:pt x="2445016" y="1274635"/>
                  </a:lnTo>
                  <a:lnTo>
                    <a:pt x="2412708" y="1222171"/>
                  </a:lnTo>
                  <a:lnTo>
                    <a:pt x="2379459" y="1171867"/>
                  </a:lnTo>
                  <a:lnTo>
                    <a:pt x="2346045" y="1124254"/>
                  </a:lnTo>
                  <a:lnTo>
                    <a:pt x="2313267" y="1079881"/>
                  </a:lnTo>
                  <a:lnTo>
                    <a:pt x="2281923" y="1039291"/>
                  </a:lnTo>
                  <a:lnTo>
                    <a:pt x="2252789" y="1003007"/>
                  </a:lnTo>
                  <a:lnTo>
                    <a:pt x="2226678" y="971575"/>
                  </a:lnTo>
                  <a:lnTo>
                    <a:pt x="2186635" y="925410"/>
                  </a:lnTo>
                  <a:lnTo>
                    <a:pt x="2151532" y="893711"/>
                  </a:lnTo>
                  <a:lnTo>
                    <a:pt x="2131923" y="889901"/>
                  </a:lnTo>
                  <a:lnTo>
                    <a:pt x="2112302" y="893711"/>
                  </a:lnTo>
                  <a:lnTo>
                    <a:pt x="2077199" y="925410"/>
                  </a:lnTo>
                  <a:lnTo>
                    <a:pt x="2037168" y="971575"/>
                  </a:lnTo>
                  <a:lnTo>
                    <a:pt x="2011045" y="1003007"/>
                  </a:lnTo>
                  <a:lnTo>
                    <a:pt x="1981923" y="1039291"/>
                  </a:lnTo>
                  <a:lnTo>
                    <a:pt x="1950567" y="1079881"/>
                  </a:lnTo>
                  <a:lnTo>
                    <a:pt x="1917801" y="1124254"/>
                  </a:lnTo>
                  <a:lnTo>
                    <a:pt x="1884387" y="1171867"/>
                  </a:lnTo>
                  <a:lnTo>
                    <a:pt x="1851126" y="1222171"/>
                  </a:lnTo>
                  <a:lnTo>
                    <a:pt x="1818817" y="1274635"/>
                  </a:lnTo>
                  <a:lnTo>
                    <a:pt x="1788261" y="1328712"/>
                  </a:lnTo>
                  <a:lnTo>
                    <a:pt x="1760220" y="1383880"/>
                  </a:lnTo>
                  <a:lnTo>
                    <a:pt x="1735505" y="1439583"/>
                  </a:lnTo>
                  <a:lnTo>
                    <a:pt x="1714906" y="1495298"/>
                  </a:lnTo>
                  <a:lnTo>
                    <a:pt x="1699209" y="1550466"/>
                  </a:lnTo>
                  <a:lnTo>
                    <a:pt x="1689214" y="1604581"/>
                  </a:lnTo>
                  <a:lnTo>
                    <a:pt x="1685709" y="1657070"/>
                  </a:lnTo>
                  <a:lnTo>
                    <a:pt x="1687385" y="1713687"/>
                  </a:lnTo>
                  <a:lnTo>
                    <a:pt x="1692389" y="1767332"/>
                  </a:lnTo>
                  <a:lnTo>
                    <a:pt x="1700669" y="1817928"/>
                  </a:lnTo>
                  <a:lnTo>
                    <a:pt x="1712175" y="1865452"/>
                  </a:lnTo>
                  <a:lnTo>
                    <a:pt x="1726857" y="1909813"/>
                  </a:lnTo>
                  <a:lnTo>
                    <a:pt x="1744662" y="1950961"/>
                  </a:lnTo>
                  <a:lnTo>
                    <a:pt x="1765528" y="1988845"/>
                  </a:lnTo>
                  <a:lnTo>
                    <a:pt x="1789430" y="2023402"/>
                  </a:lnTo>
                  <a:lnTo>
                    <a:pt x="1816290" y="2054580"/>
                  </a:lnTo>
                  <a:lnTo>
                    <a:pt x="1846059" y="2082304"/>
                  </a:lnTo>
                  <a:lnTo>
                    <a:pt x="1878711" y="2106523"/>
                  </a:lnTo>
                  <a:lnTo>
                    <a:pt x="1914169" y="2127173"/>
                  </a:lnTo>
                  <a:lnTo>
                    <a:pt x="1952396" y="2144204"/>
                  </a:lnTo>
                  <a:lnTo>
                    <a:pt x="1993328" y="2157552"/>
                  </a:lnTo>
                  <a:lnTo>
                    <a:pt x="2036940" y="2167166"/>
                  </a:lnTo>
                  <a:lnTo>
                    <a:pt x="2083142" y="2172970"/>
                  </a:lnTo>
                  <a:lnTo>
                    <a:pt x="2131923" y="2174913"/>
                  </a:lnTo>
                  <a:lnTo>
                    <a:pt x="2180691" y="2172970"/>
                  </a:lnTo>
                  <a:lnTo>
                    <a:pt x="2226907" y="2167166"/>
                  </a:lnTo>
                  <a:lnTo>
                    <a:pt x="2270506" y="2157552"/>
                  </a:lnTo>
                  <a:lnTo>
                    <a:pt x="2311438" y="2144204"/>
                  </a:lnTo>
                  <a:lnTo>
                    <a:pt x="2349665" y="2127173"/>
                  </a:lnTo>
                  <a:lnTo>
                    <a:pt x="2385123" y="2106523"/>
                  </a:lnTo>
                  <a:lnTo>
                    <a:pt x="2417775" y="2082304"/>
                  </a:lnTo>
                  <a:lnTo>
                    <a:pt x="2424519" y="2076018"/>
                  </a:lnTo>
                  <a:lnTo>
                    <a:pt x="2447556" y="2054580"/>
                  </a:lnTo>
                  <a:lnTo>
                    <a:pt x="2474417" y="2023402"/>
                  </a:lnTo>
                  <a:lnTo>
                    <a:pt x="2498306" y="1988845"/>
                  </a:lnTo>
                  <a:lnTo>
                    <a:pt x="2519172" y="1950961"/>
                  </a:lnTo>
                  <a:lnTo>
                    <a:pt x="2536977" y="1909813"/>
                  </a:lnTo>
                  <a:lnTo>
                    <a:pt x="2551658" y="1865452"/>
                  </a:lnTo>
                  <a:lnTo>
                    <a:pt x="2563164" y="1817928"/>
                  </a:lnTo>
                  <a:lnTo>
                    <a:pt x="2571445" y="1767332"/>
                  </a:lnTo>
                  <a:lnTo>
                    <a:pt x="2576449" y="1713687"/>
                  </a:lnTo>
                  <a:lnTo>
                    <a:pt x="2578138" y="1657070"/>
                  </a:lnTo>
                  <a:close/>
                </a:path>
              </a:pathLst>
            </a:custGeom>
            <a:solidFill>
              <a:srgbClr val="000000"/>
            </a:solidFill>
          </p:spPr>
          <p:txBody>
            <a:bodyPr wrap="square" lIns="0" tIns="0" rIns="0" bIns="0" rtlCol="0"/>
            <a:lstStyle/>
            <a:p>
              <a:endParaRPr/>
            </a:p>
          </p:txBody>
        </p:sp>
        <p:pic>
          <p:nvPicPr>
            <p:cNvPr id="8" name="object 8"/>
            <p:cNvPicPr/>
            <p:nvPr/>
          </p:nvPicPr>
          <p:blipFill>
            <a:blip r:embed="rId2" cstate="print"/>
            <a:stretch>
              <a:fillRect/>
            </a:stretch>
          </p:blipFill>
          <p:spPr>
            <a:xfrm>
              <a:off x="2306949" y="8292734"/>
              <a:ext cx="161026" cy="247138"/>
            </a:xfrm>
            <a:prstGeom prst="rect">
              <a:avLst/>
            </a:prstGeom>
          </p:spPr>
        </p:pic>
      </p:grpSp>
      <p:pic>
        <p:nvPicPr>
          <p:cNvPr id="9" name="object 9"/>
          <p:cNvPicPr/>
          <p:nvPr/>
        </p:nvPicPr>
        <p:blipFill>
          <a:blip r:embed="rId3" cstate="print"/>
          <a:stretch>
            <a:fillRect/>
          </a:stretch>
        </p:blipFill>
        <p:spPr>
          <a:xfrm>
            <a:off x="6236786" y="3847040"/>
            <a:ext cx="1953631" cy="1888066"/>
          </a:xfrm>
          <a:prstGeom prst="rect">
            <a:avLst/>
          </a:prstGeom>
        </p:spPr>
      </p:pic>
      <p:pic>
        <p:nvPicPr>
          <p:cNvPr id="10" name="object 10"/>
          <p:cNvPicPr/>
          <p:nvPr/>
        </p:nvPicPr>
        <p:blipFill>
          <a:blip r:embed="rId4" cstate="print"/>
          <a:stretch>
            <a:fillRect/>
          </a:stretch>
        </p:blipFill>
        <p:spPr>
          <a:xfrm>
            <a:off x="6164192" y="945422"/>
            <a:ext cx="1992359" cy="1921933"/>
          </a:xfrm>
          <a:prstGeom prst="rect">
            <a:avLst/>
          </a:prstGeom>
        </p:spPr>
      </p:pic>
      <p:sp>
        <p:nvSpPr>
          <p:cNvPr id="11" name="object 11"/>
          <p:cNvSpPr txBox="1">
            <a:spLocks noGrp="1"/>
          </p:cNvSpPr>
          <p:nvPr>
            <p:ph type="title"/>
          </p:nvPr>
        </p:nvSpPr>
        <p:spPr>
          <a:xfrm>
            <a:off x="8443383" y="870173"/>
            <a:ext cx="2336800" cy="1178983"/>
          </a:xfrm>
          <a:prstGeom prst="rect">
            <a:avLst/>
          </a:prstGeom>
        </p:spPr>
        <p:txBody>
          <a:bodyPr vert="horz" wrap="square" lIns="0" tIns="8467" rIns="0" bIns="0" rtlCol="0">
            <a:spAutoFit/>
          </a:bodyPr>
          <a:lstStyle/>
          <a:p>
            <a:pPr marL="8467" marR="3387">
              <a:lnSpc>
                <a:spcPct val="115500"/>
              </a:lnSpc>
              <a:spcBef>
                <a:spcPts val="67"/>
              </a:spcBef>
            </a:pPr>
            <a:r>
              <a:rPr b="1" spc="110" dirty="0">
                <a:latin typeface="Trebuchet MS"/>
                <a:cs typeface="Trebuchet MS"/>
              </a:rPr>
              <a:t>Parks</a:t>
            </a:r>
            <a:r>
              <a:rPr b="1" spc="-167" dirty="0">
                <a:latin typeface="Trebuchet MS"/>
                <a:cs typeface="Trebuchet MS"/>
              </a:rPr>
              <a:t> </a:t>
            </a:r>
            <a:r>
              <a:rPr b="1" spc="73" dirty="0">
                <a:latin typeface="Trebuchet MS"/>
                <a:cs typeface="Trebuchet MS"/>
              </a:rPr>
              <a:t>and </a:t>
            </a:r>
            <a:r>
              <a:rPr b="1" spc="63" dirty="0">
                <a:latin typeface="Trebuchet MS"/>
                <a:cs typeface="Trebuchet MS"/>
              </a:rPr>
              <a:t>Recreation</a:t>
            </a:r>
            <a:r>
              <a:rPr b="1" spc="-163" dirty="0">
                <a:latin typeface="Trebuchet MS"/>
                <a:cs typeface="Trebuchet MS"/>
              </a:rPr>
              <a:t> </a:t>
            </a:r>
            <a:r>
              <a:rPr b="1" spc="80" dirty="0">
                <a:latin typeface="Trebuchet MS"/>
                <a:cs typeface="Trebuchet MS"/>
              </a:rPr>
              <a:t>Trust </a:t>
            </a:r>
            <a:r>
              <a:rPr b="1" spc="63" dirty="0">
                <a:latin typeface="Trebuchet MS"/>
                <a:cs typeface="Trebuchet MS"/>
              </a:rPr>
              <a:t>Fund</a:t>
            </a:r>
          </a:p>
        </p:txBody>
      </p:sp>
      <p:sp>
        <p:nvSpPr>
          <p:cNvPr id="12" name="object 12"/>
          <p:cNvSpPr txBox="1"/>
          <p:nvPr/>
        </p:nvSpPr>
        <p:spPr>
          <a:xfrm>
            <a:off x="1457538" y="1367778"/>
            <a:ext cx="4043680" cy="1921933"/>
          </a:xfrm>
          <a:prstGeom prst="rect">
            <a:avLst/>
          </a:prstGeom>
        </p:spPr>
        <p:txBody>
          <a:bodyPr vert="horz" wrap="square" lIns="0" tIns="8467" rIns="0" bIns="0" rtlCol="0">
            <a:spAutoFit/>
          </a:bodyPr>
          <a:lstStyle/>
          <a:p>
            <a:pPr marL="8467" marR="3387">
              <a:lnSpc>
                <a:spcPct val="115700"/>
              </a:lnSpc>
              <a:spcBef>
                <a:spcPts val="67"/>
              </a:spcBef>
            </a:pPr>
            <a:r>
              <a:rPr sz="3600" b="1" spc="120" dirty="0">
                <a:solidFill>
                  <a:srgbClr val="95CDB4"/>
                </a:solidFill>
                <a:latin typeface="Trebuchet MS"/>
                <a:cs typeface="Trebuchet MS"/>
              </a:rPr>
              <a:t>Department</a:t>
            </a:r>
            <a:r>
              <a:rPr sz="3600" b="1" spc="-263" dirty="0">
                <a:solidFill>
                  <a:srgbClr val="95CDB4"/>
                </a:solidFill>
                <a:latin typeface="Trebuchet MS"/>
                <a:cs typeface="Trebuchet MS"/>
              </a:rPr>
              <a:t> </a:t>
            </a:r>
            <a:r>
              <a:rPr sz="3600" b="1" spc="143" dirty="0">
                <a:solidFill>
                  <a:srgbClr val="95CDB4"/>
                </a:solidFill>
                <a:latin typeface="Trebuchet MS"/>
                <a:cs typeface="Trebuchet MS"/>
              </a:rPr>
              <a:t>of </a:t>
            </a:r>
            <a:r>
              <a:rPr sz="3600" b="1" spc="100" dirty="0">
                <a:solidFill>
                  <a:srgbClr val="95CDB4"/>
                </a:solidFill>
                <a:latin typeface="Trebuchet MS"/>
                <a:cs typeface="Trebuchet MS"/>
              </a:rPr>
              <a:t>Natural</a:t>
            </a:r>
            <a:r>
              <a:rPr sz="3600" b="1" spc="-287" dirty="0">
                <a:solidFill>
                  <a:srgbClr val="95CDB4"/>
                </a:solidFill>
                <a:latin typeface="Trebuchet MS"/>
                <a:cs typeface="Trebuchet MS"/>
              </a:rPr>
              <a:t> </a:t>
            </a:r>
            <a:r>
              <a:rPr sz="3600" b="1" spc="73" dirty="0">
                <a:solidFill>
                  <a:srgbClr val="95CDB4"/>
                </a:solidFill>
                <a:latin typeface="Trebuchet MS"/>
                <a:cs typeface="Trebuchet MS"/>
              </a:rPr>
              <a:t>&amp;</a:t>
            </a:r>
            <a:r>
              <a:rPr sz="3600" b="1" spc="-287" dirty="0">
                <a:solidFill>
                  <a:srgbClr val="95CDB4"/>
                </a:solidFill>
                <a:latin typeface="Trebuchet MS"/>
                <a:cs typeface="Trebuchet MS"/>
              </a:rPr>
              <a:t> </a:t>
            </a:r>
            <a:r>
              <a:rPr sz="3600" b="1" spc="87" dirty="0">
                <a:solidFill>
                  <a:srgbClr val="95CDB4"/>
                </a:solidFill>
                <a:latin typeface="Trebuchet MS"/>
                <a:cs typeface="Trebuchet MS"/>
              </a:rPr>
              <a:t>Cultural </a:t>
            </a:r>
            <a:r>
              <a:rPr sz="3600" b="1" spc="169" dirty="0">
                <a:solidFill>
                  <a:srgbClr val="95CDB4"/>
                </a:solidFill>
                <a:latin typeface="Trebuchet MS"/>
                <a:cs typeface="Trebuchet MS"/>
              </a:rPr>
              <a:t>Resources</a:t>
            </a:r>
            <a:endParaRPr sz="3600">
              <a:latin typeface="Trebuchet MS"/>
              <a:cs typeface="Trebuchet MS"/>
            </a:endParaRPr>
          </a:p>
        </p:txBody>
      </p:sp>
      <p:pic>
        <p:nvPicPr>
          <p:cNvPr id="13" name="object 13"/>
          <p:cNvPicPr/>
          <p:nvPr/>
        </p:nvPicPr>
        <p:blipFill>
          <a:blip r:embed="rId5" cstate="print"/>
          <a:stretch>
            <a:fillRect/>
          </a:stretch>
        </p:blipFill>
        <p:spPr>
          <a:xfrm>
            <a:off x="8591549" y="2136739"/>
            <a:ext cx="50800" cy="50799"/>
          </a:xfrm>
          <a:prstGeom prst="rect">
            <a:avLst/>
          </a:prstGeom>
        </p:spPr>
      </p:pic>
      <p:sp>
        <p:nvSpPr>
          <p:cNvPr id="14" name="object 14"/>
          <p:cNvSpPr txBox="1"/>
          <p:nvPr/>
        </p:nvSpPr>
        <p:spPr>
          <a:xfrm>
            <a:off x="8731217" y="2003381"/>
            <a:ext cx="2437977" cy="1209584"/>
          </a:xfrm>
          <a:prstGeom prst="rect">
            <a:avLst/>
          </a:prstGeom>
        </p:spPr>
        <p:txBody>
          <a:bodyPr vert="horz" wrap="square" lIns="0" tIns="8467" rIns="0" bIns="0" rtlCol="0">
            <a:spAutoFit/>
          </a:bodyPr>
          <a:lstStyle/>
          <a:p>
            <a:pPr marL="8467" marR="3387">
              <a:lnSpc>
                <a:spcPct val="115599"/>
              </a:lnSpc>
              <a:spcBef>
                <a:spcPts val="67"/>
              </a:spcBef>
            </a:pPr>
            <a:r>
              <a:rPr sz="1333" dirty="0">
                <a:latin typeface="Trebuchet MS"/>
                <a:cs typeface="Trebuchet MS"/>
              </a:rPr>
              <a:t>Available</a:t>
            </a:r>
            <a:r>
              <a:rPr sz="1333" spc="-40" dirty="0">
                <a:latin typeface="Trebuchet MS"/>
                <a:cs typeface="Trebuchet MS"/>
              </a:rPr>
              <a:t> </a:t>
            </a:r>
            <a:r>
              <a:rPr sz="1333" dirty="0">
                <a:latin typeface="Trebuchet MS"/>
                <a:cs typeface="Trebuchet MS"/>
              </a:rPr>
              <a:t>to</a:t>
            </a:r>
            <a:r>
              <a:rPr sz="1333" spc="-40" dirty="0">
                <a:latin typeface="Trebuchet MS"/>
                <a:cs typeface="Trebuchet MS"/>
              </a:rPr>
              <a:t> </a:t>
            </a:r>
            <a:r>
              <a:rPr sz="1333" dirty="0">
                <a:latin typeface="Trebuchet MS"/>
                <a:cs typeface="Trebuchet MS"/>
              </a:rPr>
              <a:t>local</a:t>
            </a:r>
            <a:r>
              <a:rPr sz="1333" spc="-40" dirty="0">
                <a:latin typeface="Trebuchet MS"/>
                <a:cs typeface="Trebuchet MS"/>
              </a:rPr>
              <a:t> </a:t>
            </a:r>
            <a:r>
              <a:rPr sz="1333" spc="43" dirty="0">
                <a:latin typeface="Trebuchet MS"/>
                <a:cs typeface="Trebuchet MS"/>
              </a:rPr>
              <a:t>governments </a:t>
            </a:r>
            <a:r>
              <a:rPr sz="1333" spc="33" dirty="0">
                <a:latin typeface="Trebuchet MS"/>
                <a:cs typeface="Trebuchet MS"/>
              </a:rPr>
              <a:t>Park</a:t>
            </a:r>
            <a:r>
              <a:rPr sz="1333" spc="-73" dirty="0">
                <a:latin typeface="Trebuchet MS"/>
                <a:cs typeface="Trebuchet MS"/>
              </a:rPr>
              <a:t> </a:t>
            </a:r>
            <a:r>
              <a:rPr sz="1333" spc="47" dirty="0">
                <a:latin typeface="Trebuchet MS"/>
                <a:cs typeface="Trebuchet MS"/>
              </a:rPr>
              <a:t>and</a:t>
            </a:r>
            <a:r>
              <a:rPr sz="1333" spc="-73" dirty="0">
                <a:latin typeface="Trebuchet MS"/>
                <a:cs typeface="Trebuchet MS"/>
              </a:rPr>
              <a:t> </a:t>
            </a:r>
            <a:r>
              <a:rPr sz="1333" spc="-7" dirty="0">
                <a:latin typeface="Trebuchet MS"/>
                <a:cs typeface="Trebuchet MS"/>
              </a:rPr>
              <a:t>recreation opportunities</a:t>
            </a:r>
            <a:endParaRPr sz="1333">
              <a:latin typeface="Trebuchet MS"/>
              <a:cs typeface="Trebuchet MS"/>
            </a:endParaRPr>
          </a:p>
          <a:p>
            <a:pPr marL="8467">
              <a:lnSpc>
                <a:spcPct val="100000"/>
              </a:lnSpc>
              <a:spcBef>
                <a:spcPts val="250"/>
              </a:spcBef>
            </a:pPr>
            <a:r>
              <a:rPr sz="1333" spc="-7" dirty="0">
                <a:latin typeface="Trebuchet MS"/>
                <a:cs typeface="Trebuchet MS"/>
              </a:rPr>
              <a:t>Acquisition</a:t>
            </a:r>
            <a:endParaRPr sz="1333">
              <a:latin typeface="Trebuchet MS"/>
              <a:cs typeface="Trebuchet MS"/>
            </a:endParaRPr>
          </a:p>
          <a:p>
            <a:pPr marL="8467">
              <a:lnSpc>
                <a:spcPct val="100000"/>
              </a:lnSpc>
              <a:spcBef>
                <a:spcPts val="250"/>
              </a:spcBef>
            </a:pPr>
            <a:r>
              <a:rPr sz="1333" dirty="0">
                <a:latin typeface="Trebuchet MS"/>
                <a:cs typeface="Trebuchet MS"/>
              </a:rPr>
              <a:t>Recreation</a:t>
            </a:r>
            <a:r>
              <a:rPr sz="1333" spc="150" dirty="0">
                <a:latin typeface="Trebuchet MS"/>
                <a:cs typeface="Trebuchet MS"/>
              </a:rPr>
              <a:t> </a:t>
            </a:r>
            <a:r>
              <a:rPr sz="1333" spc="-7" dirty="0">
                <a:latin typeface="Trebuchet MS"/>
                <a:cs typeface="Trebuchet MS"/>
              </a:rPr>
              <a:t>Infrastructure</a:t>
            </a:r>
            <a:endParaRPr sz="1333">
              <a:latin typeface="Trebuchet MS"/>
              <a:cs typeface="Trebuchet MS"/>
            </a:endParaRPr>
          </a:p>
        </p:txBody>
      </p:sp>
      <p:pic>
        <p:nvPicPr>
          <p:cNvPr id="15" name="object 15"/>
          <p:cNvPicPr/>
          <p:nvPr/>
        </p:nvPicPr>
        <p:blipFill>
          <a:blip r:embed="rId5" cstate="print"/>
          <a:stretch>
            <a:fillRect/>
          </a:stretch>
        </p:blipFill>
        <p:spPr>
          <a:xfrm>
            <a:off x="8591549" y="2371689"/>
            <a:ext cx="50800" cy="50799"/>
          </a:xfrm>
          <a:prstGeom prst="rect">
            <a:avLst/>
          </a:prstGeom>
        </p:spPr>
      </p:pic>
      <p:pic>
        <p:nvPicPr>
          <p:cNvPr id="16" name="object 16"/>
          <p:cNvPicPr/>
          <p:nvPr/>
        </p:nvPicPr>
        <p:blipFill>
          <a:blip r:embed="rId5" cstate="print"/>
          <a:stretch>
            <a:fillRect/>
          </a:stretch>
        </p:blipFill>
        <p:spPr>
          <a:xfrm>
            <a:off x="8591549" y="2841589"/>
            <a:ext cx="50800" cy="50799"/>
          </a:xfrm>
          <a:prstGeom prst="rect">
            <a:avLst/>
          </a:prstGeom>
        </p:spPr>
      </p:pic>
      <p:pic>
        <p:nvPicPr>
          <p:cNvPr id="17" name="object 17"/>
          <p:cNvPicPr/>
          <p:nvPr/>
        </p:nvPicPr>
        <p:blipFill>
          <a:blip r:embed="rId5" cstate="print"/>
          <a:stretch>
            <a:fillRect/>
          </a:stretch>
        </p:blipFill>
        <p:spPr>
          <a:xfrm>
            <a:off x="8591549" y="3076539"/>
            <a:ext cx="50800" cy="50799"/>
          </a:xfrm>
          <a:prstGeom prst="rect">
            <a:avLst/>
          </a:prstGeom>
        </p:spPr>
      </p:pic>
      <p:pic>
        <p:nvPicPr>
          <p:cNvPr id="18" name="object 18"/>
          <p:cNvPicPr/>
          <p:nvPr/>
        </p:nvPicPr>
        <p:blipFill>
          <a:blip r:embed="rId5" cstate="print"/>
          <a:stretch>
            <a:fillRect/>
          </a:stretch>
        </p:blipFill>
        <p:spPr>
          <a:xfrm>
            <a:off x="8591549" y="4421675"/>
            <a:ext cx="50800" cy="50799"/>
          </a:xfrm>
          <a:prstGeom prst="rect">
            <a:avLst/>
          </a:prstGeom>
        </p:spPr>
      </p:pic>
      <p:pic>
        <p:nvPicPr>
          <p:cNvPr id="19" name="object 19"/>
          <p:cNvPicPr/>
          <p:nvPr/>
        </p:nvPicPr>
        <p:blipFill>
          <a:blip r:embed="rId5" cstate="print"/>
          <a:stretch>
            <a:fillRect/>
          </a:stretch>
        </p:blipFill>
        <p:spPr>
          <a:xfrm>
            <a:off x="8591549" y="4656625"/>
            <a:ext cx="50800" cy="50799"/>
          </a:xfrm>
          <a:prstGeom prst="rect">
            <a:avLst/>
          </a:prstGeom>
        </p:spPr>
      </p:pic>
      <p:sp>
        <p:nvSpPr>
          <p:cNvPr id="20" name="object 20"/>
          <p:cNvSpPr txBox="1"/>
          <p:nvPr/>
        </p:nvSpPr>
        <p:spPr>
          <a:xfrm>
            <a:off x="8443383" y="3820728"/>
            <a:ext cx="2866813" cy="1424517"/>
          </a:xfrm>
          <a:prstGeom prst="rect">
            <a:avLst/>
          </a:prstGeom>
        </p:spPr>
        <p:txBody>
          <a:bodyPr vert="horz" wrap="square" lIns="0" tIns="8467" rIns="0" bIns="0" rtlCol="0">
            <a:spAutoFit/>
          </a:bodyPr>
          <a:lstStyle/>
          <a:p>
            <a:pPr marL="8467">
              <a:lnSpc>
                <a:spcPct val="100000"/>
              </a:lnSpc>
              <a:spcBef>
                <a:spcPts val="67"/>
              </a:spcBef>
            </a:pPr>
            <a:r>
              <a:rPr sz="2200" b="1" spc="130" dirty="0">
                <a:latin typeface="Trebuchet MS"/>
                <a:cs typeface="Trebuchet MS"/>
              </a:rPr>
              <a:t>NC</a:t>
            </a:r>
            <a:r>
              <a:rPr sz="2200" b="1" spc="-177" dirty="0">
                <a:latin typeface="Trebuchet MS"/>
                <a:cs typeface="Trebuchet MS"/>
              </a:rPr>
              <a:t> </a:t>
            </a:r>
            <a:r>
              <a:rPr sz="2200" b="1" spc="130" dirty="0">
                <a:latin typeface="Trebuchet MS"/>
                <a:cs typeface="Trebuchet MS"/>
              </a:rPr>
              <a:t>Arts</a:t>
            </a:r>
            <a:r>
              <a:rPr sz="2200" b="1" spc="-173" dirty="0">
                <a:latin typeface="Trebuchet MS"/>
                <a:cs typeface="Trebuchet MS"/>
              </a:rPr>
              <a:t> </a:t>
            </a:r>
            <a:r>
              <a:rPr sz="2200" b="1" spc="60" dirty="0">
                <a:latin typeface="Trebuchet MS"/>
                <a:cs typeface="Trebuchet MS"/>
              </a:rPr>
              <a:t>Council</a:t>
            </a:r>
            <a:endParaRPr sz="2200">
              <a:latin typeface="Trebuchet MS"/>
              <a:cs typeface="Trebuchet MS"/>
            </a:endParaRPr>
          </a:p>
          <a:p>
            <a:pPr marL="295925" marR="3387">
              <a:lnSpc>
                <a:spcPct val="115599"/>
              </a:lnSpc>
              <a:spcBef>
                <a:spcPts val="1040"/>
              </a:spcBef>
            </a:pPr>
            <a:r>
              <a:rPr sz="1333" dirty="0">
                <a:latin typeface="Trebuchet MS"/>
                <a:cs typeface="Trebuchet MS"/>
              </a:rPr>
              <a:t>Available</a:t>
            </a:r>
            <a:r>
              <a:rPr sz="1333" spc="-50" dirty="0">
                <a:latin typeface="Trebuchet MS"/>
                <a:cs typeface="Trebuchet MS"/>
              </a:rPr>
              <a:t> </a:t>
            </a:r>
            <a:r>
              <a:rPr sz="1333" dirty="0">
                <a:latin typeface="Trebuchet MS"/>
                <a:cs typeface="Trebuchet MS"/>
              </a:rPr>
              <a:t>to</a:t>
            </a:r>
            <a:r>
              <a:rPr sz="1333" spc="-50" dirty="0">
                <a:latin typeface="Trebuchet MS"/>
                <a:cs typeface="Trebuchet MS"/>
              </a:rPr>
              <a:t> </a:t>
            </a:r>
            <a:r>
              <a:rPr sz="1333" spc="37" dirty="0">
                <a:latin typeface="Trebuchet MS"/>
                <a:cs typeface="Trebuchet MS"/>
              </a:rPr>
              <a:t>nonprofits*</a:t>
            </a:r>
            <a:r>
              <a:rPr sz="1333" spc="-50" dirty="0">
                <a:latin typeface="Trebuchet MS"/>
                <a:cs typeface="Trebuchet MS"/>
              </a:rPr>
              <a:t> </a:t>
            </a:r>
            <a:r>
              <a:rPr sz="1333" dirty="0">
                <a:latin typeface="Trebuchet MS"/>
                <a:cs typeface="Trebuchet MS"/>
              </a:rPr>
              <a:t>&amp;</a:t>
            </a:r>
            <a:r>
              <a:rPr sz="1333" spc="-50" dirty="0">
                <a:latin typeface="Trebuchet MS"/>
                <a:cs typeface="Trebuchet MS"/>
              </a:rPr>
              <a:t> </a:t>
            </a:r>
            <a:r>
              <a:rPr sz="1333" spc="-7" dirty="0">
                <a:latin typeface="Trebuchet MS"/>
                <a:cs typeface="Trebuchet MS"/>
              </a:rPr>
              <a:t>artists </a:t>
            </a:r>
            <a:r>
              <a:rPr sz="1333" spc="47" dirty="0">
                <a:latin typeface="Trebuchet MS"/>
                <a:cs typeface="Trebuchet MS"/>
              </a:rPr>
              <a:t>Support</a:t>
            </a:r>
            <a:r>
              <a:rPr sz="1333" spc="-60" dirty="0">
                <a:latin typeface="Trebuchet MS"/>
                <a:cs typeface="Trebuchet MS"/>
              </a:rPr>
              <a:t> </a:t>
            </a:r>
            <a:r>
              <a:rPr sz="1333" spc="-7" dirty="0">
                <a:latin typeface="Trebuchet MS"/>
                <a:cs typeface="Trebuchet MS"/>
              </a:rPr>
              <a:t>education, </a:t>
            </a:r>
            <a:r>
              <a:rPr sz="1333" dirty="0">
                <a:latin typeface="Trebuchet MS"/>
                <a:cs typeface="Trebuchet MS"/>
              </a:rPr>
              <a:t>infrastructure,</a:t>
            </a:r>
            <a:r>
              <a:rPr sz="1333" spc="3" dirty="0">
                <a:latin typeface="Trebuchet MS"/>
                <a:cs typeface="Trebuchet MS"/>
              </a:rPr>
              <a:t> </a:t>
            </a:r>
            <a:r>
              <a:rPr sz="1333" spc="47" dirty="0">
                <a:latin typeface="Trebuchet MS"/>
                <a:cs typeface="Trebuchet MS"/>
              </a:rPr>
              <a:t>and</a:t>
            </a:r>
            <a:r>
              <a:rPr sz="1333" spc="7" dirty="0">
                <a:latin typeface="Trebuchet MS"/>
                <a:cs typeface="Trebuchet MS"/>
              </a:rPr>
              <a:t> </a:t>
            </a:r>
            <a:r>
              <a:rPr sz="1333" spc="30" dirty="0">
                <a:latin typeface="Trebuchet MS"/>
                <a:cs typeface="Trebuchet MS"/>
              </a:rPr>
              <a:t>economic </a:t>
            </a:r>
            <a:r>
              <a:rPr sz="1333" dirty="0">
                <a:latin typeface="Trebuchet MS"/>
                <a:cs typeface="Trebuchet MS"/>
              </a:rPr>
              <a:t>development</a:t>
            </a:r>
            <a:r>
              <a:rPr sz="1333" spc="47" dirty="0">
                <a:latin typeface="Trebuchet MS"/>
                <a:cs typeface="Trebuchet MS"/>
              </a:rPr>
              <a:t> </a:t>
            </a:r>
            <a:r>
              <a:rPr sz="1333" spc="50" dirty="0">
                <a:latin typeface="Trebuchet MS"/>
                <a:cs typeface="Trebuchet MS"/>
              </a:rPr>
              <a:t>through</a:t>
            </a:r>
            <a:r>
              <a:rPr sz="1333" spc="47" dirty="0">
                <a:latin typeface="Trebuchet MS"/>
                <a:cs typeface="Trebuchet MS"/>
              </a:rPr>
              <a:t> </a:t>
            </a:r>
            <a:r>
              <a:rPr sz="1333" dirty="0">
                <a:latin typeface="Trebuchet MS"/>
                <a:cs typeface="Trebuchet MS"/>
              </a:rPr>
              <a:t>the</a:t>
            </a:r>
            <a:r>
              <a:rPr sz="1333" spc="50" dirty="0">
                <a:latin typeface="Trebuchet MS"/>
                <a:cs typeface="Trebuchet MS"/>
              </a:rPr>
              <a:t> </a:t>
            </a:r>
            <a:r>
              <a:rPr sz="1333" spc="20" dirty="0">
                <a:latin typeface="Trebuchet MS"/>
                <a:cs typeface="Trebuchet MS"/>
              </a:rPr>
              <a:t>arts</a:t>
            </a:r>
            <a:endParaRPr sz="1333">
              <a:latin typeface="Trebuchet MS"/>
              <a:cs typeface="Trebuchet MS"/>
            </a:endParaRPr>
          </a:p>
        </p:txBody>
      </p:sp>
      <p:pic>
        <p:nvPicPr>
          <p:cNvPr id="21" name="object 21"/>
          <p:cNvPicPr/>
          <p:nvPr/>
        </p:nvPicPr>
        <p:blipFill>
          <a:blip r:embed="rId5" cstate="print"/>
          <a:stretch>
            <a:fillRect/>
          </a:stretch>
        </p:blipFill>
        <p:spPr>
          <a:xfrm>
            <a:off x="3090362" y="4421675"/>
            <a:ext cx="50800" cy="50799"/>
          </a:xfrm>
          <a:prstGeom prst="rect">
            <a:avLst/>
          </a:prstGeom>
        </p:spPr>
      </p:pic>
      <p:pic>
        <p:nvPicPr>
          <p:cNvPr id="22" name="object 22"/>
          <p:cNvPicPr/>
          <p:nvPr/>
        </p:nvPicPr>
        <p:blipFill>
          <a:blip r:embed="rId5" cstate="print"/>
          <a:stretch>
            <a:fillRect/>
          </a:stretch>
        </p:blipFill>
        <p:spPr>
          <a:xfrm>
            <a:off x="3090362" y="4891575"/>
            <a:ext cx="50800" cy="50799"/>
          </a:xfrm>
          <a:prstGeom prst="rect">
            <a:avLst/>
          </a:prstGeom>
        </p:spPr>
      </p:pic>
      <p:pic>
        <p:nvPicPr>
          <p:cNvPr id="23" name="object 23"/>
          <p:cNvPicPr/>
          <p:nvPr/>
        </p:nvPicPr>
        <p:blipFill>
          <a:blip r:embed="rId5" cstate="print"/>
          <a:stretch>
            <a:fillRect/>
          </a:stretch>
        </p:blipFill>
        <p:spPr>
          <a:xfrm>
            <a:off x="3090362" y="5126525"/>
            <a:ext cx="50800" cy="50799"/>
          </a:xfrm>
          <a:prstGeom prst="rect">
            <a:avLst/>
          </a:prstGeom>
        </p:spPr>
      </p:pic>
      <p:pic>
        <p:nvPicPr>
          <p:cNvPr id="24" name="object 24"/>
          <p:cNvPicPr/>
          <p:nvPr/>
        </p:nvPicPr>
        <p:blipFill>
          <a:blip r:embed="rId5" cstate="print"/>
          <a:stretch>
            <a:fillRect/>
          </a:stretch>
        </p:blipFill>
        <p:spPr>
          <a:xfrm>
            <a:off x="3090362" y="5361475"/>
            <a:ext cx="50800" cy="50799"/>
          </a:xfrm>
          <a:prstGeom prst="rect">
            <a:avLst/>
          </a:prstGeom>
        </p:spPr>
      </p:pic>
      <p:sp>
        <p:nvSpPr>
          <p:cNvPr id="25" name="object 25"/>
          <p:cNvSpPr txBox="1"/>
          <p:nvPr/>
        </p:nvSpPr>
        <p:spPr>
          <a:xfrm>
            <a:off x="2942196" y="3820728"/>
            <a:ext cx="2869777" cy="1676379"/>
          </a:xfrm>
          <a:prstGeom prst="rect">
            <a:avLst/>
          </a:prstGeom>
        </p:spPr>
        <p:txBody>
          <a:bodyPr vert="horz" wrap="square" lIns="0" tIns="8467" rIns="0" bIns="0" rtlCol="0">
            <a:spAutoFit/>
          </a:bodyPr>
          <a:lstStyle/>
          <a:p>
            <a:pPr marL="8467">
              <a:lnSpc>
                <a:spcPct val="100000"/>
              </a:lnSpc>
              <a:spcBef>
                <a:spcPts val="67"/>
              </a:spcBef>
            </a:pPr>
            <a:r>
              <a:rPr sz="2200" b="1" spc="87" dirty="0">
                <a:latin typeface="Trebuchet MS"/>
                <a:cs typeface="Trebuchet MS"/>
              </a:rPr>
              <a:t>Land</a:t>
            </a:r>
            <a:r>
              <a:rPr sz="2200" b="1" spc="-147" dirty="0">
                <a:latin typeface="Trebuchet MS"/>
                <a:cs typeface="Trebuchet MS"/>
              </a:rPr>
              <a:t> </a:t>
            </a:r>
            <a:r>
              <a:rPr sz="2200" b="1" spc="43" dirty="0">
                <a:latin typeface="Trebuchet MS"/>
                <a:cs typeface="Trebuchet MS"/>
              </a:rPr>
              <a:t>&amp;</a:t>
            </a:r>
            <a:r>
              <a:rPr sz="2200" b="1" spc="-143" dirty="0">
                <a:latin typeface="Trebuchet MS"/>
                <a:cs typeface="Trebuchet MS"/>
              </a:rPr>
              <a:t> </a:t>
            </a:r>
            <a:r>
              <a:rPr sz="2200" b="1" dirty="0">
                <a:latin typeface="Trebuchet MS"/>
                <a:cs typeface="Trebuchet MS"/>
              </a:rPr>
              <a:t>Water</a:t>
            </a:r>
            <a:r>
              <a:rPr sz="2200" b="1" spc="-143" dirty="0">
                <a:latin typeface="Trebuchet MS"/>
                <a:cs typeface="Trebuchet MS"/>
              </a:rPr>
              <a:t> </a:t>
            </a:r>
            <a:r>
              <a:rPr sz="2200" b="1" spc="63" dirty="0">
                <a:latin typeface="Trebuchet MS"/>
                <a:cs typeface="Trebuchet MS"/>
              </a:rPr>
              <a:t>Fund</a:t>
            </a:r>
            <a:endParaRPr sz="2200">
              <a:latin typeface="Trebuchet MS"/>
              <a:cs typeface="Trebuchet MS"/>
            </a:endParaRPr>
          </a:p>
          <a:p>
            <a:pPr marL="295925" marR="3387">
              <a:lnSpc>
                <a:spcPct val="115599"/>
              </a:lnSpc>
              <a:spcBef>
                <a:spcPts val="1040"/>
              </a:spcBef>
            </a:pPr>
            <a:r>
              <a:rPr sz="1333" dirty="0">
                <a:latin typeface="Trebuchet MS"/>
                <a:cs typeface="Trebuchet MS"/>
              </a:rPr>
              <a:t>Available</a:t>
            </a:r>
            <a:r>
              <a:rPr sz="1333" spc="43" dirty="0">
                <a:latin typeface="Trebuchet MS"/>
                <a:cs typeface="Trebuchet MS"/>
              </a:rPr>
              <a:t> </a:t>
            </a:r>
            <a:r>
              <a:rPr sz="1333" dirty="0">
                <a:latin typeface="Trebuchet MS"/>
                <a:cs typeface="Trebuchet MS"/>
              </a:rPr>
              <a:t>to</a:t>
            </a:r>
            <a:r>
              <a:rPr sz="1333" spc="43" dirty="0">
                <a:latin typeface="Trebuchet MS"/>
                <a:cs typeface="Trebuchet MS"/>
              </a:rPr>
              <a:t> </a:t>
            </a:r>
            <a:r>
              <a:rPr sz="1333" dirty="0">
                <a:latin typeface="Trebuchet MS"/>
                <a:cs typeface="Trebuchet MS"/>
              </a:rPr>
              <a:t>state</a:t>
            </a:r>
            <a:r>
              <a:rPr sz="1333" spc="43" dirty="0">
                <a:latin typeface="Trebuchet MS"/>
                <a:cs typeface="Trebuchet MS"/>
              </a:rPr>
              <a:t> </a:t>
            </a:r>
            <a:r>
              <a:rPr sz="1333" dirty="0">
                <a:latin typeface="Trebuchet MS"/>
                <a:cs typeface="Trebuchet MS"/>
              </a:rPr>
              <a:t>agencies,</a:t>
            </a:r>
            <a:r>
              <a:rPr sz="1333" spc="43" dirty="0">
                <a:latin typeface="Trebuchet MS"/>
                <a:cs typeface="Trebuchet MS"/>
              </a:rPr>
              <a:t> </a:t>
            </a:r>
            <a:r>
              <a:rPr sz="1333" spc="-7" dirty="0">
                <a:latin typeface="Trebuchet MS"/>
                <a:cs typeface="Trebuchet MS"/>
              </a:rPr>
              <a:t>local </a:t>
            </a:r>
            <a:r>
              <a:rPr sz="1333" spc="33" dirty="0">
                <a:latin typeface="Trebuchet MS"/>
                <a:cs typeface="Trebuchet MS"/>
              </a:rPr>
              <a:t>governments,</a:t>
            </a:r>
            <a:r>
              <a:rPr sz="1333" spc="-70" dirty="0">
                <a:latin typeface="Trebuchet MS"/>
                <a:cs typeface="Trebuchet MS"/>
              </a:rPr>
              <a:t> </a:t>
            </a:r>
            <a:r>
              <a:rPr sz="1333" spc="47" dirty="0">
                <a:latin typeface="Trebuchet MS"/>
                <a:cs typeface="Trebuchet MS"/>
              </a:rPr>
              <a:t>and</a:t>
            </a:r>
            <a:r>
              <a:rPr sz="1333" spc="-67" dirty="0">
                <a:latin typeface="Trebuchet MS"/>
                <a:cs typeface="Trebuchet MS"/>
              </a:rPr>
              <a:t> </a:t>
            </a:r>
            <a:r>
              <a:rPr sz="1333" spc="23" dirty="0">
                <a:latin typeface="Trebuchet MS"/>
                <a:cs typeface="Trebuchet MS"/>
              </a:rPr>
              <a:t>nonprofits </a:t>
            </a:r>
            <a:r>
              <a:rPr sz="1333" spc="43" dirty="0">
                <a:latin typeface="Trebuchet MS"/>
                <a:cs typeface="Trebuchet MS"/>
              </a:rPr>
              <a:t>Stream</a:t>
            </a:r>
            <a:r>
              <a:rPr sz="1333" spc="-67" dirty="0">
                <a:latin typeface="Trebuchet MS"/>
                <a:cs typeface="Trebuchet MS"/>
              </a:rPr>
              <a:t> </a:t>
            </a:r>
            <a:r>
              <a:rPr sz="1333" spc="-7" dirty="0">
                <a:latin typeface="Trebuchet MS"/>
                <a:cs typeface="Trebuchet MS"/>
              </a:rPr>
              <a:t>restoration</a:t>
            </a:r>
            <a:endParaRPr sz="1333">
              <a:latin typeface="Trebuchet MS"/>
              <a:cs typeface="Trebuchet MS"/>
            </a:endParaRPr>
          </a:p>
          <a:p>
            <a:pPr marL="295925">
              <a:lnSpc>
                <a:spcPct val="100000"/>
              </a:lnSpc>
              <a:spcBef>
                <a:spcPts val="250"/>
              </a:spcBef>
            </a:pPr>
            <a:r>
              <a:rPr sz="1333" spc="53" dirty="0">
                <a:latin typeface="Trebuchet MS"/>
                <a:cs typeface="Trebuchet MS"/>
              </a:rPr>
              <a:t>Land</a:t>
            </a:r>
            <a:r>
              <a:rPr sz="1333" spc="-73" dirty="0">
                <a:latin typeface="Trebuchet MS"/>
                <a:cs typeface="Trebuchet MS"/>
              </a:rPr>
              <a:t> </a:t>
            </a:r>
            <a:r>
              <a:rPr sz="1333" spc="-7" dirty="0">
                <a:latin typeface="Trebuchet MS"/>
                <a:cs typeface="Trebuchet MS"/>
              </a:rPr>
              <a:t>protection</a:t>
            </a:r>
            <a:endParaRPr sz="1333">
              <a:latin typeface="Trebuchet MS"/>
              <a:cs typeface="Trebuchet MS"/>
            </a:endParaRPr>
          </a:p>
          <a:p>
            <a:pPr marL="295925">
              <a:lnSpc>
                <a:spcPct val="100000"/>
              </a:lnSpc>
              <a:spcBef>
                <a:spcPts val="250"/>
              </a:spcBef>
            </a:pPr>
            <a:r>
              <a:rPr sz="1333" spc="-13" dirty="0">
                <a:latin typeface="Trebuchet MS"/>
                <a:cs typeface="Trebuchet MS"/>
              </a:rPr>
              <a:t>Water</a:t>
            </a:r>
            <a:r>
              <a:rPr sz="1333" spc="-43" dirty="0">
                <a:latin typeface="Trebuchet MS"/>
                <a:cs typeface="Trebuchet MS"/>
              </a:rPr>
              <a:t> </a:t>
            </a:r>
            <a:r>
              <a:rPr sz="1333" dirty="0">
                <a:latin typeface="Trebuchet MS"/>
                <a:cs typeface="Trebuchet MS"/>
              </a:rPr>
              <a:t>quality</a:t>
            </a:r>
            <a:r>
              <a:rPr sz="1333" spc="-40" dirty="0">
                <a:latin typeface="Trebuchet MS"/>
                <a:cs typeface="Trebuchet MS"/>
              </a:rPr>
              <a:t> </a:t>
            </a:r>
            <a:r>
              <a:rPr sz="1333" spc="-7" dirty="0">
                <a:latin typeface="Trebuchet MS"/>
                <a:cs typeface="Trebuchet MS"/>
              </a:rPr>
              <a:t>improvement</a:t>
            </a:r>
            <a:endParaRPr sz="1333">
              <a:latin typeface="Trebuchet MS"/>
              <a:cs typeface="Trebuchet MS"/>
            </a:endParaRPr>
          </a:p>
        </p:txBody>
      </p:sp>
    </p:spTree>
    <p:extLst>
      <p:ext uri="{BB962C8B-B14F-4D97-AF65-F5344CB8AC3E}">
        <p14:creationId xmlns:p14="http://schemas.microsoft.com/office/powerpoint/2010/main" val="149258195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2193606"/>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3" name="object 3"/>
          <p:cNvSpPr/>
          <p:nvPr/>
        </p:nvSpPr>
        <p:spPr>
          <a:xfrm>
            <a:off x="6187007" y="945423"/>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endParaRPr/>
          </a:p>
        </p:txBody>
      </p:sp>
      <p:sp>
        <p:nvSpPr>
          <p:cNvPr id="4" name="object 4"/>
          <p:cNvSpPr/>
          <p:nvPr/>
        </p:nvSpPr>
        <p:spPr>
          <a:xfrm>
            <a:off x="6187007" y="3843910"/>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endParaRPr/>
          </a:p>
        </p:txBody>
      </p:sp>
      <p:sp>
        <p:nvSpPr>
          <p:cNvPr id="5" name="object 5"/>
          <p:cNvSpPr/>
          <p:nvPr/>
        </p:nvSpPr>
        <p:spPr>
          <a:xfrm>
            <a:off x="6836848" y="1653693"/>
            <a:ext cx="694267" cy="701463"/>
          </a:xfrm>
          <a:custGeom>
            <a:avLst/>
            <a:gdLst/>
            <a:ahLst/>
            <a:cxnLst/>
            <a:rect l="l" t="t" r="r" b="b"/>
            <a:pathLst>
              <a:path w="1041400" h="1052195">
                <a:moveTo>
                  <a:pt x="520633" y="1051775"/>
                </a:moveTo>
                <a:lnTo>
                  <a:pt x="473313" y="1049622"/>
                </a:lnTo>
                <a:lnTo>
                  <a:pt x="427170" y="1043287"/>
                </a:lnTo>
                <a:lnTo>
                  <a:pt x="382388" y="1032957"/>
                </a:lnTo>
                <a:lnTo>
                  <a:pt x="339153" y="1018820"/>
                </a:lnTo>
                <a:lnTo>
                  <a:pt x="297650" y="1001063"/>
                </a:lnTo>
                <a:lnTo>
                  <a:pt x="258064" y="979872"/>
                </a:lnTo>
                <a:lnTo>
                  <a:pt x="220581" y="955436"/>
                </a:lnTo>
                <a:lnTo>
                  <a:pt x="185385" y="927940"/>
                </a:lnTo>
                <a:lnTo>
                  <a:pt x="152662" y="897572"/>
                </a:lnTo>
                <a:lnTo>
                  <a:pt x="122598" y="864520"/>
                </a:lnTo>
                <a:lnTo>
                  <a:pt x="95376" y="828969"/>
                </a:lnTo>
                <a:lnTo>
                  <a:pt x="71184" y="791108"/>
                </a:lnTo>
                <a:lnTo>
                  <a:pt x="50205" y="751124"/>
                </a:lnTo>
                <a:lnTo>
                  <a:pt x="32625" y="709203"/>
                </a:lnTo>
                <a:lnTo>
                  <a:pt x="18629" y="665533"/>
                </a:lnTo>
                <a:lnTo>
                  <a:pt x="8403" y="620301"/>
                </a:lnTo>
                <a:lnTo>
                  <a:pt x="2131" y="573694"/>
                </a:lnTo>
                <a:lnTo>
                  <a:pt x="0" y="525899"/>
                </a:lnTo>
                <a:lnTo>
                  <a:pt x="2131" y="478100"/>
                </a:lnTo>
                <a:lnTo>
                  <a:pt x="8402" y="431490"/>
                </a:lnTo>
                <a:lnTo>
                  <a:pt x="18627" y="386255"/>
                </a:lnTo>
                <a:lnTo>
                  <a:pt x="32622" y="342582"/>
                </a:lnTo>
                <a:lnTo>
                  <a:pt x="50201" y="300659"/>
                </a:lnTo>
                <a:lnTo>
                  <a:pt x="71178" y="260673"/>
                </a:lnTo>
                <a:lnTo>
                  <a:pt x="95370" y="222810"/>
                </a:lnTo>
                <a:lnTo>
                  <a:pt x="122590" y="187259"/>
                </a:lnTo>
                <a:lnTo>
                  <a:pt x="152654" y="154205"/>
                </a:lnTo>
                <a:lnTo>
                  <a:pt x="185375" y="123837"/>
                </a:lnTo>
                <a:lnTo>
                  <a:pt x="220570" y="96340"/>
                </a:lnTo>
                <a:lnTo>
                  <a:pt x="258054" y="71903"/>
                </a:lnTo>
                <a:lnTo>
                  <a:pt x="297640" y="50712"/>
                </a:lnTo>
                <a:lnTo>
                  <a:pt x="339143" y="32954"/>
                </a:lnTo>
                <a:lnTo>
                  <a:pt x="382380" y="18817"/>
                </a:lnTo>
                <a:lnTo>
                  <a:pt x="427164" y="8488"/>
                </a:lnTo>
                <a:lnTo>
                  <a:pt x="473310" y="2153"/>
                </a:lnTo>
                <a:lnTo>
                  <a:pt x="520633" y="0"/>
                </a:lnTo>
                <a:lnTo>
                  <a:pt x="567956" y="2153"/>
                </a:lnTo>
                <a:lnTo>
                  <a:pt x="614102" y="8488"/>
                </a:lnTo>
                <a:lnTo>
                  <a:pt x="658886" y="18817"/>
                </a:lnTo>
                <a:lnTo>
                  <a:pt x="702122" y="32954"/>
                </a:lnTo>
                <a:lnTo>
                  <a:pt x="735909" y="47410"/>
                </a:lnTo>
                <a:lnTo>
                  <a:pt x="520633" y="47410"/>
                </a:lnTo>
                <a:lnTo>
                  <a:pt x="472320" y="49885"/>
                </a:lnTo>
                <a:lnTo>
                  <a:pt x="425387" y="57149"/>
                </a:lnTo>
                <a:lnTo>
                  <a:pt x="380074" y="68960"/>
                </a:lnTo>
                <a:lnTo>
                  <a:pt x="336619" y="85074"/>
                </a:lnTo>
                <a:lnTo>
                  <a:pt x="295264" y="105250"/>
                </a:lnTo>
                <a:lnTo>
                  <a:pt x="256248" y="129245"/>
                </a:lnTo>
                <a:lnTo>
                  <a:pt x="219810" y="156816"/>
                </a:lnTo>
                <a:lnTo>
                  <a:pt x="186190" y="187723"/>
                </a:lnTo>
                <a:lnTo>
                  <a:pt x="155629" y="221721"/>
                </a:lnTo>
                <a:lnTo>
                  <a:pt x="128365" y="258569"/>
                </a:lnTo>
                <a:lnTo>
                  <a:pt x="104638" y="298024"/>
                </a:lnTo>
                <a:lnTo>
                  <a:pt x="84688" y="339843"/>
                </a:lnTo>
                <a:lnTo>
                  <a:pt x="68754" y="383786"/>
                </a:lnTo>
                <a:lnTo>
                  <a:pt x="57076" y="429608"/>
                </a:lnTo>
                <a:lnTo>
                  <a:pt x="49894" y="477064"/>
                </a:lnTo>
                <a:lnTo>
                  <a:pt x="47446" y="525923"/>
                </a:lnTo>
                <a:lnTo>
                  <a:pt x="49894" y="574774"/>
                </a:lnTo>
                <a:lnTo>
                  <a:pt x="57077" y="622230"/>
                </a:lnTo>
                <a:lnTo>
                  <a:pt x="68756" y="668049"/>
                </a:lnTo>
                <a:lnTo>
                  <a:pt x="84691" y="711988"/>
                </a:lnTo>
                <a:lnTo>
                  <a:pt x="104643" y="753806"/>
                </a:lnTo>
                <a:lnTo>
                  <a:pt x="128371" y="793259"/>
                </a:lnTo>
                <a:lnTo>
                  <a:pt x="155636" y="830105"/>
                </a:lnTo>
                <a:lnTo>
                  <a:pt x="186198" y="864102"/>
                </a:lnTo>
                <a:lnTo>
                  <a:pt x="219818" y="895007"/>
                </a:lnTo>
                <a:lnTo>
                  <a:pt x="256256" y="922578"/>
                </a:lnTo>
                <a:lnTo>
                  <a:pt x="295272" y="946573"/>
                </a:lnTo>
                <a:lnTo>
                  <a:pt x="336626" y="966748"/>
                </a:lnTo>
                <a:lnTo>
                  <a:pt x="380079" y="982862"/>
                </a:lnTo>
                <a:lnTo>
                  <a:pt x="425391" y="994673"/>
                </a:lnTo>
                <a:lnTo>
                  <a:pt x="472322" y="1001936"/>
                </a:lnTo>
                <a:lnTo>
                  <a:pt x="520633" y="1004412"/>
                </a:lnTo>
                <a:lnTo>
                  <a:pt x="735789" y="1004412"/>
                </a:lnTo>
                <a:lnTo>
                  <a:pt x="702113" y="1018820"/>
                </a:lnTo>
                <a:lnTo>
                  <a:pt x="658878" y="1032957"/>
                </a:lnTo>
                <a:lnTo>
                  <a:pt x="614096" y="1043287"/>
                </a:lnTo>
                <a:lnTo>
                  <a:pt x="567952" y="1049622"/>
                </a:lnTo>
                <a:lnTo>
                  <a:pt x="520633" y="1051775"/>
                </a:lnTo>
                <a:close/>
              </a:path>
              <a:path w="1041400" h="1052195">
                <a:moveTo>
                  <a:pt x="735789" y="1004412"/>
                </a:moveTo>
                <a:lnTo>
                  <a:pt x="520633" y="1004412"/>
                </a:lnTo>
                <a:lnTo>
                  <a:pt x="568944" y="1001936"/>
                </a:lnTo>
                <a:lnTo>
                  <a:pt x="615875" y="994673"/>
                </a:lnTo>
                <a:lnTo>
                  <a:pt x="661187" y="982862"/>
                </a:lnTo>
                <a:lnTo>
                  <a:pt x="704639" y="966748"/>
                </a:lnTo>
                <a:lnTo>
                  <a:pt x="745994" y="946573"/>
                </a:lnTo>
                <a:lnTo>
                  <a:pt x="785010" y="922578"/>
                </a:lnTo>
                <a:lnTo>
                  <a:pt x="821447" y="895007"/>
                </a:lnTo>
                <a:lnTo>
                  <a:pt x="855067" y="864102"/>
                </a:lnTo>
                <a:lnTo>
                  <a:pt x="885630" y="830105"/>
                </a:lnTo>
                <a:lnTo>
                  <a:pt x="912895" y="793259"/>
                </a:lnTo>
                <a:lnTo>
                  <a:pt x="936623" y="753806"/>
                </a:lnTo>
                <a:lnTo>
                  <a:pt x="956574" y="711988"/>
                </a:lnTo>
                <a:lnTo>
                  <a:pt x="972509" y="668049"/>
                </a:lnTo>
                <a:lnTo>
                  <a:pt x="984188" y="622230"/>
                </a:lnTo>
                <a:lnTo>
                  <a:pt x="991372" y="574774"/>
                </a:lnTo>
                <a:lnTo>
                  <a:pt x="993818" y="525899"/>
                </a:lnTo>
                <a:lnTo>
                  <a:pt x="991371" y="477064"/>
                </a:lnTo>
                <a:lnTo>
                  <a:pt x="984187" y="429601"/>
                </a:lnTo>
                <a:lnTo>
                  <a:pt x="972506" y="383777"/>
                </a:lnTo>
                <a:lnTo>
                  <a:pt x="956570" y="339833"/>
                </a:lnTo>
                <a:lnTo>
                  <a:pt x="936617" y="298013"/>
                </a:lnTo>
                <a:lnTo>
                  <a:pt x="912887" y="258558"/>
                </a:lnTo>
                <a:lnTo>
                  <a:pt x="885621" y="221711"/>
                </a:lnTo>
                <a:lnTo>
                  <a:pt x="855058" y="187714"/>
                </a:lnTo>
                <a:lnTo>
                  <a:pt x="821437" y="156809"/>
                </a:lnTo>
                <a:lnTo>
                  <a:pt x="784999" y="129238"/>
                </a:lnTo>
                <a:lnTo>
                  <a:pt x="745984" y="105245"/>
                </a:lnTo>
                <a:lnTo>
                  <a:pt x="704630" y="85070"/>
                </a:lnTo>
                <a:lnTo>
                  <a:pt x="661179" y="68957"/>
                </a:lnTo>
                <a:lnTo>
                  <a:pt x="615868" y="57148"/>
                </a:lnTo>
                <a:lnTo>
                  <a:pt x="568938" y="49885"/>
                </a:lnTo>
                <a:lnTo>
                  <a:pt x="520633" y="47410"/>
                </a:lnTo>
                <a:lnTo>
                  <a:pt x="735909" y="47410"/>
                </a:lnTo>
                <a:lnTo>
                  <a:pt x="783212" y="71903"/>
                </a:lnTo>
                <a:lnTo>
                  <a:pt x="820695" y="96340"/>
                </a:lnTo>
                <a:lnTo>
                  <a:pt x="855890" y="123837"/>
                </a:lnTo>
                <a:lnTo>
                  <a:pt x="888612" y="154205"/>
                </a:lnTo>
                <a:lnTo>
                  <a:pt x="918676" y="187259"/>
                </a:lnTo>
                <a:lnTo>
                  <a:pt x="945896" y="222810"/>
                </a:lnTo>
                <a:lnTo>
                  <a:pt x="970087" y="260673"/>
                </a:lnTo>
                <a:lnTo>
                  <a:pt x="991065" y="300659"/>
                </a:lnTo>
                <a:lnTo>
                  <a:pt x="1008644" y="342582"/>
                </a:lnTo>
                <a:lnTo>
                  <a:pt x="1022638" y="386255"/>
                </a:lnTo>
                <a:lnTo>
                  <a:pt x="1032864" y="431490"/>
                </a:lnTo>
                <a:lnTo>
                  <a:pt x="1039135" y="478100"/>
                </a:lnTo>
                <a:lnTo>
                  <a:pt x="1041265" y="525923"/>
                </a:lnTo>
                <a:lnTo>
                  <a:pt x="1039134" y="573694"/>
                </a:lnTo>
                <a:lnTo>
                  <a:pt x="1032863" y="620301"/>
                </a:lnTo>
                <a:lnTo>
                  <a:pt x="1022637" y="665533"/>
                </a:lnTo>
                <a:lnTo>
                  <a:pt x="1008641" y="709203"/>
                </a:lnTo>
                <a:lnTo>
                  <a:pt x="991061" y="751124"/>
                </a:lnTo>
                <a:lnTo>
                  <a:pt x="970082" y="791108"/>
                </a:lnTo>
                <a:lnTo>
                  <a:pt x="945889" y="828969"/>
                </a:lnTo>
                <a:lnTo>
                  <a:pt x="918668" y="864520"/>
                </a:lnTo>
                <a:lnTo>
                  <a:pt x="888603" y="897572"/>
                </a:lnTo>
                <a:lnTo>
                  <a:pt x="855880" y="927940"/>
                </a:lnTo>
                <a:lnTo>
                  <a:pt x="820685" y="955436"/>
                </a:lnTo>
                <a:lnTo>
                  <a:pt x="783201" y="979872"/>
                </a:lnTo>
                <a:lnTo>
                  <a:pt x="743616" y="1001063"/>
                </a:lnTo>
                <a:lnTo>
                  <a:pt x="735789" y="1004412"/>
                </a:lnTo>
                <a:close/>
              </a:path>
            </a:pathLst>
          </a:custGeom>
          <a:solidFill>
            <a:srgbClr val="000000"/>
          </a:solidFill>
        </p:spPr>
        <p:txBody>
          <a:bodyPr wrap="square" lIns="0" tIns="0" rIns="0" bIns="0" rtlCol="0"/>
          <a:lstStyle/>
          <a:p>
            <a:endParaRPr/>
          </a:p>
        </p:txBody>
      </p:sp>
      <p:sp>
        <p:nvSpPr>
          <p:cNvPr id="6" name="object 6"/>
          <p:cNvSpPr/>
          <p:nvPr/>
        </p:nvSpPr>
        <p:spPr>
          <a:xfrm>
            <a:off x="6187550" y="1385866"/>
            <a:ext cx="1993053" cy="1263650"/>
          </a:xfrm>
          <a:custGeom>
            <a:avLst/>
            <a:gdLst/>
            <a:ahLst/>
            <a:cxnLst/>
            <a:rect l="l" t="t" r="r" b="b"/>
            <a:pathLst>
              <a:path w="2989579" h="1895475">
                <a:moveTo>
                  <a:pt x="1773986" y="876401"/>
                </a:moveTo>
                <a:lnTo>
                  <a:pt x="1750428" y="855662"/>
                </a:lnTo>
                <a:lnTo>
                  <a:pt x="1696961" y="855662"/>
                </a:lnTo>
                <a:lnTo>
                  <a:pt x="1696961" y="903097"/>
                </a:lnTo>
                <a:lnTo>
                  <a:pt x="1488948" y="1132357"/>
                </a:lnTo>
                <a:lnTo>
                  <a:pt x="1519174" y="958926"/>
                </a:lnTo>
                <a:lnTo>
                  <a:pt x="1517256" y="951839"/>
                </a:lnTo>
                <a:lnTo>
                  <a:pt x="1508239" y="941146"/>
                </a:lnTo>
                <a:lnTo>
                  <a:pt x="1501571" y="938072"/>
                </a:lnTo>
                <a:lnTo>
                  <a:pt x="1363332" y="938072"/>
                </a:lnTo>
                <a:lnTo>
                  <a:pt x="1530489" y="717105"/>
                </a:lnTo>
                <a:lnTo>
                  <a:pt x="1530489" y="879398"/>
                </a:lnTo>
                <a:lnTo>
                  <a:pt x="1532356" y="888631"/>
                </a:lnTo>
                <a:lnTo>
                  <a:pt x="1537436" y="896162"/>
                </a:lnTo>
                <a:lnTo>
                  <a:pt x="1544967" y="901242"/>
                </a:lnTo>
                <a:lnTo>
                  <a:pt x="1554213" y="903097"/>
                </a:lnTo>
                <a:lnTo>
                  <a:pt x="1696961" y="903097"/>
                </a:lnTo>
                <a:lnTo>
                  <a:pt x="1696961" y="855662"/>
                </a:lnTo>
                <a:lnTo>
                  <a:pt x="1577936" y="855662"/>
                </a:lnTo>
                <a:lnTo>
                  <a:pt x="1577936" y="717105"/>
                </a:lnTo>
                <a:lnTo>
                  <a:pt x="1577936" y="646404"/>
                </a:lnTo>
                <a:lnTo>
                  <a:pt x="1576768" y="639051"/>
                </a:lnTo>
                <a:lnTo>
                  <a:pt x="1573479" y="632561"/>
                </a:lnTo>
                <a:lnTo>
                  <a:pt x="1568373" y="627380"/>
                </a:lnTo>
                <a:lnTo>
                  <a:pt x="1561757" y="623938"/>
                </a:lnTo>
                <a:lnTo>
                  <a:pt x="1554429" y="622731"/>
                </a:lnTo>
                <a:lnTo>
                  <a:pt x="1547228" y="623798"/>
                </a:lnTo>
                <a:lnTo>
                  <a:pt x="1296746" y="947458"/>
                </a:lnTo>
                <a:lnTo>
                  <a:pt x="1292047" y="959548"/>
                </a:lnTo>
                <a:lnTo>
                  <a:pt x="1292326" y="966025"/>
                </a:lnTo>
                <a:lnTo>
                  <a:pt x="1294422" y="972286"/>
                </a:lnTo>
                <a:lnTo>
                  <a:pt x="1298435" y="980338"/>
                </a:lnTo>
                <a:lnTo>
                  <a:pt x="1306664" y="985431"/>
                </a:lnTo>
                <a:lnTo>
                  <a:pt x="1466392" y="985431"/>
                </a:lnTo>
                <a:lnTo>
                  <a:pt x="1428191" y="1204836"/>
                </a:lnTo>
                <a:lnTo>
                  <a:pt x="1448054" y="1232585"/>
                </a:lnTo>
                <a:lnTo>
                  <a:pt x="1458087" y="1232585"/>
                </a:lnTo>
                <a:lnTo>
                  <a:pt x="1464538" y="1229880"/>
                </a:lnTo>
                <a:lnTo>
                  <a:pt x="1552981" y="1132357"/>
                </a:lnTo>
                <a:lnTo>
                  <a:pt x="1768030" y="895273"/>
                </a:lnTo>
                <a:lnTo>
                  <a:pt x="1771865" y="889571"/>
                </a:lnTo>
                <a:lnTo>
                  <a:pt x="1773872" y="883132"/>
                </a:lnTo>
                <a:lnTo>
                  <a:pt x="1773986" y="876401"/>
                </a:lnTo>
                <a:close/>
              </a:path>
              <a:path w="2989579" h="1895475">
                <a:moveTo>
                  <a:pt x="2989173" y="1759877"/>
                </a:moveTo>
                <a:lnTo>
                  <a:pt x="2982366" y="1717967"/>
                </a:lnTo>
                <a:lnTo>
                  <a:pt x="2963468" y="1681530"/>
                </a:lnTo>
                <a:lnTo>
                  <a:pt x="2956407" y="1674482"/>
                </a:lnTo>
                <a:lnTo>
                  <a:pt x="2941701" y="1659813"/>
                </a:lnTo>
                <a:lnTo>
                  <a:pt x="2941701" y="1759877"/>
                </a:lnTo>
                <a:lnTo>
                  <a:pt x="2941701" y="1762696"/>
                </a:lnTo>
                <a:lnTo>
                  <a:pt x="2934970" y="1795894"/>
                </a:lnTo>
                <a:lnTo>
                  <a:pt x="2916631" y="1823046"/>
                </a:lnTo>
                <a:lnTo>
                  <a:pt x="2889453" y="1841360"/>
                </a:lnTo>
                <a:lnTo>
                  <a:pt x="2856204" y="1848091"/>
                </a:lnTo>
                <a:lnTo>
                  <a:pt x="2657208" y="1848091"/>
                </a:lnTo>
                <a:lnTo>
                  <a:pt x="2596781" y="1823059"/>
                </a:lnTo>
                <a:lnTo>
                  <a:pt x="2574188" y="1774952"/>
                </a:lnTo>
                <a:lnTo>
                  <a:pt x="2571712" y="1762696"/>
                </a:lnTo>
                <a:lnTo>
                  <a:pt x="2571712" y="1759877"/>
                </a:lnTo>
                <a:lnTo>
                  <a:pt x="2596769" y="1699526"/>
                </a:lnTo>
                <a:lnTo>
                  <a:pt x="2657208" y="1674482"/>
                </a:lnTo>
                <a:lnTo>
                  <a:pt x="2856204" y="1674482"/>
                </a:lnTo>
                <a:lnTo>
                  <a:pt x="2889453" y="1681200"/>
                </a:lnTo>
                <a:lnTo>
                  <a:pt x="2916631" y="1699514"/>
                </a:lnTo>
                <a:lnTo>
                  <a:pt x="2934970" y="1726666"/>
                </a:lnTo>
                <a:lnTo>
                  <a:pt x="2941701" y="1759877"/>
                </a:lnTo>
                <a:lnTo>
                  <a:pt x="2941701" y="1659813"/>
                </a:lnTo>
                <a:lnTo>
                  <a:pt x="2934665" y="1652778"/>
                </a:lnTo>
                <a:lnTo>
                  <a:pt x="2898178" y="1633905"/>
                </a:lnTo>
                <a:lnTo>
                  <a:pt x="2856204" y="1627124"/>
                </a:lnTo>
                <a:lnTo>
                  <a:pt x="2657208" y="1627124"/>
                </a:lnTo>
                <a:lnTo>
                  <a:pt x="2612910" y="1634718"/>
                </a:lnTo>
                <a:lnTo>
                  <a:pt x="2574963" y="1655737"/>
                </a:lnTo>
                <a:lnTo>
                  <a:pt x="2545943" y="1687563"/>
                </a:lnTo>
                <a:lnTo>
                  <a:pt x="2528443" y="1727555"/>
                </a:lnTo>
                <a:lnTo>
                  <a:pt x="460705" y="1727555"/>
                </a:lnTo>
                <a:lnTo>
                  <a:pt x="443191" y="1687563"/>
                </a:lnTo>
                <a:lnTo>
                  <a:pt x="431266" y="1674482"/>
                </a:lnTo>
                <a:lnTo>
                  <a:pt x="417436" y="1659318"/>
                </a:lnTo>
                <a:lnTo>
                  <a:pt x="417436" y="1759877"/>
                </a:lnTo>
                <a:lnTo>
                  <a:pt x="417410" y="1762696"/>
                </a:lnTo>
                <a:lnTo>
                  <a:pt x="410692" y="1795894"/>
                </a:lnTo>
                <a:lnTo>
                  <a:pt x="392353" y="1823046"/>
                </a:lnTo>
                <a:lnTo>
                  <a:pt x="365175" y="1841360"/>
                </a:lnTo>
                <a:lnTo>
                  <a:pt x="331914" y="1848091"/>
                </a:lnTo>
                <a:lnTo>
                  <a:pt x="132943" y="1848091"/>
                </a:lnTo>
                <a:lnTo>
                  <a:pt x="99695" y="1841373"/>
                </a:lnTo>
                <a:lnTo>
                  <a:pt x="72517" y="1823059"/>
                </a:lnTo>
                <a:lnTo>
                  <a:pt x="54178" y="1795907"/>
                </a:lnTo>
                <a:lnTo>
                  <a:pt x="47447" y="1762696"/>
                </a:lnTo>
                <a:lnTo>
                  <a:pt x="47447" y="1759877"/>
                </a:lnTo>
                <a:lnTo>
                  <a:pt x="54178" y="1726679"/>
                </a:lnTo>
                <a:lnTo>
                  <a:pt x="72517" y="1699526"/>
                </a:lnTo>
                <a:lnTo>
                  <a:pt x="99695" y="1681213"/>
                </a:lnTo>
                <a:lnTo>
                  <a:pt x="132943" y="1674482"/>
                </a:lnTo>
                <a:lnTo>
                  <a:pt x="331939" y="1674482"/>
                </a:lnTo>
                <a:lnTo>
                  <a:pt x="365188" y="1681200"/>
                </a:lnTo>
                <a:lnTo>
                  <a:pt x="392366" y="1699514"/>
                </a:lnTo>
                <a:lnTo>
                  <a:pt x="410705" y="1726666"/>
                </a:lnTo>
                <a:lnTo>
                  <a:pt x="417436" y="1759877"/>
                </a:lnTo>
                <a:lnTo>
                  <a:pt x="417436" y="1659318"/>
                </a:lnTo>
                <a:lnTo>
                  <a:pt x="414172" y="1655737"/>
                </a:lnTo>
                <a:lnTo>
                  <a:pt x="376212" y="1634718"/>
                </a:lnTo>
                <a:lnTo>
                  <a:pt x="331914" y="1627124"/>
                </a:lnTo>
                <a:lnTo>
                  <a:pt x="132943" y="1627124"/>
                </a:lnTo>
                <a:lnTo>
                  <a:pt x="90970" y="1633905"/>
                </a:lnTo>
                <a:lnTo>
                  <a:pt x="54483" y="1652778"/>
                </a:lnTo>
                <a:lnTo>
                  <a:pt x="25692" y="1681530"/>
                </a:lnTo>
                <a:lnTo>
                  <a:pt x="6794" y="1717967"/>
                </a:lnTo>
                <a:lnTo>
                  <a:pt x="0" y="1759877"/>
                </a:lnTo>
                <a:lnTo>
                  <a:pt x="0" y="1762696"/>
                </a:lnTo>
                <a:lnTo>
                  <a:pt x="6794" y="1804619"/>
                </a:lnTo>
                <a:lnTo>
                  <a:pt x="25692" y="1841068"/>
                </a:lnTo>
                <a:lnTo>
                  <a:pt x="54483" y="1869821"/>
                </a:lnTo>
                <a:lnTo>
                  <a:pt x="90970" y="1888693"/>
                </a:lnTo>
                <a:lnTo>
                  <a:pt x="132943" y="1895475"/>
                </a:lnTo>
                <a:lnTo>
                  <a:pt x="331939" y="1895475"/>
                </a:lnTo>
                <a:lnTo>
                  <a:pt x="380911" y="1886127"/>
                </a:lnTo>
                <a:lnTo>
                  <a:pt x="421690" y="1860511"/>
                </a:lnTo>
                <a:lnTo>
                  <a:pt x="450672" y="1822246"/>
                </a:lnTo>
                <a:lnTo>
                  <a:pt x="464248" y="1774952"/>
                </a:lnTo>
                <a:lnTo>
                  <a:pt x="2524925" y="1774952"/>
                </a:lnTo>
                <a:lnTo>
                  <a:pt x="2538501" y="1822246"/>
                </a:lnTo>
                <a:lnTo>
                  <a:pt x="2567482" y="1860511"/>
                </a:lnTo>
                <a:lnTo>
                  <a:pt x="2608262" y="1886127"/>
                </a:lnTo>
                <a:lnTo>
                  <a:pt x="2657233" y="1895475"/>
                </a:lnTo>
                <a:lnTo>
                  <a:pt x="2856230" y="1895475"/>
                </a:lnTo>
                <a:lnTo>
                  <a:pt x="2898203" y="1888693"/>
                </a:lnTo>
                <a:lnTo>
                  <a:pt x="2934690" y="1869821"/>
                </a:lnTo>
                <a:lnTo>
                  <a:pt x="2963481" y="1841068"/>
                </a:lnTo>
                <a:lnTo>
                  <a:pt x="2982379" y="1804619"/>
                </a:lnTo>
                <a:lnTo>
                  <a:pt x="2989173" y="1762696"/>
                </a:lnTo>
                <a:lnTo>
                  <a:pt x="2989173" y="1759877"/>
                </a:lnTo>
                <a:close/>
              </a:path>
              <a:path w="2989579" h="1895475">
                <a:moveTo>
                  <a:pt x="2989173" y="672858"/>
                </a:moveTo>
                <a:lnTo>
                  <a:pt x="2982366" y="622058"/>
                </a:lnTo>
                <a:lnTo>
                  <a:pt x="2963468" y="596658"/>
                </a:lnTo>
                <a:lnTo>
                  <a:pt x="2953867" y="583958"/>
                </a:lnTo>
                <a:lnTo>
                  <a:pt x="2941701" y="567867"/>
                </a:lnTo>
                <a:lnTo>
                  <a:pt x="2941701" y="672858"/>
                </a:lnTo>
                <a:lnTo>
                  <a:pt x="2934970" y="710958"/>
                </a:lnTo>
                <a:lnTo>
                  <a:pt x="2916631" y="736358"/>
                </a:lnTo>
                <a:lnTo>
                  <a:pt x="2889453" y="749058"/>
                </a:lnTo>
                <a:lnTo>
                  <a:pt x="2856204" y="761758"/>
                </a:lnTo>
                <a:lnTo>
                  <a:pt x="2657208" y="761758"/>
                </a:lnTo>
                <a:lnTo>
                  <a:pt x="2623959" y="749058"/>
                </a:lnTo>
                <a:lnTo>
                  <a:pt x="2596781" y="736358"/>
                </a:lnTo>
                <a:lnTo>
                  <a:pt x="2578443" y="710958"/>
                </a:lnTo>
                <a:lnTo>
                  <a:pt x="2573959" y="685558"/>
                </a:lnTo>
                <a:lnTo>
                  <a:pt x="2571712" y="672858"/>
                </a:lnTo>
                <a:lnTo>
                  <a:pt x="2578443" y="634758"/>
                </a:lnTo>
                <a:lnTo>
                  <a:pt x="2596769" y="609358"/>
                </a:lnTo>
                <a:lnTo>
                  <a:pt x="2623959" y="583958"/>
                </a:lnTo>
                <a:lnTo>
                  <a:pt x="2889453" y="583958"/>
                </a:lnTo>
                <a:lnTo>
                  <a:pt x="2916631" y="609358"/>
                </a:lnTo>
                <a:lnTo>
                  <a:pt x="2934970" y="634758"/>
                </a:lnTo>
                <a:lnTo>
                  <a:pt x="2941701" y="672858"/>
                </a:lnTo>
                <a:lnTo>
                  <a:pt x="2941701" y="567867"/>
                </a:lnTo>
                <a:lnTo>
                  <a:pt x="2934665" y="558558"/>
                </a:lnTo>
                <a:lnTo>
                  <a:pt x="2898178" y="545858"/>
                </a:lnTo>
                <a:lnTo>
                  <a:pt x="2856204" y="533158"/>
                </a:lnTo>
                <a:lnTo>
                  <a:pt x="2657208" y="533158"/>
                </a:lnTo>
                <a:lnTo>
                  <a:pt x="2612910" y="545858"/>
                </a:lnTo>
                <a:lnTo>
                  <a:pt x="2574963" y="558558"/>
                </a:lnTo>
                <a:lnTo>
                  <a:pt x="2545931" y="596658"/>
                </a:lnTo>
                <a:lnTo>
                  <a:pt x="2528417" y="634758"/>
                </a:lnTo>
                <a:lnTo>
                  <a:pt x="2126754" y="634758"/>
                </a:lnTo>
                <a:lnTo>
                  <a:pt x="2126754" y="926858"/>
                </a:lnTo>
                <a:lnTo>
                  <a:pt x="2125014" y="964958"/>
                </a:lnTo>
                <a:lnTo>
                  <a:pt x="2119884" y="1015758"/>
                </a:lnTo>
                <a:lnTo>
                  <a:pt x="2111489" y="1066558"/>
                </a:lnTo>
                <a:lnTo>
                  <a:pt x="2099945" y="1104658"/>
                </a:lnTo>
                <a:lnTo>
                  <a:pt x="2085378" y="1142758"/>
                </a:lnTo>
                <a:lnTo>
                  <a:pt x="2067902" y="1193558"/>
                </a:lnTo>
                <a:lnTo>
                  <a:pt x="2047659" y="1231658"/>
                </a:lnTo>
                <a:lnTo>
                  <a:pt x="2024773" y="1269758"/>
                </a:lnTo>
                <a:lnTo>
                  <a:pt x="1999335" y="1307858"/>
                </a:lnTo>
                <a:lnTo>
                  <a:pt x="1971509" y="1345958"/>
                </a:lnTo>
                <a:lnTo>
                  <a:pt x="1941385" y="1371358"/>
                </a:lnTo>
                <a:lnTo>
                  <a:pt x="1909102" y="1409458"/>
                </a:lnTo>
                <a:lnTo>
                  <a:pt x="1874786" y="1434858"/>
                </a:lnTo>
                <a:lnTo>
                  <a:pt x="1838553" y="1460258"/>
                </a:lnTo>
                <a:lnTo>
                  <a:pt x="1800542" y="1485658"/>
                </a:lnTo>
                <a:lnTo>
                  <a:pt x="1760842" y="1498358"/>
                </a:lnTo>
                <a:lnTo>
                  <a:pt x="1719618" y="1523758"/>
                </a:lnTo>
                <a:lnTo>
                  <a:pt x="1633004" y="1549158"/>
                </a:lnTo>
                <a:lnTo>
                  <a:pt x="1587868" y="1549158"/>
                </a:lnTo>
                <a:lnTo>
                  <a:pt x="1541691" y="1561858"/>
                </a:lnTo>
                <a:lnTo>
                  <a:pt x="1447457" y="1561858"/>
                </a:lnTo>
                <a:lnTo>
                  <a:pt x="1401279" y="1549158"/>
                </a:lnTo>
                <a:lnTo>
                  <a:pt x="1356144" y="1549158"/>
                </a:lnTo>
                <a:lnTo>
                  <a:pt x="1269542" y="1523758"/>
                </a:lnTo>
                <a:lnTo>
                  <a:pt x="1228305" y="1498358"/>
                </a:lnTo>
                <a:lnTo>
                  <a:pt x="1188605" y="1485658"/>
                </a:lnTo>
                <a:lnTo>
                  <a:pt x="1150594" y="1460258"/>
                </a:lnTo>
                <a:lnTo>
                  <a:pt x="1114361" y="1434858"/>
                </a:lnTo>
                <a:lnTo>
                  <a:pt x="1080046" y="1409458"/>
                </a:lnTo>
                <a:lnTo>
                  <a:pt x="1047762" y="1371358"/>
                </a:lnTo>
                <a:lnTo>
                  <a:pt x="1017638" y="1345958"/>
                </a:lnTo>
                <a:lnTo>
                  <a:pt x="989812" y="1307858"/>
                </a:lnTo>
                <a:lnTo>
                  <a:pt x="964387" y="1269758"/>
                </a:lnTo>
                <a:lnTo>
                  <a:pt x="941489" y="1231658"/>
                </a:lnTo>
                <a:lnTo>
                  <a:pt x="921245" y="1193558"/>
                </a:lnTo>
                <a:lnTo>
                  <a:pt x="916876" y="1180858"/>
                </a:lnTo>
                <a:lnTo>
                  <a:pt x="903770" y="1142758"/>
                </a:lnTo>
                <a:lnTo>
                  <a:pt x="889203" y="1104658"/>
                </a:lnTo>
                <a:lnTo>
                  <a:pt x="877658" y="1066558"/>
                </a:lnTo>
                <a:lnTo>
                  <a:pt x="869264" y="1015758"/>
                </a:lnTo>
                <a:lnTo>
                  <a:pt x="864133" y="964958"/>
                </a:lnTo>
                <a:lnTo>
                  <a:pt x="862393" y="926858"/>
                </a:lnTo>
                <a:lnTo>
                  <a:pt x="864133" y="876058"/>
                </a:lnTo>
                <a:lnTo>
                  <a:pt x="869264" y="825258"/>
                </a:lnTo>
                <a:lnTo>
                  <a:pt x="877658" y="787158"/>
                </a:lnTo>
                <a:lnTo>
                  <a:pt x="889203" y="736358"/>
                </a:lnTo>
                <a:lnTo>
                  <a:pt x="903770" y="698258"/>
                </a:lnTo>
                <a:lnTo>
                  <a:pt x="908138" y="685558"/>
                </a:lnTo>
                <a:lnTo>
                  <a:pt x="921245" y="647458"/>
                </a:lnTo>
                <a:lnTo>
                  <a:pt x="941489" y="609358"/>
                </a:lnTo>
                <a:lnTo>
                  <a:pt x="964387" y="571258"/>
                </a:lnTo>
                <a:lnTo>
                  <a:pt x="989812" y="533158"/>
                </a:lnTo>
                <a:lnTo>
                  <a:pt x="1017638" y="507758"/>
                </a:lnTo>
                <a:lnTo>
                  <a:pt x="1047762" y="469658"/>
                </a:lnTo>
                <a:lnTo>
                  <a:pt x="1080046" y="444258"/>
                </a:lnTo>
                <a:lnTo>
                  <a:pt x="1114361" y="406158"/>
                </a:lnTo>
                <a:lnTo>
                  <a:pt x="1150594" y="380758"/>
                </a:lnTo>
                <a:lnTo>
                  <a:pt x="1188605" y="368058"/>
                </a:lnTo>
                <a:lnTo>
                  <a:pt x="1228305" y="342658"/>
                </a:lnTo>
                <a:lnTo>
                  <a:pt x="1269542" y="329958"/>
                </a:lnTo>
                <a:lnTo>
                  <a:pt x="1312189" y="304558"/>
                </a:lnTo>
                <a:lnTo>
                  <a:pt x="1356144" y="291858"/>
                </a:lnTo>
                <a:lnTo>
                  <a:pt x="1401279" y="291858"/>
                </a:lnTo>
                <a:lnTo>
                  <a:pt x="1447457" y="279158"/>
                </a:lnTo>
                <a:lnTo>
                  <a:pt x="1541691" y="279158"/>
                </a:lnTo>
                <a:lnTo>
                  <a:pt x="1587868" y="291858"/>
                </a:lnTo>
                <a:lnTo>
                  <a:pt x="1633004" y="291858"/>
                </a:lnTo>
                <a:lnTo>
                  <a:pt x="1676958" y="304558"/>
                </a:lnTo>
                <a:lnTo>
                  <a:pt x="1719618" y="329958"/>
                </a:lnTo>
                <a:lnTo>
                  <a:pt x="1760842" y="342658"/>
                </a:lnTo>
                <a:lnTo>
                  <a:pt x="1800542" y="368058"/>
                </a:lnTo>
                <a:lnTo>
                  <a:pt x="1838553" y="380758"/>
                </a:lnTo>
                <a:lnTo>
                  <a:pt x="1874786" y="406158"/>
                </a:lnTo>
                <a:lnTo>
                  <a:pt x="1909102" y="444258"/>
                </a:lnTo>
                <a:lnTo>
                  <a:pt x="1941385" y="469658"/>
                </a:lnTo>
                <a:lnTo>
                  <a:pt x="1971509" y="507758"/>
                </a:lnTo>
                <a:lnTo>
                  <a:pt x="2024773" y="571258"/>
                </a:lnTo>
                <a:lnTo>
                  <a:pt x="2047659" y="609358"/>
                </a:lnTo>
                <a:lnTo>
                  <a:pt x="2067902" y="647458"/>
                </a:lnTo>
                <a:lnTo>
                  <a:pt x="2085378" y="698258"/>
                </a:lnTo>
                <a:lnTo>
                  <a:pt x="2099945" y="736358"/>
                </a:lnTo>
                <a:lnTo>
                  <a:pt x="2111489" y="787158"/>
                </a:lnTo>
                <a:lnTo>
                  <a:pt x="2119884" y="825258"/>
                </a:lnTo>
                <a:lnTo>
                  <a:pt x="2125014" y="876058"/>
                </a:lnTo>
                <a:lnTo>
                  <a:pt x="2126754" y="926858"/>
                </a:lnTo>
                <a:lnTo>
                  <a:pt x="2126754" y="634758"/>
                </a:lnTo>
                <a:lnTo>
                  <a:pt x="2112734" y="634758"/>
                </a:lnTo>
                <a:lnTo>
                  <a:pt x="2091118" y="596658"/>
                </a:lnTo>
                <a:lnTo>
                  <a:pt x="2066594" y="545858"/>
                </a:lnTo>
                <a:lnTo>
                  <a:pt x="2039327" y="507758"/>
                </a:lnTo>
                <a:lnTo>
                  <a:pt x="2009419" y="469658"/>
                </a:lnTo>
                <a:lnTo>
                  <a:pt x="1977021" y="444258"/>
                </a:lnTo>
                <a:lnTo>
                  <a:pt x="1942261" y="406158"/>
                </a:lnTo>
                <a:lnTo>
                  <a:pt x="1905292" y="380758"/>
                </a:lnTo>
                <a:lnTo>
                  <a:pt x="1866226" y="342658"/>
                </a:lnTo>
                <a:lnTo>
                  <a:pt x="1825193" y="317258"/>
                </a:lnTo>
                <a:lnTo>
                  <a:pt x="1782356" y="304558"/>
                </a:lnTo>
                <a:lnTo>
                  <a:pt x="1737829" y="279158"/>
                </a:lnTo>
                <a:lnTo>
                  <a:pt x="1691741" y="266458"/>
                </a:lnTo>
                <a:lnTo>
                  <a:pt x="1595462" y="241058"/>
                </a:lnTo>
                <a:lnTo>
                  <a:pt x="1393698" y="241058"/>
                </a:lnTo>
                <a:lnTo>
                  <a:pt x="1297406" y="266458"/>
                </a:lnTo>
                <a:lnTo>
                  <a:pt x="1251318" y="279158"/>
                </a:lnTo>
                <a:lnTo>
                  <a:pt x="1206792" y="304558"/>
                </a:lnTo>
                <a:lnTo>
                  <a:pt x="1163955" y="317258"/>
                </a:lnTo>
                <a:lnTo>
                  <a:pt x="1122921" y="342658"/>
                </a:lnTo>
                <a:lnTo>
                  <a:pt x="1083856" y="380758"/>
                </a:lnTo>
                <a:lnTo>
                  <a:pt x="1046886" y="406158"/>
                </a:lnTo>
                <a:lnTo>
                  <a:pt x="1012126" y="444258"/>
                </a:lnTo>
                <a:lnTo>
                  <a:pt x="979728" y="469658"/>
                </a:lnTo>
                <a:lnTo>
                  <a:pt x="949833" y="507758"/>
                </a:lnTo>
                <a:lnTo>
                  <a:pt x="922553" y="545858"/>
                </a:lnTo>
                <a:lnTo>
                  <a:pt x="898029" y="596658"/>
                </a:lnTo>
                <a:lnTo>
                  <a:pt x="876414" y="634758"/>
                </a:lnTo>
                <a:lnTo>
                  <a:pt x="460705" y="634758"/>
                </a:lnTo>
                <a:lnTo>
                  <a:pt x="443204" y="596658"/>
                </a:lnTo>
                <a:lnTo>
                  <a:pt x="433527" y="583958"/>
                </a:lnTo>
                <a:lnTo>
                  <a:pt x="417436" y="562851"/>
                </a:lnTo>
                <a:lnTo>
                  <a:pt x="417436" y="672858"/>
                </a:lnTo>
                <a:lnTo>
                  <a:pt x="410692" y="710958"/>
                </a:lnTo>
                <a:lnTo>
                  <a:pt x="392353" y="736358"/>
                </a:lnTo>
                <a:lnTo>
                  <a:pt x="365175" y="749058"/>
                </a:lnTo>
                <a:lnTo>
                  <a:pt x="331914" y="761758"/>
                </a:lnTo>
                <a:lnTo>
                  <a:pt x="132943" y="761758"/>
                </a:lnTo>
                <a:lnTo>
                  <a:pt x="99695" y="749058"/>
                </a:lnTo>
                <a:lnTo>
                  <a:pt x="72517" y="736358"/>
                </a:lnTo>
                <a:lnTo>
                  <a:pt x="54178" y="710958"/>
                </a:lnTo>
                <a:lnTo>
                  <a:pt x="47447" y="672858"/>
                </a:lnTo>
                <a:lnTo>
                  <a:pt x="54178" y="634758"/>
                </a:lnTo>
                <a:lnTo>
                  <a:pt x="72517" y="609358"/>
                </a:lnTo>
                <a:lnTo>
                  <a:pt x="99695" y="583958"/>
                </a:lnTo>
                <a:lnTo>
                  <a:pt x="365188" y="583958"/>
                </a:lnTo>
                <a:lnTo>
                  <a:pt x="392366" y="609358"/>
                </a:lnTo>
                <a:lnTo>
                  <a:pt x="410705" y="634758"/>
                </a:lnTo>
                <a:lnTo>
                  <a:pt x="417436" y="672858"/>
                </a:lnTo>
                <a:lnTo>
                  <a:pt x="417436" y="562851"/>
                </a:lnTo>
                <a:lnTo>
                  <a:pt x="414172" y="558558"/>
                </a:lnTo>
                <a:lnTo>
                  <a:pt x="376212" y="545858"/>
                </a:lnTo>
                <a:lnTo>
                  <a:pt x="331914" y="533158"/>
                </a:lnTo>
                <a:lnTo>
                  <a:pt x="132943" y="533158"/>
                </a:lnTo>
                <a:lnTo>
                  <a:pt x="90970" y="545858"/>
                </a:lnTo>
                <a:lnTo>
                  <a:pt x="54483" y="558558"/>
                </a:lnTo>
                <a:lnTo>
                  <a:pt x="25692" y="596658"/>
                </a:lnTo>
                <a:lnTo>
                  <a:pt x="0" y="672858"/>
                </a:lnTo>
                <a:lnTo>
                  <a:pt x="6794" y="710958"/>
                </a:lnTo>
                <a:lnTo>
                  <a:pt x="25692" y="749058"/>
                </a:lnTo>
                <a:lnTo>
                  <a:pt x="54483" y="774458"/>
                </a:lnTo>
                <a:lnTo>
                  <a:pt x="90970" y="799858"/>
                </a:lnTo>
                <a:lnTo>
                  <a:pt x="380911" y="799858"/>
                </a:lnTo>
                <a:lnTo>
                  <a:pt x="421690" y="774458"/>
                </a:lnTo>
                <a:lnTo>
                  <a:pt x="431355" y="761758"/>
                </a:lnTo>
                <a:lnTo>
                  <a:pt x="450672" y="736358"/>
                </a:lnTo>
                <a:lnTo>
                  <a:pt x="464248" y="685558"/>
                </a:lnTo>
                <a:lnTo>
                  <a:pt x="856894" y="685558"/>
                </a:lnTo>
                <a:lnTo>
                  <a:pt x="842124" y="723658"/>
                </a:lnTo>
                <a:lnTo>
                  <a:pt x="830427" y="774458"/>
                </a:lnTo>
                <a:lnTo>
                  <a:pt x="821905" y="825258"/>
                </a:lnTo>
                <a:lnTo>
                  <a:pt x="816711" y="876058"/>
                </a:lnTo>
                <a:lnTo>
                  <a:pt x="814946" y="926858"/>
                </a:lnTo>
                <a:lnTo>
                  <a:pt x="817054" y="977658"/>
                </a:lnTo>
                <a:lnTo>
                  <a:pt x="823252" y="1028458"/>
                </a:lnTo>
                <a:lnTo>
                  <a:pt x="833386" y="1079258"/>
                </a:lnTo>
                <a:lnTo>
                  <a:pt x="847280" y="1130058"/>
                </a:lnTo>
                <a:lnTo>
                  <a:pt x="864743" y="1180858"/>
                </a:lnTo>
                <a:lnTo>
                  <a:pt x="460705" y="1180858"/>
                </a:lnTo>
                <a:lnTo>
                  <a:pt x="443191" y="1142758"/>
                </a:lnTo>
                <a:lnTo>
                  <a:pt x="433527" y="1130058"/>
                </a:lnTo>
                <a:lnTo>
                  <a:pt x="417436" y="1108951"/>
                </a:lnTo>
                <a:lnTo>
                  <a:pt x="417436" y="1206258"/>
                </a:lnTo>
                <a:lnTo>
                  <a:pt x="417410" y="1218958"/>
                </a:lnTo>
                <a:lnTo>
                  <a:pt x="410692" y="1244358"/>
                </a:lnTo>
                <a:lnTo>
                  <a:pt x="392353" y="1269758"/>
                </a:lnTo>
                <a:lnTo>
                  <a:pt x="365175" y="1295158"/>
                </a:lnTo>
                <a:lnTo>
                  <a:pt x="99695" y="1295158"/>
                </a:lnTo>
                <a:lnTo>
                  <a:pt x="72517" y="1269758"/>
                </a:lnTo>
                <a:lnTo>
                  <a:pt x="54178" y="1244358"/>
                </a:lnTo>
                <a:lnTo>
                  <a:pt x="47447" y="1218958"/>
                </a:lnTo>
                <a:lnTo>
                  <a:pt x="47447" y="1206258"/>
                </a:lnTo>
                <a:lnTo>
                  <a:pt x="54178" y="1180858"/>
                </a:lnTo>
                <a:lnTo>
                  <a:pt x="72517" y="1155458"/>
                </a:lnTo>
                <a:lnTo>
                  <a:pt x="99695" y="1130058"/>
                </a:lnTo>
                <a:lnTo>
                  <a:pt x="365188" y="1130058"/>
                </a:lnTo>
                <a:lnTo>
                  <a:pt x="392366" y="1155458"/>
                </a:lnTo>
                <a:lnTo>
                  <a:pt x="410705" y="1180858"/>
                </a:lnTo>
                <a:lnTo>
                  <a:pt x="417436" y="1206258"/>
                </a:lnTo>
                <a:lnTo>
                  <a:pt x="417436" y="1108951"/>
                </a:lnTo>
                <a:lnTo>
                  <a:pt x="414172" y="1104658"/>
                </a:lnTo>
                <a:lnTo>
                  <a:pt x="376212" y="1091958"/>
                </a:lnTo>
                <a:lnTo>
                  <a:pt x="331914" y="1079258"/>
                </a:lnTo>
                <a:lnTo>
                  <a:pt x="90970" y="1079258"/>
                </a:lnTo>
                <a:lnTo>
                  <a:pt x="54483" y="1104658"/>
                </a:lnTo>
                <a:lnTo>
                  <a:pt x="25692" y="1130058"/>
                </a:lnTo>
                <a:lnTo>
                  <a:pt x="6794" y="1168158"/>
                </a:lnTo>
                <a:lnTo>
                  <a:pt x="0" y="1206258"/>
                </a:lnTo>
                <a:lnTo>
                  <a:pt x="0" y="1218958"/>
                </a:lnTo>
                <a:lnTo>
                  <a:pt x="6794" y="1257058"/>
                </a:lnTo>
                <a:lnTo>
                  <a:pt x="25692" y="1295158"/>
                </a:lnTo>
                <a:lnTo>
                  <a:pt x="54483" y="1320558"/>
                </a:lnTo>
                <a:lnTo>
                  <a:pt x="90970" y="1345958"/>
                </a:lnTo>
                <a:lnTo>
                  <a:pt x="331939" y="1345958"/>
                </a:lnTo>
                <a:lnTo>
                  <a:pt x="380923" y="1333258"/>
                </a:lnTo>
                <a:lnTo>
                  <a:pt x="421716" y="1307858"/>
                </a:lnTo>
                <a:lnTo>
                  <a:pt x="431368" y="1295158"/>
                </a:lnTo>
                <a:lnTo>
                  <a:pt x="450684" y="1269758"/>
                </a:lnTo>
                <a:lnTo>
                  <a:pt x="464248" y="1231658"/>
                </a:lnTo>
                <a:lnTo>
                  <a:pt x="885875" y="1231658"/>
                </a:lnTo>
                <a:lnTo>
                  <a:pt x="908138" y="1269758"/>
                </a:lnTo>
                <a:lnTo>
                  <a:pt x="933081" y="1307858"/>
                </a:lnTo>
                <a:lnTo>
                  <a:pt x="960577" y="1345958"/>
                </a:lnTo>
                <a:lnTo>
                  <a:pt x="990511" y="1384058"/>
                </a:lnTo>
                <a:lnTo>
                  <a:pt x="1022743" y="1409458"/>
                </a:lnTo>
                <a:lnTo>
                  <a:pt x="1057173" y="1447558"/>
                </a:lnTo>
                <a:lnTo>
                  <a:pt x="1093660" y="1472958"/>
                </a:lnTo>
                <a:lnTo>
                  <a:pt x="1132090" y="1498358"/>
                </a:lnTo>
                <a:lnTo>
                  <a:pt x="1172337" y="1523758"/>
                </a:lnTo>
                <a:lnTo>
                  <a:pt x="1214272" y="1549158"/>
                </a:lnTo>
                <a:lnTo>
                  <a:pt x="1302740" y="1574558"/>
                </a:lnTo>
                <a:lnTo>
                  <a:pt x="1396504" y="1599958"/>
                </a:lnTo>
                <a:lnTo>
                  <a:pt x="1445056" y="1599958"/>
                </a:lnTo>
                <a:lnTo>
                  <a:pt x="1494574" y="1612658"/>
                </a:lnTo>
                <a:lnTo>
                  <a:pt x="1544091" y="1599958"/>
                </a:lnTo>
                <a:lnTo>
                  <a:pt x="1592643" y="1599958"/>
                </a:lnTo>
                <a:lnTo>
                  <a:pt x="1640128" y="1587258"/>
                </a:lnTo>
                <a:lnTo>
                  <a:pt x="1731365" y="1561858"/>
                </a:lnTo>
                <a:lnTo>
                  <a:pt x="1774875" y="1549158"/>
                </a:lnTo>
                <a:lnTo>
                  <a:pt x="1816811" y="1523758"/>
                </a:lnTo>
                <a:lnTo>
                  <a:pt x="1857057" y="1498358"/>
                </a:lnTo>
                <a:lnTo>
                  <a:pt x="1895487" y="1472958"/>
                </a:lnTo>
                <a:lnTo>
                  <a:pt x="1931974" y="1447558"/>
                </a:lnTo>
                <a:lnTo>
                  <a:pt x="1966404" y="1409458"/>
                </a:lnTo>
                <a:lnTo>
                  <a:pt x="1998637" y="1384058"/>
                </a:lnTo>
                <a:lnTo>
                  <a:pt x="2028571" y="1345958"/>
                </a:lnTo>
                <a:lnTo>
                  <a:pt x="2056066" y="1307858"/>
                </a:lnTo>
                <a:lnTo>
                  <a:pt x="2081009" y="1269758"/>
                </a:lnTo>
                <a:lnTo>
                  <a:pt x="2103272" y="1231658"/>
                </a:lnTo>
                <a:lnTo>
                  <a:pt x="2524899" y="1231658"/>
                </a:lnTo>
                <a:lnTo>
                  <a:pt x="2538463" y="1269758"/>
                </a:lnTo>
                <a:lnTo>
                  <a:pt x="2567444" y="1307858"/>
                </a:lnTo>
                <a:lnTo>
                  <a:pt x="2608237" y="1333258"/>
                </a:lnTo>
                <a:lnTo>
                  <a:pt x="2657208" y="1345958"/>
                </a:lnTo>
                <a:lnTo>
                  <a:pt x="2898178" y="1345958"/>
                </a:lnTo>
                <a:lnTo>
                  <a:pt x="2934665" y="1320558"/>
                </a:lnTo>
                <a:lnTo>
                  <a:pt x="2963468" y="1295158"/>
                </a:lnTo>
                <a:lnTo>
                  <a:pt x="2982353" y="1257058"/>
                </a:lnTo>
                <a:lnTo>
                  <a:pt x="2989148" y="1218958"/>
                </a:lnTo>
                <a:lnTo>
                  <a:pt x="2989148" y="1206258"/>
                </a:lnTo>
                <a:lnTo>
                  <a:pt x="2982353" y="1168158"/>
                </a:lnTo>
                <a:lnTo>
                  <a:pt x="2963468" y="1130058"/>
                </a:lnTo>
                <a:lnTo>
                  <a:pt x="2941726" y="1110894"/>
                </a:lnTo>
                <a:lnTo>
                  <a:pt x="2941726" y="1206258"/>
                </a:lnTo>
                <a:lnTo>
                  <a:pt x="2941726" y="1218958"/>
                </a:lnTo>
                <a:lnTo>
                  <a:pt x="2934995" y="1244358"/>
                </a:lnTo>
                <a:lnTo>
                  <a:pt x="2916656" y="1269758"/>
                </a:lnTo>
                <a:lnTo>
                  <a:pt x="2889478" y="1295158"/>
                </a:lnTo>
                <a:lnTo>
                  <a:pt x="2623985" y="1295158"/>
                </a:lnTo>
                <a:lnTo>
                  <a:pt x="2596807" y="1269758"/>
                </a:lnTo>
                <a:lnTo>
                  <a:pt x="2578468" y="1244358"/>
                </a:lnTo>
                <a:lnTo>
                  <a:pt x="2575102" y="1231658"/>
                </a:lnTo>
                <a:lnTo>
                  <a:pt x="2571737" y="1218958"/>
                </a:lnTo>
                <a:lnTo>
                  <a:pt x="2571737" y="1206258"/>
                </a:lnTo>
                <a:lnTo>
                  <a:pt x="2578455" y="1180858"/>
                </a:lnTo>
                <a:lnTo>
                  <a:pt x="2596794" y="1155458"/>
                </a:lnTo>
                <a:lnTo>
                  <a:pt x="2623972" y="1130058"/>
                </a:lnTo>
                <a:lnTo>
                  <a:pt x="2889466" y="1130058"/>
                </a:lnTo>
                <a:lnTo>
                  <a:pt x="2916656" y="1155458"/>
                </a:lnTo>
                <a:lnTo>
                  <a:pt x="2934995" y="1180858"/>
                </a:lnTo>
                <a:lnTo>
                  <a:pt x="2941726" y="1206258"/>
                </a:lnTo>
                <a:lnTo>
                  <a:pt x="2941726" y="1110894"/>
                </a:lnTo>
                <a:lnTo>
                  <a:pt x="2934665" y="1104658"/>
                </a:lnTo>
                <a:lnTo>
                  <a:pt x="2898178" y="1079258"/>
                </a:lnTo>
                <a:lnTo>
                  <a:pt x="2657208" y="1079258"/>
                </a:lnTo>
                <a:lnTo>
                  <a:pt x="2612910" y="1091958"/>
                </a:lnTo>
                <a:lnTo>
                  <a:pt x="2574963" y="1104658"/>
                </a:lnTo>
                <a:lnTo>
                  <a:pt x="2545943" y="1142758"/>
                </a:lnTo>
                <a:lnTo>
                  <a:pt x="2528443" y="1180858"/>
                </a:lnTo>
                <a:lnTo>
                  <a:pt x="2124430" y="1180858"/>
                </a:lnTo>
                <a:lnTo>
                  <a:pt x="2141893" y="1130058"/>
                </a:lnTo>
                <a:lnTo>
                  <a:pt x="2155787" y="1079258"/>
                </a:lnTo>
                <a:lnTo>
                  <a:pt x="2165908" y="1028458"/>
                </a:lnTo>
                <a:lnTo>
                  <a:pt x="2172119" y="977658"/>
                </a:lnTo>
                <a:lnTo>
                  <a:pt x="2174227" y="926858"/>
                </a:lnTo>
                <a:lnTo>
                  <a:pt x="2172462" y="876058"/>
                </a:lnTo>
                <a:lnTo>
                  <a:pt x="2167267" y="825258"/>
                </a:lnTo>
                <a:lnTo>
                  <a:pt x="2158746" y="774458"/>
                </a:lnTo>
                <a:lnTo>
                  <a:pt x="2147049" y="723658"/>
                </a:lnTo>
                <a:lnTo>
                  <a:pt x="2132279" y="685558"/>
                </a:lnTo>
                <a:lnTo>
                  <a:pt x="2524925" y="685558"/>
                </a:lnTo>
                <a:lnTo>
                  <a:pt x="2538501" y="736358"/>
                </a:lnTo>
                <a:lnTo>
                  <a:pt x="2567482" y="774458"/>
                </a:lnTo>
                <a:lnTo>
                  <a:pt x="2608262" y="799858"/>
                </a:lnTo>
                <a:lnTo>
                  <a:pt x="2898203" y="799858"/>
                </a:lnTo>
                <a:lnTo>
                  <a:pt x="2934690" y="774458"/>
                </a:lnTo>
                <a:lnTo>
                  <a:pt x="2949092" y="761758"/>
                </a:lnTo>
                <a:lnTo>
                  <a:pt x="2963481" y="749058"/>
                </a:lnTo>
                <a:lnTo>
                  <a:pt x="2982379" y="710958"/>
                </a:lnTo>
                <a:lnTo>
                  <a:pt x="2989173" y="672858"/>
                </a:lnTo>
                <a:close/>
              </a:path>
              <a:path w="2989579" h="1895475">
                <a:moveTo>
                  <a:pt x="2989173" y="132778"/>
                </a:moveTo>
                <a:lnTo>
                  <a:pt x="2982366" y="90855"/>
                </a:lnTo>
                <a:lnTo>
                  <a:pt x="2963468" y="54406"/>
                </a:lnTo>
                <a:lnTo>
                  <a:pt x="2956433" y="47383"/>
                </a:lnTo>
                <a:lnTo>
                  <a:pt x="2941701" y="32689"/>
                </a:lnTo>
                <a:lnTo>
                  <a:pt x="2941701" y="132778"/>
                </a:lnTo>
                <a:lnTo>
                  <a:pt x="2941701" y="135597"/>
                </a:lnTo>
                <a:lnTo>
                  <a:pt x="2934970" y="168795"/>
                </a:lnTo>
                <a:lnTo>
                  <a:pt x="2916644" y="195935"/>
                </a:lnTo>
                <a:lnTo>
                  <a:pt x="2889478" y="214261"/>
                </a:lnTo>
                <a:lnTo>
                  <a:pt x="2856204" y="220992"/>
                </a:lnTo>
                <a:lnTo>
                  <a:pt x="2657208" y="220992"/>
                </a:lnTo>
                <a:lnTo>
                  <a:pt x="2596781" y="195961"/>
                </a:lnTo>
                <a:lnTo>
                  <a:pt x="2574188" y="147840"/>
                </a:lnTo>
                <a:lnTo>
                  <a:pt x="2571712" y="135597"/>
                </a:lnTo>
                <a:lnTo>
                  <a:pt x="2571712" y="132778"/>
                </a:lnTo>
                <a:lnTo>
                  <a:pt x="2596769" y="72428"/>
                </a:lnTo>
                <a:lnTo>
                  <a:pt x="2657208" y="47383"/>
                </a:lnTo>
                <a:lnTo>
                  <a:pt x="2856204" y="47383"/>
                </a:lnTo>
                <a:lnTo>
                  <a:pt x="2889453" y="54102"/>
                </a:lnTo>
                <a:lnTo>
                  <a:pt x="2916631" y="72415"/>
                </a:lnTo>
                <a:lnTo>
                  <a:pt x="2934970" y="99568"/>
                </a:lnTo>
                <a:lnTo>
                  <a:pt x="2941701" y="132778"/>
                </a:lnTo>
                <a:lnTo>
                  <a:pt x="2941701" y="32689"/>
                </a:lnTo>
                <a:lnTo>
                  <a:pt x="2934665" y="25654"/>
                </a:lnTo>
                <a:lnTo>
                  <a:pt x="2898178" y="6781"/>
                </a:lnTo>
                <a:lnTo>
                  <a:pt x="2856204" y="0"/>
                </a:lnTo>
                <a:lnTo>
                  <a:pt x="2657208" y="0"/>
                </a:lnTo>
                <a:lnTo>
                  <a:pt x="2612910" y="7594"/>
                </a:lnTo>
                <a:lnTo>
                  <a:pt x="2574963" y="28613"/>
                </a:lnTo>
                <a:lnTo>
                  <a:pt x="2545943" y="60439"/>
                </a:lnTo>
                <a:lnTo>
                  <a:pt x="2528443" y="100431"/>
                </a:lnTo>
                <a:lnTo>
                  <a:pt x="460705" y="100431"/>
                </a:lnTo>
                <a:lnTo>
                  <a:pt x="443191" y="60439"/>
                </a:lnTo>
                <a:lnTo>
                  <a:pt x="431292" y="47383"/>
                </a:lnTo>
                <a:lnTo>
                  <a:pt x="417436" y="32194"/>
                </a:lnTo>
                <a:lnTo>
                  <a:pt x="417436" y="132778"/>
                </a:lnTo>
                <a:lnTo>
                  <a:pt x="417410" y="135597"/>
                </a:lnTo>
                <a:lnTo>
                  <a:pt x="410692" y="168795"/>
                </a:lnTo>
                <a:lnTo>
                  <a:pt x="392353" y="195935"/>
                </a:lnTo>
                <a:lnTo>
                  <a:pt x="365188" y="214261"/>
                </a:lnTo>
                <a:lnTo>
                  <a:pt x="331914" y="220992"/>
                </a:lnTo>
                <a:lnTo>
                  <a:pt x="132943" y="220992"/>
                </a:lnTo>
                <a:lnTo>
                  <a:pt x="99695" y="214261"/>
                </a:lnTo>
                <a:lnTo>
                  <a:pt x="72542" y="195961"/>
                </a:lnTo>
                <a:lnTo>
                  <a:pt x="54178" y="168808"/>
                </a:lnTo>
                <a:lnTo>
                  <a:pt x="47447" y="135597"/>
                </a:lnTo>
                <a:lnTo>
                  <a:pt x="47447" y="132778"/>
                </a:lnTo>
                <a:lnTo>
                  <a:pt x="54178" y="99568"/>
                </a:lnTo>
                <a:lnTo>
                  <a:pt x="72504" y="72428"/>
                </a:lnTo>
                <a:lnTo>
                  <a:pt x="99682" y="54102"/>
                </a:lnTo>
                <a:lnTo>
                  <a:pt x="132943" y="47383"/>
                </a:lnTo>
                <a:lnTo>
                  <a:pt x="331939" y="47383"/>
                </a:lnTo>
                <a:lnTo>
                  <a:pt x="365188" y="54102"/>
                </a:lnTo>
                <a:lnTo>
                  <a:pt x="392366" y="72415"/>
                </a:lnTo>
                <a:lnTo>
                  <a:pt x="410705" y="99568"/>
                </a:lnTo>
                <a:lnTo>
                  <a:pt x="417436" y="132778"/>
                </a:lnTo>
                <a:lnTo>
                  <a:pt x="417436" y="32194"/>
                </a:lnTo>
                <a:lnTo>
                  <a:pt x="414172" y="28613"/>
                </a:lnTo>
                <a:lnTo>
                  <a:pt x="376212" y="7594"/>
                </a:lnTo>
                <a:lnTo>
                  <a:pt x="331914" y="0"/>
                </a:lnTo>
                <a:lnTo>
                  <a:pt x="132943" y="0"/>
                </a:lnTo>
                <a:lnTo>
                  <a:pt x="90970" y="6781"/>
                </a:lnTo>
                <a:lnTo>
                  <a:pt x="54483" y="25654"/>
                </a:lnTo>
                <a:lnTo>
                  <a:pt x="25692" y="54406"/>
                </a:lnTo>
                <a:lnTo>
                  <a:pt x="6794" y="90855"/>
                </a:lnTo>
                <a:lnTo>
                  <a:pt x="0" y="132778"/>
                </a:lnTo>
                <a:lnTo>
                  <a:pt x="0" y="135597"/>
                </a:lnTo>
                <a:lnTo>
                  <a:pt x="6794" y="177520"/>
                </a:lnTo>
                <a:lnTo>
                  <a:pt x="25692" y="213956"/>
                </a:lnTo>
                <a:lnTo>
                  <a:pt x="54483" y="242722"/>
                </a:lnTo>
                <a:lnTo>
                  <a:pt x="90970" y="261594"/>
                </a:lnTo>
                <a:lnTo>
                  <a:pt x="132943" y="268376"/>
                </a:lnTo>
                <a:lnTo>
                  <a:pt x="331939" y="268376"/>
                </a:lnTo>
                <a:lnTo>
                  <a:pt x="380911" y="259029"/>
                </a:lnTo>
                <a:lnTo>
                  <a:pt x="421690" y="233413"/>
                </a:lnTo>
                <a:lnTo>
                  <a:pt x="450672" y="195148"/>
                </a:lnTo>
                <a:lnTo>
                  <a:pt x="464248" y="147840"/>
                </a:lnTo>
                <a:lnTo>
                  <a:pt x="2524925" y="147840"/>
                </a:lnTo>
                <a:lnTo>
                  <a:pt x="2538501" y="195148"/>
                </a:lnTo>
                <a:lnTo>
                  <a:pt x="2567482" y="233413"/>
                </a:lnTo>
                <a:lnTo>
                  <a:pt x="2608262" y="259029"/>
                </a:lnTo>
                <a:lnTo>
                  <a:pt x="2657233" y="268376"/>
                </a:lnTo>
                <a:lnTo>
                  <a:pt x="2856230" y="268376"/>
                </a:lnTo>
                <a:lnTo>
                  <a:pt x="2898203" y="261594"/>
                </a:lnTo>
                <a:lnTo>
                  <a:pt x="2934690" y="242722"/>
                </a:lnTo>
                <a:lnTo>
                  <a:pt x="2963481" y="213956"/>
                </a:lnTo>
                <a:lnTo>
                  <a:pt x="2982379" y="177520"/>
                </a:lnTo>
                <a:lnTo>
                  <a:pt x="2989173" y="135597"/>
                </a:lnTo>
                <a:lnTo>
                  <a:pt x="2989173" y="132778"/>
                </a:lnTo>
                <a:close/>
              </a:path>
            </a:pathLst>
          </a:custGeom>
          <a:solidFill>
            <a:srgbClr val="000000"/>
          </a:solidFill>
        </p:spPr>
        <p:txBody>
          <a:bodyPr wrap="square" lIns="0" tIns="0" rIns="0" bIns="0" rtlCol="0"/>
          <a:lstStyle/>
          <a:p>
            <a:endParaRPr/>
          </a:p>
        </p:txBody>
      </p:sp>
      <p:sp>
        <p:nvSpPr>
          <p:cNvPr id="7" name="object 7"/>
          <p:cNvSpPr/>
          <p:nvPr/>
        </p:nvSpPr>
        <p:spPr>
          <a:xfrm>
            <a:off x="6187927" y="3843911"/>
            <a:ext cx="1763607" cy="1841500"/>
          </a:xfrm>
          <a:custGeom>
            <a:avLst/>
            <a:gdLst/>
            <a:ahLst/>
            <a:cxnLst/>
            <a:rect l="l" t="t" r="r" b="b"/>
            <a:pathLst>
              <a:path w="2645409" h="2762250">
                <a:moveTo>
                  <a:pt x="2523959" y="360293"/>
                </a:moveTo>
                <a:lnTo>
                  <a:pt x="1083038" y="360293"/>
                </a:lnTo>
                <a:lnTo>
                  <a:pt x="1083695" y="350443"/>
                </a:lnTo>
                <a:lnTo>
                  <a:pt x="1335716" y="22518"/>
                </a:lnTo>
                <a:lnTo>
                  <a:pt x="1369240" y="1517"/>
                </a:lnTo>
                <a:lnTo>
                  <a:pt x="1382682" y="0"/>
                </a:lnTo>
                <a:lnTo>
                  <a:pt x="2224315" y="0"/>
                </a:lnTo>
                <a:lnTo>
                  <a:pt x="2261694" y="12995"/>
                </a:lnTo>
                <a:lnTo>
                  <a:pt x="2511747" y="322762"/>
                </a:lnTo>
                <a:lnTo>
                  <a:pt x="2523959" y="360293"/>
                </a:lnTo>
                <a:close/>
              </a:path>
              <a:path w="2645409" h="2762250">
                <a:moveTo>
                  <a:pt x="0" y="1105275"/>
                </a:moveTo>
                <a:lnTo>
                  <a:pt x="0" y="840684"/>
                </a:lnTo>
                <a:lnTo>
                  <a:pt x="2176" y="824644"/>
                </a:lnTo>
                <a:lnTo>
                  <a:pt x="31349" y="787907"/>
                </a:lnTo>
                <a:lnTo>
                  <a:pt x="692632" y="427613"/>
                </a:lnTo>
                <a:lnTo>
                  <a:pt x="721399" y="420342"/>
                </a:lnTo>
                <a:lnTo>
                  <a:pt x="728823" y="420794"/>
                </a:lnTo>
                <a:lnTo>
                  <a:pt x="736154" y="422154"/>
                </a:lnTo>
                <a:lnTo>
                  <a:pt x="743300" y="424425"/>
                </a:lnTo>
                <a:lnTo>
                  <a:pt x="750166" y="427613"/>
                </a:lnTo>
                <a:lnTo>
                  <a:pt x="1287844" y="720562"/>
                </a:lnTo>
                <a:lnTo>
                  <a:pt x="721399" y="720562"/>
                </a:lnTo>
                <a:lnTo>
                  <a:pt x="706644" y="722386"/>
                </a:lnTo>
                <a:lnTo>
                  <a:pt x="692632" y="727858"/>
                </a:lnTo>
                <a:lnTo>
                  <a:pt x="0" y="1105275"/>
                </a:lnTo>
                <a:close/>
              </a:path>
              <a:path w="2645409" h="2762250">
                <a:moveTo>
                  <a:pt x="1563032" y="1389921"/>
                </a:moveTo>
                <a:lnTo>
                  <a:pt x="1563032" y="840684"/>
                </a:lnTo>
                <a:lnTo>
                  <a:pt x="1556495" y="792539"/>
                </a:lnTo>
                <a:lnTo>
                  <a:pt x="1537762" y="748651"/>
                </a:lnTo>
                <a:lnTo>
                  <a:pt x="1508152" y="711227"/>
                </a:lnTo>
                <a:lnTo>
                  <a:pt x="1468982" y="682470"/>
                </a:lnTo>
                <a:lnTo>
                  <a:pt x="1098067" y="480391"/>
                </a:lnTo>
                <a:lnTo>
                  <a:pt x="2524898" y="480391"/>
                </a:lnTo>
                <a:lnTo>
                  <a:pt x="2524898" y="660538"/>
                </a:lnTo>
                <a:lnTo>
                  <a:pt x="1683265" y="660538"/>
                </a:lnTo>
                <a:lnTo>
                  <a:pt x="1683265" y="1020831"/>
                </a:lnTo>
                <a:lnTo>
                  <a:pt x="2524898" y="1020831"/>
                </a:lnTo>
                <a:lnTo>
                  <a:pt x="2524898" y="1141013"/>
                </a:lnTo>
                <a:lnTo>
                  <a:pt x="2104082" y="1141013"/>
                </a:lnTo>
                <a:lnTo>
                  <a:pt x="2062827" y="1145742"/>
                </a:lnTo>
                <a:lnTo>
                  <a:pt x="2023417" y="1159929"/>
                </a:lnTo>
                <a:lnTo>
                  <a:pt x="1563032" y="1389921"/>
                </a:lnTo>
                <a:close/>
              </a:path>
              <a:path w="2645409" h="2762250">
                <a:moveTo>
                  <a:pt x="2043965" y="1020831"/>
                </a:moveTo>
                <a:lnTo>
                  <a:pt x="1923732" y="1020831"/>
                </a:lnTo>
                <a:lnTo>
                  <a:pt x="1923732" y="660538"/>
                </a:lnTo>
                <a:lnTo>
                  <a:pt x="2043965" y="660538"/>
                </a:lnTo>
                <a:lnTo>
                  <a:pt x="2043965" y="1020831"/>
                </a:lnTo>
                <a:close/>
              </a:path>
              <a:path w="2645409" h="2762250">
                <a:moveTo>
                  <a:pt x="2524898" y="1020831"/>
                </a:moveTo>
                <a:lnTo>
                  <a:pt x="2284431" y="1020831"/>
                </a:lnTo>
                <a:lnTo>
                  <a:pt x="2284431" y="660538"/>
                </a:lnTo>
                <a:lnTo>
                  <a:pt x="2524898" y="660538"/>
                </a:lnTo>
                <a:lnTo>
                  <a:pt x="2524898" y="1020831"/>
                </a:lnTo>
                <a:close/>
              </a:path>
              <a:path w="2645409" h="2762250">
                <a:moveTo>
                  <a:pt x="1442799" y="1105275"/>
                </a:moveTo>
                <a:lnTo>
                  <a:pt x="750166" y="727858"/>
                </a:lnTo>
                <a:lnTo>
                  <a:pt x="736155" y="722386"/>
                </a:lnTo>
                <a:lnTo>
                  <a:pt x="721399" y="720562"/>
                </a:lnTo>
                <a:lnTo>
                  <a:pt x="1287844" y="720562"/>
                </a:lnTo>
                <a:lnTo>
                  <a:pt x="1411449" y="787907"/>
                </a:lnTo>
                <a:lnTo>
                  <a:pt x="1440614" y="824644"/>
                </a:lnTo>
                <a:lnTo>
                  <a:pt x="1442799" y="840684"/>
                </a:lnTo>
                <a:lnTo>
                  <a:pt x="1442799" y="1105275"/>
                </a:lnTo>
                <a:close/>
              </a:path>
              <a:path w="2645409" h="2762250">
                <a:moveTo>
                  <a:pt x="1382682" y="2762250"/>
                </a:moveTo>
                <a:lnTo>
                  <a:pt x="60116" y="2762250"/>
                </a:lnTo>
                <a:lnTo>
                  <a:pt x="36698" y="2757537"/>
                </a:lnTo>
                <a:lnTo>
                  <a:pt x="17591" y="2744678"/>
                </a:lnTo>
                <a:lnTo>
                  <a:pt x="4718" y="2725593"/>
                </a:lnTo>
                <a:lnTo>
                  <a:pt x="0" y="2702201"/>
                </a:lnTo>
                <a:lnTo>
                  <a:pt x="0" y="1242027"/>
                </a:lnTo>
                <a:lnTo>
                  <a:pt x="721399" y="849011"/>
                </a:lnTo>
                <a:lnTo>
                  <a:pt x="1442799" y="1242027"/>
                </a:lnTo>
                <a:lnTo>
                  <a:pt x="1442799" y="1261027"/>
                </a:lnTo>
                <a:lnTo>
                  <a:pt x="360699" y="1261027"/>
                </a:lnTo>
                <a:lnTo>
                  <a:pt x="313888" y="1270461"/>
                </a:lnTo>
                <a:lnTo>
                  <a:pt x="275672" y="1296193"/>
                </a:lnTo>
                <a:lnTo>
                  <a:pt x="249911" y="1334366"/>
                </a:lnTo>
                <a:lnTo>
                  <a:pt x="240466" y="1381125"/>
                </a:lnTo>
                <a:lnTo>
                  <a:pt x="240466" y="1561271"/>
                </a:lnTo>
                <a:lnTo>
                  <a:pt x="1442799" y="1561271"/>
                </a:lnTo>
                <a:lnTo>
                  <a:pt x="1442799" y="1741418"/>
                </a:lnTo>
                <a:lnTo>
                  <a:pt x="360699" y="1741418"/>
                </a:lnTo>
                <a:lnTo>
                  <a:pt x="313888" y="1750852"/>
                </a:lnTo>
                <a:lnTo>
                  <a:pt x="275672" y="1776584"/>
                </a:lnTo>
                <a:lnTo>
                  <a:pt x="249911" y="1814757"/>
                </a:lnTo>
                <a:lnTo>
                  <a:pt x="240466" y="1861516"/>
                </a:lnTo>
                <a:lnTo>
                  <a:pt x="240466" y="2041663"/>
                </a:lnTo>
                <a:lnTo>
                  <a:pt x="1442799" y="2041663"/>
                </a:lnTo>
                <a:lnTo>
                  <a:pt x="1442799" y="2221809"/>
                </a:lnTo>
                <a:lnTo>
                  <a:pt x="360699" y="2221809"/>
                </a:lnTo>
                <a:lnTo>
                  <a:pt x="313888" y="2231244"/>
                </a:lnTo>
                <a:lnTo>
                  <a:pt x="275672" y="2256976"/>
                </a:lnTo>
                <a:lnTo>
                  <a:pt x="249911" y="2295149"/>
                </a:lnTo>
                <a:lnTo>
                  <a:pt x="240466" y="2341907"/>
                </a:lnTo>
                <a:lnTo>
                  <a:pt x="240466" y="2522054"/>
                </a:lnTo>
                <a:lnTo>
                  <a:pt x="1442799" y="2522054"/>
                </a:lnTo>
                <a:lnTo>
                  <a:pt x="1442799" y="2702201"/>
                </a:lnTo>
                <a:lnTo>
                  <a:pt x="1438080" y="2725593"/>
                </a:lnTo>
                <a:lnTo>
                  <a:pt x="1425207" y="2744678"/>
                </a:lnTo>
                <a:lnTo>
                  <a:pt x="1406100" y="2757537"/>
                </a:lnTo>
                <a:lnTo>
                  <a:pt x="1382682" y="2762250"/>
                </a:lnTo>
                <a:close/>
              </a:path>
              <a:path w="2645409" h="2762250">
                <a:moveTo>
                  <a:pt x="2524898" y="1329872"/>
                </a:moveTo>
                <a:lnTo>
                  <a:pt x="2184746" y="1159929"/>
                </a:lnTo>
                <a:lnTo>
                  <a:pt x="2145336" y="1145742"/>
                </a:lnTo>
                <a:lnTo>
                  <a:pt x="2104082" y="1141013"/>
                </a:lnTo>
                <a:lnTo>
                  <a:pt x="2524898" y="1141013"/>
                </a:lnTo>
                <a:lnTo>
                  <a:pt x="2524898" y="1329872"/>
                </a:lnTo>
                <a:close/>
              </a:path>
              <a:path w="2645409" h="2762250">
                <a:moveTo>
                  <a:pt x="601166" y="1561271"/>
                </a:moveTo>
                <a:lnTo>
                  <a:pt x="480933" y="1561271"/>
                </a:lnTo>
                <a:lnTo>
                  <a:pt x="480933" y="1381125"/>
                </a:lnTo>
                <a:lnTo>
                  <a:pt x="471488" y="1334366"/>
                </a:lnTo>
                <a:lnTo>
                  <a:pt x="445727" y="1296193"/>
                </a:lnTo>
                <a:lnTo>
                  <a:pt x="407510" y="1270461"/>
                </a:lnTo>
                <a:lnTo>
                  <a:pt x="360699" y="1261027"/>
                </a:lnTo>
                <a:lnTo>
                  <a:pt x="721399" y="1261027"/>
                </a:lnTo>
                <a:lnTo>
                  <a:pt x="674588" y="1270461"/>
                </a:lnTo>
                <a:lnTo>
                  <a:pt x="636372" y="1296193"/>
                </a:lnTo>
                <a:lnTo>
                  <a:pt x="610611" y="1334366"/>
                </a:lnTo>
                <a:lnTo>
                  <a:pt x="601166" y="1381125"/>
                </a:lnTo>
                <a:lnTo>
                  <a:pt x="601166" y="1561271"/>
                </a:lnTo>
                <a:close/>
              </a:path>
              <a:path w="2645409" h="2762250">
                <a:moveTo>
                  <a:pt x="961866" y="1561271"/>
                </a:moveTo>
                <a:lnTo>
                  <a:pt x="841632" y="1561271"/>
                </a:lnTo>
                <a:lnTo>
                  <a:pt x="841632" y="1381125"/>
                </a:lnTo>
                <a:lnTo>
                  <a:pt x="832187" y="1334366"/>
                </a:lnTo>
                <a:lnTo>
                  <a:pt x="806427" y="1296193"/>
                </a:lnTo>
                <a:lnTo>
                  <a:pt x="768210" y="1270461"/>
                </a:lnTo>
                <a:lnTo>
                  <a:pt x="721399" y="1261027"/>
                </a:lnTo>
                <a:lnTo>
                  <a:pt x="1082099" y="1261027"/>
                </a:lnTo>
                <a:lnTo>
                  <a:pt x="1035288" y="1270461"/>
                </a:lnTo>
                <a:lnTo>
                  <a:pt x="997071" y="1296193"/>
                </a:lnTo>
                <a:lnTo>
                  <a:pt x="971310" y="1334366"/>
                </a:lnTo>
                <a:lnTo>
                  <a:pt x="961866" y="1381125"/>
                </a:lnTo>
                <a:lnTo>
                  <a:pt x="961866" y="1561271"/>
                </a:lnTo>
                <a:close/>
              </a:path>
              <a:path w="2645409" h="2762250">
                <a:moveTo>
                  <a:pt x="1442799" y="1561271"/>
                </a:moveTo>
                <a:lnTo>
                  <a:pt x="1202332" y="1561271"/>
                </a:lnTo>
                <a:lnTo>
                  <a:pt x="1202332" y="1381125"/>
                </a:lnTo>
                <a:lnTo>
                  <a:pt x="1192887" y="1334366"/>
                </a:lnTo>
                <a:lnTo>
                  <a:pt x="1167126" y="1296193"/>
                </a:lnTo>
                <a:lnTo>
                  <a:pt x="1128910" y="1270461"/>
                </a:lnTo>
                <a:lnTo>
                  <a:pt x="1082099" y="1261027"/>
                </a:lnTo>
                <a:lnTo>
                  <a:pt x="1442799" y="1261027"/>
                </a:lnTo>
                <a:lnTo>
                  <a:pt x="1442799" y="1561271"/>
                </a:lnTo>
                <a:close/>
              </a:path>
              <a:path w="2645409" h="2762250">
                <a:moveTo>
                  <a:pt x="2585015" y="2762250"/>
                </a:moveTo>
                <a:lnTo>
                  <a:pt x="1623149" y="2762250"/>
                </a:lnTo>
                <a:lnTo>
                  <a:pt x="1599730" y="2757537"/>
                </a:lnTo>
                <a:lnTo>
                  <a:pt x="1580624" y="2744678"/>
                </a:lnTo>
                <a:lnTo>
                  <a:pt x="1567750" y="2725593"/>
                </a:lnTo>
                <a:lnTo>
                  <a:pt x="1563032" y="2702201"/>
                </a:lnTo>
                <a:lnTo>
                  <a:pt x="1563032" y="1561271"/>
                </a:lnTo>
                <a:lnTo>
                  <a:pt x="1582496" y="1517055"/>
                </a:lnTo>
                <a:lnTo>
                  <a:pt x="2077193" y="1267360"/>
                </a:lnTo>
                <a:lnTo>
                  <a:pt x="2104082" y="1261027"/>
                </a:lnTo>
                <a:lnTo>
                  <a:pt x="2110985" y="1261421"/>
                </a:lnTo>
                <a:lnTo>
                  <a:pt x="2611903" y="1507556"/>
                </a:lnTo>
                <a:lnTo>
                  <a:pt x="2642805" y="1544713"/>
                </a:lnTo>
                <a:lnTo>
                  <a:pt x="2645131" y="1561271"/>
                </a:lnTo>
                <a:lnTo>
                  <a:pt x="2645131" y="1621320"/>
                </a:lnTo>
                <a:lnTo>
                  <a:pt x="1743382" y="1621320"/>
                </a:lnTo>
                <a:lnTo>
                  <a:pt x="1743382" y="1801467"/>
                </a:lnTo>
                <a:lnTo>
                  <a:pt x="2645131" y="1801467"/>
                </a:lnTo>
                <a:lnTo>
                  <a:pt x="2645131" y="1981614"/>
                </a:lnTo>
                <a:lnTo>
                  <a:pt x="1743382" y="1981614"/>
                </a:lnTo>
                <a:lnTo>
                  <a:pt x="1743382" y="2161760"/>
                </a:lnTo>
                <a:lnTo>
                  <a:pt x="2645131" y="2161760"/>
                </a:lnTo>
                <a:lnTo>
                  <a:pt x="2645131" y="2341907"/>
                </a:lnTo>
                <a:lnTo>
                  <a:pt x="1743382" y="2341907"/>
                </a:lnTo>
                <a:lnTo>
                  <a:pt x="1743382" y="2522054"/>
                </a:lnTo>
                <a:lnTo>
                  <a:pt x="2645131" y="2522054"/>
                </a:lnTo>
                <a:lnTo>
                  <a:pt x="2645131" y="2702201"/>
                </a:lnTo>
                <a:lnTo>
                  <a:pt x="2640413" y="2725593"/>
                </a:lnTo>
                <a:lnTo>
                  <a:pt x="2627540" y="2744678"/>
                </a:lnTo>
                <a:lnTo>
                  <a:pt x="2608433" y="2757537"/>
                </a:lnTo>
                <a:lnTo>
                  <a:pt x="2585015" y="2762250"/>
                </a:lnTo>
                <a:close/>
              </a:path>
              <a:path w="2645409" h="2762250">
                <a:moveTo>
                  <a:pt x="2164198" y="1801467"/>
                </a:moveTo>
                <a:lnTo>
                  <a:pt x="2043965" y="1801467"/>
                </a:lnTo>
                <a:lnTo>
                  <a:pt x="2043965" y="1621320"/>
                </a:lnTo>
                <a:lnTo>
                  <a:pt x="2164198" y="1621320"/>
                </a:lnTo>
                <a:lnTo>
                  <a:pt x="2164198" y="1801467"/>
                </a:lnTo>
                <a:close/>
              </a:path>
              <a:path w="2645409" h="2762250">
                <a:moveTo>
                  <a:pt x="2645131" y="1801467"/>
                </a:moveTo>
                <a:lnTo>
                  <a:pt x="2464781" y="1801467"/>
                </a:lnTo>
                <a:lnTo>
                  <a:pt x="2464781" y="1621320"/>
                </a:lnTo>
                <a:lnTo>
                  <a:pt x="2645131" y="1621320"/>
                </a:lnTo>
                <a:lnTo>
                  <a:pt x="2645131" y="1801467"/>
                </a:lnTo>
                <a:close/>
              </a:path>
              <a:path w="2645409" h="2762250">
                <a:moveTo>
                  <a:pt x="601166" y="2041663"/>
                </a:moveTo>
                <a:lnTo>
                  <a:pt x="480933" y="2041663"/>
                </a:lnTo>
                <a:lnTo>
                  <a:pt x="480933" y="1861516"/>
                </a:lnTo>
                <a:lnTo>
                  <a:pt x="471488" y="1814757"/>
                </a:lnTo>
                <a:lnTo>
                  <a:pt x="445727" y="1776584"/>
                </a:lnTo>
                <a:lnTo>
                  <a:pt x="407510" y="1750852"/>
                </a:lnTo>
                <a:lnTo>
                  <a:pt x="360699" y="1741418"/>
                </a:lnTo>
                <a:lnTo>
                  <a:pt x="721399" y="1741418"/>
                </a:lnTo>
                <a:lnTo>
                  <a:pt x="674588" y="1750852"/>
                </a:lnTo>
                <a:lnTo>
                  <a:pt x="636372" y="1776584"/>
                </a:lnTo>
                <a:lnTo>
                  <a:pt x="610611" y="1814757"/>
                </a:lnTo>
                <a:lnTo>
                  <a:pt x="601166" y="1861516"/>
                </a:lnTo>
                <a:lnTo>
                  <a:pt x="601166" y="2041663"/>
                </a:lnTo>
                <a:close/>
              </a:path>
              <a:path w="2645409" h="2762250">
                <a:moveTo>
                  <a:pt x="961866" y="2041663"/>
                </a:moveTo>
                <a:lnTo>
                  <a:pt x="841632" y="2041663"/>
                </a:lnTo>
                <a:lnTo>
                  <a:pt x="841632" y="1861516"/>
                </a:lnTo>
                <a:lnTo>
                  <a:pt x="832187" y="1814757"/>
                </a:lnTo>
                <a:lnTo>
                  <a:pt x="806427" y="1776584"/>
                </a:lnTo>
                <a:lnTo>
                  <a:pt x="768210" y="1750852"/>
                </a:lnTo>
                <a:lnTo>
                  <a:pt x="721399" y="1741418"/>
                </a:lnTo>
                <a:lnTo>
                  <a:pt x="1082099" y="1741418"/>
                </a:lnTo>
                <a:lnTo>
                  <a:pt x="1035288" y="1750852"/>
                </a:lnTo>
                <a:lnTo>
                  <a:pt x="997071" y="1776584"/>
                </a:lnTo>
                <a:lnTo>
                  <a:pt x="971310" y="1814757"/>
                </a:lnTo>
                <a:lnTo>
                  <a:pt x="961866" y="1861516"/>
                </a:lnTo>
                <a:lnTo>
                  <a:pt x="961866" y="2041663"/>
                </a:lnTo>
                <a:close/>
              </a:path>
              <a:path w="2645409" h="2762250">
                <a:moveTo>
                  <a:pt x="1442799" y="2041663"/>
                </a:moveTo>
                <a:lnTo>
                  <a:pt x="1202332" y="2041663"/>
                </a:lnTo>
                <a:lnTo>
                  <a:pt x="1202332" y="1861516"/>
                </a:lnTo>
                <a:lnTo>
                  <a:pt x="1192887" y="1814757"/>
                </a:lnTo>
                <a:lnTo>
                  <a:pt x="1167126" y="1776584"/>
                </a:lnTo>
                <a:lnTo>
                  <a:pt x="1128910" y="1750852"/>
                </a:lnTo>
                <a:lnTo>
                  <a:pt x="1082099" y="1741418"/>
                </a:lnTo>
                <a:lnTo>
                  <a:pt x="1442799" y="1741418"/>
                </a:lnTo>
                <a:lnTo>
                  <a:pt x="1442799" y="2041663"/>
                </a:lnTo>
                <a:close/>
              </a:path>
              <a:path w="2645409" h="2762250">
                <a:moveTo>
                  <a:pt x="2164198" y="2161760"/>
                </a:moveTo>
                <a:lnTo>
                  <a:pt x="2043965" y="2161760"/>
                </a:lnTo>
                <a:lnTo>
                  <a:pt x="2043965" y="1981614"/>
                </a:lnTo>
                <a:lnTo>
                  <a:pt x="2164198" y="1981614"/>
                </a:lnTo>
                <a:lnTo>
                  <a:pt x="2164198" y="2161760"/>
                </a:lnTo>
                <a:close/>
              </a:path>
              <a:path w="2645409" h="2762250">
                <a:moveTo>
                  <a:pt x="2645131" y="2161760"/>
                </a:moveTo>
                <a:lnTo>
                  <a:pt x="2464781" y="2161760"/>
                </a:lnTo>
                <a:lnTo>
                  <a:pt x="2464781" y="1981614"/>
                </a:lnTo>
                <a:lnTo>
                  <a:pt x="2645131" y="1981614"/>
                </a:lnTo>
                <a:lnTo>
                  <a:pt x="2645131" y="2161760"/>
                </a:lnTo>
                <a:close/>
              </a:path>
              <a:path w="2645409" h="2762250">
                <a:moveTo>
                  <a:pt x="601166" y="2522054"/>
                </a:moveTo>
                <a:lnTo>
                  <a:pt x="480933" y="2522054"/>
                </a:lnTo>
                <a:lnTo>
                  <a:pt x="480933" y="2341907"/>
                </a:lnTo>
                <a:lnTo>
                  <a:pt x="471488" y="2295149"/>
                </a:lnTo>
                <a:lnTo>
                  <a:pt x="445727" y="2256976"/>
                </a:lnTo>
                <a:lnTo>
                  <a:pt x="407510" y="2231244"/>
                </a:lnTo>
                <a:lnTo>
                  <a:pt x="360699" y="2221809"/>
                </a:lnTo>
                <a:lnTo>
                  <a:pt x="721399" y="2221809"/>
                </a:lnTo>
                <a:lnTo>
                  <a:pt x="674588" y="2231244"/>
                </a:lnTo>
                <a:lnTo>
                  <a:pt x="636372" y="2256976"/>
                </a:lnTo>
                <a:lnTo>
                  <a:pt x="610611" y="2295149"/>
                </a:lnTo>
                <a:lnTo>
                  <a:pt x="601166" y="2341907"/>
                </a:lnTo>
                <a:lnTo>
                  <a:pt x="601166" y="2522054"/>
                </a:lnTo>
                <a:close/>
              </a:path>
              <a:path w="2645409" h="2762250">
                <a:moveTo>
                  <a:pt x="961866" y="2522054"/>
                </a:moveTo>
                <a:lnTo>
                  <a:pt x="841632" y="2522054"/>
                </a:lnTo>
                <a:lnTo>
                  <a:pt x="841632" y="2341907"/>
                </a:lnTo>
                <a:lnTo>
                  <a:pt x="832187" y="2295149"/>
                </a:lnTo>
                <a:lnTo>
                  <a:pt x="806427" y="2256976"/>
                </a:lnTo>
                <a:lnTo>
                  <a:pt x="768210" y="2231244"/>
                </a:lnTo>
                <a:lnTo>
                  <a:pt x="721399" y="2221809"/>
                </a:lnTo>
                <a:lnTo>
                  <a:pt x="1082099" y="2221809"/>
                </a:lnTo>
                <a:lnTo>
                  <a:pt x="1035288" y="2231244"/>
                </a:lnTo>
                <a:lnTo>
                  <a:pt x="997071" y="2256976"/>
                </a:lnTo>
                <a:lnTo>
                  <a:pt x="971310" y="2295149"/>
                </a:lnTo>
                <a:lnTo>
                  <a:pt x="961866" y="2341907"/>
                </a:lnTo>
                <a:lnTo>
                  <a:pt x="961866" y="2522054"/>
                </a:lnTo>
                <a:close/>
              </a:path>
              <a:path w="2645409" h="2762250">
                <a:moveTo>
                  <a:pt x="1442799" y="2522054"/>
                </a:moveTo>
                <a:lnTo>
                  <a:pt x="1202332" y="2522054"/>
                </a:lnTo>
                <a:lnTo>
                  <a:pt x="1202332" y="2341907"/>
                </a:lnTo>
                <a:lnTo>
                  <a:pt x="1192887" y="2295149"/>
                </a:lnTo>
                <a:lnTo>
                  <a:pt x="1167126" y="2256976"/>
                </a:lnTo>
                <a:lnTo>
                  <a:pt x="1128910" y="2231244"/>
                </a:lnTo>
                <a:lnTo>
                  <a:pt x="1082099" y="2221809"/>
                </a:lnTo>
                <a:lnTo>
                  <a:pt x="1442799" y="2221809"/>
                </a:lnTo>
                <a:lnTo>
                  <a:pt x="1442799" y="2522054"/>
                </a:lnTo>
                <a:close/>
              </a:path>
              <a:path w="2645409" h="2762250">
                <a:moveTo>
                  <a:pt x="2164198" y="2522054"/>
                </a:moveTo>
                <a:lnTo>
                  <a:pt x="2043965" y="2522054"/>
                </a:lnTo>
                <a:lnTo>
                  <a:pt x="2043965" y="2341907"/>
                </a:lnTo>
                <a:lnTo>
                  <a:pt x="2164198" y="2341907"/>
                </a:lnTo>
                <a:lnTo>
                  <a:pt x="2164198" y="2522054"/>
                </a:lnTo>
                <a:close/>
              </a:path>
              <a:path w="2645409" h="2762250">
                <a:moveTo>
                  <a:pt x="2645131" y="2522054"/>
                </a:moveTo>
                <a:lnTo>
                  <a:pt x="2464781" y="2522054"/>
                </a:lnTo>
                <a:lnTo>
                  <a:pt x="2464781" y="2341907"/>
                </a:lnTo>
                <a:lnTo>
                  <a:pt x="2645131" y="2341907"/>
                </a:lnTo>
                <a:lnTo>
                  <a:pt x="2645131" y="2522054"/>
                </a:lnTo>
                <a:close/>
              </a:path>
            </a:pathLst>
          </a:custGeom>
          <a:solidFill>
            <a:srgbClr val="000000"/>
          </a:solidFill>
        </p:spPr>
        <p:txBody>
          <a:bodyPr wrap="square" lIns="0" tIns="0" rIns="0" bIns="0" rtlCol="0"/>
          <a:lstStyle/>
          <a:p>
            <a:endParaRPr/>
          </a:p>
        </p:txBody>
      </p:sp>
      <p:sp>
        <p:nvSpPr>
          <p:cNvPr id="8" name="object 8"/>
          <p:cNvSpPr txBox="1">
            <a:spLocks noGrp="1"/>
          </p:cNvSpPr>
          <p:nvPr>
            <p:ph type="title"/>
          </p:nvPr>
        </p:nvSpPr>
        <p:spPr>
          <a:xfrm>
            <a:off x="8443383" y="863297"/>
            <a:ext cx="2304627" cy="760679"/>
          </a:xfrm>
          <a:prstGeom prst="rect">
            <a:avLst/>
          </a:prstGeom>
        </p:spPr>
        <p:txBody>
          <a:bodyPr vert="horz" wrap="square" lIns="0" tIns="8467" rIns="0" bIns="0" rtlCol="0">
            <a:spAutoFit/>
          </a:bodyPr>
          <a:lstStyle/>
          <a:p>
            <a:pPr marL="8467" marR="3387">
              <a:lnSpc>
                <a:spcPct val="115500"/>
              </a:lnSpc>
              <a:spcBef>
                <a:spcPts val="67"/>
              </a:spcBef>
            </a:pPr>
            <a:r>
              <a:rPr b="1" spc="83" dirty="0">
                <a:latin typeface="Trebuchet MS"/>
                <a:cs typeface="Trebuchet MS"/>
              </a:rPr>
              <a:t>DEQ</a:t>
            </a:r>
            <a:r>
              <a:rPr b="1" spc="-177" dirty="0">
                <a:latin typeface="Trebuchet MS"/>
                <a:cs typeface="Trebuchet MS"/>
              </a:rPr>
              <a:t> </a:t>
            </a:r>
            <a:r>
              <a:rPr b="1" spc="90" dirty="0">
                <a:latin typeface="Trebuchet MS"/>
                <a:cs typeface="Trebuchet MS"/>
              </a:rPr>
              <a:t>Volkswagen </a:t>
            </a:r>
            <a:r>
              <a:rPr b="1" spc="70" dirty="0">
                <a:latin typeface="Trebuchet MS"/>
                <a:cs typeface="Trebuchet MS"/>
              </a:rPr>
              <a:t>Settlement</a:t>
            </a:r>
          </a:p>
        </p:txBody>
      </p:sp>
      <p:sp>
        <p:nvSpPr>
          <p:cNvPr id="9" name="object 9"/>
          <p:cNvSpPr txBox="1"/>
          <p:nvPr/>
        </p:nvSpPr>
        <p:spPr>
          <a:xfrm>
            <a:off x="1457538" y="1785333"/>
            <a:ext cx="4106757" cy="1286933"/>
          </a:xfrm>
          <a:prstGeom prst="rect">
            <a:avLst/>
          </a:prstGeom>
        </p:spPr>
        <p:txBody>
          <a:bodyPr vert="horz" wrap="square" lIns="0" tIns="8467" rIns="0" bIns="0" rtlCol="0">
            <a:spAutoFit/>
          </a:bodyPr>
          <a:lstStyle/>
          <a:p>
            <a:pPr marL="8467" marR="3387">
              <a:lnSpc>
                <a:spcPct val="115700"/>
              </a:lnSpc>
              <a:spcBef>
                <a:spcPts val="67"/>
              </a:spcBef>
            </a:pPr>
            <a:r>
              <a:rPr sz="3600" b="1" spc="167" dirty="0">
                <a:solidFill>
                  <a:srgbClr val="0A3853"/>
                </a:solidFill>
                <a:latin typeface="Trebuchet MS"/>
                <a:cs typeface="Trebuchet MS"/>
              </a:rPr>
              <a:t>Attracting</a:t>
            </a:r>
            <a:r>
              <a:rPr sz="3600" b="1" spc="-277" dirty="0">
                <a:solidFill>
                  <a:srgbClr val="0A3853"/>
                </a:solidFill>
                <a:latin typeface="Trebuchet MS"/>
                <a:cs typeface="Trebuchet MS"/>
              </a:rPr>
              <a:t> </a:t>
            </a:r>
            <a:r>
              <a:rPr sz="3600" b="1" spc="117" dirty="0">
                <a:solidFill>
                  <a:srgbClr val="0A3853"/>
                </a:solidFill>
                <a:latin typeface="Trebuchet MS"/>
                <a:cs typeface="Trebuchet MS"/>
              </a:rPr>
              <a:t>Folks</a:t>
            </a:r>
            <a:r>
              <a:rPr sz="3600" b="1" spc="-277" dirty="0">
                <a:solidFill>
                  <a:srgbClr val="0A3853"/>
                </a:solidFill>
                <a:latin typeface="Trebuchet MS"/>
                <a:cs typeface="Trebuchet MS"/>
              </a:rPr>
              <a:t> </a:t>
            </a:r>
            <a:r>
              <a:rPr sz="3600" b="1" spc="40" dirty="0">
                <a:solidFill>
                  <a:srgbClr val="0A3853"/>
                </a:solidFill>
                <a:latin typeface="Trebuchet MS"/>
                <a:cs typeface="Trebuchet MS"/>
              </a:rPr>
              <a:t>&amp; </a:t>
            </a:r>
            <a:r>
              <a:rPr sz="3600" b="1" spc="217" dirty="0">
                <a:solidFill>
                  <a:srgbClr val="0A3853"/>
                </a:solidFill>
                <a:latin typeface="Trebuchet MS"/>
                <a:cs typeface="Trebuchet MS"/>
              </a:rPr>
              <a:t>Businesses</a:t>
            </a:r>
            <a:r>
              <a:rPr sz="3600" b="1" spc="-270" dirty="0">
                <a:solidFill>
                  <a:srgbClr val="0A3853"/>
                </a:solidFill>
                <a:latin typeface="Trebuchet MS"/>
                <a:cs typeface="Trebuchet MS"/>
              </a:rPr>
              <a:t> </a:t>
            </a:r>
            <a:r>
              <a:rPr sz="3600" b="1" spc="27" dirty="0">
                <a:solidFill>
                  <a:srgbClr val="0A3853"/>
                </a:solidFill>
                <a:latin typeface="Trebuchet MS"/>
                <a:cs typeface="Trebuchet MS"/>
              </a:rPr>
              <a:t>Alike</a:t>
            </a:r>
            <a:endParaRPr sz="3600">
              <a:latin typeface="Trebuchet MS"/>
              <a:cs typeface="Trebuchet MS"/>
            </a:endParaRPr>
          </a:p>
        </p:txBody>
      </p:sp>
      <p:pic>
        <p:nvPicPr>
          <p:cNvPr id="10" name="object 10"/>
          <p:cNvPicPr/>
          <p:nvPr/>
        </p:nvPicPr>
        <p:blipFill>
          <a:blip r:embed="rId2" cstate="print"/>
          <a:stretch>
            <a:fillRect/>
          </a:stretch>
        </p:blipFill>
        <p:spPr>
          <a:xfrm>
            <a:off x="8591549" y="1871307"/>
            <a:ext cx="50800" cy="50799"/>
          </a:xfrm>
          <a:prstGeom prst="rect">
            <a:avLst/>
          </a:prstGeom>
        </p:spPr>
      </p:pic>
      <p:sp>
        <p:nvSpPr>
          <p:cNvPr id="11" name="object 11"/>
          <p:cNvSpPr txBox="1"/>
          <p:nvPr/>
        </p:nvSpPr>
        <p:spPr>
          <a:xfrm>
            <a:off x="8731217" y="1737949"/>
            <a:ext cx="2597150" cy="1191683"/>
          </a:xfrm>
          <a:prstGeom prst="rect">
            <a:avLst/>
          </a:prstGeom>
        </p:spPr>
        <p:txBody>
          <a:bodyPr vert="horz" wrap="square" lIns="0" tIns="8467" rIns="0" bIns="0" rtlCol="0">
            <a:spAutoFit/>
          </a:bodyPr>
          <a:lstStyle/>
          <a:p>
            <a:pPr marL="8467" marR="3387">
              <a:lnSpc>
                <a:spcPct val="115599"/>
              </a:lnSpc>
              <a:spcBef>
                <a:spcPts val="67"/>
              </a:spcBef>
            </a:pPr>
            <a:r>
              <a:rPr sz="1333" dirty="0">
                <a:latin typeface="Trebuchet MS"/>
                <a:cs typeface="Trebuchet MS"/>
              </a:rPr>
              <a:t>Available</a:t>
            </a:r>
            <a:r>
              <a:rPr sz="1333" spc="-43" dirty="0">
                <a:latin typeface="Trebuchet MS"/>
                <a:cs typeface="Trebuchet MS"/>
              </a:rPr>
              <a:t> </a:t>
            </a:r>
            <a:r>
              <a:rPr sz="1333" dirty="0">
                <a:latin typeface="Trebuchet MS"/>
                <a:cs typeface="Trebuchet MS"/>
              </a:rPr>
              <a:t>to</a:t>
            </a:r>
            <a:r>
              <a:rPr sz="1333" spc="-43" dirty="0">
                <a:latin typeface="Trebuchet MS"/>
                <a:cs typeface="Trebuchet MS"/>
              </a:rPr>
              <a:t> </a:t>
            </a:r>
            <a:r>
              <a:rPr sz="1333" dirty="0">
                <a:latin typeface="Trebuchet MS"/>
                <a:cs typeface="Trebuchet MS"/>
              </a:rPr>
              <a:t>local</a:t>
            </a:r>
            <a:r>
              <a:rPr sz="1333" spc="-40" dirty="0">
                <a:latin typeface="Trebuchet MS"/>
                <a:cs typeface="Trebuchet MS"/>
              </a:rPr>
              <a:t> </a:t>
            </a:r>
            <a:r>
              <a:rPr sz="1333" spc="50" dirty="0">
                <a:latin typeface="Trebuchet MS"/>
                <a:cs typeface="Trebuchet MS"/>
              </a:rPr>
              <a:t>governments</a:t>
            </a:r>
            <a:r>
              <a:rPr sz="1333" spc="-43" dirty="0">
                <a:latin typeface="Trebuchet MS"/>
                <a:cs typeface="Trebuchet MS"/>
              </a:rPr>
              <a:t> </a:t>
            </a:r>
            <a:r>
              <a:rPr sz="1333" spc="-33" dirty="0">
                <a:latin typeface="Trebuchet MS"/>
                <a:cs typeface="Trebuchet MS"/>
              </a:rPr>
              <a:t>&amp; </a:t>
            </a:r>
            <a:r>
              <a:rPr sz="1333" spc="60" dirty="0">
                <a:latin typeface="Trebuchet MS"/>
                <a:cs typeface="Trebuchet MS"/>
              </a:rPr>
              <a:t>businesses</a:t>
            </a:r>
            <a:endParaRPr sz="1333">
              <a:latin typeface="Trebuchet MS"/>
              <a:cs typeface="Trebuchet MS"/>
            </a:endParaRPr>
          </a:p>
          <a:p>
            <a:pPr marL="8467" marR="432245">
              <a:lnSpc>
                <a:spcPct val="115599"/>
              </a:lnSpc>
            </a:pPr>
            <a:r>
              <a:rPr sz="1333" spc="53" dirty="0">
                <a:latin typeface="Trebuchet MS"/>
                <a:cs typeface="Trebuchet MS"/>
              </a:rPr>
              <a:t>Funding</a:t>
            </a:r>
            <a:r>
              <a:rPr sz="1333" spc="-63" dirty="0">
                <a:latin typeface="Trebuchet MS"/>
                <a:cs typeface="Trebuchet MS"/>
              </a:rPr>
              <a:t> </a:t>
            </a:r>
            <a:r>
              <a:rPr sz="1333" dirty="0">
                <a:latin typeface="Trebuchet MS"/>
                <a:cs typeface="Trebuchet MS"/>
              </a:rPr>
              <a:t>for</a:t>
            </a:r>
            <a:r>
              <a:rPr sz="1333" spc="-63" dirty="0">
                <a:latin typeface="Trebuchet MS"/>
                <a:cs typeface="Trebuchet MS"/>
              </a:rPr>
              <a:t> </a:t>
            </a:r>
            <a:r>
              <a:rPr sz="1333" dirty="0">
                <a:latin typeface="Trebuchet MS"/>
                <a:cs typeface="Trebuchet MS"/>
              </a:rPr>
              <a:t>electric</a:t>
            </a:r>
            <a:r>
              <a:rPr sz="1333" spc="-63" dirty="0">
                <a:latin typeface="Trebuchet MS"/>
                <a:cs typeface="Trebuchet MS"/>
              </a:rPr>
              <a:t> </a:t>
            </a:r>
            <a:r>
              <a:rPr sz="1333" spc="-7" dirty="0">
                <a:latin typeface="Trebuchet MS"/>
                <a:cs typeface="Trebuchet MS"/>
              </a:rPr>
              <a:t>vehicle </a:t>
            </a:r>
            <a:r>
              <a:rPr sz="1333" spc="50" dirty="0">
                <a:latin typeface="Trebuchet MS"/>
                <a:cs typeface="Trebuchet MS"/>
              </a:rPr>
              <a:t>chargers</a:t>
            </a:r>
            <a:r>
              <a:rPr sz="1333" spc="-57" dirty="0">
                <a:latin typeface="Trebuchet MS"/>
                <a:cs typeface="Trebuchet MS"/>
              </a:rPr>
              <a:t> </a:t>
            </a:r>
            <a:r>
              <a:rPr sz="1333" spc="33" dirty="0">
                <a:latin typeface="Trebuchet MS"/>
                <a:cs typeface="Trebuchet MS"/>
              </a:rPr>
              <a:t>accessible</a:t>
            </a:r>
            <a:r>
              <a:rPr sz="1333" spc="-57" dirty="0">
                <a:latin typeface="Trebuchet MS"/>
                <a:cs typeface="Trebuchet MS"/>
              </a:rPr>
              <a:t> </a:t>
            </a:r>
            <a:r>
              <a:rPr sz="1333" dirty="0">
                <a:latin typeface="Trebuchet MS"/>
                <a:cs typeface="Trebuchet MS"/>
              </a:rPr>
              <a:t>to</a:t>
            </a:r>
            <a:r>
              <a:rPr sz="1333" spc="-57" dirty="0">
                <a:latin typeface="Trebuchet MS"/>
                <a:cs typeface="Trebuchet MS"/>
              </a:rPr>
              <a:t> </a:t>
            </a:r>
            <a:r>
              <a:rPr sz="1333" spc="-17" dirty="0">
                <a:latin typeface="Trebuchet MS"/>
                <a:cs typeface="Trebuchet MS"/>
              </a:rPr>
              <a:t>the </a:t>
            </a:r>
            <a:r>
              <a:rPr sz="1333" spc="-7" dirty="0">
                <a:latin typeface="Trebuchet MS"/>
                <a:cs typeface="Trebuchet MS"/>
              </a:rPr>
              <a:t>public</a:t>
            </a:r>
            <a:endParaRPr sz="1333">
              <a:latin typeface="Trebuchet MS"/>
              <a:cs typeface="Trebuchet MS"/>
            </a:endParaRPr>
          </a:p>
        </p:txBody>
      </p:sp>
      <p:pic>
        <p:nvPicPr>
          <p:cNvPr id="12" name="object 12"/>
          <p:cNvPicPr/>
          <p:nvPr/>
        </p:nvPicPr>
        <p:blipFill>
          <a:blip r:embed="rId2" cstate="print"/>
          <a:stretch>
            <a:fillRect/>
          </a:stretch>
        </p:blipFill>
        <p:spPr>
          <a:xfrm>
            <a:off x="8591549" y="2341207"/>
            <a:ext cx="50800" cy="50799"/>
          </a:xfrm>
          <a:prstGeom prst="rect">
            <a:avLst/>
          </a:prstGeom>
        </p:spPr>
      </p:pic>
      <p:pic>
        <p:nvPicPr>
          <p:cNvPr id="13" name="object 13"/>
          <p:cNvPicPr/>
          <p:nvPr/>
        </p:nvPicPr>
        <p:blipFill>
          <a:blip r:embed="rId2" cstate="print"/>
          <a:stretch>
            <a:fillRect/>
          </a:stretch>
        </p:blipFill>
        <p:spPr>
          <a:xfrm>
            <a:off x="8591549" y="4768048"/>
            <a:ext cx="50800" cy="50799"/>
          </a:xfrm>
          <a:prstGeom prst="rect">
            <a:avLst/>
          </a:prstGeom>
        </p:spPr>
      </p:pic>
      <p:pic>
        <p:nvPicPr>
          <p:cNvPr id="14" name="object 14"/>
          <p:cNvPicPr/>
          <p:nvPr/>
        </p:nvPicPr>
        <p:blipFill>
          <a:blip r:embed="rId2" cstate="print"/>
          <a:stretch>
            <a:fillRect/>
          </a:stretch>
        </p:blipFill>
        <p:spPr>
          <a:xfrm>
            <a:off x="8591549" y="5237948"/>
            <a:ext cx="50800" cy="50799"/>
          </a:xfrm>
          <a:prstGeom prst="rect">
            <a:avLst/>
          </a:prstGeom>
        </p:spPr>
      </p:pic>
      <p:pic>
        <p:nvPicPr>
          <p:cNvPr id="15" name="object 15"/>
          <p:cNvPicPr/>
          <p:nvPr/>
        </p:nvPicPr>
        <p:blipFill>
          <a:blip r:embed="rId2" cstate="print"/>
          <a:stretch>
            <a:fillRect/>
          </a:stretch>
        </p:blipFill>
        <p:spPr>
          <a:xfrm>
            <a:off x="8591549" y="5472898"/>
            <a:ext cx="50800" cy="50799"/>
          </a:xfrm>
          <a:prstGeom prst="rect">
            <a:avLst/>
          </a:prstGeom>
        </p:spPr>
      </p:pic>
      <p:pic>
        <p:nvPicPr>
          <p:cNvPr id="16" name="object 16"/>
          <p:cNvPicPr/>
          <p:nvPr/>
        </p:nvPicPr>
        <p:blipFill>
          <a:blip r:embed="rId2" cstate="print"/>
          <a:stretch>
            <a:fillRect/>
          </a:stretch>
        </p:blipFill>
        <p:spPr>
          <a:xfrm>
            <a:off x="8591549" y="5707848"/>
            <a:ext cx="50800" cy="50799"/>
          </a:xfrm>
          <a:prstGeom prst="rect">
            <a:avLst/>
          </a:prstGeom>
        </p:spPr>
      </p:pic>
      <p:pic>
        <p:nvPicPr>
          <p:cNvPr id="17" name="object 17"/>
          <p:cNvPicPr/>
          <p:nvPr/>
        </p:nvPicPr>
        <p:blipFill>
          <a:blip r:embed="rId2" cstate="print"/>
          <a:stretch>
            <a:fillRect/>
          </a:stretch>
        </p:blipFill>
        <p:spPr>
          <a:xfrm>
            <a:off x="8591549" y="5942798"/>
            <a:ext cx="50800" cy="50799"/>
          </a:xfrm>
          <a:prstGeom prst="rect">
            <a:avLst/>
          </a:prstGeom>
        </p:spPr>
      </p:pic>
      <p:sp>
        <p:nvSpPr>
          <p:cNvPr id="18" name="object 18"/>
          <p:cNvSpPr txBox="1"/>
          <p:nvPr/>
        </p:nvSpPr>
        <p:spPr>
          <a:xfrm>
            <a:off x="8443383" y="3761784"/>
            <a:ext cx="2894330" cy="2299547"/>
          </a:xfrm>
          <a:prstGeom prst="rect">
            <a:avLst/>
          </a:prstGeom>
        </p:spPr>
        <p:txBody>
          <a:bodyPr vert="horz" wrap="square" lIns="0" tIns="8467" rIns="0" bIns="0" rtlCol="0">
            <a:spAutoFit/>
          </a:bodyPr>
          <a:lstStyle/>
          <a:p>
            <a:pPr marL="8467" marR="3387">
              <a:lnSpc>
                <a:spcPct val="115500"/>
              </a:lnSpc>
              <a:spcBef>
                <a:spcPts val="67"/>
              </a:spcBef>
            </a:pPr>
            <a:r>
              <a:rPr sz="2200" b="1" spc="123" dirty="0">
                <a:latin typeface="Trebuchet MS"/>
                <a:cs typeface="Trebuchet MS"/>
              </a:rPr>
              <a:t>State</a:t>
            </a:r>
            <a:r>
              <a:rPr sz="2200" b="1" spc="-177" dirty="0">
                <a:latin typeface="Trebuchet MS"/>
                <a:cs typeface="Trebuchet MS"/>
              </a:rPr>
              <a:t> </a:t>
            </a:r>
            <a:r>
              <a:rPr sz="2200" b="1" spc="80" dirty="0">
                <a:latin typeface="Trebuchet MS"/>
                <a:cs typeface="Trebuchet MS"/>
              </a:rPr>
              <a:t>Small</a:t>
            </a:r>
            <a:r>
              <a:rPr sz="2200" b="1" spc="-173" dirty="0">
                <a:latin typeface="Trebuchet MS"/>
                <a:cs typeface="Trebuchet MS"/>
              </a:rPr>
              <a:t> </a:t>
            </a:r>
            <a:r>
              <a:rPr sz="2200" b="1" spc="127" dirty="0">
                <a:latin typeface="Trebuchet MS"/>
                <a:cs typeface="Trebuchet MS"/>
              </a:rPr>
              <a:t>Business </a:t>
            </a:r>
            <a:r>
              <a:rPr sz="2200" b="1" spc="57" dirty="0">
                <a:latin typeface="Trebuchet MS"/>
                <a:cs typeface="Trebuchet MS"/>
              </a:rPr>
              <a:t>Credit</a:t>
            </a:r>
            <a:r>
              <a:rPr sz="2200" b="1" spc="-169" dirty="0">
                <a:latin typeface="Trebuchet MS"/>
                <a:cs typeface="Trebuchet MS"/>
              </a:rPr>
              <a:t> </a:t>
            </a:r>
            <a:r>
              <a:rPr sz="2200" b="1" spc="33" dirty="0">
                <a:latin typeface="Trebuchet MS"/>
                <a:cs typeface="Trebuchet MS"/>
              </a:rPr>
              <a:t>Initiative</a:t>
            </a:r>
            <a:endParaRPr sz="2200">
              <a:latin typeface="Trebuchet MS"/>
              <a:cs typeface="Trebuchet MS"/>
            </a:endParaRPr>
          </a:p>
          <a:p>
            <a:pPr marL="295925" marR="270100">
              <a:lnSpc>
                <a:spcPct val="115599"/>
              </a:lnSpc>
              <a:spcBef>
                <a:spcPts val="773"/>
              </a:spcBef>
            </a:pPr>
            <a:r>
              <a:rPr sz="1333" dirty="0">
                <a:latin typeface="Trebuchet MS"/>
                <a:cs typeface="Trebuchet MS"/>
              </a:rPr>
              <a:t>Administered</a:t>
            </a:r>
            <a:r>
              <a:rPr sz="1333" spc="23" dirty="0">
                <a:latin typeface="Trebuchet MS"/>
                <a:cs typeface="Trebuchet MS"/>
              </a:rPr>
              <a:t> </a:t>
            </a:r>
            <a:r>
              <a:rPr sz="1333" spc="57" dirty="0">
                <a:latin typeface="Trebuchet MS"/>
                <a:cs typeface="Trebuchet MS"/>
              </a:rPr>
              <a:t>by</a:t>
            </a:r>
            <a:r>
              <a:rPr sz="1333" spc="23" dirty="0">
                <a:latin typeface="Trebuchet MS"/>
                <a:cs typeface="Trebuchet MS"/>
              </a:rPr>
              <a:t> </a:t>
            </a:r>
            <a:r>
              <a:rPr sz="1333" dirty="0">
                <a:latin typeface="Trebuchet MS"/>
                <a:cs typeface="Trebuchet MS"/>
              </a:rPr>
              <a:t>the</a:t>
            </a:r>
            <a:r>
              <a:rPr sz="1333" spc="27" dirty="0">
                <a:latin typeface="Trebuchet MS"/>
                <a:cs typeface="Trebuchet MS"/>
              </a:rPr>
              <a:t> </a:t>
            </a:r>
            <a:r>
              <a:rPr sz="1333" spc="73" dirty="0">
                <a:latin typeface="Trebuchet MS"/>
                <a:cs typeface="Trebuchet MS"/>
              </a:rPr>
              <a:t>NC</a:t>
            </a:r>
            <a:r>
              <a:rPr sz="1333" spc="23" dirty="0">
                <a:latin typeface="Trebuchet MS"/>
                <a:cs typeface="Trebuchet MS"/>
              </a:rPr>
              <a:t> </a:t>
            </a:r>
            <a:r>
              <a:rPr sz="1333" spc="-7" dirty="0">
                <a:latin typeface="Trebuchet MS"/>
                <a:cs typeface="Trebuchet MS"/>
              </a:rPr>
              <a:t>Rural Center</a:t>
            </a:r>
            <a:endParaRPr sz="1333">
              <a:latin typeface="Trebuchet MS"/>
              <a:cs typeface="Trebuchet MS"/>
            </a:endParaRPr>
          </a:p>
          <a:p>
            <a:pPr marL="295925" marR="298465">
              <a:lnSpc>
                <a:spcPct val="115599"/>
              </a:lnSpc>
            </a:pPr>
            <a:r>
              <a:rPr sz="1333" dirty="0">
                <a:latin typeface="Trebuchet MS"/>
                <a:cs typeface="Trebuchet MS"/>
              </a:rPr>
              <a:t>Available</a:t>
            </a:r>
            <a:r>
              <a:rPr sz="1333" spc="-10" dirty="0">
                <a:latin typeface="Trebuchet MS"/>
                <a:cs typeface="Trebuchet MS"/>
              </a:rPr>
              <a:t> </a:t>
            </a:r>
            <a:r>
              <a:rPr sz="1333" dirty="0">
                <a:latin typeface="Trebuchet MS"/>
                <a:cs typeface="Trebuchet MS"/>
              </a:rPr>
              <a:t>to</a:t>
            </a:r>
            <a:r>
              <a:rPr sz="1333" spc="-7" dirty="0">
                <a:latin typeface="Trebuchet MS"/>
                <a:cs typeface="Trebuchet MS"/>
              </a:rPr>
              <a:t> </a:t>
            </a:r>
            <a:r>
              <a:rPr sz="1333" dirty="0">
                <a:latin typeface="Trebuchet MS"/>
                <a:cs typeface="Trebuchet MS"/>
              </a:rPr>
              <a:t>small</a:t>
            </a:r>
            <a:r>
              <a:rPr sz="1333" spc="-7" dirty="0">
                <a:latin typeface="Trebuchet MS"/>
                <a:cs typeface="Trebuchet MS"/>
              </a:rPr>
              <a:t> </a:t>
            </a:r>
            <a:r>
              <a:rPr sz="1333" spc="60" dirty="0">
                <a:latin typeface="Trebuchet MS"/>
                <a:cs typeface="Trebuchet MS"/>
              </a:rPr>
              <a:t>businesses </a:t>
            </a:r>
            <a:r>
              <a:rPr sz="1333" spc="53" dirty="0">
                <a:latin typeface="Trebuchet MS"/>
                <a:cs typeface="Trebuchet MS"/>
              </a:rPr>
              <a:t>Loan</a:t>
            </a:r>
            <a:r>
              <a:rPr sz="1333" dirty="0">
                <a:latin typeface="Trebuchet MS"/>
                <a:cs typeface="Trebuchet MS"/>
              </a:rPr>
              <a:t> Participation</a:t>
            </a:r>
            <a:r>
              <a:rPr sz="1333" spc="3" dirty="0">
                <a:latin typeface="Trebuchet MS"/>
                <a:cs typeface="Trebuchet MS"/>
              </a:rPr>
              <a:t> </a:t>
            </a:r>
            <a:r>
              <a:rPr sz="1333" spc="40" dirty="0">
                <a:latin typeface="Trebuchet MS"/>
                <a:cs typeface="Trebuchet MS"/>
              </a:rPr>
              <a:t>Program </a:t>
            </a:r>
            <a:r>
              <a:rPr sz="1333" spc="73" dirty="0">
                <a:latin typeface="Trebuchet MS"/>
                <a:cs typeface="Trebuchet MS"/>
              </a:rPr>
              <a:t>NC</a:t>
            </a:r>
            <a:r>
              <a:rPr sz="1333" spc="-60" dirty="0">
                <a:latin typeface="Trebuchet MS"/>
                <a:cs typeface="Trebuchet MS"/>
              </a:rPr>
              <a:t> </a:t>
            </a:r>
            <a:r>
              <a:rPr sz="1333" spc="30" dirty="0">
                <a:latin typeface="Trebuchet MS"/>
                <a:cs typeface="Trebuchet MS"/>
              </a:rPr>
              <a:t>Venture</a:t>
            </a:r>
            <a:r>
              <a:rPr sz="1333" spc="-57" dirty="0">
                <a:latin typeface="Trebuchet MS"/>
                <a:cs typeface="Trebuchet MS"/>
              </a:rPr>
              <a:t> </a:t>
            </a:r>
            <a:r>
              <a:rPr sz="1333" dirty="0">
                <a:latin typeface="Trebuchet MS"/>
                <a:cs typeface="Trebuchet MS"/>
              </a:rPr>
              <a:t>Capitol</a:t>
            </a:r>
            <a:r>
              <a:rPr sz="1333" spc="-57" dirty="0">
                <a:latin typeface="Trebuchet MS"/>
                <a:cs typeface="Trebuchet MS"/>
              </a:rPr>
              <a:t> </a:t>
            </a:r>
            <a:r>
              <a:rPr sz="1333" spc="40" dirty="0">
                <a:latin typeface="Trebuchet MS"/>
                <a:cs typeface="Trebuchet MS"/>
              </a:rPr>
              <a:t>Program </a:t>
            </a:r>
            <a:r>
              <a:rPr sz="1333" dirty="0">
                <a:latin typeface="Trebuchet MS"/>
                <a:cs typeface="Trebuchet MS"/>
              </a:rPr>
              <a:t>Capital</a:t>
            </a:r>
            <a:r>
              <a:rPr sz="1333" spc="-50" dirty="0">
                <a:latin typeface="Trebuchet MS"/>
                <a:cs typeface="Trebuchet MS"/>
              </a:rPr>
              <a:t> </a:t>
            </a:r>
            <a:r>
              <a:rPr sz="1333" spc="83" dirty="0">
                <a:latin typeface="Trebuchet MS"/>
                <a:cs typeface="Trebuchet MS"/>
              </a:rPr>
              <a:t>Access</a:t>
            </a:r>
            <a:r>
              <a:rPr sz="1333" spc="-50" dirty="0">
                <a:latin typeface="Trebuchet MS"/>
                <a:cs typeface="Trebuchet MS"/>
              </a:rPr>
              <a:t> </a:t>
            </a:r>
            <a:r>
              <a:rPr sz="1333" spc="40" dirty="0">
                <a:latin typeface="Trebuchet MS"/>
                <a:cs typeface="Trebuchet MS"/>
              </a:rPr>
              <a:t>Program</a:t>
            </a:r>
            <a:endParaRPr sz="1333">
              <a:latin typeface="Trebuchet MS"/>
              <a:cs typeface="Trebuchet MS"/>
            </a:endParaRPr>
          </a:p>
        </p:txBody>
      </p:sp>
    </p:spTree>
    <p:extLst>
      <p:ext uri="{BB962C8B-B14F-4D97-AF65-F5344CB8AC3E}">
        <p14:creationId xmlns:p14="http://schemas.microsoft.com/office/powerpoint/2010/main" val="205862489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6902" y="1034674"/>
            <a:ext cx="532130" cy="614679"/>
          </a:xfrm>
          <a:custGeom>
            <a:avLst/>
            <a:gdLst/>
            <a:ahLst/>
            <a:cxnLst/>
            <a:rect l="l" t="t" r="r" b="b"/>
            <a:pathLst>
              <a:path w="798195" h="922019">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grpSp>
        <p:nvGrpSpPr>
          <p:cNvPr id="3" name="object 3"/>
          <p:cNvGrpSpPr/>
          <p:nvPr/>
        </p:nvGrpSpPr>
        <p:grpSpPr>
          <a:xfrm>
            <a:off x="7489202" y="4114877"/>
            <a:ext cx="4702810" cy="2743200"/>
            <a:chOff x="11233803" y="6172316"/>
            <a:chExt cx="7054215" cy="4114800"/>
          </a:xfrm>
        </p:grpSpPr>
        <p:sp>
          <p:nvSpPr>
            <p:cNvPr id="4" name="object 4"/>
            <p:cNvSpPr/>
            <p:nvPr/>
          </p:nvSpPr>
          <p:spPr>
            <a:xfrm>
              <a:off x="13586346" y="7935721"/>
              <a:ext cx="2352675" cy="2351405"/>
            </a:xfrm>
            <a:custGeom>
              <a:avLst/>
              <a:gdLst/>
              <a:ahLst/>
              <a:cxnLst/>
              <a:rect l="l" t="t" r="r" b="b"/>
              <a:pathLst>
                <a:path w="2352675" h="2351404">
                  <a:moveTo>
                    <a:pt x="1176286" y="1175575"/>
                  </a:moveTo>
                  <a:lnTo>
                    <a:pt x="0" y="0"/>
                  </a:lnTo>
                  <a:lnTo>
                    <a:pt x="0" y="1175575"/>
                  </a:lnTo>
                  <a:lnTo>
                    <a:pt x="1176286" y="1175575"/>
                  </a:lnTo>
                  <a:close/>
                </a:path>
                <a:path w="2352675" h="2351404">
                  <a:moveTo>
                    <a:pt x="1176286" y="1175575"/>
                  </a:moveTo>
                  <a:lnTo>
                    <a:pt x="0" y="2351163"/>
                  </a:lnTo>
                  <a:lnTo>
                    <a:pt x="1176286" y="2351163"/>
                  </a:lnTo>
                  <a:lnTo>
                    <a:pt x="1176286" y="1175575"/>
                  </a:lnTo>
                  <a:close/>
                </a:path>
                <a:path w="2352675" h="2351404">
                  <a:moveTo>
                    <a:pt x="2352560" y="1175575"/>
                  </a:moveTo>
                  <a:lnTo>
                    <a:pt x="1176286" y="1175575"/>
                  </a:lnTo>
                  <a:lnTo>
                    <a:pt x="2352560" y="2351163"/>
                  </a:lnTo>
                  <a:lnTo>
                    <a:pt x="2352560" y="1175575"/>
                  </a:lnTo>
                  <a:close/>
                </a:path>
                <a:path w="2352675" h="2351404">
                  <a:moveTo>
                    <a:pt x="2352560" y="0"/>
                  </a:moveTo>
                  <a:lnTo>
                    <a:pt x="1176286" y="0"/>
                  </a:lnTo>
                  <a:lnTo>
                    <a:pt x="1176286" y="1175575"/>
                  </a:lnTo>
                  <a:lnTo>
                    <a:pt x="2352560" y="0"/>
                  </a:lnTo>
                  <a:close/>
                </a:path>
              </a:pathLst>
            </a:custGeom>
            <a:solidFill>
              <a:srgbClr val="D9534E">
                <a:alpha val="49798"/>
              </a:srgbClr>
            </a:solidFill>
          </p:spPr>
          <p:txBody>
            <a:bodyPr wrap="square" lIns="0" tIns="0" rIns="0" bIns="0" rtlCol="0"/>
            <a:lstStyle/>
            <a:p>
              <a:endParaRPr/>
            </a:p>
          </p:txBody>
        </p:sp>
        <p:sp>
          <p:nvSpPr>
            <p:cNvPr id="5" name="object 5"/>
            <p:cNvSpPr/>
            <p:nvPr/>
          </p:nvSpPr>
          <p:spPr>
            <a:xfrm>
              <a:off x="13586346" y="7935721"/>
              <a:ext cx="2352675" cy="2351405"/>
            </a:xfrm>
            <a:custGeom>
              <a:avLst/>
              <a:gdLst/>
              <a:ahLst/>
              <a:cxnLst/>
              <a:rect l="l" t="t" r="r" b="b"/>
              <a:pathLst>
                <a:path w="2352675" h="2351404">
                  <a:moveTo>
                    <a:pt x="1176286" y="1175575"/>
                  </a:moveTo>
                  <a:lnTo>
                    <a:pt x="0" y="1175575"/>
                  </a:lnTo>
                  <a:lnTo>
                    <a:pt x="588162" y="1763344"/>
                  </a:lnTo>
                  <a:lnTo>
                    <a:pt x="1176286" y="1175575"/>
                  </a:lnTo>
                  <a:close/>
                </a:path>
                <a:path w="2352675" h="2351404">
                  <a:moveTo>
                    <a:pt x="1176286" y="0"/>
                  </a:moveTo>
                  <a:lnTo>
                    <a:pt x="588162" y="587768"/>
                  </a:lnTo>
                  <a:lnTo>
                    <a:pt x="1176286" y="1175575"/>
                  </a:lnTo>
                  <a:lnTo>
                    <a:pt x="1176286" y="0"/>
                  </a:lnTo>
                  <a:close/>
                </a:path>
                <a:path w="2352675" h="2351404">
                  <a:moveTo>
                    <a:pt x="1764449" y="1763344"/>
                  </a:moveTo>
                  <a:lnTo>
                    <a:pt x="1176286" y="1175575"/>
                  </a:lnTo>
                  <a:lnTo>
                    <a:pt x="1176286" y="2351163"/>
                  </a:lnTo>
                  <a:lnTo>
                    <a:pt x="1764449" y="1763344"/>
                  </a:lnTo>
                  <a:close/>
                </a:path>
                <a:path w="2352675" h="2351404">
                  <a:moveTo>
                    <a:pt x="2352560" y="1175575"/>
                  </a:moveTo>
                  <a:lnTo>
                    <a:pt x="1764449" y="587768"/>
                  </a:lnTo>
                  <a:lnTo>
                    <a:pt x="1176286" y="1175575"/>
                  </a:lnTo>
                  <a:lnTo>
                    <a:pt x="2352560" y="1175575"/>
                  </a:lnTo>
                  <a:close/>
                </a:path>
              </a:pathLst>
            </a:custGeom>
            <a:solidFill>
              <a:srgbClr val="FFEDAC">
                <a:alpha val="49798"/>
              </a:srgbClr>
            </a:solidFill>
          </p:spPr>
          <p:txBody>
            <a:bodyPr wrap="square" lIns="0" tIns="0" rIns="0" bIns="0" rtlCol="0"/>
            <a:lstStyle/>
            <a:p>
              <a:endParaRPr/>
            </a:p>
          </p:txBody>
        </p:sp>
        <p:sp>
          <p:nvSpPr>
            <p:cNvPr id="6" name="object 6"/>
            <p:cNvSpPr/>
            <p:nvPr/>
          </p:nvSpPr>
          <p:spPr>
            <a:xfrm>
              <a:off x="13586347" y="6760137"/>
              <a:ext cx="1176655" cy="1176020"/>
            </a:xfrm>
            <a:custGeom>
              <a:avLst/>
              <a:gdLst/>
              <a:ahLst/>
              <a:cxnLst/>
              <a:rect l="l" t="t" r="r" b="b"/>
              <a:pathLst>
                <a:path w="1176655" h="1176020">
                  <a:moveTo>
                    <a:pt x="1176284" y="1175573"/>
                  </a:moveTo>
                  <a:lnTo>
                    <a:pt x="0" y="1175573"/>
                  </a:lnTo>
                  <a:lnTo>
                    <a:pt x="1176284" y="0"/>
                  </a:lnTo>
                  <a:lnTo>
                    <a:pt x="1176284" y="1175573"/>
                  </a:lnTo>
                  <a:close/>
                </a:path>
              </a:pathLst>
            </a:custGeom>
            <a:solidFill>
              <a:srgbClr val="95CDB4">
                <a:alpha val="49798"/>
              </a:srgbClr>
            </a:solidFill>
          </p:spPr>
          <p:txBody>
            <a:bodyPr wrap="square" lIns="0" tIns="0" rIns="0" bIns="0" rtlCol="0"/>
            <a:lstStyle/>
            <a:p>
              <a:endParaRPr/>
            </a:p>
          </p:txBody>
        </p:sp>
        <p:sp>
          <p:nvSpPr>
            <p:cNvPr id="7" name="object 7"/>
            <p:cNvSpPr/>
            <p:nvPr/>
          </p:nvSpPr>
          <p:spPr>
            <a:xfrm>
              <a:off x="14762632" y="6760137"/>
              <a:ext cx="1176655" cy="1176020"/>
            </a:xfrm>
            <a:custGeom>
              <a:avLst/>
              <a:gdLst/>
              <a:ahLst/>
              <a:cxnLst/>
              <a:rect l="l" t="t" r="r" b="b"/>
              <a:pathLst>
                <a:path w="1176655" h="1176020">
                  <a:moveTo>
                    <a:pt x="1176285" y="1175573"/>
                  </a:moveTo>
                  <a:lnTo>
                    <a:pt x="0" y="1175573"/>
                  </a:lnTo>
                  <a:lnTo>
                    <a:pt x="0" y="0"/>
                  </a:lnTo>
                  <a:lnTo>
                    <a:pt x="1176285" y="1175573"/>
                  </a:lnTo>
                  <a:close/>
                </a:path>
              </a:pathLst>
            </a:custGeom>
            <a:solidFill>
              <a:srgbClr val="FFAC60">
                <a:alpha val="49798"/>
              </a:srgbClr>
            </a:solidFill>
          </p:spPr>
          <p:txBody>
            <a:bodyPr wrap="square" lIns="0" tIns="0" rIns="0" bIns="0" rtlCol="0"/>
            <a:lstStyle/>
            <a:p>
              <a:endParaRPr/>
            </a:p>
          </p:txBody>
        </p:sp>
        <p:sp>
          <p:nvSpPr>
            <p:cNvPr id="8" name="object 8"/>
            <p:cNvSpPr/>
            <p:nvPr/>
          </p:nvSpPr>
          <p:spPr>
            <a:xfrm>
              <a:off x="12410072" y="9111297"/>
              <a:ext cx="4705350" cy="1176020"/>
            </a:xfrm>
            <a:custGeom>
              <a:avLst/>
              <a:gdLst/>
              <a:ahLst/>
              <a:cxnLst/>
              <a:rect l="l" t="t" r="r" b="b"/>
              <a:pathLst>
                <a:path w="4705350" h="1176020">
                  <a:moveTo>
                    <a:pt x="1176274" y="0"/>
                  </a:moveTo>
                  <a:lnTo>
                    <a:pt x="0" y="1175588"/>
                  </a:lnTo>
                  <a:lnTo>
                    <a:pt x="1176274" y="1175588"/>
                  </a:lnTo>
                  <a:lnTo>
                    <a:pt x="1176274" y="0"/>
                  </a:lnTo>
                  <a:close/>
                </a:path>
                <a:path w="4705350" h="1176020">
                  <a:moveTo>
                    <a:pt x="4705108" y="1175588"/>
                  </a:moveTo>
                  <a:lnTo>
                    <a:pt x="3528834" y="0"/>
                  </a:lnTo>
                  <a:lnTo>
                    <a:pt x="3528834" y="1175588"/>
                  </a:lnTo>
                  <a:lnTo>
                    <a:pt x="4705108" y="1175588"/>
                  </a:lnTo>
                  <a:close/>
                </a:path>
              </a:pathLst>
            </a:custGeom>
            <a:solidFill>
              <a:srgbClr val="95CDB4">
                <a:alpha val="49798"/>
              </a:srgbClr>
            </a:solidFill>
          </p:spPr>
          <p:txBody>
            <a:bodyPr wrap="square" lIns="0" tIns="0" rIns="0" bIns="0" rtlCol="0"/>
            <a:lstStyle/>
            <a:p>
              <a:endParaRPr/>
            </a:p>
          </p:txBody>
        </p:sp>
        <p:sp>
          <p:nvSpPr>
            <p:cNvPr id="9" name="object 9"/>
            <p:cNvSpPr/>
            <p:nvPr/>
          </p:nvSpPr>
          <p:spPr>
            <a:xfrm>
              <a:off x="17115185" y="9114761"/>
              <a:ext cx="1172845" cy="1172210"/>
            </a:xfrm>
            <a:custGeom>
              <a:avLst/>
              <a:gdLst/>
              <a:ahLst/>
              <a:cxnLst/>
              <a:rect l="l" t="t" r="r" b="b"/>
              <a:pathLst>
                <a:path w="1172844" h="1172209">
                  <a:moveTo>
                    <a:pt x="1172813" y="1172121"/>
                  </a:moveTo>
                  <a:lnTo>
                    <a:pt x="0" y="1172121"/>
                  </a:lnTo>
                  <a:lnTo>
                    <a:pt x="1172813" y="0"/>
                  </a:lnTo>
                  <a:lnTo>
                    <a:pt x="1172813" y="1172121"/>
                  </a:lnTo>
                  <a:close/>
                </a:path>
              </a:pathLst>
            </a:custGeom>
            <a:solidFill>
              <a:srgbClr val="FFEDAC">
                <a:alpha val="49798"/>
              </a:srgbClr>
            </a:solidFill>
          </p:spPr>
          <p:txBody>
            <a:bodyPr wrap="square" lIns="0" tIns="0" rIns="0" bIns="0" rtlCol="0"/>
            <a:lstStyle/>
            <a:p>
              <a:endParaRPr/>
            </a:p>
          </p:txBody>
        </p:sp>
        <p:sp>
          <p:nvSpPr>
            <p:cNvPr id="10" name="object 10"/>
            <p:cNvSpPr/>
            <p:nvPr/>
          </p:nvSpPr>
          <p:spPr>
            <a:xfrm>
              <a:off x="17115185" y="6760137"/>
              <a:ext cx="1172845" cy="1176020"/>
            </a:xfrm>
            <a:custGeom>
              <a:avLst/>
              <a:gdLst/>
              <a:ahLst/>
              <a:cxnLst/>
              <a:rect l="l" t="t" r="r" b="b"/>
              <a:pathLst>
                <a:path w="1172844" h="1176020">
                  <a:moveTo>
                    <a:pt x="1172813" y="1175581"/>
                  </a:moveTo>
                  <a:lnTo>
                    <a:pt x="0" y="1175581"/>
                  </a:lnTo>
                  <a:lnTo>
                    <a:pt x="0" y="0"/>
                  </a:lnTo>
                  <a:lnTo>
                    <a:pt x="1172813" y="1172121"/>
                  </a:lnTo>
                  <a:lnTo>
                    <a:pt x="1172813" y="1175581"/>
                  </a:lnTo>
                  <a:close/>
                </a:path>
              </a:pathLst>
            </a:custGeom>
            <a:solidFill>
              <a:srgbClr val="FFAC60">
                <a:alpha val="49798"/>
              </a:srgbClr>
            </a:solidFill>
          </p:spPr>
          <p:txBody>
            <a:bodyPr wrap="square" lIns="0" tIns="0" rIns="0" bIns="0" rtlCol="0"/>
            <a:lstStyle/>
            <a:p>
              <a:endParaRPr/>
            </a:p>
          </p:txBody>
        </p:sp>
        <p:sp>
          <p:nvSpPr>
            <p:cNvPr id="11" name="object 11"/>
            <p:cNvSpPr/>
            <p:nvPr/>
          </p:nvSpPr>
          <p:spPr>
            <a:xfrm>
              <a:off x="11233803" y="7935719"/>
              <a:ext cx="1176655" cy="1176020"/>
            </a:xfrm>
            <a:custGeom>
              <a:avLst/>
              <a:gdLst/>
              <a:ahLst/>
              <a:cxnLst/>
              <a:rect l="l" t="t" r="r" b="b"/>
              <a:pathLst>
                <a:path w="1176654" h="1176020">
                  <a:moveTo>
                    <a:pt x="1176276" y="1175581"/>
                  </a:moveTo>
                  <a:lnTo>
                    <a:pt x="0" y="1175581"/>
                  </a:lnTo>
                  <a:lnTo>
                    <a:pt x="1176276" y="0"/>
                  </a:lnTo>
                  <a:lnTo>
                    <a:pt x="1176276" y="1175581"/>
                  </a:lnTo>
                  <a:close/>
                </a:path>
              </a:pathLst>
            </a:custGeom>
            <a:solidFill>
              <a:srgbClr val="95CDB4">
                <a:alpha val="49798"/>
              </a:srgbClr>
            </a:solidFill>
          </p:spPr>
          <p:txBody>
            <a:bodyPr wrap="square" lIns="0" tIns="0" rIns="0" bIns="0" rtlCol="0"/>
            <a:lstStyle/>
            <a:p>
              <a:endParaRPr/>
            </a:p>
          </p:txBody>
        </p:sp>
        <p:sp>
          <p:nvSpPr>
            <p:cNvPr id="12" name="object 12"/>
            <p:cNvSpPr/>
            <p:nvPr/>
          </p:nvSpPr>
          <p:spPr>
            <a:xfrm>
              <a:off x="11233803" y="9111301"/>
              <a:ext cx="1176655" cy="1176020"/>
            </a:xfrm>
            <a:custGeom>
              <a:avLst/>
              <a:gdLst/>
              <a:ahLst/>
              <a:cxnLst/>
              <a:rect l="l" t="t" r="r" b="b"/>
              <a:pathLst>
                <a:path w="1176654" h="1176020">
                  <a:moveTo>
                    <a:pt x="0" y="1175581"/>
                  </a:moveTo>
                  <a:lnTo>
                    <a:pt x="0" y="0"/>
                  </a:lnTo>
                  <a:lnTo>
                    <a:pt x="1176276" y="0"/>
                  </a:lnTo>
                  <a:lnTo>
                    <a:pt x="0" y="1175581"/>
                  </a:lnTo>
                  <a:close/>
                </a:path>
              </a:pathLst>
            </a:custGeom>
            <a:solidFill>
              <a:srgbClr val="FFAC60">
                <a:alpha val="49798"/>
              </a:srgbClr>
            </a:solidFill>
          </p:spPr>
          <p:txBody>
            <a:bodyPr wrap="square" lIns="0" tIns="0" rIns="0" bIns="0" rtlCol="0"/>
            <a:lstStyle/>
            <a:p>
              <a:endParaRPr/>
            </a:p>
          </p:txBody>
        </p:sp>
        <p:sp>
          <p:nvSpPr>
            <p:cNvPr id="13" name="object 13"/>
            <p:cNvSpPr/>
            <p:nvPr/>
          </p:nvSpPr>
          <p:spPr>
            <a:xfrm>
              <a:off x="15938917" y="7935710"/>
              <a:ext cx="1176655" cy="1176020"/>
            </a:xfrm>
            <a:custGeom>
              <a:avLst/>
              <a:gdLst/>
              <a:ahLst/>
              <a:cxnLst/>
              <a:rect l="l" t="t" r="r" b="b"/>
              <a:pathLst>
                <a:path w="1176655" h="1176020">
                  <a:moveTo>
                    <a:pt x="1176267" y="1175590"/>
                  </a:moveTo>
                  <a:lnTo>
                    <a:pt x="0" y="0"/>
                  </a:lnTo>
                  <a:lnTo>
                    <a:pt x="1176267" y="8"/>
                  </a:lnTo>
                  <a:lnTo>
                    <a:pt x="1176267" y="1175590"/>
                  </a:lnTo>
                  <a:close/>
                </a:path>
              </a:pathLst>
            </a:custGeom>
            <a:solidFill>
              <a:srgbClr val="95CDB4">
                <a:alpha val="49798"/>
              </a:srgbClr>
            </a:solidFill>
          </p:spPr>
          <p:txBody>
            <a:bodyPr wrap="square" lIns="0" tIns="0" rIns="0" bIns="0" rtlCol="0"/>
            <a:lstStyle/>
            <a:p>
              <a:endParaRPr/>
            </a:p>
          </p:txBody>
        </p:sp>
        <p:sp>
          <p:nvSpPr>
            <p:cNvPr id="14" name="object 14"/>
            <p:cNvSpPr/>
            <p:nvPr/>
          </p:nvSpPr>
          <p:spPr>
            <a:xfrm>
              <a:off x="11821947" y="6172326"/>
              <a:ext cx="5293360" cy="2939415"/>
            </a:xfrm>
            <a:custGeom>
              <a:avLst/>
              <a:gdLst/>
              <a:ahLst/>
              <a:cxnLst/>
              <a:rect l="l" t="t" r="r" b="b"/>
              <a:pathLst>
                <a:path w="5293359" h="2939415">
                  <a:moveTo>
                    <a:pt x="588111" y="587794"/>
                  </a:moveTo>
                  <a:lnTo>
                    <a:pt x="0" y="1175562"/>
                  </a:lnTo>
                  <a:lnTo>
                    <a:pt x="588111" y="1763395"/>
                  </a:lnTo>
                  <a:lnTo>
                    <a:pt x="588111" y="587794"/>
                  </a:lnTo>
                  <a:close/>
                </a:path>
                <a:path w="5293359" h="2939415">
                  <a:moveTo>
                    <a:pt x="1764398" y="2938970"/>
                  </a:moveTo>
                  <a:lnTo>
                    <a:pt x="1176274" y="2351163"/>
                  </a:lnTo>
                  <a:lnTo>
                    <a:pt x="588111" y="2938970"/>
                  </a:lnTo>
                  <a:lnTo>
                    <a:pt x="1764398" y="2938970"/>
                  </a:lnTo>
                  <a:close/>
                </a:path>
                <a:path w="5293359" h="2939415">
                  <a:moveTo>
                    <a:pt x="5293245" y="587819"/>
                  </a:moveTo>
                  <a:lnTo>
                    <a:pt x="4705121" y="0"/>
                  </a:lnTo>
                  <a:lnTo>
                    <a:pt x="4116959" y="587819"/>
                  </a:lnTo>
                  <a:lnTo>
                    <a:pt x="5293245" y="587819"/>
                  </a:lnTo>
                  <a:close/>
                </a:path>
              </a:pathLst>
            </a:custGeom>
            <a:solidFill>
              <a:srgbClr val="FFEDAC">
                <a:alpha val="49798"/>
              </a:srgbClr>
            </a:solidFill>
          </p:spPr>
          <p:txBody>
            <a:bodyPr wrap="square" lIns="0" tIns="0" rIns="0" bIns="0" rtlCol="0"/>
            <a:lstStyle/>
            <a:p>
              <a:endParaRPr/>
            </a:p>
          </p:txBody>
        </p:sp>
      </p:grpSp>
      <p:sp>
        <p:nvSpPr>
          <p:cNvPr id="15" name="object 15"/>
          <p:cNvSpPr/>
          <p:nvPr/>
        </p:nvSpPr>
        <p:spPr>
          <a:xfrm>
            <a:off x="-108" y="-108"/>
            <a:ext cx="337820" cy="337820"/>
          </a:xfrm>
          <a:custGeom>
            <a:avLst/>
            <a:gdLst/>
            <a:ahLst/>
            <a:cxnLst/>
            <a:rect l="l" t="t" r="r" b="b"/>
            <a:pathLst>
              <a:path w="506730" h="506730">
                <a:moveTo>
                  <a:pt x="506406" y="506406"/>
                </a:moveTo>
                <a:lnTo>
                  <a:pt x="0" y="506406"/>
                </a:lnTo>
                <a:lnTo>
                  <a:pt x="506406" y="0"/>
                </a:lnTo>
                <a:lnTo>
                  <a:pt x="506406" y="506406"/>
                </a:lnTo>
                <a:close/>
              </a:path>
            </a:pathLst>
          </a:custGeom>
          <a:solidFill>
            <a:srgbClr val="95CDB4">
              <a:alpha val="49798"/>
            </a:srgbClr>
          </a:solidFill>
        </p:spPr>
        <p:txBody>
          <a:bodyPr wrap="square" lIns="0" tIns="0" rIns="0" bIns="0" rtlCol="0"/>
          <a:lstStyle/>
          <a:p>
            <a:endParaRPr/>
          </a:p>
        </p:txBody>
      </p:sp>
      <p:grpSp>
        <p:nvGrpSpPr>
          <p:cNvPr id="16" name="object 16"/>
          <p:cNvGrpSpPr/>
          <p:nvPr/>
        </p:nvGrpSpPr>
        <p:grpSpPr>
          <a:xfrm>
            <a:off x="-108" y="-108"/>
            <a:ext cx="2025650" cy="2025650"/>
            <a:chOff x="-162" y="-162"/>
            <a:chExt cx="3038475" cy="3038475"/>
          </a:xfrm>
        </p:grpSpPr>
        <p:sp>
          <p:nvSpPr>
            <p:cNvPr id="17" name="object 17"/>
            <p:cNvSpPr/>
            <p:nvPr/>
          </p:nvSpPr>
          <p:spPr>
            <a:xfrm>
              <a:off x="1012654" y="-162"/>
              <a:ext cx="506730" cy="506730"/>
            </a:xfrm>
            <a:custGeom>
              <a:avLst/>
              <a:gdLst/>
              <a:ahLst/>
              <a:cxnLst/>
              <a:rect l="l" t="t" r="r" b="b"/>
              <a:pathLst>
                <a:path w="506730" h="506730">
                  <a:moveTo>
                    <a:pt x="506406" y="506406"/>
                  </a:moveTo>
                  <a:lnTo>
                    <a:pt x="0" y="506406"/>
                  </a:lnTo>
                  <a:lnTo>
                    <a:pt x="0" y="0"/>
                  </a:lnTo>
                  <a:lnTo>
                    <a:pt x="506406" y="506406"/>
                  </a:lnTo>
                  <a:close/>
                </a:path>
              </a:pathLst>
            </a:custGeom>
            <a:solidFill>
              <a:srgbClr val="FFAC60">
                <a:alpha val="49798"/>
              </a:srgbClr>
            </a:solidFill>
          </p:spPr>
          <p:txBody>
            <a:bodyPr wrap="square" lIns="0" tIns="0" rIns="0" bIns="0" rtlCol="0"/>
            <a:lstStyle/>
            <a:p>
              <a:endParaRPr/>
            </a:p>
          </p:txBody>
        </p:sp>
        <p:sp>
          <p:nvSpPr>
            <p:cNvPr id="18" name="object 18"/>
            <p:cNvSpPr/>
            <p:nvPr/>
          </p:nvSpPr>
          <p:spPr>
            <a:xfrm>
              <a:off x="506244" y="506244"/>
              <a:ext cx="506730" cy="506730"/>
            </a:xfrm>
            <a:custGeom>
              <a:avLst/>
              <a:gdLst/>
              <a:ahLst/>
              <a:cxnLst/>
              <a:rect l="l" t="t" r="r" b="b"/>
              <a:pathLst>
                <a:path w="506730" h="506730">
                  <a:moveTo>
                    <a:pt x="0" y="506410"/>
                  </a:moveTo>
                  <a:lnTo>
                    <a:pt x="0" y="0"/>
                  </a:lnTo>
                  <a:lnTo>
                    <a:pt x="506410" y="0"/>
                  </a:lnTo>
                  <a:lnTo>
                    <a:pt x="0" y="506410"/>
                  </a:lnTo>
                  <a:close/>
                </a:path>
              </a:pathLst>
            </a:custGeom>
            <a:solidFill>
              <a:srgbClr val="D9534E">
                <a:alpha val="49798"/>
              </a:srgbClr>
            </a:solidFill>
          </p:spPr>
          <p:txBody>
            <a:bodyPr wrap="square" lIns="0" tIns="0" rIns="0" bIns="0" rtlCol="0"/>
            <a:lstStyle/>
            <a:p>
              <a:endParaRPr/>
            </a:p>
          </p:txBody>
        </p:sp>
        <p:sp>
          <p:nvSpPr>
            <p:cNvPr id="19" name="object 19"/>
            <p:cNvSpPr/>
            <p:nvPr/>
          </p:nvSpPr>
          <p:spPr>
            <a:xfrm>
              <a:off x="-162" y="1012654"/>
              <a:ext cx="506730" cy="506730"/>
            </a:xfrm>
            <a:custGeom>
              <a:avLst/>
              <a:gdLst/>
              <a:ahLst/>
              <a:cxnLst/>
              <a:rect l="l" t="t" r="r" b="b"/>
              <a:pathLst>
                <a:path w="506730" h="506730">
                  <a:moveTo>
                    <a:pt x="506406" y="506406"/>
                  </a:moveTo>
                  <a:lnTo>
                    <a:pt x="0" y="0"/>
                  </a:lnTo>
                  <a:lnTo>
                    <a:pt x="506406" y="0"/>
                  </a:lnTo>
                  <a:lnTo>
                    <a:pt x="506406" y="506406"/>
                  </a:lnTo>
                  <a:close/>
                </a:path>
              </a:pathLst>
            </a:custGeom>
            <a:solidFill>
              <a:srgbClr val="FFAC60">
                <a:alpha val="49798"/>
              </a:srgbClr>
            </a:solidFill>
          </p:spPr>
          <p:txBody>
            <a:bodyPr wrap="square" lIns="0" tIns="0" rIns="0" bIns="0" rtlCol="0"/>
            <a:lstStyle/>
            <a:p>
              <a:endParaRPr/>
            </a:p>
          </p:txBody>
        </p:sp>
        <p:sp>
          <p:nvSpPr>
            <p:cNvPr id="20" name="object 20"/>
            <p:cNvSpPr/>
            <p:nvPr/>
          </p:nvSpPr>
          <p:spPr>
            <a:xfrm>
              <a:off x="-162" y="1519061"/>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D9534E">
                <a:alpha val="49798"/>
              </a:srgbClr>
            </a:solidFill>
          </p:spPr>
          <p:txBody>
            <a:bodyPr wrap="square" lIns="0" tIns="0" rIns="0" bIns="0" rtlCol="0"/>
            <a:lstStyle/>
            <a:p>
              <a:endParaRPr/>
            </a:p>
          </p:txBody>
        </p:sp>
        <p:sp>
          <p:nvSpPr>
            <p:cNvPr id="21" name="object 21"/>
            <p:cNvSpPr/>
            <p:nvPr/>
          </p:nvSpPr>
          <p:spPr>
            <a:xfrm>
              <a:off x="-152" y="-153"/>
              <a:ext cx="1012825" cy="1012825"/>
            </a:xfrm>
            <a:custGeom>
              <a:avLst/>
              <a:gdLst/>
              <a:ahLst/>
              <a:cxnLst/>
              <a:rect l="l" t="t" r="r" b="b"/>
              <a:pathLst>
                <a:path w="1012825" h="1012825">
                  <a:moveTo>
                    <a:pt x="506387" y="506399"/>
                  </a:moveTo>
                  <a:lnTo>
                    <a:pt x="0" y="506399"/>
                  </a:lnTo>
                  <a:lnTo>
                    <a:pt x="0" y="1012812"/>
                  </a:lnTo>
                  <a:lnTo>
                    <a:pt x="506387" y="506399"/>
                  </a:lnTo>
                  <a:close/>
                </a:path>
                <a:path w="1012825" h="1012825">
                  <a:moveTo>
                    <a:pt x="1012799" y="0"/>
                  </a:moveTo>
                  <a:lnTo>
                    <a:pt x="506387" y="0"/>
                  </a:lnTo>
                  <a:lnTo>
                    <a:pt x="506387" y="506399"/>
                  </a:lnTo>
                  <a:lnTo>
                    <a:pt x="1012799" y="0"/>
                  </a:lnTo>
                  <a:close/>
                </a:path>
              </a:pathLst>
            </a:custGeom>
            <a:solidFill>
              <a:srgbClr val="FFEDAC">
                <a:alpha val="49798"/>
              </a:srgbClr>
            </a:solidFill>
          </p:spPr>
          <p:txBody>
            <a:bodyPr wrap="square" lIns="0" tIns="0" rIns="0" bIns="0" rtlCol="0"/>
            <a:lstStyle/>
            <a:p>
              <a:endParaRPr/>
            </a:p>
          </p:txBody>
        </p:sp>
        <p:sp>
          <p:nvSpPr>
            <p:cNvPr id="22" name="object 22"/>
            <p:cNvSpPr/>
            <p:nvPr/>
          </p:nvSpPr>
          <p:spPr>
            <a:xfrm>
              <a:off x="1519061" y="-162"/>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D9534E">
                <a:alpha val="49798"/>
              </a:srgbClr>
            </a:solidFill>
          </p:spPr>
          <p:txBody>
            <a:bodyPr wrap="square" lIns="0" tIns="0" rIns="0" bIns="0" rtlCol="0"/>
            <a:lstStyle/>
            <a:p>
              <a:endParaRPr/>
            </a:p>
          </p:txBody>
        </p:sp>
        <p:sp>
          <p:nvSpPr>
            <p:cNvPr id="23" name="object 23"/>
            <p:cNvSpPr/>
            <p:nvPr/>
          </p:nvSpPr>
          <p:spPr>
            <a:xfrm>
              <a:off x="506234" y="506246"/>
              <a:ext cx="1012825" cy="1012825"/>
            </a:xfrm>
            <a:custGeom>
              <a:avLst/>
              <a:gdLst/>
              <a:ahLst/>
              <a:cxnLst/>
              <a:rect l="l" t="t" r="r" b="b"/>
              <a:pathLst>
                <a:path w="1012825" h="1012825">
                  <a:moveTo>
                    <a:pt x="506412" y="506412"/>
                  </a:moveTo>
                  <a:lnTo>
                    <a:pt x="0" y="506412"/>
                  </a:lnTo>
                  <a:lnTo>
                    <a:pt x="0" y="1012825"/>
                  </a:lnTo>
                  <a:lnTo>
                    <a:pt x="506412" y="506412"/>
                  </a:lnTo>
                  <a:close/>
                </a:path>
                <a:path w="1012825" h="1012825">
                  <a:moveTo>
                    <a:pt x="1012825" y="506412"/>
                  </a:moveTo>
                  <a:lnTo>
                    <a:pt x="506412" y="506412"/>
                  </a:lnTo>
                  <a:lnTo>
                    <a:pt x="506412" y="1012825"/>
                  </a:lnTo>
                  <a:lnTo>
                    <a:pt x="1012825" y="506412"/>
                  </a:lnTo>
                  <a:close/>
                </a:path>
                <a:path w="1012825" h="1012825">
                  <a:moveTo>
                    <a:pt x="1012825" y="0"/>
                  </a:moveTo>
                  <a:lnTo>
                    <a:pt x="506412" y="0"/>
                  </a:lnTo>
                  <a:lnTo>
                    <a:pt x="506412" y="506412"/>
                  </a:lnTo>
                  <a:lnTo>
                    <a:pt x="1012825" y="0"/>
                  </a:lnTo>
                  <a:close/>
                </a:path>
              </a:pathLst>
            </a:custGeom>
            <a:solidFill>
              <a:srgbClr val="95CDB4">
                <a:alpha val="49798"/>
              </a:srgbClr>
            </a:solidFill>
          </p:spPr>
          <p:txBody>
            <a:bodyPr wrap="square" lIns="0" tIns="0" rIns="0" bIns="0" rtlCol="0"/>
            <a:lstStyle/>
            <a:p>
              <a:endParaRPr/>
            </a:p>
          </p:txBody>
        </p:sp>
        <p:sp>
          <p:nvSpPr>
            <p:cNvPr id="24" name="object 24"/>
            <p:cNvSpPr/>
            <p:nvPr/>
          </p:nvSpPr>
          <p:spPr>
            <a:xfrm>
              <a:off x="1012647" y="1012659"/>
              <a:ext cx="1012825" cy="1012825"/>
            </a:xfrm>
            <a:custGeom>
              <a:avLst/>
              <a:gdLst/>
              <a:ahLst/>
              <a:cxnLst/>
              <a:rect l="l" t="t" r="r" b="b"/>
              <a:pathLst>
                <a:path w="1012825" h="1012825">
                  <a:moveTo>
                    <a:pt x="506412" y="1012812"/>
                  </a:moveTo>
                  <a:lnTo>
                    <a:pt x="0" y="506412"/>
                  </a:lnTo>
                  <a:lnTo>
                    <a:pt x="0" y="1012812"/>
                  </a:lnTo>
                  <a:lnTo>
                    <a:pt x="506412" y="1012812"/>
                  </a:lnTo>
                  <a:close/>
                </a:path>
                <a:path w="1012825" h="1012825">
                  <a:moveTo>
                    <a:pt x="1012812" y="0"/>
                  </a:moveTo>
                  <a:lnTo>
                    <a:pt x="506412" y="0"/>
                  </a:lnTo>
                  <a:lnTo>
                    <a:pt x="1012812" y="506412"/>
                  </a:lnTo>
                  <a:lnTo>
                    <a:pt x="1012812" y="0"/>
                  </a:lnTo>
                  <a:close/>
                </a:path>
              </a:pathLst>
            </a:custGeom>
            <a:solidFill>
              <a:srgbClr val="FFEDAC">
                <a:alpha val="49798"/>
              </a:srgbClr>
            </a:solidFill>
          </p:spPr>
          <p:txBody>
            <a:bodyPr wrap="square" lIns="0" tIns="0" rIns="0" bIns="0" rtlCol="0"/>
            <a:lstStyle/>
            <a:p>
              <a:endParaRPr/>
            </a:p>
          </p:txBody>
        </p:sp>
        <p:sp>
          <p:nvSpPr>
            <p:cNvPr id="25" name="object 25"/>
            <p:cNvSpPr/>
            <p:nvPr/>
          </p:nvSpPr>
          <p:spPr>
            <a:xfrm>
              <a:off x="-152" y="-153"/>
              <a:ext cx="2532380" cy="2532380"/>
            </a:xfrm>
            <a:custGeom>
              <a:avLst/>
              <a:gdLst/>
              <a:ahLst/>
              <a:cxnLst/>
              <a:rect l="l" t="t" r="r" b="b"/>
              <a:pathLst>
                <a:path w="2532380" h="2532380">
                  <a:moveTo>
                    <a:pt x="506387" y="2025624"/>
                  </a:moveTo>
                  <a:lnTo>
                    <a:pt x="0" y="2025624"/>
                  </a:lnTo>
                  <a:lnTo>
                    <a:pt x="0" y="2532037"/>
                  </a:lnTo>
                  <a:lnTo>
                    <a:pt x="506387" y="2025624"/>
                  </a:lnTo>
                  <a:close/>
                </a:path>
                <a:path w="2532380" h="2532380">
                  <a:moveTo>
                    <a:pt x="2532024" y="0"/>
                  </a:moveTo>
                  <a:lnTo>
                    <a:pt x="2025611" y="0"/>
                  </a:lnTo>
                  <a:lnTo>
                    <a:pt x="2025611" y="506399"/>
                  </a:lnTo>
                  <a:lnTo>
                    <a:pt x="2532024" y="0"/>
                  </a:lnTo>
                  <a:close/>
                </a:path>
              </a:pathLst>
            </a:custGeom>
            <a:solidFill>
              <a:srgbClr val="FFAC60">
                <a:alpha val="49798"/>
              </a:srgbClr>
            </a:solidFill>
          </p:spPr>
          <p:txBody>
            <a:bodyPr wrap="square" lIns="0" tIns="0" rIns="0" bIns="0" rtlCol="0"/>
            <a:lstStyle/>
            <a:p>
              <a:endParaRPr/>
            </a:p>
          </p:txBody>
        </p:sp>
        <p:sp>
          <p:nvSpPr>
            <p:cNvPr id="26" name="object 26"/>
            <p:cNvSpPr/>
            <p:nvPr/>
          </p:nvSpPr>
          <p:spPr>
            <a:xfrm>
              <a:off x="506234" y="506246"/>
              <a:ext cx="2532380" cy="2532380"/>
            </a:xfrm>
            <a:custGeom>
              <a:avLst/>
              <a:gdLst/>
              <a:ahLst/>
              <a:cxnLst/>
              <a:rect l="l" t="t" r="r" b="b"/>
              <a:pathLst>
                <a:path w="2532380" h="2532380">
                  <a:moveTo>
                    <a:pt x="506412" y="2025637"/>
                  </a:moveTo>
                  <a:lnTo>
                    <a:pt x="0" y="2025637"/>
                  </a:lnTo>
                  <a:lnTo>
                    <a:pt x="506412" y="2532049"/>
                  </a:lnTo>
                  <a:lnTo>
                    <a:pt x="506412" y="2025637"/>
                  </a:lnTo>
                  <a:close/>
                </a:path>
                <a:path w="2532380" h="2532380">
                  <a:moveTo>
                    <a:pt x="2532037" y="506412"/>
                  </a:moveTo>
                  <a:lnTo>
                    <a:pt x="2025637" y="0"/>
                  </a:lnTo>
                  <a:lnTo>
                    <a:pt x="2025637" y="506412"/>
                  </a:lnTo>
                  <a:lnTo>
                    <a:pt x="2532037" y="506412"/>
                  </a:lnTo>
                  <a:close/>
                </a:path>
              </a:pathLst>
            </a:custGeom>
            <a:solidFill>
              <a:srgbClr val="FFEDAC">
                <a:alpha val="49798"/>
              </a:srgbClr>
            </a:solidFill>
          </p:spPr>
          <p:txBody>
            <a:bodyPr wrap="square" lIns="0" tIns="0" rIns="0" bIns="0" rtlCol="0"/>
            <a:lstStyle/>
            <a:p>
              <a:endParaRPr/>
            </a:p>
          </p:txBody>
        </p:sp>
        <p:sp>
          <p:nvSpPr>
            <p:cNvPr id="27" name="object 27"/>
            <p:cNvSpPr/>
            <p:nvPr/>
          </p:nvSpPr>
          <p:spPr>
            <a:xfrm>
              <a:off x="2025467" y="2025467"/>
              <a:ext cx="506730" cy="506730"/>
            </a:xfrm>
            <a:custGeom>
              <a:avLst/>
              <a:gdLst/>
              <a:ahLst/>
              <a:cxnLst/>
              <a:rect l="l" t="t" r="r" b="b"/>
              <a:pathLst>
                <a:path w="506730" h="506730">
                  <a:moveTo>
                    <a:pt x="506410" y="506410"/>
                  </a:moveTo>
                  <a:lnTo>
                    <a:pt x="0" y="506410"/>
                  </a:lnTo>
                  <a:lnTo>
                    <a:pt x="0" y="0"/>
                  </a:lnTo>
                  <a:lnTo>
                    <a:pt x="506410" y="506410"/>
                  </a:lnTo>
                  <a:close/>
                </a:path>
              </a:pathLst>
            </a:custGeom>
            <a:solidFill>
              <a:srgbClr val="D9534E">
                <a:alpha val="49798"/>
              </a:srgbClr>
            </a:solidFill>
          </p:spPr>
          <p:txBody>
            <a:bodyPr wrap="square" lIns="0" tIns="0" rIns="0" bIns="0" rtlCol="0"/>
            <a:lstStyle/>
            <a:p>
              <a:endParaRPr/>
            </a:p>
          </p:txBody>
        </p:sp>
        <p:sp>
          <p:nvSpPr>
            <p:cNvPr id="28" name="object 28"/>
            <p:cNvSpPr/>
            <p:nvPr/>
          </p:nvSpPr>
          <p:spPr>
            <a:xfrm>
              <a:off x="2025467" y="2025467"/>
              <a:ext cx="506730" cy="506730"/>
            </a:xfrm>
            <a:custGeom>
              <a:avLst/>
              <a:gdLst/>
              <a:ahLst/>
              <a:cxnLst/>
              <a:rect l="l" t="t" r="r" b="b"/>
              <a:pathLst>
                <a:path w="506730" h="506730">
                  <a:moveTo>
                    <a:pt x="506410" y="506410"/>
                  </a:moveTo>
                  <a:lnTo>
                    <a:pt x="0" y="0"/>
                  </a:lnTo>
                  <a:lnTo>
                    <a:pt x="506410" y="0"/>
                  </a:lnTo>
                  <a:lnTo>
                    <a:pt x="506410" y="506410"/>
                  </a:lnTo>
                  <a:close/>
                </a:path>
              </a:pathLst>
            </a:custGeom>
            <a:solidFill>
              <a:srgbClr val="FFEDAC">
                <a:alpha val="49798"/>
              </a:srgbClr>
            </a:solidFill>
          </p:spPr>
          <p:txBody>
            <a:bodyPr wrap="square" lIns="0" tIns="0" rIns="0" bIns="0" rtlCol="0"/>
            <a:lstStyle/>
            <a:p>
              <a:endParaRPr/>
            </a:p>
          </p:txBody>
        </p:sp>
        <p:sp>
          <p:nvSpPr>
            <p:cNvPr id="29" name="object 29"/>
            <p:cNvSpPr/>
            <p:nvPr/>
          </p:nvSpPr>
          <p:spPr>
            <a:xfrm>
              <a:off x="2531877" y="2531877"/>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95CDB4">
                <a:alpha val="49798"/>
              </a:srgbClr>
            </a:solidFill>
          </p:spPr>
          <p:txBody>
            <a:bodyPr wrap="square" lIns="0" tIns="0" rIns="0" bIns="0" rtlCol="0"/>
            <a:lstStyle/>
            <a:p>
              <a:endParaRPr/>
            </a:p>
          </p:txBody>
        </p:sp>
      </p:grpSp>
      <p:pic>
        <p:nvPicPr>
          <p:cNvPr id="30" name="object 30"/>
          <p:cNvPicPr/>
          <p:nvPr/>
        </p:nvPicPr>
        <p:blipFill>
          <a:blip r:embed="rId2" cstate="print"/>
          <a:stretch>
            <a:fillRect/>
          </a:stretch>
        </p:blipFill>
        <p:spPr>
          <a:xfrm>
            <a:off x="352086" y="2743639"/>
            <a:ext cx="6346069" cy="2755829"/>
          </a:xfrm>
          <a:prstGeom prst="rect">
            <a:avLst/>
          </a:prstGeom>
        </p:spPr>
      </p:pic>
      <p:pic>
        <p:nvPicPr>
          <p:cNvPr id="31" name="object 31"/>
          <p:cNvPicPr/>
          <p:nvPr/>
        </p:nvPicPr>
        <p:blipFill>
          <a:blip r:embed="rId3" cstate="print"/>
          <a:stretch>
            <a:fillRect/>
          </a:stretch>
        </p:blipFill>
        <p:spPr>
          <a:xfrm>
            <a:off x="6919831" y="2371993"/>
            <a:ext cx="50800" cy="50799"/>
          </a:xfrm>
          <a:prstGeom prst="rect">
            <a:avLst/>
          </a:prstGeom>
        </p:spPr>
      </p:pic>
      <p:sp>
        <p:nvSpPr>
          <p:cNvPr id="32" name="object 32"/>
          <p:cNvSpPr txBox="1"/>
          <p:nvPr/>
        </p:nvSpPr>
        <p:spPr>
          <a:xfrm>
            <a:off x="7059498" y="2238634"/>
            <a:ext cx="4160943" cy="1191683"/>
          </a:xfrm>
          <a:prstGeom prst="rect">
            <a:avLst/>
          </a:prstGeom>
        </p:spPr>
        <p:txBody>
          <a:bodyPr vert="horz" wrap="square" lIns="0" tIns="8467" rIns="0" bIns="0" rtlCol="0">
            <a:spAutoFit/>
          </a:bodyPr>
          <a:lstStyle/>
          <a:p>
            <a:pPr marL="8467" marR="2084598">
              <a:lnSpc>
                <a:spcPct val="115599"/>
              </a:lnSpc>
              <a:spcBef>
                <a:spcPts val="67"/>
              </a:spcBef>
            </a:pPr>
            <a:r>
              <a:rPr sz="1333" dirty="0">
                <a:latin typeface="Trebuchet MS"/>
                <a:cs typeface="Trebuchet MS"/>
              </a:rPr>
              <a:t>Federal/State</a:t>
            </a:r>
            <a:r>
              <a:rPr sz="1333" spc="133" dirty="0">
                <a:latin typeface="Trebuchet MS"/>
                <a:cs typeface="Trebuchet MS"/>
              </a:rPr>
              <a:t> </a:t>
            </a:r>
            <a:r>
              <a:rPr sz="1333" spc="23" dirty="0">
                <a:latin typeface="Trebuchet MS"/>
                <a:cs typeface="Trebuchet MS"/>
              </a:rPr>
              <a:t>Partnership </a:t>
            </a:r>
            <a:r>
              <a:rPr sz="1333" spc="53" dirty="0">
                <a:latin typeface="Trebuchet MS"/>
                <a:cs typeface="Trebuchet MS"/>
              </a:rPr>
              <a:t>Covers</a:t>
            </a:r>
            <a:r>
              <a:rPr sz="1333" spc="-70" dirty="0">
                <a:latin typeface="Trebuchet MS"/>
                <a:cs typeface="Trebuchet MS"/>
              </a:rPr>
              <a:t> </a:t>
            </a:r>
            <a:r>
              <a:rPr sz="1333" spc="-20" dirty="0">
                <a:latin typeface="Trebuchet MS"/>
                <a:cs typeface="Trebuchet MS"/>
              </a:rPr>
              <a:t>31</a:t>
            </a:r>
            <a:r>
              <a:rPr sz="1333" spc="-70" dirty="0">
                <a:latin typeface="Trebuchet MS"/>
                <a:cs typeface="Trebuchet MS"/>
              </a:rPr>
              <a:t> </a:t>
            </a:r>
            <a:r>
              <a:rPr sz="1333" spc="73" dirty="0">
                <a:latin typeface="Trebuchet MS"/>
                <a:cs typeface="Trebuchet MS"/>
              </a:rPr>
              <a:t>NC</a:t>
            </a:r>
            <a:r>
              <a:rPr sz="1333" spc="-70" dirty="0">
                <a:latin typeface="Trebuchet MS"/>
                <a:cs typeface="Trebuchet MS"/>
              </a:rPr>
              <a:t> </a:t>
            </a:r>
            <a:r>
              <a:rPr sz="1333" spc="33" dirty="0">
                <a:latin typeface="Trebuchet MS"/>
                <a:cs typeface="Trebuchet MS"/>
              </a:rPr>
              <a:t>Counties</a:t>
            </a:r>
            <a:endParaRPr sz="1333">
              <a:latin typeface="Trebuchet MS"/>
              <a:cs typeface="Trebuchet MS"/>
            </a:endParaRPr>
          </a:p>
          <a:p>
            <a:pPr marL="8467" marR="3387">
              <a:lnSpc>
                <a:spcPct val="115599"/>
              </a:lnSpc>
            </a:pPr>
            <a:r>
              <a:rPr sz="1333" dirty="0">
                <a:latin typeface="Trebuchet MS"/>
                <a:cs typeface="Trebuchet MS"/>
              </a:rPr>
              <a:t>Grant</a:t>
            </a:r>
            <a:r>
              <a:rPr sz="1333" spc="17" dirty="0">
                <a:latin typeface="Trebuchet MS"/>
                <a:cs typeface="Trebuchet MS"/>
              </a:rPr>
              <a:t> </a:t>
            </a:r>
            <a:r>
              <a:rPr sz="1333" dirty="0">
                <a:latin typeface="Trebuchet MS"/>
                <a:cs typeface="Trebuchet MS"/>
              </a:rPr>
              <a:t>opportunities</a:t>
            </a:r>
            <a:r>
              <a:rPr sz="1333" spc="20" dirty="0">
                <a:latin typeface="Trebuchet MS"/>
                <a:cs typeface="Trebuchet MS"/>
              </a:rPr>
              <a:t> </a:t>
            </a:r>
            <a:r>
              <a:rPr sz="1333" spc="50" dirty="0">
                <a:latin typeface="Trebuchet MS"/>
                <a:cs typeface="Trebuchet MS"/>
              </a:rPr>
              <a:t>address</a:t>
            </a:r>
            <a:r>
              <a:rPr sz="1333" spc="17" dirty="0">
                <a:latin typeface="Trebuchet MS"/>
                <a:cs typeface="Trebuchet MS"/>
              </a:rPr>
              <a:t> </a:t>
            </a:r>
            <a:r>
              <a:rPr sz="1333" spc="37" dirty="0">
                <a:latin typeface="Trebuchet MS"/>
                <a:cs typeface="Trebuchet MS"/>
              </a:rPr>
              <a:t>economic</a:t>
            </a:r>
            <a:r>
              <a:rPr sz="1333" spc="20" dirty="0">
                <a:latin typeface="Trebuchet MS"/>
                <a:cs typeface="Trebuchet MS"/>
              </a:rPr>
              <a:t> </a:t>
            </a:r>
            <a:r>
              <a:rPr sz="1333" spc="-7" dirty="0">
                <a:latin typeface="Trebuchet MS"/>
                <a:cs typeface="Trebuchet MS"/>
              </a:rPr>
              <a:t>development, </a:t>
            </a:r>
            <a:r>
              <a:rPr sz="1333" dirty="0">
                <a:latin typeface="Trebuchet MS"/>
                <a:cs typeface="Trebuchet MS"/>
              </a:rPr>
              <a:t>workforce</a:t>
            </a:r>
            <a:r>
              <a:rPr sz="1333" spc="13" dirty="0">
                <a:latin typeface="Trebuchet MS"/>
                <a:cs typeface="Trebuchet MS"/>
              </a:rPr>
              <a:t> </a:t>
            </a:r>
            <a:r>
              <a:rPr sz="1333" dirty="0">
                <a:latin typeface="Trebuchet MS"/>
                <a:cs typeface="Trebuchet MS"/>
              </a:rPr>
              <a:t>development,</a:t>
            </a:r>
            <a:r>
              <a:rPr sz="1333" spc="13" dirty="0">
                <a:latin typeface="Trebuchet MS"/>
                <a:cs typeface="Trebuchet MS"/>
              </a:rPr>
              <a:t> </a:t>
            </a:r>
            <a:r>
              <a:rPr sz="1333" spc="47" dirty="0">
                <a:latin typeface="Trebuchet MS"/>
                <a:cs typeface="Trebuchet MS"/>
              </a:rPr>
              <a:t>and</a:t>
            </a:r>
            <a:r>
              <a:rPr sz="1333" spc="13" dirty="0">
                <a:latin typeface="Trebuchet MS"/>
                <a:cs typeface="Trebuchet MS"/>
              </a:rPr>
              <a:t> </a:t>
            </a:r>
            <a:r>
              <a:rPr sz="1333" spc="60" dirty="0">
                <a:latin typeface="Trebuchet MS"/>
                <a:cs typeface="Trebuchet MS"/>
              </a:rPr>
              <a:t>substance</a:t>
            </a:r>
            <a:r>
              <a:rPr sz="1333" spc="13" dirty="0">
                <a:latin typeface="Trebuchet MS"/>
                <a:cs typeface="Trebuchet MS"/>
              </a:rPr>
              <a:t> </a:t>
            </a:r>
            <a:r>
              <a:rPr sz="1333" spc="50" dirty="0">
                <a:latin typeface="Trebuchet MS"/>
                <a:cs typeface="Trebuchet MS"/>
              </a:rPr>
              <a:t>abuse </a:t>
            </a:r>
            <a:r>
              <a:rPr sz="1333" dirty="0">
                <a:latin typeface="Trebuchet MS"/>
                <a:cs typeface="Trebuchet MS"/>
              </a:rPr>
              <a:t>reduction</a:t>
            </a:r>
            <a:r>
              <a:rPr sz="1333" spc="130" dirty="0">
                <a:latin typeface="Trebuchet MS"/>
                <a:cs typeface="Trebuchet MS"/>
              </a:rPr>
              <a:t> </a:t>
            </a:r>
            <a:r>
              <a:rPr sz="1333" spc="23" dirty="0">
                <a:latin typeface="Trebuchet MS"/>
                <a:cs typeface="Trebuchet MS"/>
              </a:rPr>
              <a:t>strategies</a:t>
            </a:r>
            <a:endParaRPr sz="1333">
              <a:latin typeface="Trebuchet MS"/>
              <a:cs typeface="Trebuchet MS"/>
            </a:endParaRPr>
          </a:p>
        </p:txBody>
      </p:sp>
      <p:pic>
        <p:nvPicPr>
          <p:cNvPr id="33" name="object 33"/>
          <p:cNvPicPr/>
          <p:nvPr/>
        </p:nvPicPr>
        <p:blipFill>
          <a:blip r:embed="rId3" cstate="print"/>
          <a:stretch>
            <a:fillRect/>
          </a:stretch>
        </p:blipFill>
        <p:spPr>
          <a:xfrm>
            <a:off x="6919831" y="2606943"/>
            <a:ext cx="50800" cy="50799"/>
          </a:xfrm>
          <a:prstGeom prst="rect">
            <a:avLst/>
          </a:prstGeom>
        </p:spPr>
      </p:pic>
      <p:pic>
        <p:nvPicPr>
          <p:cNvPr id="34" name="object 34"/>
          <p:cNvPicPr/>
          <p:nvPr/>
        </p:nvPicPr>
        <p:blipFill>
          <a:blip r:embed="rId3" cstate="print"/>
          <a:stretch>
            <a:fillRect/>
          </a:stretch>
        </p:blipFill>
        <p:spPr>
          <a:xfrm>
            <a:off x="6919831" y="2841892"/>
            <a:ext cx="50800" cy="50799"/>
          </a:xfrm>
          <a:prstGeom prst="rect">
            <a:avLst/>
          </a:prstGeom>
        </p:spPr>
      </p:pic>
      <p:sp>
        <p:nvSpPr>
          <p:cNvPr id="35" name="object 35"/>
          <p:cNvSpPr txBox="1">
            <a:spLocks noGrp="1"/>
          </p:cNvSpPr>
          <p:nvPr>
            <p:ph type="title"/>
          </p:nvPr>
        </p:nvSpPr>
        <p:spPr>
          <a:xfrm>
            <a:off x="6771664" y="719397"/>
            <a:ext cx="4849706" cy="1286933"/>
          </a:xfrm>
          <a:prstGeom prst="rect">
            <a:avLst/>
          </a:prstGeom>
        </p:spPr>
        <p:txBody>
          <a:bodyPr vert="horz" wrap="square" lIns="0" tIns="8467" rIns="0" bIns="0" rtlCol="0">
            <a:spAutoFit/>
          </a:bodyPr>
          <a:lstStyle/>
          <a:p>
            <a:pPr marL="8467" marR="3387">
              <a:lnSpc>
                <a:spcPct val="115700"/>
              </a:lnSpc>
              <a:spcBef>
                <a:spcPts val="67"/>
              </a:spcBef>
            </a:pPr>
            <a:r>
              <a:rPr sz="3600" b="1" spc="120" dirty="0">
                <a:solidFill>
                  <a:srgbClr val="D9534E"/>
                </a:solidFill>
                <a:latin typeface="Trebuchet MS"/>
                <a:cs typeface="Trebuchet MS"/>
              </a:rPr>
              <a:t>Appalachian</a:t>
            </a:r>
            <a:r>
              <a:rPr sz="3600" b="1" spc="-270" dirty="0">
                <a:solidFill>
                  <a:srgbClr val="D9534E"/>
                </a:solidFill>
                <a:latin typeface="Trebuchet MS"/>
                <a:cs typeface="Trebuchet MS"/>
              </a:rPr>
              <a:t> </a:t>
            </a:r>
            <a:r>
              <a:rPr sz="3600" b="1" spc="113" dirty="0">
                <a:solidFill>
                  <a:srgbClr val="D9534E"/>
                </a:solidFill>
                <a:latin typeface="Trebuchet MS"/>
                <a:cs typeface="Trebuchet MS"/>
              </a:rPr>
              <a:t>Regional </a:t>
            </a:r>
            <a:r>
              <a:rPr sz="3600" b="1" spc="153" dirty="0">
                <a:solidFill>
                  <a:srgbClr val="D9534E"/>
                </a:solidFill>
                <a:latin typeface="Trebuchet MS"/>
                <a:cs typeface="Trebuchet MS"/>
              </a:rPr>
              <a:t>Commission</a:t>
            </a:r>
            <a:endParaRPr sz="3600">
              <a:latin typeface="Trebuchet MS"/>
              <a:cs typeface="Trebuchet MS"/>
            </a:endParaRPr>
          </a:p>
        </p:txBody>
      </p:sp>
    </p:spTree>
    <p:extLst>
      <p:ext uri="{BB962C8B-B14F-4D97-AF65-F5344CB8AC3E}">
        <p14:creationId xmlns:p14="http://schemas.microsoft.com/office/powerpoint/2010/main" val="227732008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35078"/>
            <a:ext cx="5492749" cy="3619499"/>
          </a:xfrm>
          <a:prstGeom prst="rect">
            <a:avLst/>
          </a:prstGeom>
        </p:spPr>
      </p:pic>
      <p:sp>
        <p:nvSpPr>
          <p:cNvPr id="3" name="object 3"/>
          <p:cNvSpPr/>
          <p:nvPr/>
        </p:nvSpPr>
        <p:spPr>
          <a:xfrm>
            <a:off x="6186902" y="1829107"/>
            <a:ext cx="532130" cy="614679"/>
          </a:xfrm>
          <a:custGeom>
            <a:avLst/>
            <a:gdLst/>
            <a:ahLst/>
            <a:cxnLst/>
            <a:rect l="l" t="t" r="r" b="b"/>
            <a:pathLst>
              <a:path w="798195" h="922020">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4" name="object 4"/>
          <p:cNvSpPr/>
          <p:nvPr/>
        </p:nvSpPr>
        <p:spPr>
          <a:xfrm>
            <a:off x="4343030" y="837645"/>
            <a:ext cx="911013" cy="991870"/>
          </a:xfrm>
          <a:custGeom>
            <a:avLst/>
            <a:gdLst/>
            <a:ahLst/>
            <a:cxnLst/>
            <a:rect l="l" t="t" r="r" b="b"/>
            <a:pathLst>
              <a:path w="1366520" h="1487805">
                <a:moveTo>
                  <a:pt x="1209551" y="1487229"/>
                </a:moveTo>
                <a:lnTo>
                  <a:pt x="0" y="607714"/>
                </a:lnTo>
                <a:lnTo>
                  <a:pt x="1366435" y="0"/>
                </a:lnTo>
                <a:lnTo>
                  <a:pt x="1209551" y="1487229"/>
                </a:lnTo>
                <a:close/>
              </a:path>
            </a:pathLst>
          </a:custGeom>
          <a:solidFill>
            <a:srgbClr val="FFEDAC"/>
          </a:solidFill>
        </p:spPr>
        <p:txBody>
          <a:bodyPr wrap="square" lIns="0" tIns="0" rIns="0" bIns="0" rtlCol="0"/>
          <a:lstStyle/>
          <a:p>
            <a:endParaRPr/>
          </a:p>
        </p:txBody>
      </p:sp>
      <p:sp>
        <p:nvSpPr>
          <p:cNvPr id="5" name="object 5"/>
          <p:cNvSpPr/>
          <p:nvPr/>
        </p:nvSpPr>
        <p:spPr>
          <a:xfrm>
            <a:off x="1271884" y="5003576"/>
            <a:ext cx="479213" cy="483870"/>
          </a:xfrm>
          <a:custGeom>
            <a:avLst/>
            <a:gdLst/>
            <a:ahLst/>
            <a:cxnLst/>
            <a:rect l="l" t="t" r="r" b="b"/>
            <a:pathLst>
              <a:path w="718819" h="725804">
                <a:moveTo>
                  <a:pt x="180611" y="0"/>
                </a:moveTo>
                <a:lnTo>
                  <a:pt x="718699" y="519232"/>
                </a:lnTo>
                <a:lnTo>
                  <a:pt x="0" y="725600"/>
                </a:lnTo>
                <a:lnTo>
                  <a:pt x="180611" y="0"/>
                </a:lnTo>
                <a:close/>
              </a:path>
            </a:pathLst>
          </a:custGeom>
          <a:solidFill>
            <a:srgbClr val="D9534E"/>
          </a:solidFill>
        </p:spPr>
        <p:txBody>
          <a:bodyPr wrap="square" lIns="0" tIns="0" rIns="0" bIns="0" rtlCol="0"/>
          <a:lstStyle/>
          <a:p>
            <a:endParaRPr/>
          </a:p>
        </p:txBody>
      </p:sp>
      <p:sp>
        <p:nvSpPr>
          <p:cNvPr id="6" name="object 6"/>
          <p:cNvSpPr/>
          <p:nvPr/>
        </p:nvSpPr>
        <p:spPr>
          <a:xfrm>
            <a:off x="3675968" y="5414660"/>
            <a:ext cx="1274233" cy="1363980"/>
          </a:xfrm>
          <a:custGeom>
            <a:avLst/>
            <a:gdLst/>
            <a:ahLst/>
            <a:cxnLst/>
            <a:rect l="l" t="t" r="r" b="b"/>
            <a:pathLst>
              <a:path w="1911350" h="2045970">
                <a:moveTo>
                  <a:pt x="0" y="1263989"/>
                </a:moveTo>
                <a:lnTo>
                  <a:pt x="1632463" y="0"/>
                </a:lnTo>
                <a:lnTo>
                  <a:pt x="1910847" y="2045708"/>
                </a:lnTo>
                <a:lnTo>
                  <a:pt x="0" y="1263989"/>
                </a:lnTo>
                <a:close/>
              </a:path>
            </a:pathLst>
          </a:custGeom>
          <a:solidFill>
            <a:srgbClr val="95CDB4"/>
          </a:solidFill>
        </p:spPr>
        <p:txBody>
          <a:bodyPr wrap="square" lIns="0" tIns="0" rIns="0" bIns="0" rtlCol="0"/>
          <a:lstStyle/>
          <a:p>
            <a:endParaRPr/>
          </a:p>
        </p:txBody>
      </p:sp>
      <p:grpSp>
        <p:nvGrpSpPr>
          <p:cNvPr id="7" name="object 7"/>
          <p:cNvGrpSpPr/>
          <p:nvPr/>
        </p:nvGrpSpPr>
        <p:grpSpPr>
          <a:xfrm>
            <a:off x="10363221" y="5557680"/>
            <a:ext cx="1828800" cy="1300480"/>
            <a:chOff x="15544831" y="8336520"/>
            <a:chExt cx="2743200" cy="1950720"/>
          </a:xfrm>
        </p:grpSpPr>
        <p:sp>
          <p:nvSpPr>
            <p:cNvPr id="8" name="object 8"/>
            <p:cNvSpPr/>
            <p:nvPr/>
          </p:nvSpPr>
          <p:spPr>
            <a:xfrm>
              <a:off x="17602131" y="9022289"/>
              <a:ext cx="685800" cy="685800"/>
            </a:xfrm>
            <a:custGeom>
              <a:avLst/>
              <a:gdLst/>
              <a:ahLst/>
              <a:cxnLst/>
              <a:rect l="l" t="t" r="r" b="b"/>
              <a:pathLst>
                <a:path w="685800" h="685800">
                  <a:moveTo>
                    <a:pt x="685768" y="0"/>
                  </a:moveTo>
                  <a:lnTo>
                    <a:pt x="0" y="685763"/>
                  </a:lnTo>
                  <a:lnTo>
                    <a:pt x="685768" y="685763"/>
                  </a:lnTo>
                  <a:lnTo>
                    <a:pt x="685768" y="0"/>
                  </a:lnTo>
                  <a:close/>
                </a:path>
              </a:pathLst>
            </a:custGeom>
            <a:solidFill>
              <a:srgbClr val="95CDB4">
                <a:alpha val="51759"/>
              </a:srgbClr>
            </a:solidFill>
          </p:spPr>
          <p:txBody>
            <a:bodyPr wrap="square" lIns="0" tIns="0" rIns="0" bIns="0" rtlCol="0"/>
            <a:lstStyle/>
            <a:p>
              <a:endParaRPr/>
            </a:p>
          </p:txBody>
        </p:sp>
        <p:sp>
          <p:nvSpPr>
            <p:cNvPr id="9" name="object 9"/>
            <p:cNvSpPr/>
            <p:nvPr/>
          </p:nvSpPr>
          <p:spPr>
            <a:xfrm>
              <a:off x="16916368" y="9022289"/>
              <a:ext cx="685800" cy="685800"/>
            </a:xfrm>
            <a:custGeom>
              <a:avLst/>
              <a:gdLst/>
              <a:ahLst/>
              <a:cxnLst/>
              <a:rect l="l" t="t" r="r" b="b"/>
              <a:pathLst>
                <a:path w="685800" h="685800">
                  <a:moveTo>
                    <a:pt x="685763" y="0"/>
                  </a:moveTo>
                  <a:lnTo>
                    <a:pt x="0" y="0"/>
                  </a:lnTo>
                  <a:lnTo>
                    <a:pt x="685763" y="685763"/>
                  </a:lnTo>
                  <a:lnTo>
                    <a:pt x="685763" y="0"/>
                  </a:lnTo>
                  <a:close/>
                </a:path>
              </a:pathLst>
            </a:custGeom>
            <a:solidFill>
              <a:srgbClr val="D9534E">
                <a:alpha val="51759"/>
              </a:srgbClr>
            </a:solidFill>
          </p:spPr>
          <p:txBody>
            <a:bodyPr wrap="square" lIns="0" tIns="0" rIns="0" bIns="0" rtlCol="0"/>
            <a:lstStyle/>
            <a:p>
              <a:endParaRPr/>
            </a:p>
          </p:txBody>
        </p:sp>
        <p:sp>
          <p:nvSpPr>
            <p:cNvPr id="10" name="object 10"/>
            <p:cNvSpPr/>
            <p:nvPr/>
          </p:nvSpPr>
          <p:spPr>
            <a:xfrm>
              <a:off x="16916363" y="8336521"/>
              <a:ext cx="1371600" cy="1371600"/>
            </a:xfrm>
            <a:custGeom>
              <a:avLst/>
              <a:gdLst/>
              <a:ahLst/>
              <a:cxnLst/>
              <a:rect l="l" t="t" r="r" b="b"/>
              <a:pathLst>
                <a:path w="1371600" h="1371600">
                  <a:moveTo>
                    <a:pt x="685761" y="1371536"/>
                  </a:moveTo>
                  <a:lnTo>
                    <a:pt x="0" y="685774"/>
                  </a:lnTo>
                  <a:lnTo>
                    <a:pt x="0" y="1371536"/>
                  </a:lnTo>
                  <a:lnTo>
                    <a:pt x="685761" y="1371536"/>
                  </a:lnTo>
                  <a:close/>
                </a:path>
                <a:path w="1371600" h="1371600">
                  <a:moveTo>
                    <a:pt x="1371536" y="0"/>
                  </a:moveTo>
                  <a:lnTo>
                    <a:pt x="685761" y="0"/>
                  </a:lnTo>
                  <a:lnTo>
                    <a:pt x="1371536" y="685774"/>
                  </a:lnTo>
                  <a:lnTo>
                    <a:pt x="1371536" y="0"/>
                  </a:lnTo>
                  <a:close/>
                </a:path>
              </a:pathLst>
            </a:custGeom>
            <a:solidFill>
              <a:srgbClr val="FFAC60">
                <a:alpha val="51759"/>
              </a:srgbClr>
            </a:solidFill>
          </p:spPr>
          <p:txBody>
            <a:bodyPr wrap="square" lIns="0" tIns="0" rIns="0" bIns="0" rtlCol="0"/>
            <a:lstStyle/>
            <a:p>
              <a:endParaRPr/>
            </a:p>
          </p:txBody>
        </p:sp>
        <p:sp>
          <p:nvSpPr>
            <p:cNvPr id="11" name="object 11"/>
            <p:cNvSpPr/>
            <p:nvPr/>
          </p:nvSpPr>
          <p:spPr>
            <a:xfrm>
              <a:off x="16916368" y="8336520"/>
              <a:ext cx="685800" cy="685800"/>
            </a:xfrm>
            <a:custGeom>
              <a:avLst/>
              <a:gdLst/>
              <a:ahLst/>
              <a:cxnLst/>
              <a:rect l="l" t="t" r="r" b="b"/>
              <a:pathLst>
                <a:path w="685800" h="685800">
                  <a:moveTo>
                    <a:pt x="685763" y="0"/>
                  </a:moveTo>
                  <a:lnTo>
                    <a:pt x="0" y="0"/>
                  </a:lnTo>
                  <a:lnTo>
                    <a:pt x="0" y="685768"/>
                  </a:lnTo>
                  <a:lnTo>
                    <a:pt x="685763" y="0"/>
                  </a:lnTo>
                  <a:close/>
                </a:path>
              </a:pathLst>
            </a:custGeom>
            <a:solidFill>
              <a:srgbClr val="FFEDAC">
                <a:alpha val="51759"/>
              </a:srgbClr>
            </a:solidFill>
          </p:spPr>
          <p:txBody>
            <a:bodyPr wrap="square" lIns="0" tIns="0" rIns="0" bIns="0" rtlCol="0"/>
            <a:lstStyle/>
            <a:p>
              <a:endParaRPr/>
            </a:p>
          </p:txBody>
        </p:sp>
        <p:sp>
          <p:nvSpPr>
            <p:cNvPr id="12" name="object 12"/>
            <p:cNvSpPr/>
            <p:nvPr/>
          </p:nvSpPr>
          <p:spPr>
            <a:xfrm>
              <a:off x="16230599" y="9708053"/>
              <a:ext cx="685800" cy="579120"/>
            </a:xfrm>
            <a:custGeom>
              <a:avLst/>
              <a:gdLst/>
              <a:ahLst/>
              <a:cxnLst/>
              <a:rect l="l" t="t" r="r" b="b"/>
              <a:pathLst>
                <a:path w="685800" h="579120">
                  <a:moveTo>
                    <a:pt x="685768" y="0"/>
                  </a:moveTo>
                  <a:lnTo>
                    <a:pt x="0" y="0"/>
                  </a:lnTo>
                  <a:lnTo>
                    <a:pt x="578946" y="578946"/>
                  </a:lnTo>
                  <a:lnTo>
                    <a:pt x="685768" y="578946"/>
                  </a:lnTo>
                  <a:lnTo>
                    <a:pt x="685768" y="0"/>
                  </a:lnTo>
                  <a:close/>
                </a:path>
              </a:pathLst>
            </a:custGeom>
            <a:solidFill>
              <a:srgbClr val="FFAC60">
                <a:alpha val="51759"/>
              </a:srgbClr>
            </a:solidFill>
          </p:spPr>
          <p:txBody>
            <a:bodyPr wrap="square" lIns="0" tIns="0" rIns="0" bIns="0" rtlCol="0"/>
            <a:lstStyle/>
            <a:p>
              <a:endParaRPr/>
            </a:p>
          </p:txBody>
        </p:sp>
        <p:sp>
          <p:nvSpPr>
            <p:cNvPr id="13" name="object 13"/>
            <p:cNvSpPr/>
            <p:nvPr/>
          </p:nvSpPr>
          <p:spPr>
            <a:xfrm>
              <a:off x="15544831" y="9708053"/>
              <a:ext cx="685800" cy="579120"/>
            </a:xfrm>
            <a:custGeom>
              <a:avLst/>
              <a:gdLst/>
              <a:ahLst/>
              <a:cxnLst/>
              <a:rect l="l" t="t" r="r" b="b"/>
              <a:pathLst>
                <a:path w="685800" h="579120">
                  <a:moveTo>
                    <a:pt x="685768" y="0"/>
                  </a:moveTo>
                  <a:lnTo>
                    <a:pt x="0" y="0"/>
                  </a:lnTo>
                  <a:lnTo>
                    <a:pt x="0" y="578946"/>
                  </a:lnTo>
                  <a:lnTo>
                    <a:pt x="106821" y="578946"/>
                  </a:lnTo>
                  <a:lnTo>
                    <a:pt x="685768" y="0"/>
                  </a:lnTo>
                  <a:close/>
                </a:path>
              </a:pathLst>
            </a:custGeom>
            <a:solidFill>
              <a:srgbClr val="FFEDAC">
                <a:alpha val="51759"/>
              </a:srgbClr>
            </a:solidFill>
          </p:spPr>
          <p:txBody>
            <a:bodyPr wrap="square" lIns="0" tIns="0" rIns="0" bIns="0" rtlCol="0"/>
            <a:lstStyle/>
            <a:p>
              <a:endParaRPr/>
            </a:p>
          </p:txBody>
        </p:sp>
        <p:sp>
          <p:nvSpPr>
            <p:cNvPr id="14" name="object 14"/>
            <p:cNvSpPr/>
            <p:nvPr/>
          </p:nvSpPr>
          <p:spPr>
            <a:xfrm>
              <a:off x="15544831" y="8336520"/>
              <a:ext cx="685800" cy="685800"/>
            </a:xfrm>
            <a:custGeom>
              <a:avLst/>
              <a:gdLst/>
              <a:ahLst/>
              <a:cxnLst/>
              <a:rect l="l" t="t" r="r" b="b"/>
              <a:pathLst>
                <a:path w="685800" h="685800">
                  <a:moveTo>
                    <a:pt x="685768" y="0"/>
                  </a:moveTo>
                  <a:lnTo>
                    <a:pt x="0" y="685768"/>
                  </a:lnTo>
                  <a:lnTo>
                    <a:pt x="685768" y="685768"/>
                  </a:lnTo>
                  <a:lnTo>
                    <a:pt x="685768" y="0"/>
                  </a:lnTo>
                  <a:close/>
                </a:path>
              </a:pathLst>
            </a:custGeom>
            <a:solidFill>
              <a:srgbClr val="FFAC60">
                <a:alpha val="51759"/>
              </a:srgbClr>
            </a:solidFill>
          </p:spPr>
          <p:txBody>
            <a:bodyPr wrap="square" lIns="0" tIns="0" rIns="0" bIns="0" rtlCol="0"/>
            <a:lstStyle/>
            <a:p>
              <a:endParaRPr/>
            </a:p>
          </p:txBody>
        </p:sp>
      </p:grpSp>
      <p:grpSp>
        <p:nvGrpSpPr>
          <p:cNvPr id="15" name="object 15"/>
          <p:cNvGrpSpPr/>
          <p:nvPr/>
        </p:nvGrpSpPr>
        <p:grpSpPr>
          <a:xfrm>
            <a:off x="9448865" y="5557680"/>
            <a:ext cx="914400" cy="1300480"/>
            <a:chOff x="14173297" y="8336520"/>
            <a:chExt cx="1371600" cy="1950720"/>
          </a:xfrm>
        </p:grpSpPr>
        <p:sp>
          <p:nvSpPr>
            <p:cNvPr id="16" name="object 16"/>
            <p:cNvSpPr/>
            <p:nvPr/>
          </p:nvSpPr>
          <p:spPr>
            <a:xfrm>
              <a:off x="14280119" y="9708053"/>
              <a:ext cx="579120" cy="579120"/>
            </a:xfrm>
            <a:custGeom>
              <a:avLst/>
              <a:gdLst/>
              <a:ahLst/>
              <a:cxnLst/>
              <a:rect l="l" t="t" r="r" b="b"/>
              <a:pathLst>
                <a:path w="579119" h="579120">
                  <a:moveTo>
                    <a:pt x="578946" y="0"/>
                  </a:moveTo>
                  <a:lnTo>
                    <a:pt x="0" y="578946"/>
                  </a:lnTo>
                  <a:lnTo>
                    <a:pt x="578946" y="578946"/>
                  </a:lnTo>
                  <a:lnTo>
                    <a:pt x="578946" y="0"/>
                  </a:lnTo>
                  <a:close/>
                </a:path>
              </a:pathLst>
            </a:custGeom>
            <a:solidFill>
              <a:srgbClr val="FFAC60">
                <a:alpha val="51759"/>
              </a:srgbClr>
            </a:solidFill>
          </p:spPr>
          <p:txBody>
            <a:bodyPr wrap="square" lIns="0" tIns="0" rIns="0" bIns="0" rtlCol="0"/>
            <a:lstStyle/>
            <a:p>
              <a:endParaRPr/>
            </a:p>
          </p:txBody>
        </p:sp>
        <p:sp>
          <p:nvSpPr>
            <p:cNvPr id="17" name="object 17"/>
            <p:cNvSpPr/>
            <p:nvPr/>
          </p:nvSpPr>
          <p:spPr>
            <a:xfrm>
              <a:off x="14859066" y="9022289"/>
              <a:ext cx="685800" cy="685800"/>
            </a:xfrm>
            <a:custGeom>
              <a:avLst/>
              <a:gdLst/>
              <a:ahLst/>
              <a:cxnLst/>
              <a:rect l="l" t="t" r="r" b="b"/>
              <a:pathLst>
                <a:path w="685800" h="685800">
                  <a:moveTo>
                    <a:pt x="0" y="0"/>
                  </a:moveTo>
                  <a:lnTo>
                    <a:pt x="0" y="685763"/>
                  </a:lnTo>
                  <a:lnTo>
                    <a:pt x="685763" y="685763"/>
                  </a:lnTo>
                  <a:lnTo>
                    <a:pt x="0" y="0"/>
                  </a:lnTo>
                  <a:close/>
                </a:path>
              </a:pathLst>
            </a:custGeom>
            <a:solidFill>
              <a:srgbClr val="95CDB4">
                <a:alpha val="51759"/>
              </a:srgbClr>
            </a:solidFill>
          </p:spPr>
          <p:txBody>
            <a:bodyPr wrap="square" lIns="0" tIns="0" rIns="0" bIns="0" rtlCol="0"/>
            <a:lstStyle/>
            <a:p>
              <a:endParaRPr/>
            </a:p>
          </p:txBody>
        </p:sp>
        <p:sp>
          <p:nvSpPr>
            <p:cNvPr id="18" name="object 18"/>
            <p:cNvSpPr/>
            <p:nvPr/>
          </p:nvSpPr>
          <p:spPr>
            <a:xfrm>
              <a:off x="14173297" y="8336520"/>
              <a:ext cx="685800" cy="685800"/>
            </a:xfrm>
            <a:custGeom>
              <a:avLst/>
              <a:gdLst/>
              <a:ahLst/>
              <a:cxnLst/>
              <a:rect l="l" t="t" r="r" b="b"/>
              <a:pathLst>
                <a:path w="685800" h="685800">
                  <a:moveTo>
                    <a:pt x="685768" y="0"/>
                  </a:moveTo>
                  <a:lnTo>
                    <a:pt x="0" y="0"/>
                  </a:lnTo>
                  <a:lnTo>
                    <a:pt x="685768" y="685768"/>
                  </a:lnTo>
                  <a:lnTo>
                    <a:pt x="685768" y="0"/>
                  </a:lnTo>
                  <a:close/>
                </a:path>
              </a:pathLst>
            </a:custGeom>
            <a:solidFill>
              <a:srgbClr val="D9534E">
                <a:alpha val="51759"/>
              </a:srgbClr>
            </a:solidFill>
          </p:spPr>
          <p:txBody>
            <a:bodyPr wrap="square" lIns="0" tIns="0" rIns="0" bIns="0" rtlCol="0"/>
            <a:lstStyle/>
            <a:p>
              <a:endParaRPr/>
            </a:p>
          </p:txBody>
        </p:sp>
      </p:grpSp>
      <p:grpSp>
        <p:nvGrpSpPr>
          <p:cNvPr id="19" name="object 19"/>
          <p:cNvGrpSpPr/>
          <p:nvPr/>
        </p:nvGrpSpPr>
        <p:grpSpPr>
          <a:xfrm>
            <a:off x="10363221" y="0"/>
            <a:ext cx="1828800" cy="1306407"/>
            <a:chOff x="15544831" y="0"/>
            <a:chExt cx="2743200" cy="1959610"/>
          </a:xfrm>
        </p:grpSpPr>
        <p:sp>
          <p:nvSpPr>
            <p:cNvPr id="20" name="object 20"/>
            <p:cNvSpPr/>
            <p:nvPr/>
          </p:nvSpPr>
          <p:spPr>
            <a:xfrm>
              <a:off x="17602131" y="587584"/>
              <a:ext cx="685800" cy="685800"/>
            </a:xfrm>
            <a:custGeom>
              <a:avLst/>
              <a:gdLst/>
              <a:ahLst/>
              <a:cxnLst/>
              <a:rect l="l" t="t" r="r" b="b"/>
              <a:pathLst>
                <a:path w="685800" h="685800">
                  <a:moveTo>
                    <a:pt x="685768" y="685763"/>
                  </a:moveTo>
                  <a:lnTo>
                    <a:pt x="0" y="0"/>
                  </a:lnTo>
                  <a:lnTo>
                    <a:pt x="685768" y="0"/>
                  </a:lnTo>
                  <a:lnTo>
                    <a:pt x="685768" y="685763"/>
                  </a:lnTo>
                  <a:close/>
                </a:path>
              </a:pathLst>
            </a:custGeom>
            <a:solidFill>
              <a:srgbClr val="95CDB4">
                <a:alpha val="51759"/>
              </a:srgbClr>
            </a:solidFill>
          </p:spPr>
          <p:txBody>
            <a:bodyPr wrap="square" lIns="0" tIns="0" rIns="0" bIns="0" rtlCol="0"/>
            <a:lstStyle/>
            <a:p>
              <a:endParaRPr/>
            </a:p>
          </p:txBody>
        </p:sp>
        <p:sp>
          <p:nvSpPr>
            <p:cNvPr id="21" name="object 21"/>
            <p:cNvSpPr/>
            <p:nvPr/>
          </p:nvSpPr>
          <p:spPr>
            <a:xfrm>
              <a:off x="16916368" y="587584"/>
              <a:ext cx="685800" cy="685800"/>
            </a:xfrm>
            <a:custGeom>
              <a:avLst/>
              <a:gdLst/>
              <a:ahLst/>
              <a:cxnLst/>
              <a:rect l="l" t="t" r="r" b="b"/>
              <a:pathLst>
                <a:path w="685800" h="685800">
                  <a:moveTo>
                    <a:pt x="685763" y="685763"/>
                  </a:moveTo>
                  <a:lnTo>
                    <a:pt x="0" y="685763"/>
                  </a:lnTo>
                  <a:lnTo>
                    <a:pt x="685763" y="0"/>
                  </a:lnTo>
                  <a:lnTo>
                    <a:pt x="685763" y="685763"/>
                  </a:lnTo>
                  <a:close/>
                </a:path>
              </a:pathLst>
            </a:custGeom>
            <a:solidFill>
              <a:srgbClr val="D9534E">
                <a:alpha val="51759"/>
              </a:srgbClr>
            </a:solidFill>
          </p:spPr>
          <p:txBody>
            <a:bodyPr wrap="square" lIns="0" tIns="0" rIns="0" bIns="0" rtlCol="0"/>
            <a:lstStyle/>
            <a:p>
              <a:endParaRPr/>
            </a:p>
          </p:txBody>
        </p:sp>
        <p:sp>
          <p:nvSpPr>
            <p:cNvPr id="22" name="object 22"/>
            <p:cNvSpPr/>
            <p:nvPr/>
          </p:nvSpPr>
          <p:spPr>
            <a:xfrm>
              <a:off x="16916363" y="587590"/>
              <a:ext cx="1371600" cy="1371600"/>
            </a:xfrm>
            <a:custGeom>
              <a:avLst/>
              <a:gdLst/>
              <a:ahLst/>
              <a:cxnLst/>
              <a:rect l="l" t="t" r="r" b="b"/>
              <a:pathLst>
                <a:path w="1371600" h="1371600">
                  <a:moveTo>
                    <a:pt x="685761" y="0"/>
                  </a:moveTo>
                  <a:lnTo>
                    <a:pt x="0" y="0"/>
                  </a:lnTo>
                  <a:lnTo>
                    <a:pt x="0" y="685761"/>
                  </a:lnTo>
                  <a:lnTo>
                    <a:pt x="685761" y="0"/>
                  </a:lnTo>
                  <a:close/>
                </a:path>
                <a:path w="1371600" h="1371600">
                  <a:moveTo>
                    <a:pt x="1371536" y="685761"/>
                  </a:moveTo>
                  <a:lnTo>
                    <a:pt x="685761" y="1371536"/>
                  </a:lnTo>
                  <a:lnTo>
                    <a:pt x="1371536" y="1371536"/>
                  </a:lnTo>
                  <a:lnTo>
                    <a:pt x="1371536" y="685761"/>
                  </a:lnTo>
                  <a:close/>
                </a:path>
              </a:pathLst>
            </a:custGeom>
            <a:solidFill>
              <a:srgbClr val="FFAC60">
                <a:alpha val="51759"/>
              </a:srgbClr>
            </a:solidFill>
          </p:spPr>
          <p:txBody>
            <a:bodyPr wrap="square" lIns="0" tIns="0" rIns="0" bIns="0" rtlCol="0"/>
            <a:lstStyle/>
            <a:p>
              <a:endParaRPr/>
            </a:p>
          </p:txBody>
        </p:sp>
        <p:sp>
          <p:nvSpPr>
            <p:cNvPr id="23" name="object 23"/>
            <p:cNvSpPr/>
            <p:nvPr/>
          </p:nvSpPr>
          <p:spPr>
            <a:xfrm>
              <a:off x="16916368" y="1273348"/>
              <a:ext cx="685800" cy="685800"/>
            </a:xfrm>
            <a:custGeom>
              <a:avLst/>
              <a:gdLst/>
              <a:ahLst/>
              <a:cxnLst/>
              <a:rect l="l" t="t" r="r" b="b"/>
              <a:pathLst>
                <a:path w="685800" h="685800">
                  <a:moveTo>
                    <a:pt x="685763" y="685768"/>
                  </a:moveTo>
                  <a:lnTo>
                    <a:pt x="0" y="685768"/>
                  </a:lnTo>
                  <a:lnTo>
                    <a:pt x="0" y="0"/>
                  </a:lnTo>
                  <a:lnTo>
                    <a:pt x="685763" y="685768"/>
                  </a:lnTo>
                  <a:close/>
                </a:path>
              </a:pathLst>
            </a:custGeom>
            <a:solidFill>
              <a:srgbClr val="FFEDAC">
                <a:alpha val="51759"/>
              </a:srgbClr>
            </a:solidFill>
          </p:spPr>
          <p:txBody>
            <a:bodyPr wrap="square" lIns="0" tIns="0" rIns="0" bIns="0" rtlCol="0"/>
            <a:lstStyle/>
            <a:p>
              <a:endParaRPr/>
            </a:p>
          </p:txBody>
        </p:sp>
        <p:sp>
          <p:nvSpPr>
            <p:cNvPr id="24" name="object 24"/>
            <p:cNvSpPr/>
            <p:nvPr/>
          </p:nvSpPr>
          <p:spPr>
            <a:xfrm>
              <a:off x="16230599" y="0"/>
              <a:ext cx="685800" cy="588010"/>
            </a:xfrm>
            <a:custGeom>
              <a:avLst/>
              <a:gdLst/>
              <a:ahLst/>
              <a:cxnLst/>
              <a:rect l="l" t="t" r="r" b="b"/>
              <a:pathLst>
                <a:path w="685800" h="588010">
                  <a:moveTo>
                    <a:pt x="685768" y="587583"/>
                  </a:moveTo>
                  <a:lnTo>
                    <a:pt x="0" y="587583"/>
                  </a:lnTo>
                  <a:lnTo>
                    <a:pt x="587583" y="0"/>
                  </a:lnTo>
                  <a:lnTo>
                    <a:pt x="685768" y="0"/>
                  </a:lnTo>
                  <a:lnTo>
                    <a:pt x="685768" y="587583"/>
                  </a:lnTo>
                  <a:close/>
                </a:path>
              </a:pathLst>
            </a:custGeom>
            <a:solidFill>
              <a:srgbClr val="FFAC60">
                <a:alpha val="51759"/>
              </a:srgbClr>
            </a:solidFill>
          </p:spPr>
          <p:txBody>
            <a:bodyPr wrap="square" lIns="0" tIns="0" rIns="0" bIns="0" rtlCol="0"/>
            <a:lstStyle/>
            <a:p>
              <a:endParaRPr/>
            </a:p>
          </p:txBody>
        </p:sp>
        <p:sp>
          <p:nvSpPr>
            <p:cNvPr id="25" name="object 25"/>
            <p:cNvSpPr/>
            <p:nvPr/>
          </p:nvSpPr>
          <p:spPr>
            <a:xfrm>
              <a:off x="15544831" y="0"/>
              <a:ext cx="685800" cy="588010"/>
            </a:xfrm>
            <a:custGeom>
              <a:avLst/>
              <a:gdLst/>
              <a:ahLst/>
              <a:cxnLst/>
              <a:rect l="l" t="t" r="r" b="b"/>
              <a:pathLst>
                <a:path w="685800" h="588010">
                  <a:moveTo>
                    <a:pt x="685768" y="587583"/>
                  </a:moveTo>
                  <a:lnTo>
                    <a:pt x="0" y="587583"/>
                  </a:lnTo>
                  <a:lnTo>
                    <a:pt x="0" y="0"/>
                  </a:lnTo>
                  <a:lnTo>
                    <a:pt x="98184" y="0"/>
                  </a:lnTo>
                  <a:lnTo>
                    <a:pt x="685768" y="587583"/>
                  </a:lnTo>
                  <a:close/>
                </a:path>
              </a:pathLst>
            </a:custGeom>
            <a:solidFill>
              <a:srgbClr val="FFEDAC">
                <a:alpha val="51759"/>
              </a:srgbClr>
            </a:solidFill>
          </p:spPr>
          <p:txBody>
            <a:bodyPr wrap="square" lIns="0" tIns="0" rIns="0" bIns="0" rtlCol="0"/>
            <a:lstStyle/>
            <a:p>
              <a:endParaRPr/>
            </a:p>
          </p:txBody>
        </p:sp>
        <p:sp>
          <p:nvSpPr>
            <p:cNvPr id="26" name="object 26"/>
            <p:cNvSpPr/>
            <p:nvPr/>
          </p:nvSpPr>
          <p:spPr>
            <a:xfrm>
              <a:off x="15544831" y="1273348"/>
              <a:ext cx="685800" cy="685800"/>
            </a:xfrm>
            <a:custGeom>
              <a:avLst/>
              <a:gdLst/>
              <a:ahLst/>
              <a:cxnLst/>
              <a:rect l="l" t="t" r="r" b="b"/>
              <a:pathLst>
                <a:path w="685800" h="685800">
                  <a:moveTo>
                    <a:pt x="685768" y="685768"/>
                  </a:moveTo>
                  <a:lnTo>
                    <a:pt x="0" y="0"/>
                  </a:lnTo>
                  <a:lnTo>
                    <a:pt x="685768" y="0"/>
                  </a:lnTo>
                  <a:lnTo>
                    <a:pt x="685768" y="685768"/>
                  </a:lnTo>
                  <a:close/>
                </a:path>
              </a:pathLst>
            </a:custGeom>
            <a:solidFill>
              <a:srgbClr val="FFAC60">
                <a:alpha val="51759"/>
              </a:srgbClr>
            </a:solidFill>
          </p:spPr>
          <p:txBody>
            <a:bodyPr wrap="square" lIns="0" tIns="0" rIns="0" bIns="0" rtlCol="0"/>
            <a:lstStyle/>
            <a:p>
              <a:endParaRPr/>
            </a:p>
          </p:txBody>
        </p:sp>
      </p:grpSp>
      <p:grpSp>
        <p:nvGrpSpPr>
          <p:cNvPr id="27" name="object 27"/>
          <p:cNvGrpSpPr/>
          <p:nvPr/>
        </p:nvGrpSpPr>
        <p:grpSpPr>
          <a:xfrm>
            <a:off x="9448865" y="0"/>
            <a:ext cx="914400" cy="1306407"/>
            <a:chOff x="14173297" y="0"/>
            <a:chExt cx="1371600" cy="1959610"/>
          </a:xfrm>
        </p:grpSpPr>
        <p:sp>
          <p:nvSpPr>
            <p:cNvPr id="28" name="object 28"/>
            <p:cNvSpPr/>
            <p:nvPr/>
          </p:nvSpPr>
          <p:spPr>
            <a:xfrm>
              <a:off x="14271482" y="0"/>
              <a:ext cx="588010" cy="588010"/>
            </a:xfrm>
            <a:custGeom>
              <a:avLst/>
              <a:gdLst/>
              <a:ahLst/>
              <a:cxnLst/>
              <a:rect l="l" t="t" r="r" b="b"/>
              <a:pathLst>
                <a:path w="588009" h="588010">
                  <a:moveTo>
                    <a:pt x="587583" y="587583"/>
                  </a:moveTo>
                  <a:lnTo>
                    <a:pt x="0" y="0"/>
                  </a:lnTo>
                  <a:lnTo>
                    <a:pt x="587583" y="0"/>
                  </a:lnTo>
                  <a:lnTo>
                    <a:pt x="587583" y="587583"/>
                  </a:lnTo>
                  <a:close/>
                </a:path>
              </a:pathLst>
            </a:custGeom>
            <a:solidFill>
              <a:srgbClr val="FFAC60">
                <a:alpha val="51759"/>
              </a:srgbClr>
            </a:solidFill>
          </p:spPr>
          <p:txBody>
            <a:bodyPr wrap="square" lIns="0" tIns="0" rIns="0" bIns="0" rtlCol="0"/>
            <a:lstStyle/>
            <a:p>
              <a:endParaRPr/>
            </a:p>
          </p:txBody>
        </p:sp>
        <p:sp>
          <p:nvSpPr>
            <p:cNvPr id="29" name="object 29"/>
            <p:cNvSpPr/>
            <p:nvPr/>
          </p:nvSpPr>
          <p:spPr>
            <a:xfrm>
              <a:off x="14859066" y="587584"/>
              <a:ext cx="685800" cy="685800"/>
            </a:xfrm>
            <a:custGeom>
              <a:avLst/>
              <a:gdLst/>
              <a:ahLst/>
              <a:cxnLst/>
              <a:rect l="l" t="t" r="r" b="b"/>
              <a:pathLst>
                <a:path w="685800" h="685800">
                  <a:moveTo>
                    <a:pt x="0" y="685763"/>
                  </a:moveTo>
                  <a:lnTo>
                    <a:pt x="0" y="0"/>
                  </a:lnTo>
                  <a:lnTo>
                    <a:pt x="685763" y="0"/>
                  </a:lnTo>
                  <a:lnTo>
                    <a:pt x="0" y="685763"/>
                  </a:lnTo>
                  <a:close/>
                </a:path>
              </a:pathLst>
            </a:custGeom>
            <a:solidFill>
              <a:srgbClr val="95CDB4">
                <a:alpha val="51759"/>
              </a:srgbClr>
            </a:solidFill>
          </p:spPr>
          <p:txBody>
            <a:bodyPr wrap="square" lIns="0" tIns="0" rIns="0" bIns="0" rtlCol="0"/>
            <a:lstStyle/>
            <a:p>
              <a:endParaRPr/>
            </a:p>
          </p:txBody>
        </p:sp>
        <p:sp>
          <p:nvSpPr>
            <p:cNvPr id="30" name="object 30"/>
            <p:cNvSpPr/>
            <p:nvPr/>
          </p:nvSpPr>
          <p:spPr>
            <a:xfrm>
              <a:off x="14173297" y="1273348"/>
              <a:ext cx="685800" cy="685800"/>
            </a:xfrm>
            <a:custGeom>
              <a:avLst/>
              <a:gdLst/>
              <a:ahLst/>
              <a:cxnLst/>
              <a:rect l="l" t="t" r="r" b="b"/>
              <a:pathLst>
                <a:path w="685800" h="685800">
                  <a:moveTo>
                    <a:pt x="685768" y="685768"/>
                  </a:moveTo>
                  <a:lnTo>
                    <a:pt x="0" y="685768"/>
                  </a:lnTo>
                  <a:lnTo>
                    <a:pt x="685768" y="0"/>
                  </a:lnTo>
                  <a:lnTo>
                    <a:pt x="685768" y="685768"/>
                  </a:lnTo>
                  <a:close/>
                </a:path>
              </a:pathLst>
            </a:custGeom>
            <a:solidFill>
              <a:srgbClr val="D9534E">
                <a:alpha val="51759"/>
              </a:srgbClr>
            </a:solidFill>
          </p:spPr>
          <p:txBody>
            <a:bodyPr wrap="square" lIns="0" tIns="0" rIns="0" bIns="0" rtlCol="0"/>
            <a:lstStyle/>
            <a:p>
              <a:endParaRPr/>
            </a:p>
          </p:txBody>
        </p:sp>
      </p:grpSp>
      <p:pic>
        <p:nvPicPr>
          <p:cNvPr id="31" name="object 31"/>
          <p:cNvPicPr/>
          <p:nvPr/>
        </p:nvPicPr>
        <p:blipFill>
          <a:blip r:embed="rId3" cstate="print"/>
          <a:stretch>
            <a:fillRect/>
          </a:stretch>
        </p:blipFill>
        <p:spPr>
          <a:xfrm>
            <a:off x="6950879" y="3294206"/>
            <a:ext cx="63500" cy="63499"/>
          </a:xfrm>
          <a:prstGeom prst="rect">
            <a:avLst/>
          </a:prstGeom>
        </p:spPr>
      </p:pic>
      <p:sp>
        <p:nvSpPr>
          <p:cNvPr id="32" name="object 32"/>
          <p:cNvSpPr txBox="1"/>
          <p:nvPr/>
        </p:nvSpPr>
        <p:spPr>
          <a:xfrm>
            <a:off x="7116343" y="3142216"/>
            <a:ext cx="3600027" cy="2252133"/>
          </a:xfrm>
          <a:prstGeom prst="rect">
            <a:avLst/>
          </a:prstGeom>
        </p:spPr>
        <p:txBody>
          <a:bodyPr vert="horz" wrap="square" lIns="0" tIns="8467" rIns="0" bIns="0" rtlCol="0">
            <a:spAutoFit/>
          </a:bodyPr>
          <a:lstStyle/>
          <a:p>
            <a:pPr marL="8467" marR="3387">
              <a:lnSpc>
                <a:spcPct val="114599"/>
              </a:lnSpc>
              <a:spcBef>
                <a:spcPts val="67"/>
              </a:spcBef>
            </a:pPr>
            <a:r>
              <a:rPr sz="1600" dirty="0">
                <a:latin typeface="Trebuchet MS"/>
                <a:cs typeface="Trebuchet MS"/>
              </a:rPr>
              <a:t>Build</a:t>
            </a:r>
            <a:r>
              <a:rPr sz="1600" spc="-27" dirty="0">
                <a:latin typeface="Trebuchet MS"/>
                <a:cs typeface="Trebuchet MS"/>
              </a:rPr>
              <a:t> </a:t>
            </a:r>
            <a:r>
              <a:rPr sz="1600" spc="43" dirty="0">
                <a:latin typeface="Trebuchet MS"/>
                <a:cs typeface="Trebuchet MS"/>
              </a:rPr>
              <a:t>grant</a:t>
            </a:r>
            <a:r>
              <a:rPr sz="1600" spc="-27" dirty="0">
                <a:latin typeface="Trebuchet MS"/>
                <a:cs typeface="Trebuchet MS"/>
              </a:rPr>
              <a:t> </a:t>
            </a:r>
            <a:r>
              <a:rPr sz="1600" dirty="0">
                <a:latin typeface="Trebuchet MS"/>
                <a:cs typeface="Trebuchet MS"/>
              </a:rPr>
              <a:t>writing</a:t>
            </a:r>
            <a:r>
              <a:rPr sz="1600" spc="-27" dirty="0">
                <a:latin typeface="Trebuchet MS"/>
                <a:cs typeface="Trebuchet MS"/>
              </a:rPr>
              <a:t> </a:t>
            </a:r>
            <a:r>
              <a:rPr sz="1600" spc="57" dirty="0">
                <a:latin typeface="Trebuchet MS"/>
                <a:cs typeface="Trebuchet MS"/>
              </a:rPr>
              <a:t>and</a:t>
            </a:r>
            <a:r>
              <a:rPr sz="1600" spc="-27" dirty="0">
                <a:latin typeface="Trebuchet MS"/>
                <a:cs typeface="Trebuchet MS"/>
              </a:rPr>
              <a:t> </a:t>
            </a:r>
            <a:r>
              <a:rPr sz="1600" spc="-7" dirty="0">
                <a:latin typeface="Trebuchet MS"/>
                <a:cs typeface="Trebuchet MS"/>
              </a:rPr>
              <a:t>administration </a:t>
            </a:r>
            <a:r>
              <a:rPr sz="1600" spc="27" dirty="0">
                <a:latin typeface="Trebuchet MS"/>
                <a:cs typeface="Trebuchet MS"/>
              </a:rPr>
              <a:t>capacity</a:t>
            </a:r>
            <a:endParaRPr sz="1600">
              <a:latin typeface="Trebuchet MS"/>
              <a:cs typeface="Trebuchet MS"/>
            </a:endParaRPr>
          </a:p>
          <a:p>
            <a:pPr marL="8467" marR="146481">
              <a:lnSpc>
                <a:spcPct val="114599"/>
              </a:lnSpc>
            </a:pPr>
            <a:r>
              <a:rPr sz="1600" dirty="0">
                <a:latin typeface="Trebuchet MS"/>
                <a:cs typeface="Trebuchet MS"/>
              </a:rPr>
              <a:t>Identify</a:t>
            </a:r>
            <a:r>
              <a:rPr sz="1600" spc="127" dirty="0">
                <a:latin typeface="Trebuchet MS"/>
                <a:cs typeface="Trebuchet MS"/>
              </a:rPr>
              <a:t> </a:t>
            </a:r>
            <a:r>
              <a:rPr sz="1600" dirty="0">
                <a:latin typeface="Trebuchet MS"/>
                <a:cs typeface="Trebuchet MS"/>
              </a:rPr>
              <a:t>complimentary</a:t>
            </a:r>
            <a:r>
              <a:rPr sz="1600" spc="130" dirty="0">
                <a:latin typeface="Trebuchet MS"/>
                <a:cs typeface="Trebuchet MS"/>
              </a:rPr>
              <a:t> </a:t>
            </a:r>
            <a:r>
              <a:rPr sz="1600" dirty="0">
                <a:latin typeface="Trebuchet MS"/>
                <a:cs typeface="Trebuchet MS"/>
              </a:rPr>
              <a:t>projects</a:t>
            </a:r>
            <a:r>
              <a:rPr sz="1600" spc="130" dirty="0">
                <a:latin typeface="Trebuchet MS"/>
                <a:cs typeface="Trebuchet MS"/>
              </a:rPr>
              <a:t> </a:t>
            </a:r>
            <a:r>
              <a:rPr sz="1600" spc="40" dirty="0">
                <a:latin typeface="Trebuchet MS"/>
                <a:cs typeface="Trebuchet MS"/>
              </a:rPr>
              <a:t>and </a:t>
            </a:r>
            <a:r>
              <a:rPr sz="1600" spc="53" dirty="0">
                <a:latin typeface="Trebuchet MS"/>
                <a:cs typeface="Trebuchet MS"/>
              </a:rPr>
              <a:t>funding</a:t>
            </a:r>
            <a:r>
              <a:rPr sz="1600" spc="-76" dirty="0">
                <a:latin typeface="Trebuchet MS"/>
                <a:cs typeface="Trebuchet MS"/>
              </a:rPr>
              <a:t> </a:t>
            </a:r>
            <a:r>
              <a:rPr sz="1600" spc="-7" dirty="0">
                <a:latin typeface="Trebuchet MS"/>
                <a:cs typeface="Trebuchet MS"/>
              </a:rPr>
              <a:t>opportunities</a:t>
            </a:r>
            <a:endParaRPr sz="1600">
              <a:latin typeface="Trebuchet MS"/>
              <a:cs typeface="Trebuchet MS"/>
            </a:endParaRPr>
          </a:p>
          <a:p>
            <a:pPr marL="8467" marR="707002">
              <a:lnSpc>
                <a:spcPct val="114599"/>
              </a:lnSpc>
            </a:pPr>
            <a:r>
              <a:rPr sz="1600" spc="60" dirty="0">
                <a:latin typeface="Trebuchet MS"/>
                <a:cs typeface="Trebuchet MS"/>
              </a:rPr>
              <a:t>Benchmark</a:t>
            </a:r>
            <a:r>
              <a:rPr sz="1600" spc="-90" dirty="0">
                <a:latin typeface="Trebuchet MS"/>
                <a:cs typeface="Trebuchet MS"/>
              </a:rPr>
              <a:t> </a:t>
            </a:r>
            <a:r>
              <a:rPr sz="1600" dirty="0">
                <a:latin typeface="Trebuchet MS"/>
                <a:cs typeface="Trebuchet MS"/>
              </a:rPr>
              <a:t>project</a:t>
            </a:r>
            <a:r>
              <a:rPr sz="1600" spc="-87" dirty="0">
                <a:latin typeface="Trebuchet MS"/>
                <a:cs typeface="Trebuchet MS"/>
              </a:rPr>
              <a:t> </a:t>
            </a:r>
            <a:r>
              <a:rPr sz="1600" spc="63" dirty="0">
                <a:latin typeface="Trebuchet MS"/>
                <a:cs typeface="Trebuchet MS"/>
              </a:rPr>
              <a:t>progress</a:t>
            </a:r>
            <a:r>
              <a:rPr sz="1600" spc="-87" dirty="0">
                <a:latin typeface="Trebuchet MS"/>
                <a:cs typeface="Trebuchet MS"/>
              </a:rPr>
              <a:t> </a:t>
            </a:r>
            <a:r>
              <a:rPr sz="1600" spc="-33" dirty="0">
                <a:latin typeface="Trebuchet MS"/>
                <a:cs typeface="Trebuchet MS"/>
              </a:rPr>
              <a:t>&amp; </a:t>
            </a:r>
            <a:r>
              <a:rPr sz="1600" spc="47" dirty="0">
                <a:latin typeface="Trebuchet MS"/>
                <a:cs typeface="Trebuchet MS"/>
              </a:rPr>
              <a:t>accomplishments</a:t>
            </a:r>
            <a:endParaRPr sz="1600">
              <a:latin typeface="Trebuchet MS"/>
              <a:cs typeface="Trebuchet MS"/>
            </a:endParaRPr>
          </a:p>
          <a:p>
            <a:pPr marL="8467" marR="1238735">
              <a:lnSpc>
                <a:spcPct val="114599"/>
              </a:lnSpc>
            </a:pPr>
            <a:r>
              <a:rPr sz="1600" dirty="0">
                <a:latin typeface="Trebuchet MS"/>
                <a:cs typeface="Trebuchet MS"/>
              </a:rPr>
              <a:t>Create</a:t>
            </a:r>
            <a:r>
              <a:rPr sz="1600" spc="23" dirty="0">
                <a:latin typeface="Trebuchet MS"/>
                <a:cs typeface="Trebuchet MS"/>
              </a:rPr>
              <a:t> </a:t>
            </a:r>
            <a:r>
              <a:rPr sz="1600" dirty="0">
                <a:latin typeface="Trebuchet MS"/>
                <a:cs typeface="Trebuchet MS"/>
              </a:rPr>
              <a:t>unified</a:t>
            </a:r>
            <a:r>
              <a:rPr sz="1600" spc="27" dirty="0">
                <a:latin typeface="Trebuchet MS"/>
                <a:cs typeface="Trebuchet MS"/>
              </a:rPr>
              <a:t> </a:t>
            </a:r>
            <a:r>
              <a:rPr sz="1600" spc="23" dirty="0">
                <a:latin typeface="Trebuchet MS"/>
                <a:cs typeface="Trebuchet MS"/>
              </a:rPr>
              <a:t>narratives </a:t>
            </a:r>
            <a:r>
              <a:rPr sz="1600" dirty="0">
                <a:latin typeface="Trebuchet MS"/>
                <a:cs typeface="Trebuchet MS"/>
              </a:rPr>
              <a:t>When</a:t>
            </a:r>
            <a:r>
              <a:rPr sz="1600" spc="-23" dirty="0">
                <a:latin typeface="Trebuchet MS"/>
                <a:cs typeface="Trebuchet MS"/>
              </a:rPr>
              <a:t> </a:t>
            </a:r>
            <a:r>
              <a:rPr sz="1600" dirty="0">
                <a:latin typeface="Trebuchet MS"/>
                <a:cs typeface="Trebuchet MS"/>
              </a:rPr>
              <a:t>in</a:t>
            </a:r>
            <a:r>
              <a:rPr sz="1600" spc="-23" dirty="0">
                <a:latin typeface="Trebuchet MS"/>
                <a:cs typeface="Trebuchet MS"/>
              </a:rPr>
              <a:t> </a:t>
            </a:r>
            <a:r>
              <a:rPr sz="1600" dirty="0">
                <a:latin typeface="Trebuchet MS"/>
                <a:cs typeface="Trebuchet MS"/>
              </a:rPr>
              <a:t>doubt,</a:t>
            </a:r>
            <a:r>
              <a:rPr sz="1600" spc="-23" dirty="0">
                <a:latin typeface="Trebuchet MS"/>
                <a:cs typeface="Trebuchet MS"/>
              </a:rPr>
              <a:t> </a:t>
            </a:r>
            <a:r>
              <a:rPr sz="1600" dirty="0">
                <a:latin typeface="Trebuchet MS"/>
                <a:cs typeface="Trebuchet MS"/>
              </a:rPr>
              <a:t>apply</a:t>
            </a:r>
            <a:r>
              <a:rPr sz="1600" spc="-23" dirty="0">
                <a:latin typeface="Trebuchet MS"/>
                <a:cs typeface="Trebuchet MS"/>
              </a:rPr>
              <a:t> </a:t>
            </a:r>
            <a:r>
              <a:rPr sz="1600" spc="-233" dirty="0">
                <a:latin typeface="Trebuchet MS"/>
                <a:cs typeface="Trebuchet MS"/>
              </a:rPr>
              <a:t>!</a:t>
            </a:r>
            <a:endParaRPr sz="1600">
              <a:latin typeface="Trebuchet MS"/>
              <a:cs typeface="Trebuchet MS"/>
            </a:endParaRPr>
          </a:p>
        </p:txBody>
      </p:sp>
      <p:pic>
        <p:nvPicPr>
          <p:cNvPr id="33" name="object 33"/>
          <p:cNvPicPr/>
          <p:nvPr/>
        </p:nvPicPr>
        <p:blipFill>
          <a:blip r:embed="rId3" cstate="print"/>
          <a:stretch>
            <a:fillRect/>
          </a:stretch>
        </p:blipFill>
        <p:spPr>
          <a:xfrm>
            <a:off x="6950879" y="3853006"/>
            <a:ext cx="63500" cy="63499"/>
          </a:xfrm>
          <a:prstGeom prst="rect">
            <a:avLst/>
          </a:prstGeom>
        </p:spPr>
      </p:pic>
      <p:pic>
        <p:nvPicPr>
          <p:cNvPr id="34" name="object 34"/>
          <p:cNvPicPr/>
          <p:nvPr/>
        </p:nvPicPr>
        <p:blipFill>
          <a:blip r:embed="rId3" cstate="print"/>
          <a:stretch>
            <a:fillRect/>
          </a:stretch>
        </p:blipFill>
        <p:spPr>
          <a:xfrm>
            <a:off x="6950879" y="4411806"/>
            <a:ext cx="63500" cy="63499"/>
          </a:xfrm>
          <a:prstGeom prst="rect">
            <a:avLst/>
          </a:prstGeom>
        </p:spPr>
      </p:pic>
      <p:pic>
        <p:nvPicPr>
          <p:cNvPr id="35" name="object 35"/>
          <p:cNvPicPr/>
          <p:nvPr/>
        </p:nvPicPr>
        <p:blipFill>
          <a:blip r:embed="rId3" cstate="print"/>
          <a:stretch>
            <a:fillRect/>
          </a:stretch>
        </p:blipFill>
        <p:spPr>
          <a:xfrm>
            <a:off x="6950879" y="4970606"/>
            <a:ext cx="63500" cy="63499"/>
          </a:xfrm>
          <a:prstGeom prst="rect">
            <a:avLst/>
          </a:prstGeom>
        </p:spPr>
      </p:pic>
      <p:pic>
        <p:nvPicPr>
          <p:cNvPr id="36" name="object 36"/>
          <p:cNvPicPr/>
          <p:nvPr/>
        </p:nvPicPr>
        <p:blipFill>
          <a:blip r:embed="rId3" cstate="print"/>
          <a:stretch>
            <a:fillRect/>
          </a:stretch>
        </p:blipFill>
        <p:spPr>
          <a:xfrm>
            <a:off x="6950879" y="5250006"/>
            <a:ext cx="63500" cy="63499"/>
          </a:xfrm>
          <a:prstGeom prst="rect">
            <a:avLst/>
          </a:prstGeom>
        </p:spPr>
      </p:pic>
      <p:sp>
        <p:nvSpPr>
          <p:cNvPr id="37" name="object 37"/>
          <p:cNvSpPr txBox="1">
            <a:spLocks noGrp="1"/>
          </p:cNvSpPr>
          <p:nvPr>
            <p:ph type="title"/>
          </p:nvPr>
        </p:nvSpPr>
        <p:spPr>
          <a:xfrm>
            <a:off x="6770963" y="1772150"/>
            <a:ext cx="3529330" cy="1286933"/>
          </a:xfrm>
          <a:prstGeom prst="rect">
            <a:avLst/>
          </a:prstGeom>
        </p:spPr>
        <p:txBody>
          <a:bodyPr vert="horz" wrap="square" lIns="0" tIns="8467" rIns="0" bIns="0" rtlCol="0">
            <a:spAutoFit/>
          </a:bodyPr>
          <a:lstStyle/>
          <a:p>
            <a:pPr marL="8467" marR="3387" indent="100758">
              <a:lnSpc>
                <a:spcPct val="115700"/>
              </a:lnSpc>
              <a:spcBef>
                <a:spcPts val="67"/>
              </a:spcBef>
            </a:pPr>
            <a:r>
              <a:rPr sz="3600" b="1" spc="180" dirty="0">
                <a:solidFill>
                  <a:srgbClr val="0A3853"/>
                </a:solidFill>
                <a:latin typeface="Trebuchet MS"/>
                <a:cs typeface="Trebuchet MS"/>
              </a:rPr>
              <a:t>Be</a:t>
            </a:r>
            <a:r>
              <a:rPr sz="3600" b="1" spc="-287" dirty="0">
                <a:solidFill>
                  <a:srgbClr val="0A3853"/>
                </a:solidFill>
                <a:latin typeface="Trebuchet MS"/>
                <a:cs typeface="Trebuchet MS"/>
              </a:rPr>
              <a:t> </a:t>
            </a:r>
            <a:r>
              <a:rPr sz="3600" b="1" spc="130" dirty="0">
                <a:solidFill>
                  <a:srgbClr val="0A3853"/>
                </a:solidFill>
                <a:latin typeface="Trebuchet MS"/>
                <a:cs typeface="Trebuchet MS"/>
              </a:rPr>
              <a:t>Ambitious</a:t>
            </a:r>
            <a:r>
              <a:rPr sz="3600" b="1" spc="-287" dirty="0">
                <a:solidFill>
                  <a:srgbClr val="0A3853"/>
                </a:solidFill>
                <a:latin typeface="Trebuchet MS"/>
                <a:cs typeface="Trebuchet MS"/>
              </a:rPr>
              <a:t> </a:t>
            </a:r>
            <a:r>
              <a:rPr sz="3600" b="1" spc="40" dirty="0">
                <a:solidFill>
                  <a:srgbClr val="0A3853"/>
                </a:solidFill>
                <a:latin typeface="Trebuchet MS"/>
                <a:cs typeface="Trebuchet MS"/>
              </a:rPr>
              <a:t>&amp; </a:t>
            </a:r>
            <a:r>
              <a:rPr sz="3600" b="1" spc="90" dirty="0">
                <a:solidFill>
                  <a:srgbClr val="0A3853"/>
                </a:solidFill>
                <a:latin typeface="Trebuchet MS"/>
                <a:cs typeface="Trebuchet MS"/>
              </a:rPr>
              <a:t>Creative</a:t>
            </a:r>
            <a:endParaRPr sz="3600">
              <a:latin typeface="Trebuchet MS"/>
              <a:cs typeface="Trebuchet MS"/>
            </a:endParaRPr>
          </a:p>
        </p:txBody>
      </p:sp>
    </p:spTree>
    <p:extLst>
      <p:ext uri="{BB962C8B-B14F-4D97-AF65-F5344CB8AC3E}">
        <p14:creationId xmlns:p14="http://schemas.microsoft.com/office/powerpoint/2010/main" val="26714293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1092317"/>
            <a:ext cx="532130" cy="614679"/>
          </a:xfrm>
          <a:custGeom>
            <a:avLst/>
            <a:gdLst/>
            <a:ahLst/>
            <a:cxnLst/>
            <a:rect l="l" t="t" r="r" b="b"/>
            <a:pathLst>
              <a:path w="798194" h="922019">
                <a:moveTo>
                  <a:pt x="0" y="921660"/>
                </a:moveTo>
                <a:lnTo>
                  <a:pt x="0" y="0"/>
                </a:lnTo>
                <a:lnTo>
                  <a:pt x="798157" y="460830"/>
                </a:lnTo>
                <a:lnTo>
                  <a:pt x="0" y="921660"/>
                </a:lnTo>
                <a:close/>
              </a:path>
            </a:pathLst>
          </a:custGeom>
          <a:solidFill>
            <a:srgbClr val="FFAC60"/>
          </a:solidFill>
        </p:spPr>
        <p:txBody>
          <a:bodyPr wrap="square" lIns="0" tIns="0" rIns="0" bIns="0" rtlCol="0"/>
          <a:lstStyle/>
          <a:p>
            <a:endParaRPr/>
          </a:p>
        </p:txBody>
      </p:sp>
      <p:sp>
        <p:nvSpPr>
          <p:cNvPr id="3" name="object 3"/>
          <p:cNvSpPr txBox="1"/>
          <p:nvPr/>
        </p:nvSpPr>
        <p:spPr>
          <a:xfrm>
            <a:off x="1506122" y="2178636"/>
            <a:ext cx="4447117" cy="956733"/>
          </a:xfrm>
          <a:prstGeom prst="rect">
            <a:avLst/>
          </a:prstGeom>
        </p:spPr>
        <p:txBody>
          <a:bodyPr vert="horz" wrap="square" lIns="0" tIns="8467" rIns="0" bIns="0" rtlCol="0">
            <a:spAutoFit/>
          </a:bodyPr>
          <a:lstStyle/>
          <a:p>
            <a:pPr marL="8467" marR="3387">
              <a:lnSpc>
                <a:spcPct val="115599"/>
              </a:lnSpc>
              <a:spcBef>
                <a:spcPts val="67"/>
              </a:spcBef>
            </a:pPr>
            <a:r>
              <a:rPr sz="1333" spc="33" dirty="0">
                <a:latin typeface="Trebuchet MS"/>
                <a:cs typeface="Trebuchet MS"/>
              </a:rPr>
              <a:t>Grants</a:t>
            </a:r>
            <a:r>
              <a:rPr sz="1333" spc="-27" dirty="0">
                <a:latin typeface="Trebuchet MS"/>
                <a:cs typeface="Trebuchet MS"/>
              </a:rPr>
              <a:t> </a:t>
            </a:r>
            <a:r>
              <a:rPr sz="1333" dirty="0">
                <a:latin typeface="Trebuchet MS"/>
                <a:cs typeface="Trebuchet MS"/>
              </a:rPr>
              <a:t>require</a:t>
            </a:r>
            <a:r>
              <a:rPr sz="1333" spc="-27" dirty="0">
                <a:latin typeface="Trebuchet MS"/>
                <a:cs typeface="Trebuchet MS"/>
              </a:rPr>
              <a:t> </a:t>
            </a:r>
            <a:r>
              <a:rPr sz="1333" spc="30" dirty="0">
                <a:latin typeface="Trebuchet MS"/>
                <a:cs typeface="Trebuchet MS"/>
              </a:rPr>
              <a:t>substantial</a:t>
            </a:r>
            <a:r>
              <a:rPr sz="1333" spc="-23" dirty="0">
                <a:latin typeface="Trebuchet MS"/>
                <a:cs typeface="Trebuchet MS"/>
              </a:rPr>
              <a:t> </a:t>
            </a:r>
            <a:r>
              <a:rPr sz="1333" spc="-17" dirty="0">
                <a:latin typeface="Trebuchet MS"/>
                <a:cs typeface="Trebuchet MS"/>
              </a:rPr>
              <a:t>effort,</a:t>
            </a:r>
            <a:r>
              <a:rPr sz="1333" spc="-27" dirty="0">
                <a:latin typeface="Trebuchet MS"/>
                <a:cs typeface="Trebuchet MS"/>
              </a:rPr>
              <a:t> </a:t>
            </a:r>
            <a:r>
              <a:rPr sz="1333" dirty="0">
                <a:latin typeface="Trebuchet MS"/>
                <a:cs typeface="Trebuchet MS"/>
              </a:rPr>
              <a:t>from</a:t>
            </a:r>
            <a:r>
              <a:rPr sz="1333" spc="-27" dirty="0">
                <a:latin typeface="Trebuchet MS"/>
                <a:cs typeface="Trebuchet MS"/>
              </a:rPr>
              <a:t> </a:t>
            </a:r>
            <a:r>
              <a:rPr sz="1333" dirty="0">
                <a:latin typeface="Trebuchet MS"/>
                <a:cs typeface="Trebuchet MS"/>
              </a:rPr>
              <a:t>the</a:t>
            </a:r>
            <a:r>
              <a:rPr sz="1333" spc="-23" dirty="0">
                <a:latin typeface="Trebuchet MS"/>
                <a:cs typeface="Trebuchet MS"/>
              </a:rPr>
              <a:t> </a:t>
            </a:r>
            <a:r>
              <a:rPr sz="1333" dirty="0">
                <a:latin typeface="Trebuchet MS"/>
                <a:cs typeface="Trebuchet MS"/>
              </a:rPr>
              <a:t>application</a:t>
            </a:r>
            <a:r>
              <a:rPr sz="1333" spc="-27" dirty="0">
                <a:latin typeface="Trebuchet MS"/>
                <a:cs typeface="Trebuchet MS"/>
              </a:rPr>
              <a:t> </a:t>
            </a:r>
            <a:r>
              <a:rPr sz="1333" spc="-17" dirty="0">
                <a:latin typeface="Trebuchet MS"/>
                <a:cs typeface="Trebuchet MS"/>
              </a:rPr>
              <a:t>to </a:t>
            </a:r>
            <a:r>
              <a:rPr sz="1333" dirty="0">
                <a:latin typeface="Trebuchet MS"/>
                <a:cs typeface="Trebuchet MS"/>
              </a:rPr>
              <a:t>the</a:t>
            </a:r>
            <a:r>
              <a:rPr sz="1333" spc="17" dirty="0">
                <a:latin typeface="Trebuchet MS"/>
                <a:cs typeface="Trebuchet MS"/>
              </a:rPr>
              <a:t> </a:t>
            </a:r>
            <a:r>
              <a:rPr sz="1333" dirty="0">
                <a:latin typeface="Trebuchet MS"/>
                <a:cs typeface="Trebuchet MS"/>
              </a:rPr>
              <a:t>administration.</a:t>
            </a:r>
            <a:r>
              <a:rPr sz="1333" spc="17" dirty="0">
                <a:latin typeface="Trebuchet MS"/>
                <a:cs typeface="Trebuchet MS"/>
              </a:rPr>
              <a:t> </a:t>
            </a:r>
            <a:r>
              <a:rPr sz="1333" spc="47" dirty="0">
                <a:latin typeface="Trebuchet MS"/>
                <a:cs typeface="Trebuchet MS"/>
              </a:rPr>
              <a:t>Emphasizing</a:t>
            </a:r>
            <a:r>
              <a:rPr sz="1333" spc="20" dirty="0">
                <a:latin typeface="Trebuchet MS"/>
                <a:cs typeface="Trebuchet MS"/>
              </a:rPr>
              <a:t> </a:t>
            </a:r>
            <a:r>
              <a:rPr sz="1333" dirty="0">
                <a:latin typeface="Trebuchet MS"/>
                <a:cs typeface="Trebuchet MS"/>
              </a:rPr>
              <a:t>efforts</a:t>
            </a:r>
            <a:r>
              <a:rPr sz="1333" spc="17" dirty="0">
                <a:latin typeface="Trebuchet MS"/>
                <a:cs typeface="Trebuchet MS"/>
              </a:rPr>
              <a:t> </a:t>
            </a:r>
            <a:r>
              <a:rPr sz="1333" dirty="0">
                <a:latin typeface="Trebuchet MS"/>
                <a:cs typeface="Trebuchet MS"/>
              </a:rPr>
              <a:t>here</a:t>
            </a:r>
            <a:r>
              <a:rPr sz="1333" spc="20" dirty="0">
                <a:latin typeface="Trebuchet MS"/>
                <a:cs typeface="Trebuchet MS"/>
              </a:rPr>
              <a:t> </a:t>
            </a:r>
            <a:r>
              <a:rPr sz="1333" spc="40" dirty="0">
                <a:latin typeface="Trebuchet MS"/>
                <a:cs typeface="Trebuchet MS"/>
              </a:rPr>
              <a:t>can </a:t>
            </a:r>
            <a:r>
              <a:rPr sz="1333" dirty="0">
                <a:latin typeface="Trebuchet MS"/>
                <a:cs typeface="Trebuchet MS"/>
              </a:rPr>
              <a:t>substantially</a:t>
            </a:r>
            <a:r>
              <a:rPr sz="1333" spc="47" dirty="0">
                <a:latin typeface="Trebuchet MS"/>
                <a:cs typeface="Trebuchet MS"/>
              </a:rPr>
              <a:t> ease </a:t>
            </a:r>
            <a:r>
              <a:rPr sz="1333" dirty="0">
                <a:latin typeface="Trebuchet MS"/>
                <a:cs typeface="Trebuchet MS"/>
              </a:rPr>
              <a:t>the</a:t>
            </a:r>
            <a:r>
              <a:rPr sz="1333" spc="50" dirty="0">
                <a:latin typeface="Trebuchet MS"/>
                <a:cs typeface="Trebuchet MS"/>
              </a:rPr>
              <a:t> </a:t>
            </a:r>
            <a:r>
              <a:rPr sz="1333" spc="33" dirty="0">
                <a:latin typeface="Trebuchet MS"/>
                <a:cs typeface="Trebuchet MS"/>
              </a:rPr>
              <a:t>burden</a:t>
            </a:r>
            <a:r>
              <a:rPr sz="1333" spc="47" dirty="0">
                <a:latin typeface="Trebuchet MS"/>
                <a:cs typeface="Trebuchet MS"/>
              </a:rPr>
              <a:t> </a:t>
            </a:r>
            <a:r>
              <a:rPr sz="1333" dirty="0">
                <a:latin typeface="Trebuchet MS"/>
                <a:cs typeface="Trebuchet MS"/>
              </a:rPr>
              <a:t>of</a:t>
            </a:r>
            <a:r>
              <a:rPr sz="1333" spc="50" dirty="0">
                <a:latin typeface="Trebuchet MS"/>
                <a:cs typeface="Trebuchet MS"/>
              </a:rPr>
              <a:t> </a:t>
            </a:r>
            <a:r>
              <a:rPr sz="1333" dirty="0">
                <a:latin typeface="Trebuchet MS"/>
                <a:cs typeface="Trebuchet MS"/>
              </a:rPr>
              <a:t>pursuing,</a:t>
            </a:r>
            <a:r>
              <a:rPr sz="1333" spc="47" dirty="0">
                <a:latin typeface="Trebuchet MS"/>
                <a:cs typeface="Trebuchet MS"/>
              </a:rPr>
              <a:t> </a:t>
            </a:r>
            <a:r>
              <a:rPr sz="1333" spc="30" dirty="0">
                <a:latin typeface="Trebuchet MS"/>
                <a:cs typeface="Trebuchet MS"/>
              </a:rPr>
              <a:t>and </a:t>
            </a:r>
            <a:r>
              <a:rPr sz="1333" dirty="0">
                <a:latin typeface="Trebuchet MS"/>
                <a:cs typeface="Trebuchet MS"/>
              </a:rPr>
              <a:t>administering</a:t>
            </a:r>
            <a:r>
              <a:rPr sz="1333" spc="247" dirty="0">
                <a:latin typeface="Trebuchet MS"/>
                <a:cs typeface="Trebuchet MS"/>
              </a:rPr>
              <a:t> </a:t>
            </a:r>
            <a:r>
              <a:rPr sz="1333" spc="-7" dirty="0">
                <a:latin typeface="Trebuchet MS"/>
                <a:cs typeface="Trebuchet MS"/>
              </a:rPr>
              <a:t>grants.</a:t>
            </a:r>
            <a:endParaRPr sz="1333">
              <a:latin typeface="Trebuchet MS"/>
              <a:cs typeface="Trebuchet MS"/>
            </a:endParaRPr>
          </a:p>
        </p:txBody>
      </p:sp>
      <p:sp>
        <p:nvSpPr>
          <p:cNvPr id="4" name="object 4"/>
          <p:cNvSpPr txBox="1">
            <a:spLocks noGrp="1"/>
          </p:cNvSpPr>
          <p:nvPr>
            <p:ph type="title"/>
          </p:nvPr>
        </p:nvSpPr>
        <p:spPr>
          <a:prstGeom prst="rect">
            <a:avLst/>
          </a:prstGeom>
        </p:spPr>
        <p:txBody>
          <a:bodyPr vert="horz" wrap="square" lIns="0" tIns="8467" rIns="0" bIns="0" rtlCol="0">
            <a:spAutoFit/>
          </a:bodyPr>
          <a:lstStyle/>
          <a:p>
            <a:pPr marL="8467" marR="3387">
              <a:lnSpc>
                <a:spcPct val="115700"/>
              </a:lnSpc>
              <a:spcBef>
                <a:spcPts val="67"/>
              </a:spcBef>
            </a:pPr>
            <a:r>
              <a:rPr sz="3600" b="1" spc="123" dirty="0">
                <a:solidFill>
                  <a:srgbClr val="0A3853"/>
                </a:solidFill>
                <a:latin typeface="Trebuchet MS"/>
                <a:cs typeface="Trebuchet MS"/>
              </a:rPr>
              <a:t>Grant</a:t>
            </a:r>
            <a:r>
              <a:rPr sz="3600" b="1" spc="-280" dirty="0">
                <a:solidFill>
                  <a:srgbClr val="0A3853"/>
                </a:solidFill>
                <a:latin typeface="Trebuchet MS"/>
                <a:cs typeface="Trebuchet MS"/>
              </a:rPr>
              <a:t> </a:t>
            </a:r>
            <a:r>
              <a:rPr sz="3600" b="1" spc="53" dirty="0">
                <a:solidFill>
                  <a:srgbClr val="0A3853"/>
                </a:solidFill>
                <a:latin typeface="Trebuchet MS"/>
                <a:cs typeface="Trebuchet MS"/>
              </a:rPr>
              <a:t>Writing</a:t>
            </a:r>
            <a:r>
              <a:rPr sz="3600" b="1" spc="-277" dirty="0">
                <a:solidFill>
                  <a:srgbClr val="0A3853"/>
                </a:solidFill>
                <a:latin typeface="Trebuchet MS"/>
                <a:cs typeface="Trebuchet MS"/>
              </a:rPr>
              <a:t> </a:t>
            </a:r>
            <a:r>
              <a:rPr sz="3600" b="1" spc="40" dirty="0">
                <a:solidFill>
                  <a:srgbClr val="0A3853"/>
                </a:solidFill>
                <a:latin typeface="Trebuchet MS"/>
                <a:cs typeface="Trebuchet MS"/>
              </a:rPr>
              <a:t>&amp; </a:t>
            </a:r>
            <a:r>
              <a:rPr sz="3600" b="1" spc="107" dirty="0">
                <a:solidFill>
                  <a:srgbClr val="0A3853"/>
                </a:solidFill>
                <a:latin typeface="Trebuchet MS"/>
                <a:cs typeface="Trebuchet MS"/>
              </a:rPr>
              <a:t>Administration</a:t>
            </a:r>
            <a:endParaRPr sz="3600">
              <a:latin typeface="Trebuchet MS"/>
              <a:cs typeface="Trebuchet MS"/>
            </a:endParaRPr>
          </a:p>
        </p:txBody>
      </p:sp>
      <p:grpSp>
        <p:nvGrpSpPr>
          <p:cNvPr id="5" name="object 5"/>
          <p:cNvGrpSpPr/>
          <p:nvPr/>
        </p:nvGrpSpPr>
        <p:grpSpPr>
          <a:xfrm>
            <a:off x="8692728" y="1"/>
            <a:ext cx="3498427" cy="3498427"/>
            <a:chOff x="13039092" y="1"/>
            <a:chExt cx="5247640" cy="5247640"/>
          </a:xfrm>
        </p:grpSpPr>
        <p:sp>
          <p:nvSpPr>
            <p:cNvPr id="6" name="object 6"/>
            <p:cNvSpPr/>
            <p:nvPr/>
          </p:nvSpPr>
          <p:spPr>
            <a:xfrm>
              <a:off x="15103054" y="2063971"/>
              <a:ext cx="1061085" cy="1061085"/>
            </a:xfrm>
            <a:custGeom>
              <a:avLst/>
              <a:gdLst/>
              <a:ahLst/>
              <a:cxnLst/>
              <a:rect l="l" t="t" r="r" b="b"/>
              <a:pathLst>
                <a:path w="1061084" h="1061085">
                  <a:moveTo>
                    <a:pt x="1061056" y="1061050"/>
                  </a:moveTo>
                  <a:lnTo>
                    <a:pt x="1061056" y="0"/>
                  </a:lnTo>
                  <a:lnTo>
                    <a:pt x="0" y="0"/>
                  </a:lnTo>
                  <a:lnTo>
                    <a:pt x="1061056" y="1061050"/>
                  </a:lnTo>
                  <a:close/>
                </a:path>
              </a:pathLst>
            </a:custGeom>
            <a:solidFill>
              <a:srgbClr val="FFAC60">
                <a:alpha val="49798"/>
              </a:srgbClr>
            </a:solidFill>
          </p:spPr>
          <p:txBody>
            <a:bodyPr wrap="square" lIns="0" tIns="0" rIns="0" bIns="0" rtlCol="0"/>
            <a:lstStyle/>
            <a:p>
              <a:endParaRPr/>
            </a:p>
          </p:txBody>
        </p:sp>
        <p:sp>
          <p:nvSpPr>
            <p:cNvPr id="7" name="object 7"/>
            <p:cNvSpPr/>
            <p:nvPr/>
          </p:nvSpPr>
          <p:spPr>
            <a:xfrm>
              <a:off x="15103056" y="11"/>
              <a:ext cx="3183255" cy="1003300"/>
            </a:xfrm>
            <a:custGeom>
              <a:avLst/>
              <a:gdLst/>
              <a:ahLst/>
              <a:cxnLst/>
              <a:rect l="l" t="t" r="r" b="b"/>
              <a:pathLst>
                <a:path w="3183255" h="1003300">
                  <a:moveTo>
                    <a:pt x="1061046" y="1002880"/>
                  </a:moveTo>
                  <a:lnTo>
                    <a:pt x="58166" y="0"/>
                  </a:lnTo>
                  <a:lnTo>
                    <a:pt x="0" y="0"/>
                  </a:lnTo>
                  <a:lnTo>
                    <a:pt x="0" y="1002880"/>
                  </a:lnTo>
                  <a:lnTo>
                    <a:pt x="1061046" y="1002880"/>
                  </a:lnTo>
                  <a:close/>
                </a:path>
                <a:path w="3183255" h="1003300">
                  <a:moveTo>
                    <a:pt x="3183153" y="1002893"/>
                  </a:moveTo>
                  <a:lnTo>
                    <a:pt x="2180259" y="0"/>
                  </a:lnTo>
                  <a:lnTo>
                    <a:pt x="2122081" y="0"/>
                  </a:lnTo>
                  <a:lnTo>
                    <a:pt x="2122081" y="1002893"/>
                  </a:lnTo>
                  <a:lnTo>
                    <a:pt x="3183153" y="1002893"/>
                  </a:lnTo>
                  <a:close/>
                </a:path>
              </a:pathLst>
            </a:custGeom>
            <a:solidFill>
              <a:srgbClr val="95CDB4">
                <a:alpha val="49798"/>
              </a:srgbClr>
            </a:solidFill>
          </p:spPr>
          <p:txBody>
            <a:bodyPr wrap="square" lIns="0" tIns="0" rIns="0" bIns="0" rtlCol="0"/>
            <a:lstStyle/>
            <a:p>
              <a:endParaRPr/>
            </a:p>
          </p:txBody>
        </p:sp>
        <p:sp>
          <p:nvSpPr>
            <p:cNvPr id="8" name="object 8"/>
            <p:cNvSpPr/>
            <p:nvPr/>
          </p:nvSpPr>
          <p:spPr>
            <a:xfrm>
              <a:off x="17755703" y="1"/>
              <a:ext cx="530860" cy="1003300"/>
            </a:xfrm>
            <a:custGeom>
              <a:avLst/>
              <a:gdLst/>
              <a:ahLst/>
              <a:cxnLst/>
              <a:rect l="l" t="t" r="r" b="b"/>
              <a:pathLst>
                <a:path w="530859" h="1003300">
                  <a:moveTo>
                    <a:pt x="530507" y="1002898"/>
                  </a:moveTo>
                  <a:lnTo>
                    <a:pt x="530507" y="0"/>
                  </a:lnTo>
                  <a:lnTo>
                    <a:pt x="472342" y="0"/>
                  </a:lnTo>
                  <a:lnTo>
                    <a:pt x="0" y="472348"/>
                  </a:lnTo>
                  <a:lnTo>
                    <a:pt x="530507" y="1002898"/>
                  </a:lnTo>
                  <a:close/>
                </a:path>
              </a:pathLst>
            </a:custGeom>
            <a:solidFill>
              <a:srgbClr val="FFAC60">
                <a:alpha val="49798"/>
              </a:srgbClr>
            </a:solidFill>
          </p:spPr>
          <p:txBody>
            <a:bodyPr wrap="square" lIns="0" tIns="0" rIns="0" bIns="0" rtlCol="0"/>
            <a:lstStyle/>
            <a:p>
              <a:endParaRPr/>
            </a:p>
          </p:txBody>
        </p:sp>
        <p:sp>
          <p:nvSpPr>
            <p:cNvPr id="9" name="object 9"/>
            <p:cNvSpPr/>
            <p:nvPr/>
          </p:nvSpPr>
          <p:spPr>
            <a:xfrm>
              <a:off x="16164111" y="1"/>
              <a:ext cx="1061085" cy="1003300"/>
            </a:xfrm>
            <a:custGeom>
              <a:avLst/>
              <a:gdLst/>
              <a:ahLst/>
              <a:cxnLst/>
              <a:rect l="l" t="t" r="r" b="b"/>
              <a:pathLst>
                <a:path w="1061084" h="1003300">
                  <a:moveTo>
                    <a:pt x="1061036" y="1002898"/>
                  </a:moveTo>
                  <a:lnTo>
                    <a:pt x="1061036" y="0"/>
                  </a:lnTo>
                  <a:lnTo>
                    <a:pt x="1002872" y="0"/>
                  </a:lnTo>
                  <a:lnTo>
                    <a:pt x="0" y="1002905"/>
                  </a:lnTo>
                  <a:lnTo>
                    <a:pt x="1061036" y="1002898"/>
                  </a:lnTo>
                  <a:close/>
                </a:path>
              </a:pathLst>
            </a:custGeom>
            <a:solidFill>
              <a:srgbClr val="D9534E">
                <a:alpha val="49798"/>
              </a:srgbClr>
            </a:solidFill>
          </p:spPr>
          <p:txBody>
            <a:bodyPr wrap="square" lIns="0" tIns="0" rIns="0" bIns="0" rtlCol="0"/>
            <a:lstStyle/>
            <a:p>
              <a:endParaRPr/>
            </a:p>
          </p:txBody>
        </p:sp>
        <p:sp>
          <p:nvSpPr>
            <p:cNvPr id="10" name="object 10"/>
            <p:cNvSpPr/>
            <p:nvPr/>
          </p:nvSpPr>
          <p:spPr>
            <a:xfrm>
              <a:off x="17225175" y="2063971"/>
              <a:ext cx="1061085" cy="1061085"/>
            </a:xfrm>
            <a:custGeom>
              <a:avLst/>
              <a:gdLst/>
              <a:ahLst/>
              <a:cxnLst/>
              <a:rect l="l" t="t" r="r" b="b"/>
              <a:pathLst>
                <a:path w="1061084" h="1061085">
                  <a:moveTo>
                    <a:pt x="1061056" y="1061050"/>
                  </a:moveTo>
                  <a:lnTo>
                    <a:pt x="0" y="0"/>
                  </a:lnTo>
                  <a:lnTo>
                    <a:pt x="0" y="1061050"/>
                  </a:lnTo>
                  <a:lnTo>
                    <a:pt x="1061056" y="1061050"/>
                  </a:lnTo>
                  <a:close/>
                </a:path>
              </a:pathLst>
            </a:custGeom>
            <a:solidFill>
              <a:srgbClr val="95CDB4">
                <a:alpha val="49798"/>
              </a:srgbClr>
            </a:solidFill>
          </p:spPr>
          <p:txBody>
            <a:bodyPr wrap="square" lIns="0" tIns="0" rIns="0" bIns="0" rtlCol="0"/>
            <a:lstStyle/>
            <a:p>
              <a:endParaRPr/>
            </a:p>
          </p:txBody>
        </p:sp>
        <p:sp>
          <p:nvSpPr>
            <p:cNvPr id="11" name="object 11"/>
            <p:cNvSpPr/>
            <p:nvPr/>
          </p:nvSpPr>
          <p:spPr>
            <a:xfrm>
              <a:off x="17225147" y="1002900"/>
              <a:ext cx="1061085" cy="1061085"/>
            </a:xfrm>
            <a:custGeom>
              <a:avLst/>
              <a:gdLst/>
              <a:ahLst/>
              <a:cxnLst/>
              <a:rect l="l" t="t" r="r" b="b"/>
              <a:pathLst>
                <a:path w="1061084" h="1061085">
                  <a:moveTo>
                    <a:pt x="1061064" y="0"/>
                  </a:moveTo>
                  <a:lnTo>
                    <a:pt x="0" y="0"/>
                  </a:lnTo>
                  <a:lnTo>
                    <a:pt x="20" y="1061063"/>
                  </a:lnTo>
                  <a:lnTo>
                    <a:pt x="1061064" y="0"/>
                  </a:lnTo>
                  <a:close/>
                </a:path>
              </a:pathLst>
            </a:custGeom>
            <a:solidFill>
              <a:srgbClr val="FFAC60">
                <a:alpha val="49798"/>
              </a:srgbClr>
            </a:solidFill>
          </p:spPr>
          <p:txBody>
            <a:bodyPr wrap="square" lIns="0" tIns="0" rIns="0" bIns="0" rtlCol="0"/>
            <a:lstStyle/>
            <a:p>
              <a:endParaRPr/>
            </a:p>
          </p:txBody>
        </p:sp>
        <p:sp>
          <p:nvSpPr>
            <p:cNvPr id="12" name="object 12"/>
            <p:cNvSpPr/>
            <p:nvPr/>
          </p:nvSpPr>
          <p:spPr>
            <a:xfrm>
              <a:off x="16164111" y="1002900"/>
              <a:ext cx="1061085" cy="1061085"/>
            </a:xfrm>
            <a:custGeom>
              <a:avLst/>
              <a:gdLst/>
              <a:ahLst/>
              <a:cxnLst/>
              <a:rect l="l" t="t" r="r" b="b"/>
              <a:pathLst>
                <a:path w="1061084" h="1061085">
                  <a:moveTo>
                    <a:pt x="1061056" y="1061063"/>
                  </a:moveTo>
                  <a:lnTo>
                    <a:pt x="1061036" y="0"/>
                  </a:lnTo>
                  <a:lnTo>
                    <a:pt x="0" y="6"/>
                  </a:lnTo>
                  <a:lnTo>
                    <a:pt x="1061056" y="1061063"/>
                  </a:lnTo>
                  <a:close/>
                </a:path>
              </a:pathLst>
            </a:custGeom>
            <a:solidFill>
              <a:srgbClr val="FFEDAC">
                <a:alpha val="49798"/>
              </a:srgbClr>
            </a:solidFill>
          </p:spPr>
          <p:txBody>
            <a:bodyPr wrap="square" lIns="0" tIns="0" rIns="0" bIns="0" rtlCol="0"/>
            <a:lstStyle/>
            <a:p>
              <a:endParaRPr/>
            </a:p>
          </p:txBody>
        </p:sp>
        <p:sp>
          <p:nvSpPr>
            <p:cNvPr id="13" name="object 13"/>
            <p:cNvSpPr/>
            <p:nvPr/>
          </p:nvSpPr>
          <p:spPr>
            <a:xfrm>
              <a:off x="16222242" y="1"/>
              <a:ext cx="944880" cy="472440"/>
            </a:xfrm>
            <a:custGeom>
              <a:avLst/>
              <a:gdLst/>
              <a:ahLst/>
              <a:cxnLst/>
              <a:rect l="l" t="t" r="r" b="b"/>
              <a:pathLst>
                <a:path w="944880" h="472440">
                  <a:moveTo>
                    <a:pt x="944776" y="0"/>
                  </a:moveTo>
                  <a:lnTo>
                    <a:pt x="0" y="0"/>
                  </a:lnTo>
                  <a:lnTo>
                    <a:pt x="472369" y="472369"/>
                  </a:lnTo>
                  <a:lnTo>
                    <a:pt x="944776" y="0"/>
                  </a:lnTo>
                  <a:close/>
                </a:path>
              </a:pathLst>
            </a:custGeom>
            <a:solidFill>
              <a:srgbClr val="95CDB4">
                <a:alpha val="49798"/>
              </a:srgbClr>
            </a:solidFill>
          </p:spPr>
          <p:txBody>
            <a:bodyPr wrap="square" lIns="0" tIns="0" rIns="0" bIns="0" rtlCol="0"/>
            <a:lstStyle/>
            <a:p>
              <a:endParaRPr/>
            </a:p>
          </p:txBody>
        </p:sp>
        <p:sp>
          <p:nvSpPr>
            <p:cNvPr id="14" name="object 14"/>
            <p:cNvSpPr/>
            <p:nvPr/>
          </p:nvSpPr>
          <p:spPr>
            <a:xfrm>
              <a:off x="16164125" y="1002900"/>
              <a:ext cx="530860" cy="1061085"/>
            </a:xfrm>
            <a:custGeom>
              <a:avLst/>
              <a:gdLst/>
              <a:ahLst/>
              <a:cxnLst/>
              <a:rect l="l" t="t" r="r" b="b"/>
              <a:pathLst>
                <a:path w="530859" h="1061085">
                  <a:moveTo>
                    <a:pt x="530507" y="530556"/>
                  </a:moveTo>
                  <a:lnTo>
                    <a:pt x="0" y="0"/>
                  </a:lnTo>
                  <a:lnTo>
                    <a:pt x="0" y="1061063"/>
                  </a:lnTo>
                  <a:lnTo>
                    <a:pt x="530507" y="530556"/>
                  </a:lnTo>
                  <a:close/>
                </a:path>
              </a:pathLst>
            </a:custGeom>
            <a:solidFill>
              <a:srgbClr val="D9534E">
                <a:alpha val="49798"/>
              </a:srgbClr>
            </a:solidFill>
          </p:spPr>
          <p:txBody>
            <a:bodyPr wrap="square" lIns="0" tIns="0" rIns="0" bIns="0" rtlCol="0"/>
            <a:lstStyle/>
            <a:p>
              <a:endParaRPr/>
            </a:p>
          </p:txBody>
        </p:sp>
        <p:sp>
          <p:nvSpPr>
            <p:cNvPr id="15" name="object 15"/>
            <p:cNvSpPr/>
            <p:nvPr/>
          </p:nvSpPr>
          <p:spPr>
            <a:xfrm>
              <a:off x="14041997" y="1002892"/>
              <a:ext cx="4244340" cy="3183255"/>
            </a:xfrm>
            <a:custGeom>
              <a:avLst/>
              <a:gdLst/>
              <a:ahLst/>
              <a:cxnLst/>
              <a:rect l="l" t="t" r="r" b="b"/>
              <a:pathLst>
                <a:path w="4244340" h="3183254">
                  <a:moveTo>
                    <a:pt x="1061059" y="0"/>
                  </a:moveTo>
                  <a:lnTo>
                    <a:pt x="0" y="1061085"/>
                  </a:lnTo>
                  <a:lnTo>
                    <a:pt x="1061046" y="1061085"/>
                  </a:lnTo>
                  <a:lnTo>
                    <a:pt x="1061059" y="0"/>
                  </a:lnTo>
                  <a:close/>
                </a:path>
                <a:path w="4244340" h="3183254">
                  <a:moveTo>
                    <a:pt x="4244225" y="2122132"/>
                  </a:moveTo>
                  <a:lnTo>
                    <a:pt x="3183178" y="2122132"/>
                  </a:lnTo>
                  <a:lnTo>
                    <a:pt x="3183166" y="3183191"/>
                  </a:lnTo>
                  <a:lnTo>
                    <a:pt x="4244225" y="2122132"/>
                  </a:lnTo>
                  <a:close/>
                </a:path>
                <a:path w="4244340" h="3183254">
                  <a:moveTo>
                    <a:pt x="4244225" y="1061059"/>
                  </a:moveTo>
                  <a:lnTo>
                    <a:pt x="3713721" y="530542"/>
                  </a:lnTo>
                  <a:lnTo>
                    <a:pt x="3183178" y="1061059"/>
                  </a:lnTo>
                  <a:lnTo>
                    <a:pt x="4244225" y="1061059"/>
                  </a:lnTo>
                  <a:close/>
                </a:path>
              </a:pathLst>
            </a:custGeom>
            <a:solidFill>
              <a:srgbClr val="FFEDAC">
                <a:alpha val="49798"/>
              </a:srgbClr>
            </a:solidFill>
          </p:spPr>
          <p:txBody>
            <a:bodyPr wrap="square" lIns="0" tIns="0" rIns="0" bIns="0" rtlCol="0"/>
            <a:lstStyle/>
            <a:p>
              <a:endParaRPr/>
            </a:p>
          </p:txBody>
        </p:sp>
        <p:sp>
          <p:nvSpPr>
            <p:cNvPr id="16" name="object 16"/>
            <p:cNvSpPr/>
            <p:nvPr/>
          </p:nvSpPr>
          <p:spPr>
            <a:xfrm>
              <a:off x="13039090" y="11"/>
              <a:ext cx="5247640" cy="5247640"/>
            </a:xfrm>
            <a:custGeom>
              <a:avLst/>
              <a:gdLst/>
              <a:ahLst/>
              <a:cxnLst/>
              <a:rect l="l" t="t" r="r" b="b"/>
              <a:pathLst>
                <a:path w="5247640" h="5247640">
                  <a:moveTo>
                    <a:pt x="1002906" y="0"/>
                  </a:moveTo>
                  <a:lnTo>
                    <a:pt x="0" y="0"/>
                  </a:lnTo>
                  <a:lnTo>
                    <a:pt x="1002906" y="1002906"/>
                  </a:lnTo>
                  <a:lnTo>
                    <a:pt x="1002906" y="0"/>
                  </a:lnTo>
                  <a:close/>
                </a:path>
                <a:path w="5247640" h="5247640">
                  <a:moveTo>
                    <a:pt x="2063965" y="3125038"/>
                  </a:moveTo>
                  <a:lnTo>
                    <a:pt x="1002906" y="3125038"/>
                  </a:lnTo>
                  <a:lnTo>
                    <a:pt x="1533410" y="3655542"/>
                  </a:lnTo>
                  <a:lnTo>
                    <a:pt x="2063965" y="3125038"/>
                  </a:lnTo>
                  <a:close/>
                </a:path>
                <a:path w="5247640" h="5247640">
                  <a:moveTo>
                    <a:pt x="5247119" y="4186072"/>
                  </a:moveTo>
                  <a:lnTo>
                    <a:pt x="4716602" y="4716589"/>
                  </a:lnTo>
                  <a:lnTo>
                    <a:pt x="5247119" y="5247144"/>
                  </a:lnTo>
                  <a:lnTo>
                    <a:pt x="5247119" y="4186072"/>
                  </a:lnTo>
                  <a:close/>
                </a:path>
              </a:pathLst>
            </a:custGeom>
            <a:solidFill>
              <a:srgbClr val="D9534E">
                <a:alpha val="49798"/>
              </a:srgbClr>
            </a:solidFill>
          </p:spPr>
          <p:txBody>
            <a:bodyPr wrap="square" lIns="0" tIns="0" rIns="0" bIns="0" rtlCol="0"/>
            <a:lstStyle/>
            <a:p>
              <a:endParaRPr/>
            </a:p>
          </p:txBody>
        </p:sp>
      </p:grpSp>
      <p:pic>
        <p:nvPicPr>
          <p:cNvPr id="17" name="object 17"/>
          <p:cNvPicPr/>
          <p:nvPr/>
        </p:nvPicPr>
        <p:blipFill>
          <a:blip r:embed="rId2" cstate="print"/>
          <a:stretch>
            <a:fillRect/>
          </a:stretch>
        </p:blipFill>
        <p:spPr>
          <a:xfrm>
            <a:off x="0" y="3935203"/>
            <a:ext cx="5492749" cy="2920999"/>
          </a:xfrm>
          <a:prstGeom prst="rect">
            <a:avLst/>
          </a:prstGeom>
        </p:spPr>
      </p:pic>
      <p:pic>
        <p:nvPicPr>
          <p:cNvPr id="18" name="object 18"/>
          <p:cNvPicPr/>
          <p:nvPr/>
        </p:nvPicPr>
        <p:blipFill>
          <a:blip r:embed="rId3" cstate="print"/>
          <a:stretch>
            <a:fillRect/>
          </a:stretch>
        </p:blipFill>
        <p:spPr>
          <a:xfrm>
            <a:off x="7314813" y="3498913"/>
            <a:ext cx="63500" cy="63499"/>
          </a:xfrm>
          <a:prstGeom prst="rect">
            <a:avLst/>
          </a:prstGeom>
        </p:spPr>
      </p:pic>
      <p:sp>
        <p:nvSpPr>
          <p:cNvPr id="19" name="object 19"/>
          <p:cNvSpPr txBox="1"/>
          <p:nvPr/>
        </p:nvSpPr>
        <p:spPr>
          <a:xfrm>
            <a:off x="7478789" y="3281010"/>
            <a:ext cx="3688927" cy="2861733"/>
          </a:xfrm>
          <a:prstGeom prst="rect">
            <a:avLst/>
          </a:prstGeom>
        </p:spPr>
        <p:txBody>
          <a:bodyPr vert="horz" wrap="square" lIns="0" tIns="8043" rIns="0" bIns="0" rtlCol="0">
            <a:spAutoFit/>
          </a:bodyPr>
          <a:lstStyle/>
          <a:p>
            <a:pPr marL="8467" marR="3387">
              <a:lnSpc>
                <a:spcPct val="116700"/>
              </a:lnSpc>
              <a:spcBef>
                <a:spcPts val="63"/>
              </a:spcBef>
            </a:pPr>
            <a:r>
              <a:rPr sz="2000" dirty="0">
                <a:latin typeface="Arial"/>
                <a:cs typeface="Arial"/>
              </a:rPr>
              <a:t>Create</a:t>
            </a:r>
            <a:r>
              <a:rPr sz="2000" spc="97" dirty="0">
                <a:latin typeface="Arial"/>
                <a:cs typeface="Arial"/>
              </a:rPr>
              <a:t> </a:t>
            </a:r>
            <a:r>
              <a:rPr sz="2000" dirty="0">
                <a:latin typeface="Arial"/>
                <a:cs typeface="Arial"/>
              </a:rPr>
              <a:t>information</a:t>
            </a:r>
            <a:r>
              <a:rPr sz="2000" spc="97" dirty="0">
                <a:latin typeface="Arial"/>
                <a:cs typeface="Arial"/>
              </a:rPr>
              <a:t> </a:t>
            </a:r>
            <a:r>
              <a:rPr sz="2000" spc="-7" dirty="0">
                <a:latin typeface="Arial"/>
                <a:cs typeface="Arial"/>
              </a:rPr>
              <a:t>caches </a:t>
            </a:r>
            <a:r>
              <a:rPr sz="2000" spc="-17" dirty="0">
                <a:latin typeface="Arial"/>
                <a:cs typeface="Arial"/>
              </a:rPr>
              <a:t>Proactively</a:t>
            </a:r>
            <a:r>
              <a:rPr sz="2000" spc="60" dirty="0">
                <a:latin typeface="Arial"/>
                <a:cs typeface="Arial"/>
              </a:rPr>
              <a:t> </a:t>
            </a:r>
            <a:r>
              <a:rPr sz="2000" dirty="0">
                <a:latin typeface="Arial"/>
                <a:cs typeface="Arial"/>
              </a:rPr>
              <a:t>identify</a:t>
            </a:r>
            <a:r>
              <a:rPr sz="2000" spc="60" dirty="0">
                <a:latin typeface="Arial"/>
                <a:cs typeface="Arial"/>
              </a:rPr>
              <a:t> </a:t>
            </a:r>
            <a:r>
              <a:rPr sz="2000" dirty="0">
                <a:latin typeface="Arial"/>
                <a:cs typeface="Arial"/>
              </a:rPr>
              <a:t>projects</a:t>
            </a:r>
            <a:r>
              <a:rPr sz="2000" spc="60" dirty="0">
                <a:latin typeface="Arial"/>
                <a:cs typeface="Arial"/>
              </a:rPr>
              <a:t> </a:t>
            </a:r>
            <a:r>
              <a:rPr sz="2000" spc="-17" dirty="0">
                <a:latin typeface="Arial"/>
                <a:cs typeface="Arial"/>
              </a:rPr>
              <a:t>and </a:t>
            </a:r>
            <a:r>
              <a:rPr sz="2000" dirty="0">
                <a:latin typeface="Arial"/>
                <a:cs typeface="Arial"/>
              </a:rPr>
              <a:t>their</a:t>
            </a:r>
            <a:r>
              <a:rPr sz="2000" spc="7" dirty="0">
                <a:latin typeface="Arial"/>
                <a:cs typeface="Arial"/>
              </a:rPr>
              <a:t> </a:t>
            </a:r>
            <a:r>
              <a:rPr sz="2000" dirty="0">
                <a:latin typeface="Arial"/>
                <a:cs typeface="Arial"/>
              </a:rPr>
              <a:t>nature</a:t>
            </a:r>
            <a:r>
              <a:rPr sz="2000" spc="7" dirty="0">
                <a:latin typeface="Arial"/>
                <a:cs typeface="Arial"/>
              </a:rPr>
              <a:t> </a:t>
            </a:r>
            <a:r>
              <a:rPr sz="2000" dirty="0">
                <a:latin typeface="Arial"/>
                <a:cs typeface="Arial"/>
              </a:rPr>
              <a:t>(time</a:t>
            </a:r>
            <a:r>
              <a:rPr sz="2000" spc="7" dirty="0">
                <a:latin typeface="Arial"/>
                <a:cs typeface="Arial"/>
              </a:rPr>
              <a:t> </a:t>
            </a:r>
            <a:r>
              <a:rPr sz="2000" spc="37" dirty="0">
                <a:latin typeface="Arial"/>
                <a:cs typeface="Arial"/>
              </a:rPr>
              <a:t>limited,</a:t>
            </a:r>
            <a:r>
              <a:rPr sz="2000" spc="10" dirty="0">
                <a:latin typeface="Arial"/>
                <a:cs typeface="Arial"/>
              </a:rPr>
              <a:t> </a:t>
            </a:r>
            <a:r>
              <a:rPr sz="2000" spc="-7" dirty="0">
                <a:latin typeface="Arial"/>
                <a:cs typeface="Arial"/>
              </a:rPr>
              <a:t>capital </a:t>
            </a:r>
            <a:r>
              <a:rPr sz="2000" dirty="0">
                <a:latin typeface="Arial"/>
                <a:cs typeface="Arial"/>
              </a:rPr>
              <a:t>Improvements,</a:t>
            </a:r>
            <a:r>
              <a:rPr sz="2000" spc="-20" dirty="0">
                <a:latin typeface="Arial"/>
                <a:cs typeface="Arial"/>
              </a:rPr>
              <a:t> </a:t>
            </a:r>
            <a:r>
              <a:rPr sz="2000" spc="-13" dirty="0">
                <a:latin typeface="Arial"/>
                <a:cs typeface="Arial"/>
              </a:rPr>
              <a:t>etc.)</a:t>
            </a:r>
            <a:endParaRPr sz="2000">
              <a:latin typeface="Arial"/>
              <a:cs typeface="Arial"/>
            </a:endParaRPr>
          </a:p>
          <a:p>
            <a:pPr marL="8467" marR="548667">
              <a:lnSpc>
                <a:spcPts val="2800"/>
              </a:lnSpc>
              <a:spcBef>
                <a:spcPts val="67"/>
              </a:spcBef>
            </a:pPr>
            <a:r>
              <a:rPr sz="2000" dirty="0">
                <a:latin typeface="Arial"/>
                <a:cs typeface="Arial"/>
              </a:rPr>
              <a:t>Expand</a:t>
            </a:r>
            <a:r>
              <a:rPr sz="2000" spc="-7" dirty="0">
                <a:latin typeface="Arial"/>
                <a:cs typeface="Arial"/>
              </a:rPr>
              <a:t> </a:t>
            </a:r>
            <a:r>
              <a:rPr sz="2000" dirty="0">
                <a:latin typeface="Arial"/>
                <a:cs typeface="Arial"/>
              </a:rPr>
              <a:t>grant</a:t>
            </a:r>
            <a:r>
              <a:rPr sz="2000" spc="-7" dirty="0">
                <a:latin typeface="Arial"/>
                <a:cs typeface="Arial"/>
              </a:rPr>
              <a:t> </a:t>
            </a:r>
            <a:r>
              <a:rPr sz="2000" spc="30" dirty="0">
                <a:latin typeface="Arial"/>
                <a:cs typeface="Arial"/>
              </a:rPr>
              <a:t>writing</a:t>
            </a:r>
            <a:r>
              <a:rPr sz="2000" spc="-7" dirty="0">
                <a:latin typeface="Arial"/>
                <a:cs typeface="Arial"/>
              </a:rPr>
              <a:t> </a:t>
            </a:r>
            <a:r>
              <a:rPr sz="2000" spc="-17" dirty="0">
                <a:latin typeface="Arial"/>
                <a:cs typeface="Arial"/>
              </a:rPr>
              <a:t>and </a:t>
            </a:r>
            <a:r>
              <a:rPr sz="2000" dirty="0">
                <a:latin typeface="Arial"/>
                <a:cs typeface="Arial"/>
              </a:rPr>
              <a:t>administration</a:t>
            </a:r>
            <a:r>
              <a:rPr sz="2000" spc="163" dirty="0">
                <a:latin typeface="Arial"/>
                <a:cs typeface="Arial"/>
              </a:rPr>
              <a:t> </a:t>
            </a:r>
            <a:r>
              <a:rPr sz="2000" spc="-7" dirty="0">
                <a:latin typeface="Arial"/>
                <a:cs typeface="Arial"/>
              </a:rPr>
              <a:t>capacity </a:t>
            </a:r>
            <a:r>
              <a:rPr sz="2000" spc="-13" dirty="0">
                <a:latin typeface="Arial"/>
                <a:cs typeface="Arial"/>
              </a:rPr>
              <a:t>Leverage</a:t>
            </a:r>
            <a:r>
              <a:rPr sz="2000" spc="-47" dirty="0">
                <a:latin typeface="Arial"/>
                <a:cs typeface="Arial"/>
              </a:rPr>
              <a:t> </a:t>
            </a:r>
            <a:r>
              <a:rPr sz="2000" dirty="0">
                <a:latin typeface="Arial"/>
                <a:cs typeface="Arial"/>
              </a:rPr>
              <a:t>local</a:t>
            </a:r>
            <a:r>
              <a:rPr sz="2000" spc="-50" dirty="0">
                <a:latin typeface="Arial"/>
                <a:cs typeface="Arial"/>
              </a:rPr>
              <a:t> </a:t>
            </a:r>
            <a:r>
              <a:rPr sz="2000" dirty="0">
                <a:latin typeface="Arial"/>
                <a:cs typeface="Arial"/>
              </a:rPr>
              <a:t>and</a:t>
            </a:r>
            <a:r>
              <a:rPr sz="2000" spc="-47" dirty="0">
                <a:latin typeface="Arial"/>
                <a:cs typeface="Arial"/>
              </a:rPr>
              <a:t> </a:t>
            </a:r>
            <a:r>
              <a:rPr sz="2000" spc="-7" dirty="0">
                <a:latin typeface="Arial"/>
                <a:cs typeface="Arial"/>
              </a:rPr>
              <a:t>regional partnerships</a:t>
            </a:r>
            <a:endParaRPr sz="2000">
              <a:latin typeface="Arial"/>
              <a:cs typeface="Arial"/>
            </a:endParaRPr>
          </a:p>
        </p:txBody>
      </p:sp>
      <p:pic>
        <p:nvPicPr>
          <p:cNvPr id="20" name="object 20"/>
          <p:cNvPicPr/>
          <p:nvPr/>
        </p:nvPicPr>
        <p:blipFill>
          <a:blip r:embed="rId3" cstate="print"/>
          <a:stretch>
            <a:fillRect/>
          </a:stretch>
        </p:blipFill>
        <p:spPr>
          <a:xfrm>
            <a:off x="7314813" y="3854513"/>
            <a:ext cx="63500" cy="63499"/>
          </a:xfrm>
          <a:prstGeom prst="rect">
            <a:avLst/>
          </a:prstGeom>
        </p:spPr>
      </p:pic>
      <p:pic>
        <p:nvPicPr>
          <p:cNvPr id="21" name="object 21"/>
          <p:cNvPicPr/>
          <p:nvPr/>
        </p:nvPicPr>
        <p:blipFill>
          <a:blip r:embed="rId3" cstate="print"/>
          <a:stretch>
            <a:fillRect/>
          </a:stretch>
        </p:blipFill>
        <p:spPr>
          <a:xfrm>
            <a:off x="7314813" y="4921313"/>
            <a:ext cx="63500" cy="63499"/>
          </a:xfrm>
          <a:prstGeom prst="rect">
            <a:avLst/>
          </a:prstGeom>
        </p:spPr>
      </p:pic>
      <p:pic>
        <p:nvPicPr>
          <p:cNvPr id="22" name="object 22"/>
          <p:cNvPicPr/>
          <p:nvPr/>
        </p:nvPicPr>
        <p:blipFill>
          <a:blip r:embed="rId3" cstate="print"/>
          <a:stretch>
            <a:fillRect/>
          </a:stretch>
        </p:blipFill>
        <p:spPr>
          <a:xfrm>
            <a:off x="7314813" y="5632513"/>
            <a:ext cx="63500" cy="63499"/>
          </a:xfrm>
          <a:prstGeom prst="rect">
            <a:avLst/>
          </a:prstGeom>
        </p:spPr>
      </p:pic>
    </p:spTree>
    <p:extLst>
      <p:ext uri="{BB962C8B-B14F-4D97-AF65-F5344CB8AC3E}">
        <p14:creationId xmlns:p14="http://schemas.microsoft.com/office/powerpoint/2010/main" val="243790333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00817" y="3450265"/>
            <a:ext cx="3014557" cy="565573"/>
          </a:xfrm>
          <a:prstGeom prst="rect">
            <a:avLst/>
          </a:prstGeom>
        </p:spPr>
        <p:txBody>
          <a:bodyPr vert="horz" wrap="square" lIns="0" tIns="8467" rIns="0" bIns="0" rtlCol="0">
            <a:spAutoFit/>
          </a:bodyPr>
          <a:lstStyle/>
          <a:p>
            <a:pPr marL="8467">
              <a:lnSpc>
                <a:spcPct val="100000"/>
              </a:lnSpc>
              <a:spcBef>
                <a:spcPts val="67"/>
              </a:spcBef>
            </a:pPr>
            <a:r>
              <a:rPr sz="3600" b="1" spc="250" dirty="0">
                <a:solidFill>
                  <a:srgbClr val="D9534E"/>
                </a:solidFill>
                <a:latin typeface="Trebuchet MS"/>
                <a:cs typeface="Trebuchet MS"/>
              </a:rPr>
              <a:t>Is</a:t>
            </a:r>
            <a:r>
              <a:rPr sz="3600" b="1" spc="-287" dirty="0">
                <a:solidFill>
                  <a:srgbClr val="D9534E"/>
                </a:solidFill>
                <a:latin typeface="Trebuchet MS"/>
                <a:cs typeface="Trebuchet MS"/>
              </a:rPr>
              <a:t> </a:t>
            </a:r>
            <a:r>
              <a:rPr sz="3600" b="1" spc="40" dirty="0">
                <a:solidFill>
                  <a:srgbClr val="D9534E"/>
                </a:solidFill>
                <a:latin typeface="Trebuchet MS"/>
                <a:cs typeface="Trebuchet MS"/>
              </a:rPr>
              <a:t>it</a:t>
            </a:r>
            <a:r>
              <a:rPr sz="3600" b="1" spc="-283" dirty="0">
                <a:solidFill>
                  <a:srgbClr val="D9534E"/>
                </a:solidFill>
                <a:latin typeface="Trebuchet MS"/>
                <a:cs typeface="Trebuchet MS"/>
              </a:rPr>
              <a:t> </a:t>
            </a:r>
            <a:r>
              <a:rPr sz="3600" b="1" spc="153" dirty="0">
                <a:solidFill>
                  <a:srgbClr val="D9534E"/>
                </a:solidFill>
                <a:latin typeface="Trebuchet MS"/>
                <a:cs typeface="Trebuchet MS"/>
              </a:rPr>
              <a:t>a</a:t>
            </a:r>
            <a:r>
              <a:rPr sz="3600" b="1" spc="-283" dirty="0">
                <a:solidFill>
                  <a:srgbClr val="D9534E"/>
                </a:solidFill>
                <a:latin typeface="Trebuchet MS"/>
                <a:cs typeface="Trebuchet MS"/>
              </a:rPr>
              <a:t> </a:t>
            </a:r>
            <a:r>
              <a:rPr sz="3600" b="1" spc="220" dirty="0">
                <a:solidFill>
                  <a:srgbClr val="D9534E"/>
                </a:solidFill>
                <a:latin typeface="Trebuchet MS"/>
                <a:cs typeface="Trebuchet MS"/>
              </a:rPr>
              <a:t>match?</a:t>
            </a:r>
            <a:endParaRPr sz="3600">
              <a:latin typeface="Trebuchet MS"/>
              <a:cs typeface="Trebuchet MS"/>
            </a:endParaRPr>
          </a:p>
        </p:txBody>
      </p:sp>
      <p:sp>
        <p:nvSpPr>
          <p:cNvPr id="3" name="object 3"/>
          <p:cNvSpPr txBox="1"/>
          <p:nvPr/>
        </p:nvSpPr>
        <p:spPr>
          <a:xfrm>
            <a:off x="1815093" y="4056793"/>
            <a:ext cx="3469640" cy="1834727"/>
          </a:xfrm>
          <a:prstGeom prst="rect">
            <a:avLst/>
          </a:prstGeom>
        </p:spPr>
        <p:txBody>
          <a:bodyPr vert="horz" wrap="square" lIns="0" tIns="149860" rIns="0" bIns="0" rtlCol="0">
            <a:spAutoFit/>
          </a:bodyPr>
          <a:lstStyle/>
          <a:p>
            <a:pPr marL="8467">
              <a:lnSpc>
                <a:spcPct val="100000"/>
              </a:lnSpc>
              <a:spcBef>
                <a:spcPts val="1180"/>
              </a:spcBef>
            </a:pPr>
            <a:r>
              <a:rPr sz="2200" spc="53" dirty="0">
                <a:latin typeface="Trebuchet MS"/>
                <a:cs typeface="Trebuchet MS"/>
              </a:rPr>
              <a:t>Are</a:t>
            </a:r>
            <a:r>
              <a:rPr sz="2200" spc="-127" dirty="0">
                <a:latin typeface="Trebuchet MS"/>
                <a:cs typeface="Trebuchet MS"/>
              </a:rPr>
              <a:t> </a:t>
            </a:r>
            <a:r>
              <a:rPr sz="2200" spc="103" dirty="0">
                <a:latin typeface="Trebuchet MS"/>
                <a:cs typeface="Trebuchet MS"/>
              </a:rPr>
              <a:t>you</a:t>
            </a:r>
            <a:r>
              <a:rPr sz="2200" spc="-127" dirty="0">
                <a:latin typeface="Trebuchet MS"/>
                <a:cs typeface="Trebuchet MS"/>
              </a:rPr>
              <a:t> </a:t>
            </a:r>
            <a:r>
              <a:rPr sz="2200" spc="-13" dirty="0">
                <a:latin typeface="Trebuchet MS"/>
                <a:cs typeface="Trebuchet MS"/>
              </a:rPr>
              <a:t>eligible</a:t>
            </a:r>
            <a:r>
              <a:rPr sz="2200" spc="-127" dirty="0">
                <a:latin typeface="Trebuchet MS"/>
                <a:cs typeface="Trebuchet MS"/>
              </a:rPr>
              <a:t> </a:t>
            </a:r>
            <a:r>
              <a:rPr sz="2200" spc="320" dirty="0">
                <a:latin typeface="Trebuchet MS"/>
                <a:cs typeface="Trebuchet MS"/>
              </a:rPr>
              <a:t>?</a:t>
            </a:r>
            <a:endParaRPr sz="2200">
              <a:latin typeface="Trebuchet MS"/>
              <a:cs typeface="Trebuchet MS"/>
            </a:endParaRPr>
          </a:p>
          <a:p>
            <a:pPr marL="8467">
              <a:lnSpc>
                <a:spcPct val="100000"/>
              </a:lnSpc>
              <a:spcBef>
                <a:spcPts val="1113"/>
              </a:spcBef>
            </a:pPr>
            <a:r>
              <a:rPr sz="2200" spc="113" dirty="0">
                <a:latin typeface="Trebuchet MS"/>
                <a:cs typeface="Trebuchet MS"/>
              </a:rPr>
              <a:t>Do</a:t>
            </a:r>
            <a:r>
              <a:rPr sz="2200" spc="-83" dirty="0">
                <a:latin typeface="Trebuchet MS"/>
                <a:cs typeface="Trebuchet MS"/>
              </a:rPr>
              <a:t> </a:t>
            </a:r>
            <a:r>
              <a:rPr sz="2200" spc="70" dirty="0">
                <a:latin typeface="Trebuchet MS"/>
                <a:cs typeface="Trebuchet MS"/>
              </a:rPr>
              <a:t>your</a:t>
            </a:r>
            <a:r>
              <a:rPr sz="2200" spc="-83" dirty="0">
                <a:latin typeface="Trebuchet MS"/>
                <a:cs typeface="Trebuchet MS"/>
              </a:rPr>
              <a:t> </a:t>
            </a:r>
            <a:r>
              <a:rPr sz="2200" dirty="0">
                <a:latin typeface="Trebuchet MS"/>
                <a:cs typeface="Trebuchet MS"/>
              </a:rPr>
              <a:t>policy</a:t>
            </a:r>
            <a:r>
              <a:rPr sz="2200" spc="-83" dirty="0">
                <a:latin typeface="Trebuchet MS"/>
                <a:cs typeface="Trebuchet MS"/>
              </a:rPr>
              <a:t> </a:t>
            </a:r>
            <a:r>
              <a:rPr sz="2200" spc="87" dirty="0">
                <a:latin typeface="Trebuchet MS"/>
                <a:cs typeface="Trebuchet MS"/>
              </a:rPr>
              <a:t>goals</a:t>
            </a:r>
            <a:r>
              <a:rPr sz="2200" spc="-80" dirty="0">
                <a:latin typeface="Trebuchet MS"/>
                <a:cs typeface="Trebuchet MS"/>
              </a:rPr>
              <a:t> </a:t>
            </a:r>
            <a:r>
              <a:rPr sz="2200" spc="76" dirty="0">
                <a:latin typeface="Trebuchet MS"/>
                <a:cs typeface="Trebuchet MS"/>
              </a:rPr>
              <a:t>align?</a:t>
            </a:r>
            <a:endParaRPr sz="2200">
              <a:latin typeface="Trebuchet MS"/>
              <a:cs typeface="Trebuchet MS"/>
            </a:endParaRPr>
          </a:p>
          <a:p>
            <a:pPr marL="8467" marR="842475">
              <a:lnSpc>
                <a:spcPct val="115500"/>
              </a:lnSpc>
              <a:spcBef>
                <a:spcPts val="707"/>
              </a:spcBef>
            </a:pPr>
            <a:r>
              <a:rPr sz="2200" dirty="0">
                <a:latin typeface="Trebuchet MS"/>
                <a:cs typeface="Trebuchet MS"/>
              </a:rPr>
              <a:t>What</a:t>
            </a:r>
            <a:r>
              <a:rPr sz="2200" spc="-107" dirty="0">
                <a:latin typeface="Trebuchet MS"/>
                <a:cs typeface="Trebuchet MS"/>
              </a:rPr>
              <a:t> </a:t>
            </a:r>
            <a:r>
              <a:rPr sz="2200" spc="100" dirty="0">
                <a:latin typeface="Trebuchet MS"/>
                <a:cs typeface="Trebuchet MS"/>
              </a:rPr>
              <a:t>happens</a:t>
            </a:r>
            <a:r>
              <a:rPr sz="2200" spc="-107" dirty="0">
                <a:latin typeface="Trebuchet MS"/>
                <a:cs typeface="Trebuchet MS"/>
              </a:rPr>
              <a:t> </a:t>
            </a:r>
            <a:r>
              <a:rPr sz="2200" spc="-33" dirty="0">
                <a:latin typeface="Trebuchet MS"/>
                <a:cs typeface="Trebuchet MS"/>
              </a:rPr>
              <a:t>if</a:t>
            </a:r>
            <a:r>
              <a:rPr sz="2200" spc="-107" dirty="0">
                <a:latin typeface="Trebuchet MS"/>
                <a:cs typeface="Trebuchet MS"/>
              </a:rPr>
              <a:t> </a:t>
            </a:r>
            <a:r>
              <a:rPr sz="2200" spc="27" dirty="0">
                <a:latin typeface="Trebuchet MS"/>
                <a:cs typeface="Trebuchet MS"/>
              </a:rPr>
              <a:t>the </a:t>
            </a:r>
            <a:r>
              <a:rPr sz="2200" spc="80" dirty="0">
                <a:latin typeface="Trebuchet MS"/>
                <a:cs typeface="Trebuchet MS"/>
              </a:rPr>
              <a:t>funding</a:t>
            </a:r>
            <a:r>
              <a:rPr sz="2200" spc="-120" dirty="0">
                <a:latin typeface="Trebuchet MS"/>
                <a:cs typeface="Trebuchet MS"/>
              </a:rPr>
              <a:t> </a:t>
            </a:r>
            <a:r>
              <a:rPr sz="2200" spc="127" dirty="0">
                <a:latin typeface="Trebuchet MS"/>
                <a:cs typeface="Trebuchet MS"/>
              </a:rPr>
              <a:t>goes</a:t>
            </a:r>
            <a:r>
              <a:rPr sz="2200" spc="-120" dirty="0">
                <a:latin typeface="Trebuchet MS"/>
                <a:cs typeface="Trebuchet MS"/>
              </a:rPr>
              <a:t> </a:t>
            </a:r>
            <a:r>
              <a:rPr sz="2200" spc="133" dirty="0">
                <a:latin typeface="Trebuchet MS"/>
                <a:cs typeface="Trebuchet MS"/>
              </a:rPr>
              <a:t>away?</a:t>
            </a:r>
            <a:endParaRPr sz="2200">
              <a:latin typeface="Trebuchet MS"/>
              <a:cs typeface="Trebuchet MS"/>
            </a:endParaRPr>
          </a:p>
        </p:txBody>
      </p:sp>
      <p:sp>
        <p:nvSpPr>
          <p:cNvPr id="4" name="object 4"/>
          <p:cNvSpPr txBox="1"/>
          <p:nvPr/>
        </p:nvSpPr>
        <p:spPr>
          <a:xfrm>
            <a:off x="6492797" y="4056793"/>
            <a:ext cx="4385310" cy="2312247"/>
          </a:xfrm>
          <a:prstGeom prst="rect">
            <a:avLst/>
          </a:prstGeom>
        </p:spPr>
        <p:txBody>
          <a:bodyPr vert="horz" wrap="square" lIns="0" tIns="149860" rIns="0" bIns="0" rtlCol="0">
            <a:spAutoFit/>
          </a:bodyPr>
          <a:lstStyle/>
          <a:p>
            <a:pPr marL="8890">
              <a:lnSpc>
                <a:spcPct val="100000"/>
              </a:lnSpc>
              <a:spcBef>
                <a:spcPts val="1180"/>
              </a:spcBef>
            </a:pPr>
            <a:r>
              <a:rPr sz="2200" dirty="0">
                <a:latin typeface="Trebuchet MS"/>
                <a:cs typeface="Trebuchet MS"/>
              </a:rPr>
              <a:t>What</a:t>
            </a:r>
            <a:r>
              <a:rPr sz="2200" spc="-113" dirty="0">
                <a:latin typeface="Trebuchet MS"/>
                <a:cs typeface="Trebuchet MS"/>
              </a:rPr>
              <a:t> </a:t>
            </a:r>
            <a:r>
              <a:rPr sz="2200" spc="47" dirty="0">
                <a:latin typeface="Trebuchet MS"/>
                <a:cs typeface="Trebuchet MS"/>
              </a:rPr>
              <a:t>type</a:t>
            </a:r>
            <a:r>
              <a:rPr sz="2200" spc="-110" dirty="0">
                <a:latin typeface="Trebuchet MS"/>
                <a:cs typeface="Trebuchet MS"/>
              </a:rPr>
              <a:t> </a:t>
            </a:r>
            <a:r>
              <a:rPr sz="2200" spc="50" dirty="0">
                <a:latin typeface="Trebuchet MS"/>
                <a:cs typeface="Trebuchet MS"/>
              </a:rPr>
              <a:t>of</a:t>
            </a:r>
            <a:r>
              <a:rPr sz="2200" spc="-110" dirty="0">
                <a:latin typeface="Trebuchet MS"/>
                <a:cs typeface="Trebuchet MS"/>
              </a:rPr>
              <a:t> </a:t>
            </a:r>
            <a:r>
              <a:rPr sz="2200" spc="67" dirty="0">
                <a:latin typeface="Trebuchet MS"/>
                <a:cs typeface="Trebuchet MS"/>
              </a:rPr>
              <a:t>grant</a:t>
            </a:r>
            <a:r>
              <a:rPr sz="2200" spc="-113" dirty="0">
                <a:latin typeface="Trebuchet MS"/>
                <a:cs typeface="Trebuchet MS"/>
              </a:rPr>
              <a:t> </a:t>
            </a:r>
            <a:r>
              <a:rPr sz="2200" spc="60" dirty="0">
                <a:latin typeface="Trebuchet MS"/>
                <a:cs typeface="Trebuchet MS"/>
              </a:rPr>
              <a:t>is</a:t>
            </a:r>
            <a:r>
              <a:rPr sz="2200" spc="-110" dirty="0">
                <a:latin typeface="Trebuchet MS"/>
                <a:cs typeface="Trebuchet MS"/>
              </a:rPr>
              <a:t> </a:t>
            </a:r>
            <a:r>
              <a:rPr sz="2200" spc="60" dirty="0">
                <a:latin typeface="Trebuchet MS"/>
                <a:cs typeface="Trebuchet MS"/>
              </a:rPr>
              <a:t>it?</a:t>
            </a:r>
            <a:endParaRPr sz="2200">
              <a:latin typeface="Trebuchet MS"/>
              <a:cs typeface="Trebuchet MS"/>
            </a:endParaRPr>
          </a:p>
          <a:p>
            <a:pPr marL="8890" marR="3387">
              <a:lnSpc>
                <a:spcPct val="142200"/>
              </a:lnSpc>
            </a:pPr>
            <a:r>
              <a:rPr sz="2200" spc="40" dirty="0">
                <a:latin typeface="Trebuchet MS"/>
                <a:cs typeface="Trebuchet MS"/>
              </a:rPr>
              <a:t>When</a:t>
            </a:r>
            <a:r>
              <a:rPr sz="2200" spc="-120" dirty="0">
                <a:latin typeface="Trebuchet MS"/>
                <a:cs typeface="Trebuchet MS"/>
              </a:rPr>
              <a:t> </a:t>
            </a:r>
            <a:r>
              <a:rPr sz="2200" spc="60" dirty="0">
                <a:latin typeface="Trebuchet MS"/>
                <a:cs typeface="Trebuchet MS"/>
              </a:rPr>
              <a:t>is</a:t>
            </a:r>
            <a:r>
              <a:rPr sz="2200" spc="-120" dirty="0">
                <a:latin typeface="Trebuchet MS"/>
                <a:cs typeface="Trebuchet MS"/>
              </a:rPr>
              <a:t> </a:t>
            </a:r>
            <a:r>
              <a:rPr sz="2200" spc="43" dirty="0">
                <a:latin typeface="Trebuchet MS"/>
                <a:cs typeface="Trebuchet MS"/>
              </a:rPr>
              <a:t>the</a:t>
            </a:r>
            <a:r>
              <a:rPr sz="2200" spc="-120" dirty="0">
                <a:latin typeface="Trebuchet MS"/>
                <a:cs typeface="Trebuchet MS"/>
              </a:rPr>
              <a:t> </a:t>
            </a:r>
            <a:r>
              <a:rPr sz="2200" spc="97" dirty="0">
                <a:latin typeface="Trebuchet MS"/>
                <a:cs typeface="Trebuchet MS"/>
              </a:rPr>
              <a:t>submission</a:t>
            </a:r>
            <a:r>
              <a:rPr sz="2200" spc="-120" dirty="0">
                <a:latin typeface="Trebuchet MS"/>
                <a:cs typeface="Trebuchet MS"/>
              </a:rPr>
              <a:t> </a:t>
            </a:r>
            <a:r>
              <a:rPr sz="2200" spc="50" dirty="0">
                <a:latin typeface="Trebuchet MS"/>
                <a:cs typeface="Trebuchet MS"/>
              </a:rPr>
              <a:t>deadline? </a:t>
            </a:r>
            <a:r>
              <a:rPr sz="2200" dirty="0">
                <a:latin typeface="Trebuchet MS"/>
                <a:cs typeface="Trebuchet MS"/>
              </a:rPr>
              <a:t>What</a:t>
            </a:r>
            <a:r>
              <a:rPr sz="2200" spc="-107" dirty="0">
                <a:latin typeface="Trebuchet MS"/>
                <a:cs typeface="Trebuchet MS"/>
              </a:rPr>
              <a:t> </a:t>
            </a:r>
            <a:r>
              <a:rPr sz="2200" spc="60" dirty="0">
                <a:latin typeface="Trebuchet MS"/>
                <a:cs typeface="Trebuchet MS"/>
              </a:rPr>
              <a:t>is</a:t>
            </a:r>
            <a:r>
              <a:rPr sz="2200" spc="-103" dirty="0">
                <a:latin typeface="Trebuchet MS"/>
                <a:cs typeface="Trebuchet MS"/>
              </a:rPr>
              <a:t> </a:t>
            </a:r>
            <a:r>
              <a:rPr sz="2200" spc="43" dirty="0">
                <a:latin typeface="Trebuchet MS"/>
                <a:cs typeface="Trebuchet MS"/>
              </a:rPr>
              <a:t>the</a:t>
            </a:r>
            <a:r>
              <a:rPr sz="2200" spc="-107" dirty="0">
                <a:latin typeface="Trebuchet MS"/>
                <a:cs typeface="Trebuchet MS"/>
              </a:rPr>
              <a:t> </a:t>
            </a:r>
            <a:r>
              <a:rPr sz="2200" spc="37" dirty="0">
                <a:latin typeface="Trebuchet MS"/>
                <a:cs typeface="Trebuchet MS"/>
              </a:rPr>
              <a:t>selection</a:t>
            </a:r>
            <a:r>
              <a:rPr sz="2200" spc="-103" dirty="0">
                <a:latin typeface="Trebuchet MS"/>
                <a:cs typeface="Trebuchet MS"/>
              </a:rPr>
              <a:t> </a:t>
            </a:r>
            <a:r>
              <a:rPr sz="2200" spc="123" dirty="0">
                <a:latin typeface="Trebuchet MS"/>
                <a:cs typeface="Trebuchet MS"/>
              </a:rPr>
              <a:t>process?</a:t>
            </a:r>
            <a:endParaRPr sz="2200">
              <a:latin typeface="Trebuchet MS"/>
              <a:cs typeface="Trebuchet MS"/>
            </a:endParaRPr>
          </a:p>
          <a:p>
            <a:pPr marL="8467" marR="1156604">
              <a:lnSpc>
                <a:spcPct val="115500"/>
              </a:lnSpc>
              <a:spcBef>
                <a:spcPts val="710"/>
              </a:spcBef>
            </a:pPr>
            <a:r>
              <a:rPr sz="2200" dirty="0">
                <a:latin typeface="Trebuchet MS"/>
                <a:cs typeface="Trebuchet MS"/>
              </a:rPr>
              <a:t>What</a:t>
            </a:r>
            <a:r>
              <a:rPr sz="2200" spc="-87" dirty="0">
                <a:latin typeface="Trebuchet MS"/>
                <a:cs typeface="Trebuchet MS"/>
              </a:rPr>
              <a:t> </a:t>
            </a:r>
            <a:r>
              <a:rPr sz="2200" dirty="0">
                <a:latin typeface="Trebuchet MS"/>
                <a:cs typeface="Trebuchet MS"/>
              </a:rPr>
              <a:t>are</a:t>
            </a:r>
            <a:r>
              <a:rPr sz="2200" spc="-83" dirty="0">
                <a:latin typeface="Trebuchet MS"/>
                <a:cs typeface="Trebuchet MS"/>
              </a:rPr>
              <a:t> </a:t>
            </a:r>
            <a:r>
              <a:rPr sz="2200" spc="43" dirty="0">
                <a:latin typeface="Trebuchet MS"/>
                <a:cs typeface="Trebuchet MS"/>
              </a:rPr>
              <a:t>the</a:t>
            </a:r>
            <a:r>
              <a:rPr sz="2200" spc="-87" dirty="0">
                <a:latin typeface="Trebuchet MS"/>
                <a:cs typeface="Trebuchet MS"/>
              </a:rPr>
              <a:t> </a:t>
            </a:r>
            <a:r>
              <a:rPr sz="2200" spc="40" dirty="0">
                <a:latin typeface="Trebuchet MS"/>
                <a:cs typeface="Trebuchet MS"/>
              </a:rPr>
              <a:t>compliance </a:t>
            </a:r>
            <a:r>
              <a:rPr sz="2200" spc="63" dirty="0">
                <a:latin typeface="Trebuchet MS"/>
                <a:cs typeface="Trebuchet MS"/>
              </a:rPr>
              <a:t>requirements?</a:t>
            </a:r>
            <a:endParaRPr sz="2200">
              <a:latin typeface="Trebuchet MS"/>
              <a:cs typeface="Trebuchet MS"/>
            </a:endParaRPr>
          </a:p>
        </p:txBody>
      </p:sp>
      <p:sp>
        <p:nvSpPr>
          <p:cNvPr id="5" name="object 5"/>
          <p:cNvSpPr/>
          <p:nvPr/>
        </p:nvSpPr>
        <p:spPr>
          <a:xfrm>
            <a:off x="1509233" y="5201659"/>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6" name="object 6"/>
          <p:cNvSpPr/>
          <p:nvPr/>
        </p:nvSpPr>
        <p:spPr>
          <a:xfrm>
            <a:off x="6186937" y="5201659"/>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7" name="object 7"/>
          <p:cNvSpPr/>
          <p:nvPr/>
        </p:nvSpPr>
        <p:spPr>
          <a:xfrm>
            <a:off x="6186937" y="5679177"/>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endParaRPr/>
          </a:p>
        </p:txBody>
      </p:sp>
      <p:sp>
        <p:nvSpPr>
          <p:cNvPr id="8" name="object 8"/>
          <p:cNvSpPr/>
          <p:nvPr/>
        </p:nvSpPr>
        <p:spPr>
          <a:xfrm>
            <a:off x="2504172" y="40868"/>
            <a:ext cx="563033" cy="612987"/>
          </a:xfrm>
          <a:custGeom>
            <a:avLst/>
            <a:gdLst/>
            <a:ahLst/>
            <a:cxnLst/>
            <a:rect l="l" t="t" r="r" b="b"/>
            <a:pathLst>
              <a:path w="844550" h="919480">
                <a:moveTo>
                  <a:pt x="747361" y="918933"/>
                </a:moveTo>
                <a:lnTo>
                  <a:pt x="0" y="375496"/>
                </a:lnTo>
                <a:lnTo>
                  <a:pt x="844297" y="0"/>
                </a:lnTo>
                <a:lnTo>
                  <a:pt x="747361" y="918933"/>
                </a:lnTo>
                <a:close/>
              </a:path>
            </a:pathLst>
          </a:custGeom>
          <a:solidFill>
            <a:srgbClr val="FFEDAC"/>
          </a:solidFill>
        </p:spPr>
        <p:txBody>
          <a:bodyPr wrap="square" lIns="0" tIns="0" rIns="0" bIns="0" rtlCol="0"/>
          <a:lstStyle/>
          <a:p>
            <a:endParaRPr/>
          </a:p>
        </p:txBody>
      </p:sp>
      <p:sp>
        <p:nvSpPr>
          <p:cNvPr id="9" name="object 9"/>
          <p:cNvSpPr/>
          <p:nvPr/>
        </p:nvSpPr>
        <p:spPr>
          <a:xfrm>
            <a:off x="606586" y="565754"/>
            <a:ext cx="296333" cy="299297"/>
          </a:xfrm>
          <a:custGeom>
            <a:avLst/>
            <a:gdLst/>
            <a:ahLst/>
            <a:cxnLst/>
            <a:rect l="l" t="t" r="r" b="b"/>
            <a:pathLst>
              <a:path w="444500" h="448944">
                <a:moveTo>
                  <a:pt x="111596" y="0"/>
                </a:moveTo>
                <a:lnTo>
                  <a:pt x="444071" y="320824"/>
                </a:lnTo>
                <a:lnTo>
                  <a:pt x="0" y="448335"/>
                </a:lnTo>
                <a:lnTo>
                  <a:pt x="111596" y="0"/>
                </a:lnTo>
                <a:close/>
              </a:path>
            </a:pathLst>
          </a:custGeom>
          <a:solidFill>
            <a:srgbClr val="D9534E"/>
          </a:solidFill>
        </p:spPr>
        <p:txBody>
          <a:bodyPr wrap="square" lIns="0" tIns="0" rIns="0" bIns="0" rtlCol="0"/>
          <a:lstStyle/>
          <a:p>
            <a:endParaRPr/>
          </a:p>
        </p:txBody>
      </p:sp>
      <p:sp>
        <p:nvSpPr>
          <p:cNvPr id="10" name="object 10"/>
          <p:cNvSpPr/>
          <p:nvPr/>
        </p:nvSpPr>
        <p:spPr>
          <a:xfrm>
            <a:off x="2091992" y="1230072"/>
            <a:ext cx="787400" cy="842857"/>
          </a:xfrm>
          <a:custGeom>
            <a:avLst/>
            <a:gdLst/>
            <a:ahLst/>
            <a:cxnLst/>
            <a:rect l="l" t="t" r="r" b="b"/>
            <a:pathLst>
              <a:path w="1181100" h="1264285">
                <a:moveTo>
                  <a:pt x="1008670" y="0"/>
                </a:moveTo>
                <a:lnTo>
                  <a:pt x="1180678" y="1264007"/>
                </a:lnTo>
                <a:lnTo>
                  <a:pt x="0" y="780997"/>
                </a:lnTo>
                <a:lnTo>
                  <a:pt x="1008670" y="0"/>
                </a:lnTo>
                <a:close/>
              </a:path>
            </a:pathLst>
          </a:custGeom>
          <a:solidFill>
            <a:srgbClr val="95CDB4"/>
          </a:solidFill>
        </p:spPr>
        <p:txBody>
          <a:bodyPr wrap="square" lIns="0" tIns="0" rIns="0" bIns="0" rtlCol="0"/>
          <a:lstStyle/>
          <a:p>
            <a:endParaRPr/>
          </a:p>
        </p:txBody>
      </p:sp>
    </p:spTree>
    <p:extLst>
      <p:ext uri="{BB962C8B-B14F-4D97-AF65-F5344CB8AC3E}">
        <p14:creationId xmlns:p14="http://schemas.microsoft.com/office/powerpoint/2010/main" val="767791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2E4DD0F7-6621-DF36-94F5-BA82C7EC6ED9}"/>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1 Annual Recovery Plans</a:t>
            </a:r>
          </a:p>
        </p:txBody>
      </p:sp>
      <p:sp>
        <p:nvSpPr>
          <p:cNvPr id="10" name="TextBox 9">
            <a:extLst>
              <a:ext uri="{FF2B5EF4-FFF2-40B4-BE49-F238E27FC236}">
                <a16:creationId xmlns:a16="http://schemas.microsoft.com/office/drawing/2014/main" id="{25DCD84C-C48A-06B6-FC62-216CB649A5ED}"/>
              </a:ext>
            </a:extLst>
          </p:cNvPr>
          <p:cNvSpPr txBox="1"/>
          <p:nvPr/>
        </p:nvSpPr>
        <p:spPr>
          <a:xfrm>
            <a:off x="231775" y="1297878"/>
            <a:ext cx="12296775" cy="5262563"/>
          </a:xfrm>
          <a:prstGeom prst="rect">
            <a:avLst/>
          </a:prstGeom>
          <a:noFill/>
        </p:spPr>
        <p:txBody>
          <a:bodyPr>
            <a:spAutoFit/>
          </a:bodyPr>
          <a:lstStyle/>
          <a:p>
            <a:pPr>
              <a:defRPr/>
            </a:pPr>
            <a:r>
              <a:rPr lang="en-US" sz="2800" spc="200" dirty="0">
                <a:latin typeface="Arial" panose="020B0604020202020204" pitchFamily="34" charset="0"/>
                <a:cs typeface="Arial" panose="020B0604020202020204" pitchFamily="34" charset="0"/>
              </a:rPr>
              <a:t>The Recovery Plan must include:   </a:t>
            </a:r>
          </a:p>
          <a:p>
            <a:pPr marL="1255713" indent="-573088">
              <a:defRPr/>
            </a:pPr>
            <a:r>
              <a:rPr lang="en-US" sz="2800" spc="200" dirty="0">
                <a:latin typeface="Arial" panose="020B0604020202020204" pitchFamily="34" charset="0"/>
                <a:cs typeface="Arial" panose="020B0604020202020204" pitchFamily="34" charset="0"/>
              </a:rPr>
              <a:t>1.	An Executive Summary</a:t>
            </a:r>
          </a:p>
          <a:p>
            <a:pPr marL="1255713" indent="-573088">
              <a:defRPr/>
            </a:pPr>
            <a:r>
              <a:rPr lang="en-US" sz="2800" spc="200" dirty="0">
                <a:latin typeface="Arial" panose="020B0604020202020204" pitchFamily="34" charset="0"/>
                <a:cs typeface="Arial" panose="020B0604020202020204" pitchFamily="34" charset="0"/>
              </a:rPr>
              <a:t>2.	Description of Uses of Funds</a:t>
            </a:r>
          </a:p>
          <a:p>
            <a:pPr marL="1255713" indent="-573088">
              <a:defRPr/>
            </a:pPr>
            <a:r>
              <a:rPr lang="en-US" sz="2800" spc="200" dirty="0">
                <a:latin typeface="Arial" panose="020B0604020202020204" pitchFamily="34" charset="0"/>
                <a:cs typeface="Arial" panose="020B0604020202020204" pitchFamily="34" charset="0"/>
              </a:rPr>
              <a:t>3.	Description of How the Plan Promote Equitable Outcomes</a:t>
            </a:r>
          </a:p>
          <a:p>
            <a:pPr marL="1255713" indent="-573088">
              <a:defRPr/>
            </a:pPr>
            <a:r>
              <a:rPr lang="en-US" sz="2800" spc="200" dirty="0">
                <a:latin typeface="Arial" panose="020B0604020202020204" pitchFamily="34" charset="0"/>
                <a:cs typeface="Arial" panose="020B0604020202020204" pitchFamily="34" charset="0"/>
              </a:rPr>
              <a:t>4.	Description of Community Engagement Efforts</a:t>
            </a:r>
          </a:p>
          <a:p>
            <a:pPr marL="1255713" indent="-573088">
              <a:defRPr/>
            </a:pPr>
            <a:r>
              <a:rPr lang="en-US" sz="2800" spc="200" dirty="0">
                <a:latin typeface="Arial" panose="020B0604020202020204" pitchFamily="34" charset="0"/>
                <a:cs typeface="Arial" panose="020B0604020202020204" pitchFamily="34" charset="0"/>
              </a:rPr>
              <a:t>5.	Description of Labor Practices</a:t>
            </a:r>
          </a:p>
          <a:p>
            <a:pPr marL="1255713" indent="-573088">
              <a:buFontTx/>
              <a:buAutoNum type="arabicPeriod" startAt="6"/>
              <a:defRPr/>
            </a:pPr>
            <a:r>
              <a:rPr lang="en-US" sz="2800" spc="200" dirty="0">
                <a:latin typeface="Arial" panose="020B0604020202020204" pitchFamily="34" charset="0"/>
                <a:cs typeface="Arial" panose="020B0604020202020204" pitchFamily="34" charset="0"/>
              </a:rPr>
              <a:t>Description of Whether and How Evidence-based Interventions and/or Program Evaluations </a:t>
            </a:r>
          </a:p>
          <a:p>
            <a:pPr marL="1255713" indent="-573088">
              <a:buFontTx/>
              <a:buAutoNum type="arabicPeriod" startAt="6"/>
              <a:defRPr/>
            </a:pPr>
            <a:r>
              <a:rPr lang="en-US" sz="2800" spc="200" dirty="0">
                <a:latin typeface="Arial" panose="020B0604020202020204" pitchFamily="34" charset="0"/>
                <a:cs typeface="Arial" panose="020B0604020202020204" pitchFamily="34" charset="0"/>
              </a:rPr>
              <a:t>Performance Report – Please note:  There are mandatory performance indicators and programmatic data that are required, where applicable.  </a:t>
            </a:r>
          </a:p>
          <a:p>
            <a:pPr marL="1255713" indent="-573088">
              <a:defRPr/>
            </a:pPr>
            <a:r>
              <a:rPr lang="en-US" sz="2800" spc="200" dirty="0">
                <a:latin typeface="Arial" panose="020B0604020202020204" pitchFamily="34" charset="0"/>
                <a:cs typeface="Arial" panose="020B0604020202020204" pitchFamily="34" charset="0"/>
              </a:rPr>
              <a:t>8.	A Project Inventory</a:t>
            </a:r>
          </a:p>
        </p:txBody>
      </p:sp>
    </p:spTree>
    <p:extLst>
      <p:ext uri="{BB962C8B-B14F-4D97-AF65-F5344CB8AC3E}">
        <p14:creationId xmlns:p14="http://schemas.microsoft.com/office/powerpoint/2010/main" val="376697014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78520" y="2604703"/>
            <a:ext cx="4017010" cy="900853"/>
          </a:xfrm>
          <a:prstGeom prst="rect">
            <a:avLst/>
          </a:prstGeom>
        </p:spPr>
        <p:txBody>
          <a:bodyPr vert="horz" wrap="square" lIns="0" tIns="8467" rIns="0" bIns="0" rtlCol="0">
            <a:spAutoFit/>
          </a:bodyPr>
          <a:lstStyle/>
          <a:p>
            <a:pPr marL="8467">
              <a:lnSpc>
                <a:spcPct val="100000"/>
              </a:lnSpc>
              <a:spcBef>
                <a:spcPts val="67"/>
              </a:spcBef>
            </a:pPr>
            <a:r>
              <a:rPr sz="5800" b="1" spc="150" dirty="0">
                <a:solidFill>
                  <a:srgbClr val="95CDB4"/>
                </a:solidFill>
                <a:latin typeface="Tahoma"/>
                <a:cs typeface="Tahoma"/>
              </a:rPr>
              <a:t>Thank</a:t>
            </a:r>
            <a:r>
              <a:rPr sz="5800" b="1" spc="-470" dirty="0">
                <a:solidFill>
                  <a:srgbClr val="95CDB4"/>
                </a:solidFill>
                <a:latin typeface="Tahoma"/>
                <a:cs typeface="Tahoma"/>
              </a:rPr>
              <a:t> </a:t>
            </a:r>
            <a:r>
              <a:rPr sz="5800" b="1" spc="80" dirty="0">
                <a:solidFill>
                  <a:srgbClr val="95CDB4"/>
                </a:solidFill>
                <a:latin typeface="Tahoma"/>
                <a:cs typeface="Tahoma"/>
              </a:rPr>
              <a:t>You</a:t>
            </a:r>
            <a:endParaRPr sz="5800">
              <a:latin typeface="Tahoma"/>
              <a:cs typeface="Tahoma"/>
            </a:endParaRPr>
          </a:p>
        </p:txBody>
      </p:sp>
      <p:sp>
        <p:nvSpPr>
          <p:cNvPr id="3" name="object 3"/>
          <p:cNvSpPr txBox="1"/>
          <p:nvPr/>
        </p:nvSpPr>
        <p:spPr>
          <a:xfrm>
            <a:off x="7944997" y="4976279"/>
            <a:ext cx="3569970" cy="1210161"/>
          </a:xfrm>
          <a:prstGeom prst="rect">
            <a:avLst/>
          </a:prstGeom>
        </p:spPr>
        <p:txBody>
          <a:bodyPr vert="horz" wrap="square" lIns="0" tIns="8467" rIns="0" bIns="0" rtlCol="0">
            <a:spAutoFit/>
          </a:bodyPr>
          <a:lstStyle/>
          <a:p>
            <a:pPr marL="1822118" marR="3387" indent="519879" algn="r">
              <a:lnSpc>
                <a:spcPct val="115599"/>
              </a:lnSpc>
              <a:spcBef>
                <a:spcPts val="67"/>
              </a:spcBef>
            </a:pPr>
            <a:r>
              <a:rPr sz="1333" spc="57" dirty="0">
                <a:latin typeface="Trebuchet MS"/>
                <a:cs typeface="Trebuchet MS"/>
              </a:rPr>
              <a:t>Chastan</a:t>
            </a:r>
            <a:r>
              <a:rPr sz="1333" spc="-60" dirty="0">
                <a:latin typeface="Trebuchet MS"/>
                <a:cs typeface="Trebuchet MS"/>
              </a:rPr>
              <a:t> </a:t>
            </a:r>
            <a:r>
              <a:rPr sz="1333" spc="43" dirty="0">
                <a:latin typeface="Trebuchet MS"/>
                <a:cs typeface="Trebuchet MS"/>
              </a:rPr>
              <a:t>Swain </a:t>
            </a:r>
            <a:r>
              <a:rPr sz="1333" dirty="0">
                <a:latin typeface="Trebuchet MS"/>
                <a:cs typeface="Trebuchet MS"/>
              </a:rPr>
              <a:t>Legal</a:t>
            </a:r>
            <a:r>
              <a:rPr sz="1333" spc="20" dirty="0">
                <a:latin typeface="Trebuchet MS"/>
                <a:cs typeface="Trebuchet MS"/>
              </a:rPr>
              <a:t> </a:t>
            </a:r>
            <a:r>
              <a:rPr sz="1333" dirty="0">
                <a:latin typeface="Trebuchet MS"/>
                <a:cs typeface="Trebuchet MS"/>
              </a:rPr>
              <a:t>&amp;</a:t>
            </a:r>
            <a:r>
              <a:rPr sz="1333" spc="20" dirty="0">
                <a:latin typeface="Trebuchet MS"/>
                <a:cs typeface="Trebuchet MS"/>
              </a:rPr>
              <a:t> </a:t>
            </a:r>
            <a:r>
              <a:rPr sz="1333" dirty="0">
                <a:latin typeface="Trebuchet MS"/>
                <a:cs typeface="Trebuchet MS"/>
              </a:rPr>
              <a:t>Policy</a:t>
            </a:r>
            <a:r>
              <a:rPr sz="1333" spc="20" dirty="0">
                <a:latin typeface="Trebuchet MS"/>
                <a:cs typeface="Trebuchet MS"/>
              </a:rPr>
              <a:t> </a:t>
            </a:r>
            <a:r>
              <a:rPr sz="1333" spc="37" dirty="0">
                <a:latin typeface="Trebuchet MS"/>
                <a:cs typeface="Trebuchet MS"/>
              </a:rPr>
              <a:t>Analyst</a:t>
            </a:r>
            <a:endParaRPr sz="1333">
              <a:latin typeface="Trebuchet MS"/>
              <a:cs typeface="Trebuchet MS"/>
            </a:endParaRPr>
          </a:p>
          <a:p>
            <a:pPr marR="3387" algn="r">
              <a:lnSpc>
                <a:spcPct val="100000"/>
              </a:lnSpc>
              <a:spcBef>
                <a:spcPts val="250"/>
              </a:spcBef>
            </a:pPr>
            <a:r>
              <a:rPr sz="1333" spc="73" dirty="0">
                <a:latin typeface="Trebuchet MS"/>
                <a:cs typeface="Trebuchet MS"/>
              </a:rPr>
              <a:t>NC</a:t>
            </a:r>
            <a:r>
              <a:rPr sz="1333" spc="-43" dirty="0">
                <a:latin typeface="Trebuchet MS"/>
                <a:cs typeface="Trebuchet MS"/>
              </a:rPr>
              <a:t> </a:t>
            </a:r>
            <a:r>
              <a:rPr sz="1333" spc="43" dirty="0">
                <a:latin typeface="Trebuchet MS"/>
                <a:cs typeface="Trebuchet MS"/>
              </a:rPr>
              <a:t>Hometown</a:t>
            </a:r>
            <a:r>
              <a:rPr sz="1333" spc="-40" dirty="0">
                <a:latin typeface="Trebuchet MS"/>
                <a:cs typeface="Trebuchet MS"/>
              </a:rPr>
              <a:t> </a:t>
            </a:r>
            <a:r>
              <a:rPr sz="1333" spc="30" dirty="0">
                <a:latin typeface="Trebuchet MS"/>
                <a:cs typeface="Trebuchet MS"/>
              </a:rPr>
              <a:t>Strong,</a:t>
            </a:r>
            <a:r>
              <a:rPr sz="1333" spc="-40" dirty="0">
                <a:latin typeface="Trebuchet MS"/>
                <a:cs typeface="Trebuchet MS"/>
              </a:rPr>
              <a:t> </a:t>
            </a:r>
            <a:r>
              <a:rPr sz="1333" dirty="0">
                <a:latin typeface="Trebuchet MS"/>
                <a:cs typeface="Trebuchet MS"/>
              </a:rPr>
              <a:t>Office</a:t>
            </a:r>
            <a:r>
              <a:rPr sz="1333" spc="-43" dirty="0">
                <a:latin typeface="Trebuchet MS"/>
                <a:cs typeface="Trebuchet MS"/>
              </a:rPr>
              <a:t> </a:t>
            </a:r>
            <a:r>
              <a:rPr sz="1333" dirty="0">
                <a:latin typeface="Trebuchet MS"/>
                <a:cs typeface="Trebuchet MS"/>
              </a:rPr>
              <a:t>of</a:t>
            </a:r>
            <a:r>
              <a:rPr sz="1333" spc="-40" dirty="0">
                <a:latin typeface="Trebuchet MS"/>
                <a:cs typeface="Trebuchet MS"/>
              </a:rPr>
              <a:t> </a:t>
            </a:r>
            <a:r>
              <a:rPr sz="1333" dirty="0">
                <a:latin typeface="Trebuchet MS"/>
                <a:cs typeface="Trebuchet MS"/>
              </a:rPr>
              <a:t>the</a:t>
            </a:r>
            <a:r>
              <a:rPr sz="1333" spc="-40" dirty="0">
                <a:latin typeface="Trebuchet MS"/>
                <a:cs typeface="Trebuchet MS"/>
              </a:rPr>
              <a:t> </a:t>
            </a:r>
            <a:r>
              <a:rPr sz="1333" spc="-7" dirty="0">
                <a:latin typeface="Trebuchet MS"/>
                <a:cs typeface="Trebuchet MS"/>
              </a:rPr>
              <a:t>Governor</a:t>
            </a:r>
            <a:endParaRPr sz="1333">
              <a:latin typeface="Trebuchet MS"/>
              <a:cs typeface="Trebuchet MS"/>
            </a:endParaRPr>
          </a:p>
          <a:p>
            <a:pPr>
              <a:lnSpc>
                <a:spcPct val="100000"/>
              </a:lnSpc>
              <a:spcBef>
                <a:spcPts val="10"/>
              </a:spcBef>
            </a:pPr>
            <a:endParaRPr sz="1800">
              <a:latin typeface="Trebuchet MS"/>
              <a:cs typeface="Trebuchet MS"/>
            </a:endParaRPr>
          </a:p>
          <a:p>
            <a:pPr marR="3387" algn="r">
              <a:lnSpc>
                <a:spcPct val="100000"/>
              </a:lnSpc>
            </a:pPr>
            <a:r>
              <a:rPr sz="1333" spc="27" dirty="0">
                <a:latin typeface="Trebuchet MS"/>
                <a:cs typeface="Trebuchet MS"/>
                <a:hlinkClick r:id="rId2"/>
              </a:rPr>
              <a:t>Chastan.swain@osbm.nc.gov</a:t>
            </a:r>
            <a:endParaRPr sz="1333">
              <a:latin typeface="Trebuchet MS"/>
              <a:cs typeface="Trebuchet MS"/>
            </a:endParaRPr>
          </a:p>
        </p:txBody>
      </p:sp>
      <p:grpSp>
        <p:nvGrpSpPr>
          <p:cNvPr id="4" name="object 4"/>
          <p:cNvGrpSpPr/>
          <p:nvPr/>
        </p:nvGrpSpPr>
        <p:grpSpPr>
          <a:xfrm>
            <a:off x="-278" y="1813626"/>
            <a:ext cx="5044439" cy="5044439"/>
            <a:chOff x="-417" y="2720438"/>
            <a:chExt cx="7566659" cy="7566659"/>
          </a:xfrm>
        </p:grpSpPr>
        <p:sp>
          <p:nvSpPr>
            <p:cNvPr id="5" name="object 5"/>
            <p:cNvSpPr/>
            <p:nvPr/>
          </p:nvSpPr>
          <p:spPr>
            <a:xfrm>
              <a:off x="3036102" y="5756919"/>
              <a:ext cx="1518285" cy="1518285"/>
            </a:xfrm>
            <a:custGeom>
              <a:avLst/>
              <a:gdLst/>
              <a:ahLst/>
              <a:cxnLst/>
              <a:rect l="l" t="t" r="r" b="b"/>
              <a:pathLst>
                <a:path w="1518285" h="1518284">
                  <a:moveTo>
                    <a:pt x="1518235" y="1518245"/>
                  </a:moveTo>
                  <a:lnTo>
                    <a:pt x="0" y="1518245"/>
                  </a:lnTo>
                  <a:lnTo>
                    <a:pt x="0" y="0"/>
                  </a:lnTo>
                  <a:lnTo>
                    <a:pt x="1518235" y="1518245"/>
                  </a:lnTo>
                  <a:close/>
                </a:path>
              </a:pathLst>
            </a:custGeom>
            <a:solidFill>
              <a:srgbClr val="FFAC60"/>
            </a:solidFill>
          </p:spPr>
          <p:txBody>
            <a:bodyPr wrap="square" lIns="0" tIns="0" rIns="0" bIns="0" rtlCol="0"/>
            <a:lstStyle/>
            <a:p>
              <a:endParaRPr/>
            </a:p>
          </p:txBody>
        </p:sp>
        <p:sp>
          <p:nvSpPr>
            <p:cNvPr id="6" name="object 6"/>
            <p:cNvSpPr/>
            <p:nvPr/>
          </p:nvSpPr>
          <p:spPr>
            <a:xfrm>
              <a:off x="-406" y="5756934"/>
              <a:ext cx="1518285" cy="4530090"/>
            </a:xfrm>
            <a:custGeom>
              <a:avLst/>
              <a:gdLst/>
              <a:ahLst/>
              <a:cxnLst/>
              <a:rect l="l" t="t" r="r" b="b"/>
              <a:pathLst>
                <a:path w="1518285" h="4530090">
                  <a:moveTo>
                    <a:pt x="1518221" y="0"/>
                  </a:moveTo>
                  <a:lnTo>
                    <a:pt x="0" y="0"/>
                  </a:lnTo>
                  <a:lnTo>
                    <a:pt x="1518221" y="1518234"/>
                  </a:lnTo>
                  <a:lnTo>
                    <a:pt x="1518221" y="0"/>
                  </a:lnTo>
                  <a:close/>
                </a:path>
                <a:path w="1518285" h="4530090">
                  <a:moveTo>
                    <a:pt x="1518234" y="3036455"/>
                  </a:moveTo>
                  <a:lnTo>
                    <a:pt x="406" y="3036455"/>
                  </a:lnTo>
                  <a:lnTo>
                    <a:pt x="406" y="3036874"/>
                  </a:lnTo>
                  <a:lnTo>
                    <a:pt x="1493596" y="4530064"/>
                  </a:lnTo>
                  <a:lnTo>
                    <a:pt x="1518234" y="4530064"/>
                  </a:lnTo>
                  <a:lnTo>
                    <a:pt x="1518234" y="3036455"/>
                  </a:lnTo>
                  <a:close/>
                </a:path>
              </a:pathLst>
            </a:custGeom>
            <a:solidFill>
              <a:srgbClr val="95CDB4"/>
            </a:solidFill>
          </p:spPr>
          <p:txBody>
            <a:bodyPr wrap="square" lIns="0" tIns="0" rIns="0" bIns="0" rtlCol="0"/>
            <a:lstStyle/>
            <a:p>
              <a:endParaRPr/>
            </a:p>
          </p:txBody>
        </p:sp>
        <p:sp>
          <p:nvSpPr>
            <p:cNvPr id="7" name="object 7"/>
            <p:cNvSpPr/>
            <p:nvPr/>
          </p:nvSpPr>
          <p:spPr>
            <a:xfrm>
              <a:off x="24218" y="9552542"/>
              <a:ext cx="1469390" cy="734695"/>
            </a:xfrm>
            <a:custGeom>
              <a:avLst/>
              <a:gdLst/>
              <a:ahLst/>
              <a:cxnLst/>
              <a:rect l="l" t="t" r="r" b="b"/>
              <a:pathLst>
                <a:path w="1469390" h="734695">
                  <a:moveTo>
                    <a:pt x="1468981" y="734457"/>
                  </a:moveTo>
                  <a:lnTo>
                    <a:pt x="0" y="734457"/>
                  </a:lnTo>
                  <a:lnTo>
                    <a:pt x="734466" y="0"/>
                  </a:lnTo>
                  <a:lnTo>
                    <a:pt x="1468981" y="734457"/>
                  </a:lnTo>
                  <a:close/>
                </a:path>
              </a:pathLst>
            </a:custGeom>
            <a:solidFill>
              <a:srgbClr val="FFAC60"/>
            </a:solidFill>
          </p:spPr>
          <p:txBody>
            <a:bodyPr wrap="square" lIns="0" tIns="0" rIns="0" bIns="0" rtlCol="0"/>
            <a:lstStyle/>
            <a:p>
              <a:endParaRPr/>
            </a:p>
          </p:txBody>
        </p:sp>
        <p:sp>
          <p:nvSpPr>
            <p:cNvPr id="8" name="object 8"/>
            <p:cNvSpPr/>
            <p:nvPr/>
          </p:nvSpPr>
          <p:spPr>
            <a:xfrm>
              <a:off x="-417" y="7275164"/>
              <a:ext cx="1518285" cy="1518285"/>
            </a:xfrm>
            <a:custGeom>
              <a:avLst/>
              <a:gdLst/>
              <a:ahLst/>
              <a:cxnLst/>
              <a:rect l="l" t="t" r="r" b="b"/>
              <a:pathLst>
                <a:path w="1518285" h="1518284">
                  <a:moveTo>
                    <a:pt x="1518255" y="1518215"/>
                  </a:moveTo>
                  <a:lnTo>
                    <a:pt x="0" y="1518215"/>
                  </a:lnTo>
                  <a:lnTo>
                    <a:pt x="1518264" y="0"/>
                  </a:lnTo>
                  <a:lnTo>
                    <a:pt x="1518255" y="1518215"/>
                  </a:lnTo>
                  <a:close/>
                </a:path>
              </a:pathLst>
            </a:custGeom>
            <a:solidFill>
              <a:srgbClr val="D9534E"/>
            </a:solidFill>
          </p:spPr>
          <p:txBody>
            <a:bodyPr wrap="square" lIns="0" tIns="0" rIns="0" bIns="0" rtlCol="0"/>
            <a:lstStyle/>
            <a:p>
              <a:endParaRPr/>
            </a:p>
          </p:txBody>
        </p:sp>
        <p:sp>
          <p:nvSpPr>
            <p:cNvPr id="9" name="object 9"/>
            <p:cNvSpPr/>
            <p:nvPr/>
          </p:nvSpPr>
          <p:spPr>
            <a:xfrm>
              <a:off x="3036102" y="8793419"/>
              <a:ext cx="1518285" cy="1494155"/>
            </a:xfrm>
            <a:custGeom>
              <a:avLst/>
              <a:gdLst/>
              <a:ahLst/>
              <a:cxnLst/>
              <a:rect l="l" t="t" r="r" b="b"/>
              <a:pathLst>
                <a:path w="1518285" h="1494154">
                  <a:moveTo>
                    <a:pt x="1518235" y="1493579"/>
                  </a:moveTo>
                  <a:lnTo>
                    <a:pt x="1493569" y="1493579"/>
                  </a:lnTo>
                  <a:lnTo>
                    <a:pt x="0" y="0"/>
                  </a:lnTo>
                  <a:lnTo>
                    <a:pt x="1518235" y="0"/>
                  </a:lnTo>
                  <a:lnTo>
                    <a:pt x="1518235" y="1493579"/>
                  </a:lnTo>
                  <a:close/>
                </a:path>
              </a:pathLst>
            </a:custGeom>
            <a:solidFill>
              <a:srgbClr val="95CDB4"/>
            </a:solidFill>
          </p:spPr>
          <p:txBody>
            <a:bodyPr wrap="square" lIns="0" tIns="0" rIns="0" bIns="0" rtlCol="0"/>
            <a:lstStyle/>
            <a:p>
              <a:endParaRPr/>
            </a:p>
          </p:txBody>
        </p:sp>
        <p:sp>
          <p:nvSpPr>
            <p:cNvPr id="10" name="object 10"/>
            <p:cNvSpPr/>
            <p:nvPr/>
          </p:nvSpPr>
          <p:spPr>
            <a:xfrm>
              <a:off x="1517837" y="8793379"/>
              <a:ext cx="1518285" cy="1494155"/>
            </a:xfrm>
            <a:custGeom>
              <a:avLst/>
              <a:gdLst/>
              <a:ahLst/>
              <a:cxnLst/>
              <a:rect l="l" t="t" r="r" b="b"/>
              <a:pathLst>
                <a:path w="1518285" h="1494154">
                  <a:moveTo>
                    <a:pt x="24636" y="1493619"/>
                  </a:moveTo>
                  <a:lnTo>
                    <a:pt x="0" y="1493619"/>
                  </a:lnTo>
                  <a:lnTo>
                    <a:pt x="0" y="0"/>
                  </a:lnTo>
                  <a:lnTo>
                    <a:pt x="1518255" y="29"/>
                  </a:lnTo>
                  <a:lnTo>
                    <a:pt x="24636" y="1493619"/>
                  </a:lnTo>
                  <a:close/>
                </a:path>
              </a:pathLst>
            </a:custGeom>
            <a:solidFill>
              <a:srgbClr val="FFAC60"/>
            </a:solidFill>
          </p:spPr>
          <p:txBody>
            <a:bodyPr wrap="square" lIns="0" tIns="0" rIns="0" bIns="0" rtlCol="0"/>
            <a:lstStyle/>
            <a:p>
              <a:endParaRPr/>
            </a:p>
          </p:txBody>
        </p:sp>
        <p:sp>
          <p:nvSpPr>
            <p:cNvPr id="11" name="object 11"/>
            <p:cNvSpPr/>
            <p:nvPr/>
          </p:nvSpPr>
          <p:spPr>
            <a:xfrm>
              <a:off x="1517837" y="7275164"/>
              <a:ext cx="1518285" cy="1518285"/>
            </a:xfrm>
            <a:custGeom>
              <a:avLst/>
              <a:gdLst/>
              <a:ahLst/>
              <a:cxnLst/>
              <a:rect l="l" t="t" r="r" b="b"/>
              <a:pathLst>
                <a:path w="1518285" h="1518284">
                  <a:moveTo>
                    <a:pt x="1518255" y="1518245"/>
                  </a:moveTo>
                  <a:lnTo>
                    <a:pt x="0" y="1518215"/>
                  </a:lnTo>
                  <a:lnTo>
                    <a:pt x="9" y="0"/>
                  </a:lnTo>
                  <a:lnTo>
                    <a:pt x="1518255" y="1518245"/>
                  </a:lnTo>
                  <a:close/>
                </a:path>
              </a:pathLst>
            </a:custGeom>
            <a:solidFill>
              <a:srgbClr val="FFEDAC"/>
            </a:solidFill>
          </p:spPr>
          <p:txBody>
            <a:bodyPr wrap="square" lIns="0" tIns="0" rIns="0" bIns="0" rtlCol="0"/>
            <a:lstStyle/>
            <a:p>
              <a:endParaRPr/>
            </a:p>
          </p:txBody>
        </p:sp>
        <p:sp>
          <p:nvSpPr>
            <p:cNvPr id="12" name="object 12"/>
            <p:cNvSpPr/>
            <p:nvPr/>
          </p:nvSpPr>
          <p:spPr>
            <a:xfrm>
              <a:off x="-378" y="7275154"/>
              <a:ext cx="759460" cy="1518285"/>
            </a:xfrm>
            <a:custGeom>
              <a:avLst/>
              <a:gdLst/>
              <a:ahLst/>
              <a:cxnLst/>
              <a:rect l="l" t="t" r="r" b="b"/>
              <a:pathLst>
                <a:path w="759460" h="1518284">
                  <a:moveTo>
                    <a:pt x="0" y="1518245"/>
                  </a:moveTo>
                  <a:lnTo>
                    <a:pt x="0" y="0"/>
                  </a:lnTo>
                  <a:lnTo>
                    <a:pt x="759092" y="759092"/>
                  </a:lnTo>
                  <a:lnTo>
                    <a:pt x="0" y="1518245"/>
                  </a:lnTo>
                  <a:close/>
                </a:path>
              </a:pathLst>
            </a:custGeom>
            <a:solidFill>
              <a:srgbClr val="95CDB4"/>
            </a:solidFill>
          </p:spPr>
          <p:txBody>
            <a:bodyPr wrap="square" lIns="0" tIns="0" rIns="0" bIns="0" rtlCol="0"/>
            <a:lstStyle/>
            <a:p>
              <a:endParaRPr/>
            </a:p>
          </p:txBody>
        </p:sp>
        <p:sp>
          <p:nvSpPr>
            <p:cNvPr id="13" name="object 13"/>
            <p:cNvSpPr/>
            <p:nvPr/>
          </p:nvSpPr>
          <p:spPr>
            <a:xfrm>
              <a:off x="1517837" y="7275184"/>
              <a:ext cx="1518285" cy="759460"/>
            </a:xfrm>
            <a:custGeom>
              <a:avLst/>
              <a:gdLst/>
              <a:ahLst/>
              <a:cxnLst/>
              <a:rect l="l" t="t" r="r" b="b"/>
              <a:pathLst>
                <a:path w="1518285" h="759459">
                  <a:moveTo>
                    <a:pt x="759162" y="759092"/>
                  </a:moveTo>
                  <a:lnTo>
                    <a:pt x="0" y="0"/>
                  </a:lnTo>
                  <a:lnTo>
                    <a:pt x="1518255" y="0"/>
                  </a:lnTo>
                  <a:lnTo>
                    <a:pt x="759162" y="759092"/>
                  </a:lnTo>
                  <a:close/>
                </a:path>
              </a:pathLst>
            </a:custGeom>
            <a:solidFill>
              <a:srgbClr val="D9534E"/>
            </a:solidFill>
          </p:spPr>
          <p:txBody>
            <a:bodyPr wrap="square" lIns="0" tIns="0" rIns="0" bIns="0" rtlCol="0"/>
            <a:lstStyle/>
            <a:p>
              <a:endParaRPr/>
            </a:p>
          </p:txBody>
        </p:sp>
        <p:sp>
          <p:nvSpPr>
            <p:cNvPr id="14" name="object 14"/>
            <p:cNvSpPr/>
            <p:nvPr/>
          </p:nvSpPr>
          <p:spPr>
            <a:xfrm>
              <a:off x="1517815" y="4238687"/>
              <a:ext cx="4554855" cy="6048375"/>
            </a:xfrm>
            <a:custGeom>
              <a:avLst/>
              <a:gdLst/>
              <a:ahLst/>
              <a:cxnLst/>
              <a:rect l="l" t="t" r="r" b="b"/>
              <a:pathLst>
                <a:path w="4554855" h="6048375">
                  <a:moveTo>
                    <a:pt x="1518246" y="4554740"/>
                  </a:moveTo>
                  <a:lnTo>
                    <a:pt x="759142" y="5313896"/>
                  </a:lnTo>
                  <a:lnTo>
                    <a:pt x="1493570" y="6048311"/>
                  </a:lnTo>
                  <a:lnTo>
                    <a:pt x="1518246" y="6048311"/>
                  </a:lnTo>
                  <a:lnTo>
                    <a:pt x="1518246" y="4554740"/>
                  </a:lnTo>
                  <a:close/>
                </a:path>
                <a:path w="4554855" h="6048375">
                  <a:moveTo>
                    <a:pt x="1518285" y="0"/>
                  </a:moveTo>
                  <a:lnTo>
                    <a:pt x="0" y="1518246"/>
                  </a:lnTo>
                  <a:lnTo>
                    <a:pt x="1518285" y="1518234"/>
                  </a:lnTo>
                  <a:lnTo>
                    <a:pt x="1518285" y="0"/>
                  </a:lnTo>
                  <a:close/>
                </a:path>
                <a:path w="4554855" h="6048375">
                  <a:moveTo>
                    <a:pt x="4554766" y="4554728"/>
                  </a:moveTo>
                  <a:lnTo>
                    <a:pt x="3036519" y="4554740"/>
                  </a:lnTo>
                  <a:lnTo>
                    <a:pt x="3036519" y="6048311"/>
                  </a:lnTo>
                  <a:lnTo>
                    <a:pt x="3061182" y="6048311"/>
                  </a:lnTo>
                  <a:lnTo>
                    <a:pt x="4554766" y="4554728"/>
                  </a:lnTo>
                  <a:close/>
                </a:path>
              </a:pathLst>
            </a:custGeom>
            <a:solidFill>
              <a:srgbClr val="FFEDAC"/>
            </a:solidFill>
          </p:spPr>
          <p:txBody>
            <a:bodyPr wrap="square" lIns="0" tIns="0" rIns="0" bIns="0" rtlCol="0"/>
            <a:lstStyle/>
            <a:p>
              <a:endParaRPr/>
            </a:p>
          </p:txBody>
        </p:sp>
        <p:sp>
          <p:nvSpPr>
            <p:cNvPr id="15" name="object 15"/>
            <p:cNvSpPr/>
            <p:nvPr/>
          </p:nvSpPr>
          <p:spPr>
            <a:xfrm>
              <a:off x="-381" y="2720440"/>
              <a:ext cx="7566659" cy="7566659"/>
            </a:xfrm>
            <a:custGeom>
              <a:avLst/>
              <a:gdLst/>
              <a:ahLst/>
              <a:cxnLst/>
              <a:rect l="l" t="t" r="r" b="b"/>
              <a:pathLst>
                <a:path w="7566659" h="7566659">
                  <a:moveTo>
                    <a:pt x="1518234" y="1518246"/>
                  </a:moveTo>
                  <a:lnTo>
                    <a:pt x="0" y="0"/>
                  </a:lnTo>
                  <a:lnTo>
                    <a:pt x="0" y="1518246"/>
                  </a:lnTo>
                  <a:lnTo>
                    <a:pt x="1518234" y="1518246"/>
                  </a:lnTo>
                  <a:close/>
                </a:path>
                <a:path w="7566659" h="7566659">
                  <a:moveTo>
                    <a:pt x="5313832" y="2277326"/>
                  </a:moveTo>
                  <a:lnTo>
                    <a:pt x="4554740" y="1518234"/>
                  </a:lnTo>
                  <a:lnTo>
                    <a:pt x="4554740" y="3036493"/>
                  </a:lnTo>
                  <a:lnTo>
                    <a:pt x="5313832" y="2277326"/>
                  </a:lnTo>
                  <a:close/>
                </a:path>
                <a:path w="7566659" h="7566659">
                  <a:moveTo>
                    <a:pt x="7566584" y="7566558"/>
                  </a:moveTo>
                  <a:lnTo>
                    <a:pt x="6832054" y="6832105"/>
                  </a:lnTo>
                  <a:lnTo>
                    <a:pt x="6097600" y="7566558"/>
                  </a:lnTo>
                  <a:lnTo>
                    <a:pt x="7566584" y="7566558"/>
                  </a:lnTo>
                  <a:close/>
                </a:path>
              </a:pathLst>
            </a:custGeom>
            <a:solidFill>
              <a:srgbClr val="D9534E"/>
            </a:solidFill>
          </p:spPr>
          <p:txBody>
            <a:bodyPr wrap="square" lIns="0" tIns="0" rIns="0" bIns="0" rtlCol="0"/>
            <a:lstStyle/>
            <a:p>
              <a:endParaRPr/>
            </a:p>
          </p:txBody>
        </p:sp>
      </p:grpSp>
      <p:sp>
        <p:nvSpPr>
          <p:cNvPr id="16" name="object 16"/>
          <p:cNvSpPr/>
          <p:nvPr/>
        </p:nvSpPr>
        <p:spPr>
          <a:xfrm>
            <a:off x="685682" y="778387"/>
            <a:ext cx="793327" cy="319193"/>
          </a:xfrm>
          <a:custGeom>
            <a:avLst/>
            <a:gdLst/>
            <a:ahLst/>
            <a:cxnLst/>
            <a:rect l="l" t="t" r="r" b="b"/>
            <a:pathLst>
              <a:path w="1189989" h="478789">
                <a:moveTo>
                  <a:pt x="383334" y="40640"/>
                </a:moveTo>
                <a:lnTo>
                  <a:pt x="359903" y="40640"/>
                </a:lnTo>
                <a:lnTo>
                  <a:pt x="358303" y="21590"/>
                </a:lnTo>
                <a:lnTo>
                  <a:pt x="382332" y="0"/>
                </a:lnTo>
                <a:lnTo>
                  <a:pt x="1078256" y="0"/>
                </a:lnTo>
                <a:lnTo>
                  <a:pt x="1102018" y="1270"/>
                </a:lnTo>
                <a:lnTo>
                  <a:pt x="1120846" y="8890"/>
                </a:lnTo>
                <a:lnTo>
                  <a:pt x="1132811" y="21590"/>
                </a:lnTo>
                <a:lnTo>
                  <a:pt x="383319" y="21590"/>
                </a:lnTo>
                <a:lnTo>
                  <a:pt x="380339" y="22860"/>
                </a:lnTo>
                <a:lnTo>
                  <a:pt x="383334" y="40640"/>
                </a:lnTo>
                <a:close/>
              </a:path>
              <a:path w="1189989" h="478789">
                <a:moveTo>
                  <a:pt x="869044" y="454660"/>
                </a:moveTo>
                <a:lnTo>
                  <a:pt x="843040" y="454660"/>
                </a:lnTo>
                <a:lnTo>
                  <a:pt x="846417" y="452120"/>
                </a:lnTo>
                <a:lnTo>
                  <a:pt x="848045" y="443230"/>
                </a:lnTo>
                <a:lnTo>
                  <a:pt x="882183" y="375920"/>
                </a:lnTo>
                <a:lnTo>
                  <a:pt x="916254" y="346710"/>
                </a:lnTo>
                <a:lnTo>
                  <a:pt x="957364" y="327660"/>
                </a:lnTo>
                <a:lnTo>
                  <a:pt x="1004044" y="321310"/>
                </a:lnTo>
                <a:lnTo>
                  <a:pt x="1033082" y="321310"/>
                </a:lnTo>
                <a:lnTo>
                  <a:pt x="1038765" y="320040"/>
                </a:lnTo>
                <a:lnTo>
                  <a:pt x="1043361" y="318770"/>
                </a:lnTo>
                <a:lnTo>
                  <a:pt x="1047810" y="314960"/>
                </a:lnTo>
                <a:lnTo>
                  <a:pt x="1052570" y="308610"/>
                </a:lnTo>
                <a:lnTo>
                  <a:pt x="1058100" y="299720"/>
                </a:lnTo>
                <a:lnTo>
                  <a:pt x="1073682" y="275590"/>
                </a:lnTo>
                <a:lnTo>
                  <a:pt x="1092826" y="255270"/>
                </a:lnTo>
                <a:lnTo>
                  <a:pt x="1115214" y="238760"/>
                </a:lnTo>
                <a:lnTo>
                  <a:pt x="1140533" y="224790"/>
                </a:lnTo>
                <a:lnTo>
                  <a:pt x="1152072" y="220980"/>
                </a:lnTo>
                <a:lnTo>
                  <a:pt x="1159413" y="217170"/>
                </a:lnTo>
                <a:lnTo>
                  <a:pt x="1162760" y="213360"/>
                </a:lnTo>
                <a:lnTo>
                  <a:pt x="1166137" y="210820"/>
                </a:lnTo>
                <a:lnTo>
                  <a:pt x="1167898" y="207010"/>
                </a:lnTo>
                <a:lnTo>
                  <a:pt x="1166862" y="166370"/>
                </a:lnTo>
                <a:lnTo>
                  <a:pt x="1145667" y="116840"/>
                </a:lnTo>
                <a:lnTo>
                  <a:pt x="1136865" y="96520"/>
                </a:lnTo>
                <a:lnTo>
                  <a:pt x="1130202" y="77470"/>
                </a:lnTo>
                <a:lnTo>
                  <a:pt x="1124090" y="55880"/>
                </a:lnTo>
                <a:lnTo>
                  <a:pt x="1119413" y="41910"/>
                </a:lnTo>
                <a:lnTo>
                  <a:pt x="1111918" y="30480"/>
                </a:lnTo>
                <a:lnTo>
                  <a:pt x="1099058" y="24130"/>
                </a:lnTo>
                <a:lnTo>
                  <a:pt x="1078286" y="21590"/>
                </a:lnTo>
                <a:lnTo>
                  <a:pt x="1132811" y="21590"/>
                </a:lnTo>
                <a:lnTo>
                  <a:pt x="1135204" y="24130"/>
                </a:lnTo>
                <a:lnTo>
                  <a:pt x="1145554" y="49530"/>
                </a:lnTo>
                <a:lnTo>
                  <a:pt x="1151446" y="71120"/>
                </a:lnTo>
                <a:lnTo>
                  <a:pt x="1157497" y="88900"/>
                </a:lnTo>
                <a:lnTo>
                  <a:pt x="1165530" y="106680"/>
                </a:lnTo>
                <a:lnTo>
                  <a:pt x="1177368" y="129540"/>
                </a:lnTo>
                <a:lnTo>
                  <a:pt x="1184886" y="146050"/>
                </a:lnTo>
                <a:lnTo>
                  <a:pt x="1188631" y="162560"/>
                </a:lnTo>
                <a:lnTo>
                  <a:pt x="1189817" y="177800"/>
                </a:lnTo>
                <a:lnTo>
                  <a:pt x="1189926" y="180340"/>
                </a:lnTo>
                <a:lnTo>
                  <a:pt x="1189960" y="196850"/>
                </a:lnTo>
                <a:lnTo>
                  <a:pt x="1189316" y="205740"/>
                </a:lnTo>
                <a:lnTo>
                  <a:pt x="1164905" y="238760"/>
                </a:lnTo>
                <a:lnTo>
                  <a:pt x="1149224" y="246380"/>
                </a:lnTo>
                <a:lnTo>
                  <a:pt x="1126981" y="257810"/>
                </a:lnTo>
                <a:lnTo>
                  <a:pt x="1107556" y="271780"/>
                </a:lnTo>
                <a:lnTo>
                  <a:pt x="1091055" y="289560"/>
                </a:lnTo>
                <a:lnTo>
                  <a:pt x="1077581" y="309880"/>
                </a:lnTo>
                <a:lnTo>
                  <a:pt x="1070267" y="322580"/>
                </a:lnTo>
                <a:lnTo>
                  <a:pt x="1062452" y="331470"/>
                </a:lnTo>
                <a:lnTo>
                  <a:pt x="1054021" y="337820"/>
                </a:lnTo>
                <a:lnTo>
                  <a:pt x="1044857" y="341630"/>
                </a:lnTo>
                <a:lnTo>
                  <a:pt x="1035267" y="342900"/>
                </a:lnTo>
                <a:lnTo>
                  <a:pt x="1004030" y="342900"/>
                </a:lnTo>
                <a:lnTo>
                  <a:pt x="963522" y="349250"/>
                </a:lnTo>
                <a:lnTo>
                  <a:pt x="928109" y="365760"/>
                </a:lnTo>
                <a:lnTo>
                  <a:pt x="898787" y="391160"/>
                </a:lnTo>
                <a:lnTo>
                  <a:pt x="876555" y="424180"/>
                </a:lnTo>
                <a:lnTo>
                  <a:pt x="869684" y="450850"/>
                </a:lnTo>
                <a:lnTo>
                  <a:pt x="869044" y="454660"/>
                </a:lnTo>
                <a:close/>
              </a:path>
              <a:path w="1189989" h="478789">
                <a:moveTo>
                  <a:pt x="332787" y="74930"/>
                </a:moveTo>
                <a:lnTo>
                  <a:pt x="312572" y="74930"/>
                </a:lnTo>
                <a:lnTo>
                  <a:pt x="313501" y="66040"/>
                </a:lnTo>
                <a:lnTo>
                  <a:pt x="343471" y="39370"/>
                </a:lnTo>
                <a:lnTo>
                  <a:pt x="351491" y="39370"/>
                </a:lnTo>
                <a:lnTo>
                  <a:pt x="358538" y="40640"/>
                </a:lnTo>
                <a:lnTo>
                  <a:pt x="383334" y="40640"/>
                </a:lnTo>
                <a:lnTo>
                  <a:pt x="381352" y="46990"/>
                </a:lnTo>
                <a:lnTo>
                  <a:pt x="377828" y="52070"/>
                </a:lnTo>
                <a:lnTo>
                  <a:pt x="373431" y="57150"/>
                </a:lnTo>
                <a:lnTo>
                  <a:pt x="367765" y="60960"/>
                </a:lnTo>
                <a:lnTo>
                  <a:pt x="344106" y="60960"/>
                </a:lnTo>
                <a:lnTo>
                  <a:pt x="339056" y="62230"/>
                </a:lnTo>
                <a:lnTo>
                  <a:pt x="337001" y="64770"/>
                </a:lnTo>
                <a:lnTo>
                  <a:pt x="334857" y="66040"/>
                </a:lnTo>
                <a:lnTo>
                  <a:pt x="332787" y="69850"/>
                </a:lnTo>
                <a:lnTo>
                  <a:pt x="332787" y="74930"/>
                </a:lnTo>
                <a:close/>
              </a:path>
              <a:path w="1189989" h="478789">
                <a:moveTo>
                  <a:pt x="361284" y="62230"/>
                </a:moveTo>
                <a:lnTo>
                  <a:pt x="354442" y="62230"/>
                </a:lnTo>
                <a:lnTo>
                  <a:pt x="344106" y="60960"/>
                </a:lnTo>
                <a:lnTo>
                  <a:pt x="367765" y="60960"/>
                </a:lnTo>
                <a:lnTo>
                  <a:pt x="361284" y="62230"/>
                </a:lnTo>
                <a:close/>
              </a:path>
              <a:path w="1189989" h="478789">
                <a:moveTo>
                  <a:pt x="174114" y="156210"/>
                </a:moveTo>
                <a:lnTo>
                  <a:pt x="122556" y="156210"/>
                </a:lnTo>
                <a:lnTo>
                  <a:pt x="140934" y="148590"/>
                </a:lnTo>
                <a:lnTo>
                  <a:pt x="158677" y="139700"/>
                </a:lnTo>
                <a:lnTo>
                  <a:pt x="211462" y="101600"/>
                </a:lnTo>
                <a:lnTo>
                  <a:pt x="230184" y="87630"/>
                </a:lnTo>
                <a:lnTo>
                  <a:pt x="250241" y="77470"/>
                </a:lnTo>
                <a:lnTo>
                  <a:pt x="272111" y="69850"/>
                </a:lnTo>
                <a:lnTo>
                  <a:pt x="282035" y="68580"/>
                </a:lnTo>
                <a:lnTo>
                  <a:pt x="291112" y="68580"/>
                </a:lnTo>
                <a:lnTo>
                  <a:pt x="299313" y="71120"/>
                </a:lnTo>
                <a:lnTo>
                  <a:pt x="306611" y="73660"/>
                </a:lnTo>
                <a:lnTo>
                  <a:pt x="309812" y="73660"/>
                </a:lnTo>
                <a:lnTo>
                  <a:pt x="311206" y="74930"/>
                </a:lnTo>
                <a:lnTo>
                  <a:pt x="332787" y="74930"/>
                </a:lnTo>
                <a:lnTo>
                  <a:pt x="332787" y="83820"/>
                </a:lnTo>
                <a:lnTo>
                  <a:pt x="331583" y="88900"/>
                </a:lnTo>
                <a:lnTo>
                  <a:pt x="330005" y="90170"/>
                </a:lnTo>
                <a:lnTo>
                  <a:pt x="277881" y="90170"/>
                </a:lnTo>
                <a:lnTo>
                  <a:pt x="259577" y="97790"/>
                </a:lnTo>
                <a:lnTo>
                  <a:pt x="241912" y="106680"/>
                </a:lnTo>
                <a:lnTo>
                  <a:pt x="207089" y="132080"/>
                </a:lnTo>
                <a:lnTo>
                  <a:pt x="189150" y="146050"/>
                </a:lnTo>
                <a:lnTo>
                  <a:pt x="174114" y="156210"/>
                </a:lnTo>
                <a:close/>
              </a:path>
              <a:path w="1189989" h="478789">
                <a:moveTo>
                  <a:pt x="311456" y="97790"/>
                </a:moveTo>
                <a:lnTo>
                  <a:pt x="306567" y="96520"/>
                </a:lnTo>
                <a:lnTo>
                  <a:pt x="290873" y="92710"/>
                </a:lnTo>
                <a:lnTo>
                  <a:pt x="279187" y="90170"/>
                </a:lnTo>
                <a:lnTo>
                  <a:pt x="330005" y="90170"/>
                </a:lnTo>
                <a:lnTo>
                  <a:pt x="328427" y="91440"/>
                </a:lnTo>
                <a:lnTo>
                  <a:pt x="325285" y="95250"/>
                </a:lnTo>
                <a:lnTo>
                  <a:pt x="321160" y="96520"/>
                </a:lnTo>
                <a:lnTo>
                  <a:pt x="317871" y="96520"/>
                </a:lnTo>
                <a:lnTo>
                  <a:pt x="311456" y="97790"/>
                </a:lnTo>
                <a:close/>
              </a:path>
              <a:path w="1189989" h="478789">
                <a:moveTo>
                  <a:pt x="68064" y="200660"/>
                </a:moveTo>
                <a:lnTo>
                  <a:pt x="46700" y="200660"/>
                </a:lnTo>
                <a:lnTo>
                  <a:pt x="46788" y="185420"/>
                </a:lnTo>
                <a:lnTo>
                  <a:pt x="86093" y="158750"/>
                </a:lnTo>
                <a:lnTo>
                  <a:pt x="103985" y="154940"/>
                </a:lnTo>
                <a:lnTo>
                  <a:pt x="109637" y="154940"/>
                </a:lnTo>
                <a:lnTo>
                  <a:pt x="113909" y="156210"/>
                </a:lnTo>
                <a:lnTo>
                  <a:pt x="174114" y="156210"/>
                </a:lnTo>
                <a:lnTo>
                  <a:pt x="170355" y="158750"/>
                </a:lnTo>
                <a:lnTo>
                  <a:pt x="150259" y="168910"/>
                </a:lnTo>
                <a:lnTo>
                  <a:pt x="128414" y="177800"/>
                </a:lnTo>
                <a:lnTo>
                  <a:pt x="101944" y="177800"/>
                </a:lnTo>
                <a:lnTo>
                  <a:pt x="91850" y="180340"/>
                </a:lnTo>
                <a:lnTo>
                  <a:pt x="82585" y="182880"/>
                </a:lnTo>
                <a:lnTo>
                  <a:pt x="74728" y="186690"/>
                </a:lnTo>
                <a:lnTo>
                  <a:pt x="70322" y="190500"/>
                </a:lnTo>
                <a:lnTo>
                  <a:pt x="69455" y="190500"/>
                </a:lnTo>
                <a:lnTo>
                  <a:pt x="68853" y="191770"/>
                </a:lnTo>
                <a:lnTo>
                  <a:pt x="69066" y="191770"/>
                </a:lnTo>
                <a:lnTo>
                  <a:pt x="68677" y="193040"/>
                </a:lnTo>
                <a:lnTo>
                  <a:pt x="68295" y="196850"/>
                </a:lnTo>
                <a:lnTo>
                  <a:pt x="68064" y="200660"/>
                </a:lnTo>
                <a:close/>
              </a:path>
              <a:path w="1189989" h="478789">
                <a:moveTo>
                  <a:pt x="121602" y="179070"/>
                </a:moveTo>
                <a:lnTo>
                  <a:pt x="115788" y="179070"/>
                </a:lnTo>
                <a:lnTo>
                  <a:pt x="111369" y="177800"/>
                </a:lnTo>
                <a:lnTo>
                  <a:pt x="128414" y="177800"/>
                </a:lnTo>
                <a:lnTo>
                  <a:pt x="121602" y="179070"/>
                </a:lnTo>
                <a:close/>
              </a:path>
              <a:path w="1189989" h="478789">
                <a:moveTo>
                  <a:pt x="68853" y="191770"/>
                </a:moveTo>
                <a:lnTo>
                  <a:pt x="69455" y="190500"/>
                </a:lnTo>
                <a:lnTo>
                  <a:pt x="69143" y="191519"/>
                </a:lnTo>
                <a:lnTo>
                  <a:pt x="68853" y="191770"/>
                </a:lnTo>
                <a:close/>
              </a:path>
              <a:path w="1189989" h="478789">
                <a:moveTo>
                  <a:pt x="69143" y="191519"/>
                </a:moveTo>
                <a:lnTo>
                  <a:pt x="69455" y="190500"/>
                </a:lnTo>
                <a:lnTo>
                  <a:pt x="70322" y="190500"/>
                </a:lnTo>
                <a:lnTo>
                  <a:pt x="69143" y="191519"/>
                </a:lnTo>
                <a:close/>
              </a:path>
              <a:path w="1189989" h="478789">
                <a:moveTo>
                  <a:pt x="69066" y="191770"/>
                </a:moveTo>
                <a:lnTo>
                  <a:pt x="68853" y="191770"/>
                </a:lnTo>
                <a:lnTo>
                  <a:pt x="69143" y="191519"/>
                </a:lnTo>
                <a:lnTo>
                  <a:pt x="69066" y="191770"/>
                </a:lnTo>
                <a:close/>
              </a:path>
              <a:path w="1189989" h="478789">
                <a:moveTo>
                  <a:pt x="157671" y="278130"/>
                </a:moveTo>
                <a:lnTo>
                  <a:pt x="27600" y="278130"/>
                </a:lnTo>
                <a:lnTo>
                  <a:pt x="19496" y="275590"/>
                </a:lnTo>
                <a:lnTo>
                  <a:pt x="0" y="242570"/>
                </a:lnTo>
                <a:lnTo>
                  <a:pt x="0" y="233680"/>
                </a:lnTo>
                <a:lnTo>
                  <a:pt x="2906" y="226060"/>
                </a:lnTo>
                <a:lnTo>
                  <a:pt x="11920" y="215900"/>
                </a:lnTo>
                <a:lnTo>
                  <a:pt x="17440" y="213360"/>
                </a:lnTo>
                <a:lnTo>
                  <a:pt x="28231" y="208280"/>
                </a:lnTo>
                <a:lnTo>
                  <a:pt x="33942" y="207010"/>
                </a:lnTo>
                <a:lnTo>
                  <a:pt x="44864" y="199390"/>
                </a:lnTo>
                <a:lnTo>
                  <a:pt x="46700" y="200660"/>
                </a:lnTo>
                <a:lnTo>
                  <a:pt x="68064" y="200660"/>
                </a:lnTo>
                <a:lnTo>
                  <a:pt x="67938" y="207010"/>
                </a:lnTo>
                <a:lnTo>
                  <a:pt x="67914" y="209550"/>
                </a:lnTo>
                <a:lnTo>
                  <a:pt x="61190" y="215900"/>
                </a:lnTo>
                <a:lnTo>
                  <a:pt x="53296" y="222250"/>
                </a:lnTo>
                <a:lnTo>
                  <a:pt x="45274" y="226060"/>
                </a:lnTo>
                <a:lnTo>
                  <a:pt x="37755" y="228600"/>
                </a:lnTo>
                <a:lnTo>
                  <a:pt x="31373" y="231140"/>
                </a:lnTo>
                <a:lnTo>
                  <a:pt x="23836" y="237490"/>
                </a:lnTo>
                <a:lnTo>
                  <a:pt x="21487" y="245110"/>
                </a:lnTo>
                <a:lnTo>
                  <a:pt x="24921" y="252730"/>
                </a:lnTo>
                <a:lnTo>
                  <a:pt x="34735" y="255270"/>
                </a:lnTo>
                <a:lnTo>
                  <a:pt x="93972" y="255270"/>
                </a:lnTo>
                <a:lnTo>
                  <a:pt x="116301" y="256540"/>
                </a:lnTo>
                <a:lnTo>
                  <a:pt x="219344" y="256540"/>
                </a:lnTo>
                <a:lnTo>
                  <a:pt x="215237" y="259080"/>
                </a:lnTo>
                <a:lnTo>
                  <a:pt x="206525" y="262890"/>
                </a:lnTo>
                <a:lnTo>
                  <a:pt x="197229" y="267970"/>
                </a:lnTo>
                <a:lnTo>
                  <a:pt x="187170" y="273050"/>
                </a:lnTo>
                <a:lnTo>
                  <a:pt x="176171" y="275590"/>
                </a:lnTo>
                <a:lnTo>
                  <a:pt x="157671" y="278130"/>
                </a:lnTo>
                <a:close/>
              </a:path>
              <a:path w="1189989" h="478789">
                <a:moveTo>
                  <a:pt x="219344" y="256540"/>
                </a:moveTo>
                <a:lnTo>
                  <a:pt x="137580" y="256540"/>
                </a:lnTo>
                <a:lnTo>
                  <a:pt x="156533" y="255270"/>
                </a:lnTo>
                <a:lnTo>
                  <a:pt x="171884" y="254000"/>
                </a:lnTo>
                <a:lnTo>
                  <a:pt x="179473" y="251460"/>
                </a:lnTo>
                <a:lnTo>
                  <a:pt x="187354" y="248920"/>
                </a:lnTo>
                <a:lnTo>
                  <a:pt x="195593" y="243840"/>
                </a:lnTo>
                <a:lnTo>
                  <a:pt x="234133" y="226060"/>
                </a:lnTo>
                <a:lnTo>
                  <a:pt x="245847" y="224790"/>
                </a:lnTo>
                <a:lnTo>
                  <a:pt x="423780" y="224790"/>
                </a:lnTo>
                <a:lnTo>
                  <a:pt x="463991" y="236220"/>
                </a:lnTo>
                <a:lnTo>
                  <a:pt x="475437" y="247650"/>
                </a:lnTo>
                <a:lnTo>
                  <a:pt x="238634" y="247650"/>
                </a:lnTo>
                <a:lnTo>
                  <a:pt x="231212" y="250190"/>
                </a:lnTo>
                <a:lnTo>
                  <a:pt x="223451" y="254000"/>
                </a:lnTo>
                <a:lnTo>
                  <a:pt x="219344" y="256540"/>
                </a:lnTo>
                <a:close/>
              </a:path>
              <a:path w="1189989" h="478789">
                <a:moveTo>
                  <a:pt x="784887" y="477520"/>
                </a:moveTo>
                <a:lnTo>
                  <a:pt x="775638" y="477520"/>
                </a:lnTo>
                <a:lnTo>
                  <a:pt x="766405" y="476250"/>
                </a:lnTo>
                <a:lnTo>
                  <a:pt x="758436" y="473710"/>
                </a:lnTo>
                <a:lnTo>
                  <a:pt x="751727" y="468630"/>
                </a:lnTo>
                <a:lnTo>
                  <a:pt x="746276" y="462280"/>
                </a:lnTo>
                <a:lnTo>
                  <a:pt x="664914" y="353060"/>
                </a:lnTo>
                <a:lnTo>
                  <a:pt x="656927" y="345440"/>
                </a:lnTo>
                <a:lnTo>
                  <a:pt x="647793" y="339090"/>
                </a:lnTo>
                <a:lnTo>
                  <a:pt x="637353" y="335280"/>
                </a:lnTo>
                <a:lnTo>
                  <a:pt x="625452" y="334010"/>
                </a:lnTo>
                <a:lnTo>
                  <a:pt x="495100" y="334010"/>
                </a:lnTo>
                <a:lnTo>
                  <a:pt x="487906" y="332740"/>
                </a:lnTo>
                <a:lnTo>
                  <a:pt x="468261" y="297180"/>
                </a:lnTo>
                <a:lnTo>
                  <a:pt x="467836" y="289560"/>
                </a:lnTo>
                <a:lnTo>
                  <a:pt x="467103" y="281940"/>
                </a:lnTo>
                <a:lnTo>
                  <a:pt x="438697" y="248920"/>
                </a:lnTo>
                <a:lnTo>
                  <a:pt x="431396" y="247650"/>
                </a:lnTo>
                <a:lnTo>
                  <a:pt x="475437" y="247650"/>
                </a:lnTo>
                <a:lnTo>
                  <a:pt x="490284" y="285750"/>
                </a:lnTo>
                <a:lnTo>
                  <a:pt x="490358" y="292100"/>
                </a:lnTo>
                <a:lnTo>
                  <a:pt x="492208" y="307340"/>
                </a:lnTo>
                <a:lnTo>
                  <a:pt x="491576" y="311150"/>
                </a:lnTo>
                <a:lnTo>
                  <a:pt x="625467" y="311150"/>
                </a:lnTo>
                <a:lnTo>
                  <a:pt x="642344" y="313690"/>
                </a:lnTo>
                <a:lnTo>
                  <a:pt x="657743" y="318770"/>
                </a:lnTo>
                <a:lnTo>
                  <a:pt x="671303" y="327660"/>
                </a:lnTo>
                <a:lnTo>
                  <a:pt x="682664" y="340360"/>
                </a:lnTo>
                <a:lnTo>
                  <a:pt x="763937" y="448310"/>
                </a:lnTo>
                <a:lnTo>
                  <a:pt x="768597" y="453390"/>
                </a:lnTo>
                <a:lnTo>
                  <a:pt x="773559" y="455930"/>
                </a:lnTo>
                <a:lnTo>
                  <a:pt x="868831" y="455930"/>
                </a:lnTo>
                <a:lnTo>
                  <a:pt x="868618" y="457200"/>
                </a:lnTo>
                <a:lnTo>
                  <a:pt x="866482" y="463550"/>
                </a:lnTo>
                <a:lnTo>
                  <a:pt x="863154" y="469900"/>
                </a:lnTo>
                <a:lnTo>
                  <a:pt x="802732" y="469900"/>
                </a:lnTo>
                <a:lnTo>
                  <a:pt x="795531" y="472440"/>
                </a:lnTo>
                <a:lnTo>
                  <a:pt x="791317" y="474980"/>
                </a:lnTo>
                <a:lnTo>
                  <a:pt x="784887" y="477520"/>
                </a:lnTo>
                <a:close/>
              </a:path>
              <a:path w="1189989" h="478789">
                <a:moveTo>
                  <a:pt x="1025677" y="344170"/>
                </a:moveTo>
                <a:lnTo>
                  <a:pt x="1015384" y="342900"/>
                </a:lnTo>
                <a:lnTo>
                  <a:pt x="1035267" y="342900"/>
                </a:lnTo>
                <a:lnTo>
                  <a:pt x="1025677" y="344170"/>
                </a:lnTo>
                <a:close/>
              </a:path>
              <a:path w="1189989" h="478789">
                <a:moveTo>
                  <a:pt x="868831" y="455930"/>
                </a:moveTo>
                <a:lnTo>
                  <a:pt x="773559" y="455930"/>
                </a:lnTo>
                <a:lnTo>
                  <a:pt x="779233" y="454660"/>
                </a:lnTo>
                <a:lnTo>
                  <a:pt x="786032" y="452120"/>
                </a:lnTo>
                <a:lnTo>
                  <a:pt x="790705" y="450850"/>
                </a:lnTo>
                <a:lnTo>
                  <a:pt x="796724" y="448310"/>
                </a:lnTo>
                <a:lnTo>
                  <a:pt x="804146" y="447040"/>
                </a:lnTo>
                <a:lnTo>
                  <a:pt x="819769" y="447040"/>
                </a:lnTo>
                <a:lnTo>
                  <a:pt x="824261" y="449580"/>
                </a:lnTo>
                <a:lnTo>
                  <a:pt x="829106" y="450850"/>
                </a:lnTo>
                <a:lnTo>
                  <a:pt x="837431" y="454660"/>
                </a:lnTo>
                <a:lnTo>
                  <a:pt x="869044" y="454660"/>
                </a:lnTo>
                <a:lnTo>
                  <a:pt x="868831" y="455930"/>
                </a:lnTo>
                <a:close/>
              </a:path>
              <a:path w="1189989" h="478789">
                <a:moveTo>
                  <a:pt x="851480" y="478790"/>
                </a:moveTo>
                <a:lnTo>
                  <a:pt x="843449" y="478790"/>
                </a:lnTo>
                <a:lnTo>
                  <a:pt x="831147" y="476250"/>
                </a:lnTo>
                <a:lnTo>
                  <a:pt x="825803" y="472440"/>
                </a:lnTo>
                <a:lnTo>
                  <a:pt x="814580" y="469900"/>
                </a:lnTo>
                <a:lnTo>
                  <a:pt x="863154" y="469900"/>
                </a:lnTo>
                <a:lnTo>
                  <a:pt x="858512" y="473710"/>
                </a:lnTo>
                <a:lnTo>
                  <a:pt x="851480" y="478790"/>
                </a:lnTo>
                <a:close/>
              </a:path>
            </a:pathLst>
          </a:custGeom>
          <a:solidFill>
            <a:srgbClr val="0A3853"/>
          </a:solidFill>
        </p:spPr>
        <p:txBody>
          <a:bodyPr wrap="square" lIns="0" tIns="0" rIns="0" bIns="0" rtlCol="0"/>
          <a:lstStyle/>
          <a:p>
            <a:endParaRPr/>
          </a:p>
        </p:txBody>
      </p:sp>
      <p:sp>
        <p:nvSpPr>
          <p:cNvPr id="17" name="object 17"/>
          <p:cNvSpPr txBox="1">
            <a:spLocks noGrp="1"/>
          </p:cNvSpPr>
          <p:nvPr>
            <p:ph type="title"/>
          </p:nvPr>
        </p:nvSpPr>
        <p:spPr>
          <a:prstGeom prst="rect">
            <a:avLst/>
          </a:prstGeom>
        </p:spPr>
        <p:txBody>
          <a:bodyPr vert="horz" wrap="square" lIns="0" tIns="8467" rIns="0" bIns="0" rtlCol="0">
            <a:spAutoFit/>
          </a:bodyPr>
          <a:lstStyle/>
          <a:p>
            <a:pPr marL="29211">
              <a:lnSpc>
                <a:spcPct val="100000"/>
              </a:lnSpc>
              <a:spcBef>
                <a:spcPts val="67"/>
              </a:spcBef>
            </a:pPr>
            <a:r>
              <a:rPr spc="127" dirty="0"/>
              <a:t>NC</a:t>
            </a:r>
            <a:r>
              <a:rPr spc="-127" dirty="0"/>
              <a:t> </a:t>
            </a:r>
            <a:r>
              <a:rPr spc="80" dirty="0"/>
              <a:t>Hometown</a:t>
            </a:r>
            <a:r>
              <a:rPr spc="-123" dirty="0"/>
              <a:t> </a:t>
            </a:r>
            <a:r>
              <a:rPr spc="100" dirty="0"/>
              <a:t>Strong</a:t>
            </a:r>
          </a:p>
        </p:txBody>
      </p:sp>
    </p:spTree>
    <p:extLst>
      <p:ext uri="{BB962C8B-B14F-4D97-AF65-F5344CB8AC3E}">
        <p14:creationId xmlns:p14="http://schemas.microsoft.com/office/powerpoint/2010/main" val="179489256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C5644E-FE0F-4A54-8461-D603C4A7907C}"/>
              </a:ext>
            </a:extLst>
          </p:cNvPr>
          <p:cNvSpPr txBox="1">
            <a:spLocks/>
          </p:cNvSpPr>
          <p:nvPr/>
        </p:nvSpPr>
        <p:spPr>
          <a:xfrm>
            <a:off x="554736" y="1315013"/>
            <a:ext cx="2292731" cy="215444"/>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endParaRPr kumimoji="0" lang="en-US" sz="1400" b="0" i="0" strike="noStrike" kern="1200" cap="none" spc="0" normalizeH="0" baseline="0" noProof="0">
              <a:ln>
                <a:noFill/>
              </a:ln>
              <a:solidFill>
                <a:srgbClr val="000000"/>
              </a:solidFill>
              <a:effectLst/>
              <a:uLnTx/>
              <a:uFillTx/>
              <a:latin typeface="Avenir Next LT Pro" panose="020B0504020202020204" pitchFamily="34" charset="0"/>
            </a:endParaRPr>
          </a:p>
        </p:txBody>
      </p:sp>
      <p:sp>
        <p:nvSpPr>
          <p:cNvPr id="10" name="TextBox 9">
            <a:extLst>
              <a:ext uri="{FF2B5EF4-FFF2-40B4-BE49-F238E27FC236}">
                <a16:creationId xmlns:a16="http://schemas.microsoft.com/office/drawing/2014/main" id="{EA1F4FC8-3C89-4C2C-B9AA-C087592D5546}"/>
              </a:ext>
            </a:extLst>
          </p:cNvPr>
          <p:cNvSpPr txBox="1">
            <a:spLocks/>
          </p:cNvSpPr>
          <p:nvPr/>
        </p:nvSpPr>
        <p:spPr>
          <a:xfrm>
            <a:off x="4573793" y="1539795"/>
            <a:ext cx="7057288" cy="492443"/>
          </a:xfrm>
          <a:prstGeom prst="rect">
            <a:avLst/>
          </a:prstGeom>
          <a:noFill/>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sz="160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lang="en-US">
                <a:effectLst/>
                <a:latin typeface="Avenir Next LT Pro" panose="020B0504020202020204" pitchFamily="34" charset="0"/>
                <a:ea typeface="Calibri" panose="020F0502020204030204" pitchFamily="34" charset="0"/>
                <a:cs typeface="Times New Roman" panose="02020603050405020304" pitchFamily="18" charset="0"/>
              </a:rPr>
              <a:t>Ensure availability of internet service at speeds of at least 100/20 Mbps for </a:t>
            </a:r>
            <a:br>
              <a:rPr lang="en-US">
                <a:effectLst/>
                <a:latin typeface="Avenir Next LT Pro" panose="020B0504020202020204" pitchFamily="34" charset="0"/>
                <a:ea typeface="Calibri" panose="020F0502020204030204" pitchFamily="34" charset="0"/>
                <a:cs typeface="Times New Roman" panose="02020603050405020304" pitchFamily="18" charset="0"/>
              </a:rPr>
            </a:br>
            <a:r>
              <a:rPr lang="en-US">
                <a:effectLst/>
                <a:latin typeface="Avenir Next LT Pro" panose="020B0504020202020204" pitchFamily="34" charset="0"/>
                <a:ea typeface="Calibri" panose="020F0502020204030204" pitchFamily="34" charset="0"/>
                <a:cs typeface="Times New Roman" panose="02020603050405020304" pitchFamily="18" charset="0"/>
              </a:rPr>
              <a:t>more than 98% of North Carolina households.</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11" name="TrackerNumWhite 11">
            <a:extLst>
              <a:ext uri="{FF2B5EF4-FFF2-40B4-BE49-F238E27FC236}">
                <a16:creationId xmlns:a16="http://schemas.microsoft.com/office/drawing/2014/main" id="{0D135011-6B4C-4B53-8B04-D8B8F8E03B69}"/>
              </a:ext>
            </a:extLst>
          </p:cNvPr>
          <p:cNvSpPr>
            <a:spLocks/>
          </p:cNvSpPr>
          <p:nvPr>
            <p:custDataLst>
              <p:tags r:id="rId1"/>
            </p:custDataLst>
          </p:nvPr>
        </p:nvSpPr>
        <p:spPr>
          <a:xfrm>
            <a:off x="3498805" y="1570202"/>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$971M</a:t>
            </a:r>
          </a:p>
        </p:txBody>
      </p:sp>
      <p:sp>
        <p:nvSpPr>
          <p:cNvPr id="14" name="TextBox 13">
            <a:extLst>
              <a:ext uri="{FF2B5EF4-FFF2-40B4-BE49-F238E27FC236}">
                <a16:creationId xmlns:a16="http://schemas.microsoft.com/office/drawing/2014/main" id="{503E78E6-8643-42C3-B674-EF9C7AC9A69B}"/>
              </a:ext>
            </a:extLst>
          </p:cNvPr>
          <p:cNvSpPr txBox="1">
            <a:spLocks/>
          </p:cNvSpPr>
          <p:nvPr/>
        </p:nvSpPr>
        <p:spPr>
          <a:xfrm>
            <a:off x="4573793" y="271434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Completing Access to Broadband (CAB)</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15" name="TrackerNumWhite 11">
            <a:extLst>
              <a:ext uri="{FF2B5EF4-FFF2-40B4-BE49-F238E27FC236}">
                <a16:creationId xmlns:a16="http://schemas.microsoft.com/office/drawing/2014/main" id="{76CCF425-3ECC-490D-9228-E17F5BB075C4}"/>
              </a:ext>
            </a:extLst>
          </p:cNvPr>
          <p:cNvSpPr>
            <a:spLocks/>
          </p:cNvSpPr>
          <p:nvPr>
            <p:custDataLst>
              <p:tags r:id="rId2"/>
            </p:custDataLst>
          </p:nvPr>
        </p:nvSpPr>
        <p:spPr>
          <a:xfrm>
            <a:off x="3498806" y="2684762"/>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$400M</a:t>
            </a:r>
          </a:p>
        </p:txBody>
      </p:sp>
      <p:sp>
        <p:nvSpPr>
          <p:cNvPr id="16" name="TextBox 15">
            <a:extLst>
              <a:ext uri="{FF2B5EF4-FFF2-40B4-BE49-F238E27FC236}">
                <a16:creationId xmlns:a16="http://schemas.microsoft.com/office/drawing/2014/main" id="{04FDC009-AB60-4439-BEFF-9C905DD1BF24}"/>
              </a:ext>
            </a:extLst>
          </p:cNvPr>
          <p:cNvSpPr txBox="1">
            <a:spLocks/>
          </p:cNvSpPr>
          <p:nvPr/>
        </p:nvSpPr>
        <p:spPr>
          <a:xfrm>
            <a:off x="4573793" y="2228485"/>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GREAT Grant ($350M American Rescue Plan Act; $30 State CIF)</a:t>
            </a:r>
          </a:p>
        </p:txBody>
      </p:sp>
      <p:sp>
        <p:nvSpPr>
          <p:cNvPr id="17" name="TrackerNumWhite 11">
            <a:extLst>
              <a:ext uri="{FF2B5EF4-FFF2-40B4-BE49-F238E27FC236}">
                <a16:creationId xmlns:a16="http://schemas.microsoft.com/office/drawing/2014/main" id="{FC725B2B-8D9A-4ED0-A510-E5A8CAE45F00}"/>
              </a:ext>
            </a:extLst>
          </p:cNvPr>
          <p:cNvSpPr>
            <a:spLocks/>
          </p:cNvSpPr>
          <p:nvPr>
            <p:custDataLst>
              <p:tags r:id="rId3"/>
            </p:custDataLst>
          </p:nvPr>
        </p:nvSpPr>
        <p:spPr>
          <a:xfrm>
            <a:off x="3498806" y="2190198"/>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$380M</a:t>
            </a:r>
          </a:p>
        </p:txBody>
      </p:sp>
      <p:sp>
        <p:nvSpPr>
          <p:cNvPr id="18" name="TextBox 17">
            <a:extLst>
              <a:ext uri="{FF2B5EF4-FFF2-40B4-BE49-F238E27FC236}">
                <a16:creationId xmlns:a16="http://schemas.microsoft.com/office/drawing/2014/main" id="{D5582CA1-43F6-4BC3-8759-1B4F3495B6EF}"/>
              </a:ext>
            </a:extLst>
          </p:cNvPr>
          <p:cNvSpPr txBox="1">
            <a:spLocks/>
          </p:cNvSpPr>
          <p:nvPr/>
        </p:nvSpPr>
        <p:spPr>
          <a:xfrm>
            <a:off x="4573793" y="3208904"/>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Stop Gap Solutions	</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19" name="TrackerNumWhite 11">
            <a:extLst>
              <a:ext uri="{FF2B5EF4-FFF2-40B4-BE49-F238E27FC236}">
                <a16:creationId xmlns:a16="http://schemas.microsoft.com/office/drawing/2014/main" id="{DB023B1A-8416-436D-BF09-9D30D7F9BD45}"/>
              </a:ext>
            </a:extLst>
          </p:cNvPr>
          <p:cNvSpPr>
            <a:spLocks/>
          </p:cNvSpPr>
          <p:nvPr>
            <p:custDataLst>
              <p:tags r:id="rId4"/>
            </p:custDataLst>
          </p:nvPr>
        </p:nvSpPr>
        <p:spPr>
          <a:xfrm>
            <a:off x="3498806" y="3185857"/>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$90M</a:t>
            </a:r>
          </a:p>
        </p:txBody>
      </p:sp>
      <p:grpSp>
        <p:nvGrpSpPr>
          <p:cNvPr id="20" name="CustomIcon">
            <a:extLst>
              <a:ext uri="{FF2B5EF4-FFF2-40B4-BE49-F238E27FC236}">
                <a16:creationId xmlns:a16="http://schemas.microsoft.com/office/drawing/2014/main" id="{57A8E535-6708-4350-8E94-3EF6956A3951}"/>
              </a:ext>
            </a:extLst>
          </p:cNvPr>
          <p:cNvGrpSpPr>
            <a:grpSpLocks/>
          </p:cNvGrpSpPr>
          <p:nvPr>
            <p:custDataLst>
              <p:tags r:id="rId5"/>
            </p:custDataLst>
          </p:nvPr>
        </p:nvGrpSpPr>
        <p:grpSpPr>
          <a:xfrm>
            <a:off x="774121" y="1450595"/>
            <a:ext cx="439432" cy="439432"/>
            <a:chOff x="-200025" y="-207010"/>
            <a:chExt cx="1019810" cy="1019810"/>
          </a:xfrm>
          <a:solidFill>
            <a:srgbClr val="0C3D61"/>
          </a:solidFill>
        </p:grpSpPr>
        <p:sp>
          <p:nvSpPr>
            <p:cNvPr id="21" name="Oval 20">
              <a:extLst>
                <a:ext uri="{FF2B5EF4-FFF2-40B4-BE49-F238E27FC236}">
                  <a16:creationId xmlns:a16="http://schemas.microsoft.com/office/drawing/2014/main" id="{23F3CD90-E7DE-4B97-831E-B66C1CF0F160}"/>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strike="noStrike" kern="1200" cap="none" spc="0" normalizeH="0" baseline="0" noProof="0">
                <a:ln>
                  <a:noFill/>
                </a:ln>
                <a:solidFill>
                  <a:srgbClr val="FFFFFF"/>
                </a:solidFill>
                <a:effectLst/>
                <a:uLnTx/>
                <a:uFillTx/>
                <a:latin typeface="Avenir Next LT Pro" panose="020B0504020202020204" pitchFamily="34" charset="0"/>
              </a:endParaRPr>
            </a:p>
          </p:txBody>
        </p:sp>
        <p:pic>
          <p:nvPicPr>
            <p:cNvPr id="22" name="Graphic 21">
              <a:extLst>
                <a:ext uri="{FF2B5EF4-FFF2-40B4-BE49-F238E27FC236}">
                  <a16:creationId xmlns:a16="http://schemas.microsoft.com/office/drawing/2014/main" id="{67FB4753-88A6-4A3A-9F45-4B06C53FC6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23" name="TextBox 22">
            <a:extLst>
              <a:ext uri="{FF2B5EF4-FFF2-40B4-BE49-F238E27FC236}">
                <a16:creationId xmlns:a16="http://schemas.microsoft.com/office/drawing/2014/main" id="{57F27EFC-98B2-4DA8-82D2-BF4426FD11F1}"/>
              </a:ext>
            </a:extLst>
          </p:cNvPr>
          <p:cNvSpPr txBox="1">
            <a:spLocks/>
          </p:cNvSpPr>
          <p:nvPr/>
        </p:nvSpPr>
        <p:spPr>
          <a:xfrm>
            <a:off x="1289740" y="1542874"/>
            <a:ext cx="2194656"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b="1" i="0" strike="noStrike" kern="1200" cap="all" spc="0" normalizeH="0" noProof="0">
                <a:ln>
                  <a:noFill/>
                </a:ln>
                <a:solidFill>
                  <a:srgbClr val="0C3D61"/>
                </a:solidFill>
                <a:effectLst/>
                <a:uLnTx/>
                <a:uFillTx/>
                <a:latin typeface="Avenir Next LT Pro" panose="020B0504020202020204" pitchFamily="34" charset="0"/>
              </a:rPr>
              <a:t>Infrastructure</a:t>
            </a:r>
          </a:p>
        </p:txBody>
      </p:sp>
      <p:sp>
        <p:nvSpPr>
          <p:cNvPr id="30" name="Rectangle 29">
            <a:extLst>
              <a:ext uri="{FF2B5EF4-FFF2-40B4-BE49-F238E27FC236}">
                <a16:creationId xmlns:a16="http://schemas.microsoft.com/office/drawing/2014/main" id="{4774C7F1-531E-4391-9C24-66B9C9180A52}"/>
              </a:ext>
            </a:extLst>
          </p:cNvPr>
          <p:cNvSpPr>
            <a:spLocks/>
          </p:cNvSpPr>
          <p:nvPr/>
        </p:nvSpPr>
        <p:spPr>
          <a:xfrm>
            <a:off x="4573793" y="5125077"/>
            <a:ext cx="6966884"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effectLst/>
                <a:latin typeface="Avenir Next LT Pro" panose="020B0504020202020204" pitchFamily="34" charset="0"/>
                <a:ea typeface="Calibri" panose="020F0502020204030204" pitchFamily="34" charset="0"/>
                <a:cs typeface="Times New Roman" panose="02020603050405020304" pitchFamily="18" charset="0"/>
              </a:rPr>
              <a:t>Improve awareness and enable all North Carolina citizens to realize the benefits of high-speed internet through digital literacy allowing access to the digital economy.</a:t>
            </a:r>
            <a:endParaRPr kumimoji="0" lang="en-US" sz="1600" b="0" i="0" strike="noStrike" kern="1200" cap="none" spc="0" normalizeH="0" baseline="0" noProof="0">
              <a:ln>
                <a:noFill/>
              </a:ln>
              <a:solidFill>
                <a:srgbClr val="000000"/>
              </a:solidFill>
              <a:effectLst/>
              <a:uLnTx/>
              <a:uFillTx/>
              <a:latin typeface="Avenir Next LT Pro" panose="020B0504020202020204" pitchFamily="34" charset="0"/>
            </a:endParaRPr>
          </a:p>
        </p:txBody>
      </p:sp>
      <p:sp>
        <p:nvSpPr>
          <p:cNvPr id="31" name="TrackerNumWhite 11">
            <a:extLst>
              <a:ext uri="{FF2B5EF4-FFF2-40B4-BE49-F238E27FC236}">
                <a16:creationId xmlns:a16="http://schemas.microsoft.com/office/drawing/2014/main" id="{D0434FD4-EE4F-4AD2-9612-F44F99D48FA8}"/>
              </a:ext>
            </a:extLst>
          </p:cNvPr>
          <p:cNvSpPr>
            <a:spLocks/>
          </p:cNvSpPr>
          <p:nvPr>
            <p:custDataLst>
              <p:tags r:id="rId6"/>
            </p:custDataLst>
          </p:nvPr>
        </p:nvSpPr>
        <p:spPr>
          <a:xfrm>
            <a:off x="3492551" y="5194511"/>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strike="noStrike" kern="1200" cap="none" spc="0" normalizeH="0" baseline="0" noProof="0">
                <a:ln>
                  <a:noFill/>
                </a:ln>
                <a:solidFill>
                  <a:srgbClr val="FFFFFF"/>
                </a:solidFill>
                <a:effectLst/>
                <a:uLnTx/>
                <a:uFillTx/>
                <a:latin typeface="Avenir Next LT Pro" panose="020B0504020202020204" pitchFamily="34" charset="0"/>
                <a:cs typeface="Arial" panose="020B0604020202020204" pitchFamily="34" charset="0"/>
              </a:rPr>
              <a:t>$</a:t>
            </a:r>
            <a:r>
              <a:rPr kumimoji="0" lang="en-US" sz="1600" b="0" i="0" strike="noStrike" kern="1200" cap="none" spc="0" normalizeH="0" baseline="0" noProof="0">
                <a:ln>
                  <a:noFill/>
                </a:ln>
                <a:solidFill>
                  <a:srgbClr val="FFFFFF"/>
                </a:solidFill>
                <a:effectLst/>
                <a:uLnTx/>
                <a:uFillTx/>
                <a:latin typeface="Avenir Next LT Pro" panose="020B0504020202020204" pitchFamily="34" charset="0"/>
                <a:cs typeface="Arial" panose="020B0604020202020204" pitchFamily="34" charset="0"/>
              </a:rPr>
              <a:t>50M</a:t>
            </a:r>
            <a:endParaRPr kumimoji="0" lang="en-US" sz="1400" b="0" i="0" strike="noStrike" kern="1200" cap="none" spc="0" normalizeH="0" baseline="0" noProof="0">
              <a:ln>
                <a:noFill/>
              </a:ln>
              <a:solidFill>
                <a:srgbClr val="FFFFFF"/>
              </a:solidFill>
              <a:effectLst/>
              <a:uLnTx/>
              <a:uFillTx/>
              <a:latin typeface="Avenir Next LT Pro" panose="020B05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6F9FDF96-3474-4737-9222-1A30111B9AB2}"/>
              </a:ext>
            </a:extLst>
          </p:cNvPr>
          <p:cNvSpPr txBox="1">
            <a:spLocks/>
          </p:cNvSpPr>
          <p:nvPr/>
        </p:nvSpPr>
        <p:spPr>
          <a:xfrm>
            <a:off x="1290570" y="5124691"/>
            <a:ext cx="2193825" cy="492443"/>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b="1" i="0" strike="noStrike" kern="1200" cap="all" spc="0" normalizeH="0" noProof="0">
                <a:ln>
                  <a:noFill/>
                </a:ln>
                <a:solidFill>
                  <a:srgbClr val="0C3D61"/>
                </a:solidFill>
                <a:effectLst/>
                <a:uLnTx/>
                <a:uFillTx/>
                <a:latin typeface="Avenir Next LT Pro" panose="020B0504020202020204" pitchFamily="34" charset="0"/>
              </a:rPr>
              <a:t>Awareness and Digital Literacy</a:t>
            </a:r>
            <a:endParaRPr kumimoji="0" lang="en-US" b="0" i="0" strike="noStrike" kern="1200" cap="all" spc="0" normalizeH="0" noProof="0">
              <a:ln>
                <a:noFill/>
              </a:ln>
              <a:solidFill>
                <a:srgbClr val="0C3D61"/>
              </a:solidFill>
              <a:effectLst/>
              <a:uLnTx/>
              <a:uFillTx/>
              <a:latin typeface="Avenir Next LT Pro" panose="020B0504020202020204" pitchFamily="34" charset="0"/>
            </a:endParaRPr>
          </a:p>
        </p:txBody>
      </p:sp>
      <p:grpSp>
        <p:nvGrpSpPr>
          <p:cNvPr id="33" name="CustomIcon">
            <a:extLst>
              <a:ext uri="{FF2B5EF4-FFF2-40B4-BE49-F238E27FC236}">
                <a16:creationId xmlns:a16="http://schemas.microsoft.com/office/drawing/2014/main" id="{20361D0C-4003-4112-B9D3-E9834C69923B}"/>
              </a:ext>
            </a:extLst>
          </p:cNvPr>
          <p:cNvGrpSpPr>
            <a:grpSpLocks/>
          </p:cNvGrpSpPr>
          <p:nvPr>
            <p:custDataLst>
              <p:tags r:id="rId7"/>
            </p:custDataLst>
          </p:nvPr>
        </p:nvGrpSpPr>
        <p:grpSpPr>
          <a:xfrm>
            <a:off x="774952" y="5149858"/>
            <a:ext cx="439432" cy="439432"/>
            <a:chOff x="-200025" y="-207010"/>
            <a:chExt cx="1019810" cy="1019810"/>
          </a:xfrm>
          <a:solidFill>
            <a:srgbClr val="0C3D61"/>
          </a:solidFill>
        </p:grpSpPr>
        <p:sp>
          <p:nvSpPr>
            <p:cNvPr id="34" name="Oval 33">
              <a:extLst>
                <a:ext uri="{FF2B5EF4-FFF2-40B4-BE49-F238E27FC236}">
                  <a16:creationId xmlns:a16="http://schemas.microsoft.com/office/drawing/2014/main" id="{93980124-BBCE-4850-8A2F-0FC7800E0D42}"/>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strike="noStrike" kern="1200" cap="none" spc="0" normalizeH="0" baseline="0" noProof="0">
                <a:ln>
                  <a:noFill/>
                </a:ln>
                <a:solidFill>
                  <a:srgbClr val="FFFFFF"/>
                </a:solidFill>
                <a:effectLst/>
                <a:uLnTx/>
                <a:uFillTx/>
                <a:latin typeface="Avenir Next LT Pro" panose="020B0504020202020204" pitchFamily="34" charset="0"/>
              </a:endParaRPr>
            </a:p>
          </p:txBody>
        </p:sp>
        <p:pic>
          <p:nvPicPr>
            <p:cNvPr id="35" name="Graphic 34">
              <a:extLst>
                <a:ext uri="{FF2B5EF4-FFF2-40B4-BE49-F238E27FC236}">
                  <a16:creationId xmlns:a16="http://schemas.microsoft.com/office/drawing/2014/main" id="{43790721-05AA-4271-BA70-DF636E651E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sp>
        <p:nvSpPr>
          <p:cNvPr id="45" name="TextBox 44">
            <a:extLst>
              <a:ext uri="{FF2B5EF4-FFF2-40B4-BE49-F238E27FC236}">
                <a16:creationId xmlns:a16="http://schemas.microsoft.com/office/drawing/2014/main" id="{BDD998CF-6A52-476F-A37E-18DDF94C87CD}"/>
              </a:ext>
            </a:extLst>
          </p:cNvPr>
          <p:cNvSpPr txBox="1">
            <a:spLocks/>
          </p:cNvSpPr>
          <p:nvPr/>
        </p:nvSpPr>
        <p:spPr>
          <a:xfrm>
            <a:off x="4560049" y="372209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Broadband Make Ready Accelerator (Pole Replacement Fund) </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47" name="TrackerNumWhite 11">
            <a:extLst>
              <a:ext uri="{FF2B5EF4-FFF2-40B4-BE49-F238E27FC236}">
                <a16:creationId xmlns:a16="http://schemas.microsoft.com/office/drawing/2014/main" id="{9C8CAC47-B8C6-42BC-8DE9-D37939E89B1F}"/>
              </a:ext>
            </a:extLst>
          </p:cNvPr>
          <p:cNvSpPr>
            <a:spLocks/>
          </p:cNvSpPr>
          <p:nvPr>
            <p:custDataLst>
              <p:tags r:id="rId8"/>
            </p:custDataLst>
          </p:nvPr>
        </p:nvSpPr>
        <p:spPr>
          <a:xfrm>
            <a:off x="3485062" y="3681627"/>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$100M</a:t>
            </a:r>
          </a:p>
        </p:txBody>
      </p:sp>
      <p:sp>
        <p:nvSpPr>
          <p:cNvPr id="50" name="TextBox 49">
            <a:extLst>
              <a:ext uri="{FF2B5EF4-FFF2-40B4-BE49-F238E27FC236}">
                <a16:creationId xmlns:a16="http://schemas.microsoft.com/office/drawing/2014/main" id="{47B9F48C-66D7-4203-B919-BAE1A7B7C7E9}"/>
              </a:ext>
            </a:extLst>
          </p:cNvPr>
          <p:cNvSpPr txBox="1">
            <a:spLocks/>
          </p:cNvSpPr>
          <p:nvPr/>
        </p:nvSpPr>
        <p:spPr>
          <a:xfrm>
            <a:off x="4559382" y="4220398"/>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b="0" i="0" strike="noStrike" kern="1200" cap="none" spc="0" normalizeH="0" baseline="0" noProof="0">
                <a:ln>
                  <a:noFill/>
                </a:ln>
                <a:solidFill>
                  <a:srgbClr val="000000"/>
                </a:solidFill>
                <a:effectLst/>
                <a:uLnTx/>
                <a:uFillTx/>
                <a:latin typeface="Avenir Next LT Pro" panose="020B0504020202020204" pitchFamily="34" charset="0"/>
              </a:rPr>
              <a:t>Broadband Mapping</a:t>
            </a:r>
            <a:endParaRPr kumimoji="0" lang="en-US" b="0" i="0" strike="noStrike" kern="1200" cap="none" spc="0" normalizeH="0" baseline="30000" noProof="0">
              <a:ln>
                <a:noFill/>
              </a:ln>
              <a:solidFill>
                <a:srgbClr val="000000"/>
              </a:solidFill>
              <a:effectLst/>
              <a:uLnTx/>
              <a:uFillTx/>
              <a:latin typeface="Avenir Next LT Pro" panose="020B0504020202020204" pitchFamily="34" charset="0"/>
            </a:endParaRPr>
          </a:p>
        </p:txBody>
      </p:sp>
      <p:sp>
        <p:nvSpPr>
          <p:cNvPr id="51" name="TrackerNumWhite 11">
            <a:extLst>
              <a:ext uri="{FF2B5EF4-FFF2-40B4-BE49-F238E27FC236}">
                <a16:creationId xmlns:a16="http://schemas.microsoft.com/office/drawing/2014/main" id="{423021BB-0263-4333-AD40-7602806E12BD}"/>
              </a:ext>
            </a:extLst>
          </p:cNvPr>
          <p:cNvSpPr>
            <a:spLocks/>
          </p:cNvSpPr>
          <p:nvPr>
            <p:custDataLst>
              <p:tags r:id="rId9"/>
            </p:custDataLst>
          </p:nvPr>
        </p:nvSpPr>
        <p:spPr>
          <a:xfrm>
            <a:off x="3484395" y="4223171"/>
            <a:ext cx="761239" cy="292018"/>
          </a:xfrm>
          <a:prstGeom prst="round2SameRect">
            <a:avLst/>
          </a:prstGeom>
          <a:solidFill>
            <a:srgbClr val="00B05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strike="noStrike" kern="1200" cap="none" spc="0" normalizeH="0" baseline="0" noProof="0">
                <a:ln>
                  <a:noFill/>
                </a:ln>
                <a:solidFill>
                  <a:srgbClr val="FFFFFF"/>
                </a:solidFill>
                <a:effectLst/>
                <a:uLnTx/>
                <a:uFillTx/>
                <a:latin typeface="Avenir Next LT Pro" panose="020B0504020202020204" pitchFamily="34" charset="0"/>
              </a:rPr>
              <a:t>$1M</a:t>
            </a:r>
          </a:p>
        </p:txBody>
      </p:sp>
      <p:sp>
        <p:nvSpPr>
          <p:cNvPr id="37" name="TextBox 36">
            <a:extLst>
              <a:ext uri="{FF2B5EF4-FFF2-40B4-BE49-F238E27FC236}">
                <a16:creationId xmlns:a16="http://schemas.microsoft.com/office/drawing/2014/main" id="{D373AF88-D414-479E-B932-7D9C37F7779C}"/>
              </a:ext>
            </a:extLst>
          </p:cNvPr>
          <p:cNvSpPr txBox="1">
            <a:spLocks/>
          </p:cNvSpPr>
          <p:nvPr/>
        </p:nvSpPr>
        <p:spPr>
          <a:xfrm>
            <a:off x="285750" y="362487"/>
            <a:ext cx="11526660" cy="492443"/>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r>
              <a:rPr lang="en-US" sz="3200" cap="all">
                <a:solidFill>
                  <a:srgbClr val="4472C4">
                    <a:lumMod val="50000"/>
                  </a:srgbClr>
                </a:solidFill>
                <a:latin typeface="Avenir Next LT Pro" panose="020B0504020202020204" pitchFamily="34" charset="0"/>
                <a:ea typeface="Cambria" charset="0"/>
              </a:rPr>
              <a:t>American rescue plan act funds Investment plan </a:t>
            </a:r>
          </a:p>
        </p:txBody>
      </p:sp>
      <p:sp>
        <p:nvSpPr>
          <p:cNvPr id="44" name="Rectangle 43">
            <a:extLst>
              <a:ext uri="{FF2B5EF4-FFF2-40B4-BE49-F238E27FC236}">
                <a16:creationId xmlns:a16="http://schemas.microsoft.com/office/drawing/2014/main" id="{F2C51141-0DD2-75F9-2130-4E5E3E972776}"/>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9F9E3D9-4509-B9AA-CD94-EDB928DFE073}"/>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DCB79D12-0722-5396-6CFB-ED10F9AA3CB0}"/>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810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Project FUNDING</a:t>
            </a:r>
          </a:p>
        </p:txBody>
      </p:sp>
      <p:sp>
        <p:nvSpPr>
          <p:cNvPr id="6" name="Rectangle 5">
            <a:extLst>
              <a:ext uri="{FF2B5EF4-FFF2-40B4-BE49-F238E27FC236}">
                <a16:creationId xmlns:a16="http://schemas.microsoft.com/office/drawing/2014/main" id="{FCF42AA5-9D90-2B00-CF26-F764B7D04F93}"/>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3E8AA0-2EFF-02E2-B9E7-60CCF40B32B3}"/>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75E4606-8678-1CFC-F9C6-4E2DC06C2BC3}"/>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C28E9427-C65A-CB7C-877D-F8FA976BB84D}"/>
              </a:ext>
            </a:extLst>
          </p:cNvPr>
          <p:cNvGraphicFramePr/>
          <p:nvPr/>
        </p:nvGraphicFramePr>
        <p:xfrm>
          <a:off x="2479701" y="854330"/>
          <a:ext cx="950362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5D04DC1-37E4-BAB8-2178-01D12339AC3E}"/>
              </a:ext>
            </a:extLst>
          </p:cNvPr>
          <p:cNvSpPr txBox="1"/>
          <p:nvPr/>
        </p:nvSpPr>
        <p:spPr>
          <a:xfrm>
            <a:off x="386965" y="1263911"/>
            <a:ext cx="2092736" cy="2563587"/>
          </a:xfrm>
          <a:prstGeom prst="rect">
            <a:avLst/>
          </a:prstGeom>
          <a:noFill/>
          <a:effectLst>
            <a:outerShdw blurRad="50800" dist="50800" dir="5400000" algn="ctr" rotWithShape="0">
              <a:schemeClr val="bg1">
                <a:alpha val="11000"/>
              </a:schemeClr>
            </a:outerShdw>
          </a:effectLst>
        </p:spPr>
        <p:txBody>
          <a:bodyPr wrap="square" rtlCol="0">
            <a:spAutoFit/>
          </a:bodyPr>
          <a:lstStyle/>
          <a:p>
            <a:pPr marL="285750" indent="-285750" algn="l">
              <a:lnSpc>
                <a:spcPct val="125000"/>
              </a:lnSpc>
              <a:spcBef>
                <a:spcPts val="600"/>
              </a:spcBef>
              <a:buFont typeface="Arial" panose="020B0604020202020204" pitchFamily="34" charset="0"/>
              <a:buChar char="•"/>
            </a:pPr>
            <a:r>
              <a:rPr lang="en-US">
                <a:solidFill>
                  <a:srgbClr val="000000"/>
                </a:solidFill>
                <a:latin typeface="Avenir Next LT Pro" panose="020B0504020202020204" pitchFamily="34" charset="0"/>
                <a:cs typeface="Arial" panose="020B0604020202020204" pitchFamily="34" charset="0"/>
              </a:rPr>
              <a:t>NC Maximum is $4M per project</a:t>
            </a:r>
          </a:p>
          <a:p>
            <a:pPr marL="285750" indent="-285750" algn="l">
              <a:lnSpc>
                <a:spcPct val="125000"/>
              </a:lnSpc>
              <a:spcBef>
                <a:spcPts val="600"/>
              </a:spcBef>
              <a:buFont typeface="Arial" panose="020B0604020202020204" pitchFamily="34" charset="0"/>
              <a:buChar char="•"/>
            </a:pPr>
            <a:r>
              <a:rPr lang="en-US">
                <a:solidFill>
                  <a:srgbClr val="000000"/>
                </a:solidFill>
                <a:latin typeface="Avenir Next LT Pro" panose="020B0504020202020204" pitchFamily="34" charset="0"/>
                <a:cs typeface="Arial" panose="020B0604020202020204" pitchFamily="34" charset="0"/>
              </a:rPr>
              <a:t>County contributions can be ARP or General Fund</a:t>
            </a:r>
            <a:endParaRPr lang="en-US" sz="1600">
              <a:solidFill>
                <a:srgbClr val="000000"/>
              </a:solidFill>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87552618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Questions</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CAFF62-9201-54C0-45D3-8E4BFA2222F3}"/>
              </a:ext>
            </a:extLst>
          </p:cNvPr>
          <p:cNvSpPr txBox="1"/>
          <p:nvPr/>
        </p:nvSpPr>
        <p:spPr>
          <a:xfrm>
            <a:off x="912814" y="1436926"/>
            <a:ext cx="6100762" cy="338554"/>
          </a:xfrm>
          <a:prstGeom prst="rect">
            <a:avLst/>
          </a:prstGeom>
          <a:noFill/>
        </p:spPr>
        <p:txBody>
          <a:bodyPr wrap="square">
            <a:spAutoFit/>
          </a:bodyPr>
          <a:lstStyle/>
          <a:p>
            <a:r>
              <a:rPr lang="en-US" sz="1600">
                <a:latin typeface="Avenir Next LT Pro" panose="020B0504020202020204" pitchFamily="34" charset="0"/>
                <a:hlinkClick r:id="rId3"/>
              </a:rPr>
              <a:t>ncbroadband.gov</a:t>
            </a:r>
            <a:endParaRPr lang="en-US" sz="1600">
              <a:latin typeface="Avenir Next LT Pro" panose="020B0504020202020204" pitchFamily="34" charset="0"/>
            </a:endParaRPr>
          </a:p>
        </p:txBody>
      </p:sp>
      <p:sp>
        <p:nvSpPr>
          <p:cNvPr id="11" name="TextBox 10">
            <a:extLst>
              <a:ext uri="{FF2B5EF4-FFF2-40B4-BE49-F238E27FC236}">
                <a16:creationId xmlns:a16="http://schemas.microsoft.com/office/drawing/2014/main" id="{D2DFA76D-52EF-5031-6FD6-24DA94FE1F01}"/>
              </a:ext>
            </a:extLst>
          </p:cNvPr>
          <p:cNvSpPr txBox="1"/>
          <p:nvPr/>
        </p:nvSpPr>
        <p:spPr>
          <a:xfrm>
            <a:off x="912814" y="1813459"/>
            <a:ext cx="6100762" cy="338554"/>
          </a:xfrm>
          <a:prstGeom prst="rect">
            <a:avLst/>
          </a:prstGeom>
          <a:noFill/>
        </p:spPr>
        <p:txBody>
          <a:bodyPr wrap="square">
            <a:spAutoFit/>
          </a:bodyPr>
          <a:lstStyle/>
          <a:p>
            <a:r>
              <a:rPr lang="en-US" sz="1600" dirty="0">
                <a:latin typeface="Avenir Next LT Pro" panose="020B0504020202020204" pitchFamily="34" charset="0"/>
                <a:hlinkClick r:id="rId4"/>
              </a:rPr>
              <a:t>N.C. Broadband Survey</a:t>
            </a:r>
            <a:endParaRPr lang="en-US" sz="1600" dirty="0">
              <a:latin typeface="Avenir Next LT Pro" panose="020B0504020202020204" pitchFamily="34" charset="0"/>
            </a:endParaRPr>
          </a:p>
        </p:txBody>
      </p:sp>
      <p:sp>
        <p:nvSpPr>
          <p:cNvPr id="13" name="TextBox 12">
            <a:extLst>
              <a:ext uri="{FF2B5EF4-FFF2-40B4-BE49-F238E27FC236}">
                <a16:creationId xmlns:a16="http://schemas.microsoft.com/office/drawing/2014/main" id="{491AE790-AEDE-E05A-EC91-F049705FE7FB}"/>
              </a:ext>
            </a:extLst>
          </p:cNvPr>
          <p:cNvSpPr txBox="1"/>
          <p:nvPr/>
        </p:nvSpPr>
        <p:spPr>
          <a:xfrm>
            <a:off x="686671" y="1085250"/>
            <a:ext cx="6100762" cy="369332"/>
          </a:xfrm>
          <a:prstGeom prst="rect">
            <a:avLst/>
          </a:prstGeom>
          <a:noFill/>
        </p:spPr>
        <p:txBody>
          <a:bodyPr wrap="square">
            <a:spAutoFit/>
          </a:bodyPr>
          <a:lstStyle/>
          <a:p>
            <a:r>
              <a:rPr lang="en-US" sz="1800" b="1">
                <a:latin typeface="Avenir Next LT Pro" panose="020B0504020202020204" pitchFamily="34" charset="0"/>
              </a:rPr>
              <a:t>Helpful Links:</a:t>
            </a:r>
            <a:endParaRPr lang="en-US">
              <a:latin typeface="Avenir Next LT Pro" panose="020B0504020202020204" pitchFamily="34" charset="0"/>
            </a:endParaRPr>
          </a:p>
        </p:txBody>
      </p:sp>
      <p:sp>
        <p:nvSpPr>
          <p:cNvPr id="14" name="TextBox 13">
            <a:extLst>
              <a:ext uri="{FF2B5EF4-FFF2-40B4-BE49-F238E27FC236}">
                <a16:creationId xmlns:a16="http://schemas.microsoft.com/office/drawing/2014/main" id="{58F06B0D-8ED2-9AD6-35EE-6D4139A16FBA}"/>
              </a:ext>
            </a:extLst>
          </p:cNvPr>
          <p:cNvSpPr txBox="1"/>
          <p:nvPr/>
        </p:nvSpPr>
        <p:spPr>
          <a:xfrm>
            <a:off x="713488" y="2839365"/>
            <a:ext cx="6100762" cy="369332"/>
          </a:xfrm>
          <a:prstGeom prst="rect">
            <a:avLst/>
          </a:prstGeom>
          <a:noFill/>
        </p:spPr>
        <p:txBody>
          <a:bodyPr wrap="square">
            <a:spAutoFit/>
          </a:bodyPr>
          <a:lstStyle/>
          <a:p>
            <a:r>
              <a:rPr lang="en-US" b="1">
                <a:latin typeface="Avenir Next LT Pro" panose="020B0504020202020204" pitchFamily="34" charset="0"/>
              </a:rPr>
              <a:t>Infrastructure Contact:</a:t>
            </a:r>
            <a:endParaRPr lang="en-US">
              <a:latin typeface="Avenir Next LT Pro" panose="020B0504020202020204" pitchFamily="34" charset="0"/>
            </a:endParaRPr>
          </a:p>
        </p:txBody>
      </p:sp>
      <p:sp>
        <p:nvSpPr>
          <p:cNvPr id="17" name="TextBox 16">
            <a:extLst>
              <a:ext uri="{FF2B5EF4-FFF2-40B4-BE49-F238E27FC236}">
                <a16:creationId xmlns:a16="http://schemas.microsoft.com/office/drawing/2014/main" id="{EFCFE8F7-072E-1ABA-B1D4-38B906CCE551}"/>
              </a:ext>
            </a:extLst>
          </p:cNvPr>
          <p:cNvSpPr txBox="1"/>
          <p:nvPr/>
        </p:nvSpPr>
        <p:spPr>
          <a:xfrm>
            <a:off x="693508" y="4587320"/>
            <a:ext cx="6100762" cy="369332"/>
          </a:xfrm>
          <a:prstGeom prst="rect">
            <a:avLst/>
          </a:prstGeom>
          <a:noFill/>
        </p:spPr>
        <p:txBody>
          <a:bodyPr wrap="square">
            <a:spAutoFit/>
          </a:bodyPr>
          <a:lstStyle/>
          <a:p>
            <a:r>
              <a:rPr lang="en-US" b="1">
                <a:latin typeface="Avenir Next LT Pro" panose="020B0504020202020204" pitchFamily="34" charset="0"/>
              </a:rPr>
              <a:t>Digital Equity and Literacy Contact:</a:t>
            </a:r>
            <a:endParaRPr lang="en-US">
              <a:latin typeface="Avenir Next LT Pro" panose="020B0504020202020204" pitchFamily="34" charset="0"/>
            </a:endParaRPr>
          </a:p>
        </p:txBody>
      </p:sp>
      <p:sp>
        <p:nvSpPr>
          <p:cNvPr id="18" name="Text Placeholder 2">
            <a:extLst>
              <a:ext uri="{FF2B5EF4-FFF2-40B4-BE49-F238E27FC236}">
                <a16:creationId xmlns:a16="http://schemas.microsoft.com/office/drawing/2014/main" id="{C64B13FC-78CF-E578-E230-8B32D8FEA643}"/>
              </a:ext>
            </a:extLst>
          </p:cNvPr>
          <p:cNvSpPr txBox="1">
            <a:spLocks/>
          </p:cNvSpPr>
          <p:nvPr/>
        </p:nvSpPr>
        <p:spPr>
          <a:xfrm>
            <a:off x="853506" y="4943420"/>
            <a:ext cx="5242494" cy="1233794"/>
          </a:xfrm>
          <a:prstGeom prst="rect">
            <a:avLst/>
          </a:prstGeom>
        </p:spPr>
        <p:txBody>
          <a:bodyPr wrap="none">
            <a:noAutofit/>
          </a:bodyPr>
          <a:lstStyle>
            <a:lvl1pPr marL="0" marR="0" indent="0" algn="l" defTabSz="914400" rtl="0" eaLnBrk="1" fontAlgn="t" latinLnBrk="0" hangingPunct="0">
              <a:lnSpc>
                <a:spcPct val="150000"/>
              </a:lnSpc>
              <a:spcBef>
                <a:spcPts val="400"/>
              </a:spcBef>
              <a:spcAft>
                <a:spcPts val="0"/>
              </a:spcAft>
              <a:buClrTx/>
              <a:buSzTx/>
              <a:buFont typeface="Arial" panose="020B0604020202020204" pitchFamily="34" charset="0"/>
              <a:buNone/>
              <a:tabLst/>
              <a:defRPr sz="12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b="1"/>
              <a:t>Maggie Woods</a:t>
            </a:r>
            <a:br>
              <a:rPr lang="en-US"/>
            </a:br>
            <a:r>
              <a:rPr lang="en-US"/>
              <a:t>Digital Equity Manager – NCDIT Office of Digital Equity and Literacy</a:t>
            </a:r>
            <a:br>
              <a:rPr lang="en-US"/>
            </a:br>
            <a:r>
              <a:rPr lang="en-US">
                <a:hlinkClick r:id="rId5"/>
              </a:rPr>
              <a:t>maggie.woods@nc.gov</a:t>
            </a:r>
            <a:r>
              <a:rPr lang="en-US"/>
              <a:t> </a:t>
            </a:r>
            <a:br>
              <a:rPr lang="en-US" sz="1400"/>
            </a:br>
            <a:endParaRPr lang="en-US" sz="1400"/>
          </a:p>
        </p:txBody>
      </p:sp>
      <p:sp>
        <p:nvSpPr>
          <p:cNvPr id="19" name="Text Placeholder 2">
            <a:extLst>
              <a:ext uri="{FF2B5EF4-FFF2-40B4-BE49-F238E27FC236}">
                <a16:creationId xmlns:a16="http://schemas.microsoft.com/office/drawing/2014/main" id="{4E4142CB-5CC3-EA7D-8A4C-B34E5535952B}"/>
              </a:ext>
            </a:extLst>
          </p:cNvPr>
          <p:cNvSpPr txBox="1">
            <a:spLocks/>
          </p:cNvSpPr>
          <p:nvPr/>
        </p:nvSpPr>
        <p:spPr>
          <a:xfrm>
            <a:off x="912814" y="3182573"/>
            <a:ext cx="7499666" cy="13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spcBef>
                <a:spcPts val="400"/>
              </a:spcBef>
              <a:buFont typeface="Arial" panose="020B0604020202020204" pitchFamily="34" charset="0"/>
              <a:buNone/>
            </a:pPr>
            <a:r>
              <a:rPr lang="en-US" sz="1200" b="1">
                <a:latin typeface="Avenir Next LT Pro" panose="020B0504020202020204" pitchFamily="34" charset="77"/>
              </a:rPr>
              <a:t>Jeffrey M Brooks</a:t>
            </a:r>
            <a:br>
              <a:rPr lang="en-US" sz="1200" b="1">
                <a:latin typeface="Avenir Next LT Pro" panose="020B0504020202020204" pitchFamily="34" charset="77"/>
              </a:rPr>
            </a:br>
            <a:r>
              <a:rPr lang="en-US" sz="1200">
                <a:latin typeface="Avenir Next LT Pro" panose="020B0504020202020204" pitchFamily="34" charset="77"/>
              </a:rPr>
              <a:t>Senior Program Manager – CAB and Stop Gap Programs, NCDIT Broadband Infrastructure Office</a:t>
            </a:r>
            <a:br>
              <a:rPr lang="en-US" sz="1200">
                <a:latin typeface="Avenir Next LT Pro" panose="020B0504020202020204" pitchFamily="34" charset="77"/>
              </a:rPr>
            </a:br>
            <a:r>
              <a:rPr lang="en-US" sz="1200">
                <a:solidFill>
                  <a:schemeClr val="accent5">
                    <a:lumMod val="75000"/>
                  </a:schemeClr>
                </a:solidFill>
                <a:latin typeface="Avenir Next LT Pro" panose="020B0504020202020204" pitchFamily="34" charset="77"/>
                <a:hlinkClick r:id="rId6">
                  <a:extLst>
                    <a:ext uri="{A12FA001-AC4F-418D-AE19-62706E023703}">
                      <ahyp:hlinkClr xmlns:ahyp="http://schemas.microsoft.com/office/drawing/2018/hyperlinkcolor" val="tx"/>
                    </a:ext>
                  </a:extLst>
                </a:hlinkClick>
              </a:rPr>
              <a:t>jeffrey.brooks@nc.gov</a:t>
            </a:r>
            <a:br>
              <a:rPr lang="en-US" sz="1200">
                <a:latin typeface="Avenir Next LT Pro" panose="020B0504020202020204" pitchFamily="34" charset="77"/>
              </a:rPr>
            </a:br>
            <a:r>
              <a:rPr lang="en-US" sz="1200">
                <a:latin typeface="Avenir Next LT Pro" panose="020B0504020202020204" pitchFamily="34" charset="77"/>
              </a:rPr>
              <a:t>(919) 602-8080</a:t>
            </a:r>
          </a:p>
        </p:txBody>
      </p:sp>
      <p:sp>
        <p:nvSpPr>
          <p:cNvPr id="20" name="TextBox 19">
            <a:extLst>
              <a:ext uri="{FF2B5EF4-FFF2-40B4-BE49-F238E27FC236}">
                <a16:creationId xmlns:a16="http://schemas.microsoft.com/office/drawing/2014/main" id="{5F89680C-A513-A64F-72B8-14D17E9EC89C}"/>
              </a:ext>
            </a:extLst>
          </p:cNvPr>
          <p:cNvSpPr txBox="1"/>
          <p:nvPr/>
        </p:nvSpPr>
        <p:spPr>
          <a:xfrm>
            <a:off x="912814" y="2187855"/>
            <a:ext cx="4260077" cy="338554"/>
          </a:xfrm>
          <a:prstGeom prst="rect">
            <a:avLst/>
          </a:prstGeom>
          <a:noFill/>
        </p:spPr>
        <p:txBody>
          <a:bodyPr wrap="square">
            <a:spAutoFit/>
          </a:bodyPr>
          <a:lstStyle/>
          <a:p>
            <a:r>
              <a:rPr lang="en-US" sz="1600">
                <a:latin typeface="Avenir Next LT Pro" panose="020B0504020202020204" pitchFamily="34" charset="0"/>
                <a:hlinkClick r:id="rId7"/>
              </a:rPr>
              <a:t>Affordable Connectivity Program Materials</a:t>
            </a:r>
            <a:endParaRPr lang="en-US" sz="1600">
              <a:latin typeface="Avenir Next LT Pro" panose="020B0504020202020204" pitchFamily="34" charset="0"/>
            </a:endParaRPr>
          </a:p>
        </p:txBody>
      </p:sp>
    </p:spTree>
    <p:extLst>
      <p:ext uri="{BB962C8B-B14F-4D97-AF65-F5344CB8AC3E}">
        <p14:creationId xmlns:p14="http://schemas.microsoft.com/office/powerpoint/2010/main" val="78089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2065CDC-B41A-AAC1-9944-49BC2E7BD513}"/>
              </a:ext>
            </a:extLst>
          </p:cNvPr>
          <p:cNvSpPr>
            <a:spLocks noGrp="1" noChangeArrowheads="1"/>
          </p:cNvSpPr>
          <p:nvPr>
            <p:ph type="title"/>
          </p:nvPr>
        </p:nvSpPr>
        <p:spPr>
          <a:xfrm>
            <a:off x="309563" y="365125"/>
            <a:ext cx="10515600" cy="1325563"/>
          </a:xfrm>
        </p:spPr>
        <p:txBody>
          <a:bodyPr/>
          <a:lstStyle/>
          <a:p>
            <a:r>
              <a:rPr lang="en-US" altLang="en-US" sz="4000">
                <a:ea typeface="Calibri" panose="020F0502020204030204" pitchFamily="34" charset="0"/>
                <a:cs typeface="Times New Roman" panose="02020603050405020304" pitchFamily="18" charset="0"/>
              </a:rPr>
              <a:t>Tier 1 Annual Recovery Plans</a:t>
            </a:r>
            <a:endParaRPr lang="en-US" altLang="en-US" sz="4000">
              <a:ea typeface="Calibri" panose="020F0502020204030204" pitchFamily="34" charset="0"/>
            </a:endParaRPr>
          </a:p>
        </p:txBody>
      </p:sp>
      <p:sp>
        <p:nvSpPr>
          <p:cNvPr id="3" name="TextBox 2">
            <a:extLst>
              <a:ext uri="{FF2B5EF4-FFF2-40B4-BE49-F238E27FC236}">
                <a16:creationId xmlns:a16="http://schemas.microsoft.com/office/drawing/2014/main" id="{B3EF2B03-5F9C-9959-7C9F-072BA6F9B92D}"/>
              </a:ext>
            </a:extLst>
          </p:cNvPr>
          <p:cNvSpPr txBox="1"/>
          <p:nvPr/>
        </p:nvSpPr>
        <p:spPr>
          <a:xfrm>
            <a:off x="4735513" y="2833688"/>
            <a:ext cx="7205662" cy="2955925"/>
          </a:xfrm>
          <a:prstGeom prst="rect">
            <a:avLst/>
          </a:prstGeom>
          <a:noFill/>
        </p:spPr>
        <p:txBody>
          <a:bodyPr>
            <a:spAutoFit/>
          </a:bodyPr>
          <a:lstStyle/>
          <a:p>
            <a:pPr marL="285750" indent="-285750">
              <a:spcAft>
                <a:spcPts val="1200"/>
              </a:spcAft>
              <a:buFont typeface="Arial" panose="020B0604020202020204" pitchFamily="34" charset="0"/>
              <a:buChar char="•"/>
              <a:defRPr/>
            </a:pPr>
            <a:r>
              <a:rPr lang="en-US" sz="2800" spc="200" dirty="0">
                <a:latin typeface="Arial" panose="020B0604020202020204" pitchFamily="34" charset="0"/>
                <a:cs typeface="Arial" panose="020B0604020202020204" pitchFamily="34" charset="0"/>
              </a:rPr>
              <a:t>For more details, go to page 39 of the Compliance and Reporting Guidance for SLFRF, Version 4.1, June 17, 2022 document.</a:t>
            </a:r>
          </a:p>
          <a:p>
            <a:pPr marL="285750" indent="-285750">
              <a:buFont typeface="Arial" panose="020B0604020202020204" pitchFamily="34" charset="0"/>
              <a:buChar char="•"/>
              <a:defRPr/>
            </a:pPr>
            <a:r>
              <a:rPr lang="en-US" sz="3200" u="sng" dirty="0">
                <a:solidFill>
                  <a:srgbClr val="0563C1"/>
                </a:solidFill>
                <a:ea typeface="Calibri" panose="020F0502020204030204" pitchFamily="34" charset="0"/>
                <a:cs typeface="Times New Roman" panose="02020603050405020304" pitchFamily="18" charset="0"/>
                <a:hlinkClick r:id="rId3"/>
              </a:rPr>
              <a:t>SLFRF-Recovery-Plan-Performance-Report-Template.docx (live.com)</a:t>
            </a:r>
            <a:r>
              <a:rPr lang="en-US" dirty="0">
                <a:ea typeface="Calibri" panose="020F0502020204030204" pitchFamily="34" charset="0"/>
                <a:cs typeface="Times New Roman" panose="02020603050405020304" pitchFamily="18" charset="0"/>
              </a:rPr>
              <a:t>	</a:t>
            </a:r>
            <a:endParaRPr lang="en-US" sz="2800" dirty="0"/>
          </a:p>
        </p:txBody>
      </p:sp>
      <p:pic>
        <p:nvPicPr>
          <p:cNvPr id="31748" name="Picture 6" descr="A picture containing diagram&#10;&#10;Description automatically generated">
            <a:extLst>
              <a:ext uri="{FF2B5EF4-FFF2-40B4-BE49-F238E27FC236}">
                <a16:creationId xmlns:a16="http://schemas.microsoft.com/office/drawing/2014/main" id="{984C8196-DA02-977F-E418-262EB23E1A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956" b="12810"/>
          <a:stretch>
            <a:fillRect/>
          </a:stretch>
        </p:blipFill>
        <p:spPr bwMode="auto">
          <a:xfrm>
            <a:off x="109538" y="2209800"/>
            <a:ext cx="443547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159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B7520E-C8B2-6629-E322-7CFA27B189A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5" name="Title 1">
            <a:extLst>
              <a:ext uri="{FF2B5EF4-FFF2-40B4-BE49-F238E27FC236}">
                <a16:creationId xmlns:a16="http://schemas.microsoft.com/office/drawing/2014/main" id="{CEFEF006-DF96-4894-18CF-7A733377E114}"/>
              </a:ext>
            </a:extLst>
          </p:cNvPr>
          <p:cNvSpPr>
            <a:spLocks noGrp="1" noChangeArrowheads="1"/>
          </p:cNvSpPr>
          <p:nvPr>
            <p:ph type="title"/>
          </p:nvPr>
        </p:nvSpPr>
        <p:spPr>
          <a:xfrm>
            <a:off x="295275" y="352425"/>
            <a:ext cx="10515600" cy="1325563"/>
          </a:xfrm>
        </p:spPr>
        <p:txBody>
          <a:bodyPr/>
          <a:lstStyle/>
          <a:p>
            <a:r>
              <a:rPr lang="en-US" altLang="en-US" sz="4000"/>
              <a:t>Tier 2</a:t>
            </a:r>
          </a:p>
        </p:txBody>
      </p:sp>
      <p:sp>
        <p:nvSpPr>
          <p:cNvPr id="33796" name="Content Placeholder 2">
            <a:extLst>
              <a:ext uri="{FF2B5EF4-FFF2-40B4-BE49-F238E27FC236}">
                <a16:creationId xmlns:a16="http://schemas.microsoft.com/office/drawing/2014/main" id="{C082857A-168A-47BE-0750-4685B0FE8264}"/>
              </a:ext>
            </a:extLst>
          </p:cNvPr>
          <p:cNvSpPr>
            <a:spLocks noGrp="1" noChangeArrowheads="1"/>
          </p:cNvSpPr>
          <p:nvPr>
            <p:ph idx="1"/>
          </p:nvPr>
        </p:nvSpPr>
        <p:spPr>
          <a:xfrm>
            <a:off x="6367463" y="2544763"/>
            <a:ext cx="5553075" cy="4313237"/>
          </a:xfrm>
        </p:spPr>
        <p:txBody>
          <a:bodyPr/>
          <a:lstStyle/>
          <a:p>
            <a:pPr marL="0" indent="0">
              <a:lnSpc>
                <a:spcPct val="100000"/>
              </a:lnSpc>
              <a:spcBef>
                <a:spcPct val="0"/>
              </a:spcBef>
              <a:spcAft>
                <a:spcPts val="600"/>
              </a:spcAft>
              <a:buFont typeface="Arial" panose="020B0604020202020204" pitchFamily="34" charset="0"/>
              <a:buNone/>
            </a:pPr>
            <a:r>
              <a:rPr lang="en-US" altLang="en-US"/>
              <a:t>Tier 2 includes metropolitan cities and counties with a population below 250,000 residents that are allocated more than $10M in SLFRF funding, and NEUs that are allocated more than $10M in SLFRF funding.</a:t>
            </a:r>
          </a:p>
        </p:txBody>
      </p:sp>
      <p:pic>
        <p:nvPicPr>
          <p:cNvPr id="33797" name="Picture 3">
            <a:extLst>
              <a:ext uri="{FF2B5EF4-FFF2-40B4-BE49-F238E27FC236}">
                <a16:creationId xmlns:a16="http://schemas.microsoft.com/office/drawing/2014/main" id="{2C1409A8-9264-4931-F1DA-91E57BFFFD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959475" y="2608263"/>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descr="Moving, Retirement and Real Estate in Asheville and Western NC">
            <a:extLst>
              <a:ext uri="{FF2B5EF4-FFF2-40B4-BE49-F238E27FC236}">
                <a16:creationId xmlns:a16="http://schemas.microsoft.com/office/drawing/2014/main" id="{9FCF16FE-3725-2CE4-EBC9-FB0659A1F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18"/>
          <a:stretch>
            <a:fillRect/>
          </a:stretch>
        </p:blipFill>
        <p:spPr bwMode="auto">
          <a:xfrm>
            <a:off x="485775" y="2170113"/>
            <a:ext cx="50673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1">
            <a:extLst>
              <a:ext uri="{FF2B5EF4-FFF2-40B4-BE49-F238E27FC236}">
                <a16:creationId xmlns:a16="http://schemas.microsoft.com/office/drawing/2014/main" id="{79AF07A6-94B9-90B0-525A-33C0C8C975B1}"/>
              </a:ext>
            </a:extLst>
          </p:cNvPr>
          <p:cNvSpPr txBox="1">
            <a:spLocks noChangeArrowheads="1"/>
          </p:cNvSpPr>
          <p:nvPr/>
        </p:nvSpPr>
        <p:spPr bwMode="auto">
          <a:xfrm>
            <a:off x="365125" y="5961063"/>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Asheville, NC</a:t>
            </a:r>
          </a:p>
        </p:txBody>
      </p:sp>
    </p:spTree>
    <p:extLst>
      <p:ext uri="{BB962C8B-B14F-4D97-AF65-F5344CB8AC3E}">
        <p14:creationId xmlns:p14="http://schemas.microsoft.com/office/powerpoint/2010/main" val="783750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FB90E2C-5D9C-1E15-7955-3B4A4D08E48F}"/>
              </a:ext>
            </a:extLst>
          </p:cNvPr>
          <p:cNvGraphicFramePr>
            <a:graphicFrameLocks noGrp="1"/>
          </p:cNvGraphicFramePr>
          <p:nvPr/>
        </p:nvGraphicFramePr>
        <p:xfrm>
          <a:off x="1073150" y="1743075"/>
          <a:ext cx="10045699" cy="4327523"/>
        </p:xfrm>
        <a:graphic>
          <a:graphicData uri="http://schemas.openxmlformats.org/drawingml/2006/table">
            <a:tbl>
              <a:tblPr firstRow="1" firstCol="1" bandRow="1">
                <a:tableStyleId>{5C22544A-7EE6-4342-B048-85BDC9FD1C3A}</a:tableStyleId>
              </a:tblPr>
              <a:tblGrid>
                <a:gridCol w="2109505">
                  <a:extLst>
                    <a:ext uri="{9D8B030D-6E8A-4147-A177-3AD203B41FA5}">
                      <a16:colId xmlns:a16="http://schemas.microsoft.com/office/drawing/2014/main" val="20000"/>
                    </a:ext>
                  </a:extLst>
                </a:gridCol>
                <a:gridCol w="2661667">
                  <a:extLst>
                    <a:ext uri="{9D8B030D-6E8A-4147-A177-3AD203B41FA5}">
                      <a16:colId xmlns:a16="http://schemas.microsoft.com/office/drawing/2014/main" val="20001"/>
                    </a:ext>
                  </a:extLst>
                </a:gridCol>
                <a:gridCol w="2490834">
                  <a:extLst>
                    <a:ext uri="{9D8B030D-6E8A-4147-A177-3AD203B41FA5}">
                      <a16:colId xmlns:a16="http://schemas.microsoft.com/office/drawing/2014/main" val="20002"/>
                    </a:ext>
                  </a:extLst>
                </a:gridCol>
                <a:gridCol w="2783693">
                  <a:extLst>
                    <a:ext uri="{9D8B030D-6E8A-4147-A177-3AD203B41FA5}">
                      <a16:colId xmlns:a16="http://schemas.microsoft.com/office/drawing/2014/main" val="20003"/>
                    </a:ext>
                  </a:extLst>
                </a:gridCol>
              </a:tblGrid>
              <a:tr h="385303">
                <a:tc>
                  <a:txBody>
                    <a:bodyPr/>
                    <a:lstStyle/>
                    <a:p>
                      <a:pPr marL="0" marR="0">
                        <a:lnSpc>
                          <a:spcPct val="107000"/>
                        </a:lnSpc>
                        <a:spcBef>
                          <a:spcPts val="0"/>
                        </a:spcBef>
                        <a:spcAft>
                          <a:spcPts val="800"/>
                        </a:spcAft>
                        <a:tabLst>
                          <a:tab pos="1689100" algn="l"/>
                        </a:tabLst>
                      </a:pPr>
                      <a:r>
                        <a:rPr lang="en-US" sz="1800" dirty="0">
                          <a:effectLst/>
                        </a:rPr>
                        <a:t>Status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Period Covered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0"/>
                  </a:ext>
                </a:extLst>
              </a:tr>
              <a:tr h="788444">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Initial P&amp;E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1/31/2022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3/3/2021 to 12/31/2021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1"/>
                  </a:ext>
                </a:extLst>
              </a:tr>
              <a:tr h="788444">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4/30/2022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1/1/2022 to 3/31/2022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2"/>
                  </a:ext>
                </a:extLst>
              </a:tr>
              <a:tr h="788444">
                <a:tc>
                  <a:txBody>
                    <a:bodyPr/>
                    <a:lstStyle/>
                    <a:p>
                      <a:pPr marL="0" marR="0">
                        <a:lnSpc>
                          <a:spcPct val="107000"/>
                        </a:lnSpc>
                        <a:spcBef>
                          <a:spcPts val="0"/>
                        </a:spcBef>
                        <a:spcAft>
                          <a:spcPts val="800"/>
                        </a:spcAft>
                        <a:tabLst>
                          <a:tab pos="16891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Done</a:t>
                      </a: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7/31/2022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4/1/2022 to 6/30/2022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3"/>
                  </a:ext>
                </a:extLst>
              </a:tr>
              <a:tr h="788444">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10/31/2022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7/1/2022 to 9/30/2022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4"/>
                  </a:ext>
                </a:extLst>
              </a:tr>
              <a:tr h="788444">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P&amp;E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1/31/2023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10/1/2022 to 12/31/2022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5"/>
                  </a:ext>
                </a:extLst>
              </a:tr>
            </a:tbl>
          </a:graphicData>
        </a:graphic>
      </p:graphicFrame>
      <p:sp>
        <p:nvSpPr>
          <p:cNvPr id="7" name="Arrow: Right 6">
            <a:extLst>
              <a:ext uri="{FF2B5EF4-FFF2-40B4-BE49-F238E27FC236}">
                <a16:creationId xmlns:a16="http://schemas.microsoft.com/office/drawing/2014/main" id="{20DDD900-8F50-A473-2205-FC85B22847CF}"/>
              </a:ext>
            </a:extLst>
          </p:cNvPr>
          <p:cNvSpPr/>
          <p:nvPr/>
        </p:nvSpPr>
        <p:spPr>
          <a:xfrm>
            <a:off x="2012950" y="6338888"/>
            <a:ext cx="6721475" cy="1539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highlight>
                <a:srgbClr val="FF0000"/>
              </a:highlight>
            </a:endParaRPr>
          </a:p>
        </p:txBody>
      </p:sp>
      <p:sp>
        <p:nvSpPr>
          <p:cNvPr id="35880" name="TextBox 5">
            <a:extLst>
              <a:ext uri="{FF2B5EF4-FFF2-40B4-BE49-F238E27FC236}">
                <a16:creationId xmlns:a16="http://schemas.microsoft.com/office/drawing/2014/main" id="{C5D04DD3-93E7-2F6D-ECE5-668F4CCA6E92}"/>
              </a:ext>
            </a:extLst>
          </p:cNvPr>
          <p:cNvSpPr txBox="1">
            <a:spLocks noChangeArrowheads="1"/>
          </p:cNvSpPr>
          <p:nvPr/>
        </p:nvSpPr>
        <p:spPr bwMode="auto">
          <a:xfrm>
            <a:off x="9048750" y="6149975"/>
            <a:ext cx="301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rPr>
              <a:t>April 30, 2027</a:t>
            </a:r>
          </a:p>
        </p:txBody>
      </p:sp>
      <p:sp>
        <p:nvSpPr>
          <p:cNvPr id="35881" name="Title 1">
            <a:extLst>
              <a:ext uri="{FF2B5EF4-FFF2-40B4-BE49-F238E27FC236}">
                <a16:creationId xmlns:a16="http://schemas.microsoft.com/office/drawing/2014/main" id="{35455627-C82C-CD63-F837-B65E16CE7657}"/>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2022 Tier 2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spTree>
    <p:extLst>
      <p:ext uri="{BB962C8B-B14F-4D97-AF65-F5344CB8AC3E}">
        <p14:creationId xmlns:p14="http://schemas.microsoft.com/office/powerpoint/2010/main" val="266441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04F4CFEB-40D6-B85C-C9EB-520FE8A438CA}"/>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2 Quarterly Reports</a:t>
            </a:r>
          </a:p>
        </p:txBody>
      </p:sp>
      <p:sp>
        <p:nvSpPr>
          <p:cNvPr id="10" name="TextBox 9">
            <a:extLst>
              <a:ext uri="{FF2B5EF4-FFF2-40B4-BE49-F238E27FC236}">
                <a16:creationId xmlns:a16="http://schemas.microsoft.com/office/drawing/2014/main" id="{96C73B38-C2F1-4683-A4FA-0ADA79BE15E2}"/>
              </a:ext>
            </a:extLst>
          </p:cNvPr>
          <p:cNvSpPr txBox="1"/>
          <p:nvPr/>
        </p:nvSpPr>
        <p:spPr>
          <a:xfrm>
            <a:off x="6605588" y="2386013"/>
            <a:ext cx="5240337" cy="2830512"/>
          </a:xfrm>
          <a:prstGeom prst="rect">
            <a:avLst/>
          </a:prstGeom>
          <a:noFill/>
        </p:spPr>
        <p:txBody>
          <a:bodyPr>
            <a:spAutoFit/>
          </a:bodyPr>
          <a:lstStyle/>
          <a:p>
            <a:pPr marL="463550" indent="-463550">
              <a:spcAft>
                <a:spcPts val="1200"/>
              </a:spcAft>
              <a:defRPr/>
            </a:pPr>
            <a:r>
              <a:rPr lang="en-US" sz="2400" spc="200" dirty="0">
                <a:latin typeface="Arial" panose="020B0604020202020204" pitchFamily="34" charset="0"/>
                <a:cs typeface="Arial" panose="020B0604020202020204" pitchFamily="34" charset="0"/>
              </a:rPr>
              <a:t>•	</a:t>
            </a:r>
            <a:r>
              <a:rPr lang="en-US" sz="2800" dirty="0">
                <a:hlinkClick r:id="rId3"/>
              </a:rPr>
              <a:t>Microsoft Word - SLFRF PE Report User </a:t>
            </a:r>
            <a:r>
              <a:rPr lang="en-US" sz="2800" dirty="0" err="1">
                <a:hlinkClick r:id="rId3"/>
              </a:rPr>
              <a:t>Guide.JULY</a:t>
            </a:r>
            <a:r>
              <a:rPr lang="en-US" sz="2800" dirty="0">
                <a:hlinkClick r:id="rId3"/>
              </a:rPr>
              <a:t> Version 3.1 Final (treasury.gov)</a:t>
            </a:r>
            <a:endParaRPr lang="en-US" sz="2800" dirty="0"/>
          </a:p>
          <a:p>
            <a:pPr marL="463550" indent="-463550">
              <a:spcAft>
                <a:spcPts val="1200"/>
              </a:spcAft>
              <a:buFont typeface="Arial" panose="020B0604020202020204" pitchFamily="34" charset="0"/>
              <a:buChar char="•"/>
              <a:defRPr/>
            </a:pPr>
            <a:r>
              <a:rPr lang="en-US" sz="2800" dirty="0">
                <a:hlinkClick r:id="rId4"/>
              </a:rPr>
              <a:t>SLFRF Compliance and Reporting Guidance (treasury.gov)</a:t>
            </a:r>
            <a:endParaRPr lang="en-US" sz="2800" spc="200" dirty="0">
              <a:latin typeface="Arial" panose="020B0604020202020204" pitchFamily="34" charset="0"/>
              <a:cs typeface="Arial" panose="020B0604020202020204" pitchFamily="34" charset="0"/>
            </a:endParaRPr>
          </a:p>
        </p:txBody>
      </p:sp>
      <p:pic>
        <p:nvPicPr>
          <p:cNvPr id="37892" name="Picture 2" descr="Downtown: Gastonia | Our State">
            <a:extLst>
              <a:ext uri="{FF2B5EF4-FFF2-40B4-BE49-F238E27FC236}">
                <a16:creationId xmlns:a16="http://schemas.microsoft.com/office/drawing/2014/main" id="{87C33D9F-E352-36B6-0448-B77567AED5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775" y="2192338"/>
            <a:ext cx="609441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2">
            <a:extLst>
              <a:ext uri="{FF2B5EF4-FFF2-40B4-BE49-F238E27FC236}">
                <a16:creationId xmlns:a16="http://schemas.microsoft.com/office/drawing/2014/main" id="{19238F7C-F9B0-9F33-E1F1-CA97216EB5B7}"/>
              </a:ext>
            </a:extLst>
          </p:cNvPr>
          <p:cNvSpPr txBox="1">
            <a:spLocks noChangeArrowheads="1"/>
          </p:cNvSpPr>
          <p:nvPr/>
        </p:nvSpPr>
        <p:spPr bwMode="auto">
          <a:xfrm>
            <a:off x="131763" y="5408613"/>
            <a:ext cx="359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Gastonia, NC</a:t>
            </a:r>
          </a:p>
        </p:txBody>
      </p:sp>
    </p:spTree>
    <p:extLst>
      <p:ext uri="{BB962C8B-B14F-4D97-AF65-F5344CB8AC3E}">
        <p14:creationId xmlns:p14="http://schemas.microsoft.com/office/powerpoint/2010/main" val="16584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589BDB-0CDE-DFD9-446A-F54557E75E5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39" name="Title 1">
            <a:extLst>
              <a:ext uri="{FF2B5EF4-FFF2-40B4-BE49-F238E27FC236}">
                <a16:creationId xmlns:a16="http://schemas.microsoft.com/office/drawing/2014/main" id="{5B42671E-ECA8-B41F-B5F4-65D4FEF90E04}"/>
              </a:ext>
            </a:extLst>
          </p:cNvPr>
          <p:cNvSpPr>
            <a:spLocks noGrp="1" noChangeArrowheads="1"/>
          </p:cNvSpPr>
          <p:nvPr>
            <p:ph type="title"/>
          </p:nvPr>
        </p:nvSpPr>
        <p:spPr>
          <a:xfrm>
            <a:off x="295275" y="352425"/>
            <a:ext cx="10515600" cy="1325563"/>
          </a:xfrm>
        </p:spPr>
        <p:txBody>
          <a:bodyPr/>
          <a:lstStyle/>
          <a:p>
            <a:r>
              <a:rPr lang="en-US" altLang="en-US" sz="4000"/>
              <a:t>Tier 5</a:t>
            </a:r>
          </a:p>
        </p:txBody>
      </p:sp>
      <p:sp>
        <p:nvSpPr>
          <p:cNvPr id="39940" name="Content Placeholder 2">
            <a:extLst>
              <a:ext uri="{FF2B5EF4-FFF2-40B4-BE49-F238E27FC236}">
                <a16:creationId xmlns:a16="http://schemas.microsoft.com/office/drawing/2014/main" id="{B44CC613-57A8-1D81-9F21-6363D374B74C}"/>
              </a:ext>
            </a:extLst>
          </p:cNvPr>
          <p:cNvSpPr>
            <a:spLocks noGrp="1" noChangeArrowheads="1"/>
          </p:cNvSpPr>
          <p:nvPr>
            <p:ph idx="1"/>
          </p:nvPr>
        </p:nvSpPr>
        <p:spPr>
          <a:xfrm>
            <a:off x="6367463" y="2544763"/>
            <a:ext cx="5553075" cy="4313237"/>
          </a:xfrm>
        </p:spPr>
        <p:txBody>
          <a:bodyPr/>
          <a:lstStyle/>
          <a:p>
            <a:pPr marL="0" indent="0">
              <a:lnSpc>
                <a:spcPct val="100000"/>
              </a:lnSpc>
              <a:spcBef>
                <a:spcPct val="0"/>
              </a:spcBef>
              <a:spcAft>
                <a:spcPts val="600"/>
              </a:spcAft>
              <a:buFont typeface="Arial" panose="020B0604020202020204" pitchFamily="34" charset="0"/>
              <a:buNone/>
            </a:pPr>
            <a:r>
              <a:rPr lang="en-US" altLang="en-US"/>
              <a:t>Tier 5 include metropolitan cities and counties with a population below 250,000 residents that are allocated less than $10M in SLFRF funding, and NEUs that are allocated less than $10M in SLFRF funding</a:t>
            </a:r>
          </a:p>
        </p:txBody>
      </p:sp>
      <p:pic>
        <p:nvPicPr>
          <p:cNvPr id="39941" name="Picture 3">
            <a:extLst>
              <a:ext uri="{FF2B5EF4-FFF2-40B4-BE49-F238E27FC236}">
                <a16:creationId xmlns:a16="http://schemas.microsoft.com/office/drawing/2014/main" id="{8A35CAF8-8407-CEA8-4D11-0B107E8A9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959475" y="2608263"/>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1">
            <a:extLst>
              <a:ext uri="{FF2B5EF4-FFF2-40B4-BE49-F238E27FC236}">
                <a16:creationId xmlns:a16="http://schemas.microsoft.com/office/drawing/2014/main" id="{97A5AC14-C91D-61EF-01F2-829C27F4B8A2}"/>
              </a:ext>
            </a:extLst>
          </p:cNvPr>
          <p:cNvSpPr txBox="1">
            <a:spLocks noChangeArrowheads="1"/>
          </p:cNvSpPr>
          <p:nvPr/>
        </p:nvSpPr>
        <p:spPr bwMode="auto">
          <a:xfrm>
            <a:off x="295275" y="6323013"/>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Hickory, NC</a:t>
            </a:r>
          </a:p>
        </p:txBody>
      </p:sp>
      <p:pic>
        <p:nvPicPr>
          <p:cNvPr id="39943" name="Picture 2" descr="20+ Great Things to Do in Hickory NC (Museums + Best Food!)">
            <a:extLst>
              <a:ext uri="{FF2B5EF4-FFF2-40B4-BE49-F238E27FC236}">
                <a16:creationId xmlns:a16="http://schemas.microsoft.com/office/drawing/2014/main" id="{934340FE-5C3C-8B46-800F-0F0B8A701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29"/>
          <a:stretch>
            <a:fillRect/>
          </a:stretch>
        </p:blipFill>
        <p:spPr bwMode="auto">
          <a:xfrm>
            <a:off x="412750" y="2265363"/>
            <a:ext cx="5275263"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481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36749D"/>
                </a:solidFill>
              </a:rPr>
              <a:t>American Rescue Plan: $9B to N.C.</a:t>
            </a:r>
          </a:p>
        </p:txBody>
      </p:sp>
      <p:graphicFrame>
        <p:nvGraphicFramePr>
          <p:cNvPr id="10" name="Chart 9">
            <a:extLst>
              <a:ext uri="{FF2B5EF4-FFF2-40B4-BE49-F238E27FC236}">
                <a16:creationId xmlns:a16="http://schemas.microsoft.com/office/drawing/2014/main" id="{A0FAECB4-E031-4B6F-9B2C-8D4150568AE5}"/>
              </a:ext>
            </a:extLst>
          </p:cNvPr>
          <p:cNvGraphicFramePr/>
          <p:nvPr/>
        </p:nvGraphicFramePr>
        <p:xfrm>
          <a:off x="574767" y="2006081"/>
          <a:ext cx="10981508" cy="4655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5097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CF7A2BC-3AF4-7DA6-66ED-DA93F43F1F5B}"/>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Tier 5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graphicFrame>
        <p:nvGraphicFramePr>
          <p:cNvPr id="2" name="Table 1">
            <a:extLst>
              <a:ext uri="{FF2B5EF4-FFF2-40B4-BE49-F238E27FC236}">
                <a16:creationId xmlns:a16="http://schemas.microsoft.com/office/drawing/2014/main" id="{DBBA65A5-EE6A-075C-BBF7-C19FFD8A24A1}"/>
              </a:ext>
            </a:extLst>
          </p:cNvPr>
          <p:cNvGraphicFramePr>
            <a:graphicFrameLocks noGrp="1"/>
          </p:cNvGraphicFramePr>
          <p:nvPr/>
        </p:nvGraphicFramePr>
        <p:xfrm>
          <a:off x="2327275" y="2070100"/>
          <a:ext cx="7537450" cy="4098925"/>
        </p:xfrm>
        <a:graphic>
          <a:graphicData uri="http://schemas.openxmlformats.org/drawingml/2006/table">
            <a:tbl>
              <a:tblPr firstRow="1" firstCol="1" bandRow="1">
                <a:tableStyleId>{5C22544A-7EE6-4342-B048-85BDC9FD1C3A}</a:tableStyleId>
              </a:tblPr>
              <a:tblGrid>
                <a:gridCol w="1607736">
                  <a:extLst>
                    <a:ext uri="{9D8B030D-6E8A-4147-A177-3AD203B41FA5}">
                      <a16:colId xmlns:a16="http://schemas.microsoft.com/office/drawing/2014/main" val="20000"/>
                    </a:ext>
                  </a:extLst>
                </a:gridCol>
                <a:gridCol w="3781157">
                  <a:extLst>
                    <a:ext uri="{9D8B030D-6E8A-4147-A177-3AD203B41FA5}">
                      <a16:colId xmlns:a16="http://schemas.microsoft.com/office/drawing/2014/main" val="20001"/>
                    </a:ext>
                  </a:extLst>
                </a:gridCol>
                <a:gridCol w="2148557">
                  <a:extLst>
                    <a:ext uri="{9D8B030D-6E8A-4147-A177-3AD203B41FA5}">
                      <a16:colId xmlns:a16="http://schemas.microsoft.com/office/drawing/2014/main" val="20002"/>
                    </a:ext>
                  </a:extLst>
                </a:gridCol>
              </a:tblGrid>
              <a:tr h="592583">
                <a:tc>
                  <a:txBody>
                    <a:bodyPr/>
                    <a:lstStyle/>
                    <a:p>
                      <a:pPr marL="0" marR="0">
                        <a:lnSpc>
                          <a:spcPct val="107000"/>
                        </a:lnSpc>
                        <a:spcBef>
                          <a:spcPts val="0"/>
                        </a:spcBef>
                        <a:spcAft>
                          <a:spcPts val="800"/>
                        </a:spcAft>
                        <a:tabLst>
                          <a:tab pos="1689100" algn="l"/>
                        </a:tabLst>
                      </a:pPr>
                      <a:r>
                        <a:rPr lang="en-US" sz="2400" dirty="0">
                          <a:effectLst/>
                        </a:rPr>
                        <a:t>Report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Period Covered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Due Date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0"/>
                  </a:ext>
                </a:extLst>
              </a:tr>
              <a:tr h="592583">
                <a:tc>
                  <a:txBody>
                    <a:bodyPr/>
                    <a:lstStyle/>
                    <a:p>
                      <a:pPr marL="0" marR="0">
                        <a:lnSpc>
                          <a:spcPct val="107000"/>
                        </a:lnSpc>
                        <a:spcBef>
                          <a:spcPts val="0"/>
                        </a:spcBef>
                        <a:spcAft>
                          <a:spcPts val="800"/>
                        </a:spcAft>
                        <a:tabLst>
                          <a:tab pos="1689100" algn="l"/>
                        </a:tabLs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3/3/21 – 3/31/22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1"/>
                  </a:ext>
                </a:extLst>
              </a:tr>
              <a:tr h="592583">
                <a:tc>
                  <a:txBody>
                    <a:bodyPr/>
                    <a:lstStyle/>
                    <a:p>
                      <a:pPr marL="0" marR="0">
                        <a:lnSpc>
                          <a:spcPct val="107000"/>
                        </a:lnSpc>
                        <a:spcBef>
                          <a:spcPts val="0"/>
                        </a:spcBef>
                        <a:spcAft>
                          <a:spcPts val="800"/>
                        </a:spcAft>
                        <a:tabLst>
                          <a:tab pos="1689100" algn="l"/>
                        </a:tabLs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4/1/22 – 3/31/23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2"/>
                  </a:ext>
                </a:extLst>
              </a:tr>
              <a:tr h="592583">
                <a:tc>
                  <a:txBody>
                    <a:bodyPr/>
                    <a:lstStyle/>
                    <a:p>
                      <a:pPr marL="0" marR="0">
                        <a:lnSpc>
                          <a:spcPct val="107000"/>
                        </a:lnSpc>
                        <a:spcBef>
                          <a:spcPts val="0"/>
                        </a:spcBef>
                        <a:spcAft>
                          <a:spcPts val="800"/>
                        </a:spcAft>
                        <a:tabLst>
                          <a:tab pos="1689100" algn="l"/>
                        </a:tabLst>
                      </a:pPr>
                      <a:r>
                        <a:rPr lang="en-US" sz="24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4/1/23 – 3/31/24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3"/>
                  </a:ext>
                </a:extLst>
              </a:tr>
              <a:tr h="592583">
                <a:tc>
                  <a:txBody>
                    <a:bodyPr/>
                    <a:lstStyle/>
                    <a:p>
                      <a:pPr marL="0" marR="0">
                        <a:lnSpc>
                          <a:spcPct val="107000"/>
                        </a:lnSpc>
                        <a:spcBef>
                          <a:spcPts val="0"/>
                        </a:spcBef>
                        <a:spcAft>
                          <a:spcPts val="800"/>
                        </a:spcAft>
                        <a:tabLst>
                          <a:tab pos="1689100" algn="l"/>
                        </a:tabLs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4/1/24 – 3/31/25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4/30/25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4"/>
                  </a:ext>
                </a:extLst>
              </a:tr>
              <a:tr h="592583">
                <a:tc>
                  <a:txBody>
                    <a:bodyPr/>
                    <a:lstStyle/>
                    <a:p>
                      <a:pPr marL="0" marR="0">
                        <a:lnSpc>
                          <a:spcPct val="107000"/>
                        </a:lnSpc>
                        <a:spcBef>
                          <a:spcPts val="0"/>
                        </a:spcBef>
                        <a:spcAft>
                          <a:spcPts val="800"/>
                        </a:spcAft>
                        <a:tabLst>
                          <a:tab pos="1689100" algn="l"/>
                        </a:tabLs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4/1/25 – 3/31/26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4/30/26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5"/>
                  </a:ext>
                </a:extLst>
              </a:tr>
              <a:tr h="543427">
                <a:tc>
                  <a:txBody>
                    <a:bodyPr/>
                    <a:lstStyle/>
                    <a:p>
                      <a:pPr marL="0" marR="0">
                        <a:lnSpc>
                          <a:spcPct val="107000"/>
                        </a:lnSpc>
                        <a:spcBef>
                          <a:spcPts val="0"/>
                        </a:spcBef>
                        <a:spcAft>
                          <a:spcPts val="0"/>
                        </a:spcAft>
                        <a:tabLst>
                          <a:tab pos="1689100" algn="l"/>
                        </a:tabLst>
                      </a:pPr>
                      <a:r>
                        <a:rPr lang="en-U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0"/>
                        </a:spcAft>
                        <a:tabLst>
                          <a:tab pos="1689100" algn="l"/>
                        </a:tabLst>
                      </a:pPr>
                      <a:r>
                        <a:rPr lang="en-US" sz="2400">
                          <a:effectLst/>
                        </a:rPr>
                        <a:t>4/1/26 – 12/31/26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0"/>
                        </a:spcAft>
                        <a:tabLst>
                          <a:tab pos="1689100" algn="l"/>
                        </a:tabLst>
                      </a:pPr>
                      <a:r>
                        <a:rPr lang="en-US" sz="2400" dirty="0">
                          <a:effectLst/>
                        </a:rPr>
                        <a:t>4/30/27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452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FBFA0D1D-7D09-C6CA-BD6E-ED111081D5BF}"/>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5 Annual Reports</a:t>
            </a:r>
          </a:p>
        </p:txBody>
      </p:sp>
      <p:sp>
        <p:nvSpPr>
          <p:cNvPr id="10" name="TextBox 9">
            <a:extLst>
              <a:ext uri="{FF2B5EF4-FFF2-40B4-BE49-F238E27FC236}">
                <a16:creationId xmlns:a16="http://schemas.microsoft.com/office/drawing/2014/main" id="{BCF2B268-1AC6-4883-697A-0F51A4332DE3}"/>
              </a:ext>
            </a:extLst>
          </p:cNvPr>
          <p:cNvSpPr txBox="1"/>
          <p:nvPr/>
        </p:nvSpPr>
        <p:spPr>
          <a:xfrm>
            <a:off x="6605588" y="2386013"/>
            <a:ext cx="5240337" cy="2830512"/>
          </a:xfrm>
          <a:prstGeom prst="rect">
            <a:avLst/>
          </a:prstGeom>
          <a:noFill/>
        </p:spPr>
        <p:txBody>
          <a:bodyPr>
            <a:spAutoFit/>
          </a:bodyPr>
          <a:lstStyle/>
          <a:p>
            <a:pPr marL="463550" indent="-463550">
              <a:spcAft>
                <a:spcPts val="1200"/>
              </a:spcAft>
              <a:defRPr/>
            </a:pPr>
            <a:r>
              <a:rPr lang="en-US" sz="2400" spc="200" dirty="0">
                <a:latin typeface="Arial" panose="020B0604020202020204" pitchFamily="34" charset="0"/>
                <a:cs typeface="Arial" panose="020B0604020202020204" pitchFamily="34" charset="0"/>
              </a:rPr>
              <a:t>•	</a:t>
            </a:r>
            <a:r>
              <a:rPr lang="en-US" sz="2800" dirty="0">
                <a:hlinkClick r:id="rId3"/>
              </a:rPr>
              <a:t>Microsoft Word - SLFRF PE Report User </a:t>
            </a:r>
            <a:r>
              <a:rPr lang="en-US" sz="2800" dirty="0" err="1">
                <a:hlinkClick r:id="rId3"/>
              </a:rPr>
              <a:t>Guide.JULY</a:t>
            </a:r>
            <a:r>
              <a:rPr lang="en-US" sz="2800" dirty="0">
                <a:hlinkClick r:id="rId3"/>
              </a:rPr>
              <a:t> Version 3.1 Final (treasury.gov)</a:t>
            </a:r>
            <a:endParaRPr lang="en-US" sz="2800" dirty="0"/>
          </a:p>
          <a:p>
            <a:pPr marL="463550" indent="-463550">
              <a:spcAft>
                <a:spcPts val="1200"/>
              </a:spcAft>
              <a:buFont typeface="Arial" panose="020B0604020202020204" pitchFamily="34" charset="0"/>
              <a:buChar char="•"/>
              <a:defRPr/>
            </a:pPr>
            <a:r>
              <a:rPr lang="en-US" sz="2800" dirty="0">
                <a:hlinkClick r:id="rId4"/>
              </a:rPr>
              <a:t>SLFRF Compliance and Reporting Guidance (treasury.gov)</a:t>
            </a:r>
            <a:endParaRPr lang="en-US" sz="2800" spc="200" dirty="0">
              <a:latin typeface="Arial" panose="020B0604020202020204" pitchFamily="34" charset="0"/>
              <a:cs typeface="Arial" panose="020B0604020202020204" pitchFamily="34" charset="0"/>
            </a:endParaRPr>
          </a:p>
        </p:txBody>
      </p:sp>
      <p:sp>
        <p:nvSpPr>
          <p:cNvPr id="43012" name="TextBox 2">
            <a:extLst>
              <a:ext uri="{FF2B5EF4-FFF2-40B4-BE49-F238E27FC236}">
                <a16:creationId xmlns:a16="http://schemas.microsoft.com/office/drawing/2014/main" id="{ADD7CF4B-B49C-2EE8-4480-71173DCB3804}"/>
              </a:ext>
            </a:extLst>
          </p:cNvPr>
          <p:cNvSpPr txBox="1">
            <a:spLocks noChangeArrowheads="1"/>
          </p:cNvSpPr>
          <p:nvPr/>
        </p:nvSpPr>
        <p:spPr bwMode="auto">
          <a:xfrm>
            <a:off x="406400" y="6049963"/>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Burnsville, NC</a:t>
            </a:r>
          </a:p>
        </p:txBody>
      </p:sp>
      <p:pic>
        <p:nvPicPr>
          <p:cNvPr id="43013" name="Picture 2" descr="8 Fantastic Things To Do Burnsville | TravelAwaits">
            <a:extLst>
              <a:ext uri="{FF2B5EF4-FFF2-40B4-BE49-F238E27FC236}">
                <a16:creationId xmlns:a16="http://schemas.microsoft.com/office/drawing/2014/main" id="{F9032F09-EDF4-CCC6-A112-F1D595CDD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1573213"/>
            <a:ext cx="5862638"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446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43CB863-53A9-9C0D-EA51-E2263194140A}"/>
              </a:ext>
            </a:extLst>
          </p:cNvPr>
          <p:cNvSpPr txBox="1">
            <a:spLocks/>
          </p:cNvSpPr>
          <p:nvPr/>
        </p:nvSpPr>
        <p:spPr bwMode="auto">
          <a:xfrm>
            <a:off x="203200" y="1095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rgbClr val="36749D"/>
                </a:solidFill>
                <a:latin typeface="Arial" panose="020B0604020202020204" pitchFamily="34" charset="0"/>
                <a:cs typeface="Arial" panose="020B0604020202020204" pitchFamily="34" charset="0"/>
              </a:rPr>
              <a:t>Noteworthy</a:t>
            </a:r>
          </a:p>
        </p:txBody>
      </p:sp>
      <p:sp>
        <p:nvSpPr>
          <p:cNvPr id="45059" name="TextBox 2">
            <a:extLst>
              <a:ext uri="{FF2B5EF4-FFF2-40B4-BE49-F238E27FC236}">
                <a16:creationId xmlns:a16="http://schemas.microsoft.com/office/drawing/2014/main" id="{AF01E445-45C3-B547-859D-6E2B40407B8F}"/>
              </a:ext>
            </a:extLst>
          </p:cNvPr>
          <p:cNvSpPr txBox="1">
            <a:spLocks noChangeArrowheads="1"/>
          </p:cNvSpPr>
          <p:nvPr/>
        </p:nvSpPr>
        <p:spPr bwMode="auto">
          <a:xfrm>
            <a:off x="382588" y="1435100"/>
            <a:ext cx="109442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a:ea typeface="Calibri" panose="020F0502020204030204" pitchFamily="34" charset="0"/>
                <a:cs typeface="Times New Roman" panose="02020603050405020304" pitchFamily="18" charset="0"/>
              </a:rPr>
              <a:t>As of July 8, Treasury has a new position on Revenue Replacement    that rescinds the former position that a one-time election to either calculate revenue loss according to the original formula or elect a “Standard Allowance” of up to $10 million, not to exceed the award allocation, to spend on government services throughout the period of performance. </a:t>
            </a:r>
          </a:p>
          <a:p>
            <a:pPr>
              <a:lnSpc>
                <a:spcPct val="100000"/>
              </a:lnSpc>
              <a:spcBef>
                <a:spcPct val="0"/>
              </a:spcBef>
            </a:pPr>
            <a:r>
              <a:rPr lang="en-US" altLang="en-US">
                <a:ea typeface="Calibri" panose="020F0502020204030204" pitchFamily="34" charset="0"/>
                <a:cs typeface="Times New Roman" panose="02020603050405020304" pitchFamily="18" charset="0"/>
              </a:rPr>
              <a:t>Recipients were asked to make this election during the April 2022 reporting deadline.  Based on feedback, Treasury decided to keep this portion of the reporting portal open, which will permit recipients to update their prior revenue loss election, as appropriate. </a:t>
            </a:r>
          </a:p>
          <a:p>
            <a:pPr>
              <a:lnSpc>
                <a:spcPct val="100000"/>
              </a:lnSpc>
              <a:spcBef>
                <a:spcPct val="0"/>
              </a:spcBef>
            </a:pPr>
            <a:r>
              <a:rPr lang="en-US" altLang="en-US">
                <a:ea typeface="Calibri" panose="020F0502020204030204" pitchFamily="34" charset="0"/>
                <a:cs typeface="Times New Roman" panose="02020603050405020304" pitchFamily="18" charset="0"/>
              </a:rPr>
              <a:t>Treasury expects to keep this open through the April 2023 reporting period.</a:t>
            </a:r>
          </a:p>
        </p:txBody>
      </p:sp>
    </p:spTree>
    <p:extLst>
      <p:ext uri="{BB962C8B-B14F-4D97-AF65-F5344CB8AC3E}">
        <p14:creationId xmlns:p14="http://schemas.microsoft.com/office/powerpoint/2010/main" val="1229209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4599DF02-6D73-BCD2-51AA-183C55C86F2C}"/>
              </a:ext>
            </a:extLst>
          </p:cNvPr>
          <p:cNvSpPr>
            <a:spLocks noGrp="1" noChangeArrowheads="1"/>
          </p:cNvSpPr>
          <p:nvPr>
            <p:ph type="title"/>
          </p:nvPr>
        </p:nvSpPr>
        <p:spPr>
          <a:xfrm>
            <a:off x="404813" y="331788"/>
            <a:ext cx="10515600" cy="1325562"/>
          </a:xfrm>
        </p:spPr>
        <p:txBody>
          <a:bodyPr/>
          <a:lstStyle/>
          <a:p>
            <a:r>
              <a:rPr lang="en-US" altLang="en-US" sz="4000"/>
              <a:t>Noteworthy</a:t>
            </a:r>
          </a:p>
        </p:txBody>
      </p:sp>
      <p:pic>
        <p:nvPicPr>
          <p:cNvPr id="5" name="Picture 4">
            <a:extLst>
              <a:ext uri="{FF2B5EF4-FFF2-40B4-BE49-F238E27FC236}">
                <a16:creationId xmlns:a16="http://schemas.microsoft.com/office/drawing/2014/main" id="{613FB278-7C65-D3AB-1B6E-646DB42836D4}"/>
              </a:ext>
            </a:extLst>
          </p:cNvPr>
          <p:cNvPicPr>
            <a:picLocks noChangeAspect="1"/>
          </p:cNvPicPr>
          <p:nvPr/>
        </p:nvPicPr>
        <p:blipFill>
          <a:blip r:embed="rId3" cstate="print">
            <a:duotone>
              <a:schemeClr val="bg2">
                <a:shade val="45000"/>
                <a:satMod val="135000"/>
              </a:schemeClr>
              <a:prstClr val="white"/>
            </a:duotone>
          </a:blip>
          <a:stretch>
            <a:fillRect/>
          </a:stretch>
        </p:blipFill>
        <p:spPr>
          <a:xfrm>
            <a:off x="8049355" y="3088883"/>
            <a:ext cx="3800530" cy="3800530"/>
          </a:xfrm>
          <a:prstGeom prst="rect">
            <a:avLst/>
          </a:prstGeom>
        </p:spPr>
      </p:pic>
      <p:sp>
        <p:nvSpPr>
          <p:cNvPr id="13" name="TextBox 12">
            <a:extLst>
              <a:ext uri="{FF2B5EF4-FFF2-40B4-BE49-F238E27FC236}">
                <a16:creationId xmlns:a16="http://schemas.microsoft.com/office/drawing/2014/main" id="{91B1D26D-FAF4-A9E5-91C6-064243B911A7}"/>
              </a:ext>
            </a:extLst>
          </p:cNvPr>
          <p:cNvSpPr txBox="1"/>
          <p:nvPr/>
        </p:nvSpPr>
        <p:spPr>
          <a:xfrm>
            <a:off x="404813" y="2320925"/>
            <a:ext cx="6604000" cy="523875"/>
          </a:xfrm>
          <a:prstGeom prst="rect">
            <a:avLst/>
          </a:prstGeom>
          <a:noFill/>
        </p:spPr>
        <p:txBody>
          <a:bodyPr>
            <a:spAutoFit/>
          </a:bodyPr>
          <a:lstStyle/>
          <a:p>
            <a:pPr>
              <a:defRPr/>
            </a:pPr>
            <a:r>
              <a:rPr lang="en-US" sz="2800" b="1" spc="200" dirty="0">
                <a:solidFill>
                  <a:srgbClr val="36749D"/>
                </a:solidFill>
                <a:latin typeface="Arial" panose="020B0604020202020204" pitchFamily="34" charset="0"/>
                <a:cs typeface="Arial" panose="020B0604020202020204" pitchFamily="34" charset="0"/>
              </a:rPr>
              <a:t>Reports Are Now Public</a:t>
            </a:r>
          </a:p>
        </p:txBody>
      </p:sp>
      <p:sp>
        <p:nvSpPr>
          <p:cNvPr id="47109" name="TextBox 5">
            <a:extLst>
              <a:ext uri="{FF2B5EF4-FFF2-40B4-BE49-F238E27FC236}">
                <a16:creationId xmlns:a16="http://schemas.microsoft.com/office/drawing/2014/main" id="{5791F2A3-50D1-CAE2-53C2-912543AEA3AF}"/>
              </a:ext>
            </a:extLst>
          </p:cNvPr>
          <p:cNvSpPr txBox="1">
            <a:spLocks noChangeArrowheads="1"/>
          </p:cNvSpPr>
          <p:nvPr/>
        </p:nvSpPr>
        <p:spPr bwMode="auto">
          <a:xfrm>
            <a:off x="1609725" y="3251200"/>
            <a:ext cx="96504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hlinkClick r:id="rId4"/>
              </a:rPr>
              <a:t>https://home.treasury.gov/policy-issues/coronavirus/assistance-for-state-local-and-tribal-governments/state-and-local-fiscal-recovery-funds/recipient-compliance-and-reporting-responsibilities</a:t>
            </a:r>
            <a:r>
              <a:rPr lang="en-US" altLang="en-US" sz="3200"/>
              <a:t> </a:t>
            </a:r>
          </a:p>
        </p:txBody>
      </p:sp>
    </p:spTree>
    <p:extLst>
      <p:ext uri="{BB962C8B-B14F-4D97-AF65-F5344CB8AC3E}">
        <p14:creationId xmlns:p14="http://schemas.microsoft.com/office/powerpoint/2010/main" val="3417723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a:extLst>
              <a:ext uri="{FF2B5EF4-FFF2-40B4-BE49-F238E27FC236}">
                <a16:creationId xmlns:a16="http://schemas.microsoft.com/office/drawing/2014/main" id="{86D37913-0C7E-E069-0344-DE5CC3A3CAF7}"/>
              </a:ext>
            </a:extLst>
          </p:cNvPr>
          <p:cNvSpPr>
            <a:spLocks noGrp="1" noChangeArrowheads="1"/>
          </p:cNvSpPr>
          <p:nvPr>
            <p:ph type="ctrTitle"/>
          </p:nvPr>
        </p:nvSpPr>
        <p:spPr>
          <a:xfrm>
            <a:off x="1524000" y="2152650"/>
            <a:ext cx="9144000" cy="1096963"/>
          </a:xfrm>
        </p:spPr>
        <p:txBody>
          <a:bodyPr/>
          <a:lstStyle/>
          <a:p>
            <a:r>
              <a:rPr lang="en-US" altLang="en-US"/>
              <a:t>Questions?</a:t>
            </a:r>
          </a:p>
        </p:txBody>
      </p:sp>
    </p:spTree>
    <p:extLst>
      <p:ext uri="{BB962C8B-B14F-4D97-AF65-F5344CB8AC3E}">
        <p14:creationId xmlns:p14="http://schemas.microsoft.com/office/powerpoint/2010/main" val="3336447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60E0DB-4D64-2142-882A-00C161C8F917}"/>
              </a:ext>
            </a:extLst>
          </p:cNvPr>
          <p:cNvSpPr>
            <a:spLocks noGrp="1"/>
          </p:cNvSpPr>
          <p:nvPr>
            <p:ph type="ctrTitle"/>
          </p:nvPr>
        </p:nvSpPr>
        <p:spPr>
          <a:xfrm>
            <a:off x="5354955" y="218695"/>
            <a:ext cx="5998840" cy="3343135"/>
          </a:xfrm>
          <a:noFill/>
        </p:spPr>
        <p:txBody>
          <a:bodyPr vert="horz" lIns="91440" tIns="45720" rIns="91440" bIns="45720" rtlCol="0">
            <a:normAutofit/>
          </a:bodyPr>
          <a:lstStyle/>
          <a:p>
            <a:pPr algn="l"/>
            <a:r>
              <a:rPr lang="en-US" sz="4400" b="1" dirty="0"/>
              <a:t>Implementing the American Rescue Plan Act of 2021: Coronavirus State and Local Fiscal Recovery Fund</a:t>
            </a:r>
            <a:endParaRPr lang="en-US" sz="4400" b="1" kern="1200" dirty="0">
              <a:latin typeface="+mj-lt"/>
              <a:ea typeface="+mj-ea"/>
              <a:cs typeface="+mj-cs"/>
            </a:endParaRPr>
          </a:p>
        </p:txBody>
      </p:sp>
      <p:sp>
        <p:nvSpPr>
          <p:cNvPr id="3" name="Subtitle 2">
            <a:extLst>
              <a:ext uri="{FF2B5EF4-FFF2-40B4-BE49-F238E27FC236}">
                <a16:creationId xmlns:a16="http://schemas.microsoft.com/office/drawing/2014/main" id="{1FA7B51E-FC2D-664D-9811-F3B0ED339C49}"/>
              </a:ext>
            </a:extLst>
          </p:cNvPr>
          <p:cNvSpPr>
            <a:spLocks noGrp="1"/>
          </p:cNvSpPr>
          <p:nvPr>
            <p:ph type="subTitle" idx="1"/>
          </p:nvPr>
        </p:nvSpPr>
        <p:spPr>
          <a:xfrm>
            <a:off x="5354955" y="3780525"/>
            <a:ext cx="6629064" cy="2858780"/>
          </a:xfrm>
          <a:noFill/>
        </p:spPr>
        <p:txBody>
          <a:bodyPr vert="horz" lIns="91440" tIns="45720" rIns="91440" bIns="45720" rtlCol="0">
            <a:normAutofit/>
          </a:bodyPr>
          <a:lstStyle/>
          <a:p>
            <a:pPr algn="l"/>
            <a:r>
              <a:rPr lang="en-US" b="1" dirty="0"/>
              <a:t>NCLM American Rescue Plan Expert Tour</a:t>
            </a:r>
          </a:p>
          <a:p>
            <a:pPr algn="l"/>
            <a:r>
              <a:rPr lang="en-US" b="1" dirty="0"/>
              <a:t>Fall 2022</a:t>
            </a:r>
          </a:p>
          <a:p>
            <a:pPr algn="l">
              <a:tabLst>
                <a:tab pos="5997575" algn="l"/>
                <a:tab pos="6167438" algn="l"/>
              </a:tabLst>
            </a:pPr>
            <a:r>
              <a:rPr lang="en-US" b="1" dirty="0"/>
              <a:t>Kara A. </a:t>
            </a:r>
            <a:r>
              <a:rPr lang="en-US" b="1" dirty="0" err="1"/>
              <a:t>Millonzi</a:t>
            </a:r>
            <a:r>
              <a:rPr lang="en-US" b="1" dirty="0"/>
              <a:t>, Robert W. Bradshaw, Jr. Distinguished Professor of Public Law and Government, UNC Chapel Hill School of Government</a:t>
            </a:r>
          </a:p>
          <a:p>
            <a:pPr algn="l"/>
            <a:r>
              <a:rPr lang="en-US" b="1" dirty="0" err="1"/>
              <a:t>millonzi@sog.unc.edu</a:t>
            </a:r>
            <a:endParaRPr lang="en-US" b="1" dirty="0"/>
          </a:p>
        </p:txBody>
      </p:sp>
      <p:pic>
        <p:nvPicPr>
          <p:cNvPr id="1026" name="Picture 2" descr="Diagram&#10;&#10;Description automatically generated">
            <a:extLst>
              <a:ext uri="{FF2B5EF4-FFF2-40B4-BE49-F238E27FC236}">
                <a16:creationId xmlns:a16="http://schemas.microsoft.com/office/drawing/2014/main" id="{46F829C7-3133-0740-B4B6-CBE6151467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58" r="7636"/>
          <a:stretch/>
        </p:blipFill>
        <p:spPr bwMode="auto">
          <a:xfrm>
            <a:off x="20" y="10"/>
            <a:ext cx="4992985" cy="68579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5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7" y="1831506"/>
            <a:ext cx="5935289" cy="4112094"/>
          </a:xfrm>
          <a:prstGeom prst="rect">
            <a:avLst/>
          </a:prstGeom>
          <a:noFill/>
          <a:ln>
            <a:noFill/>
          </a:ln>
        </p:spPr>
      </p:sp>
      <p:sp>
        <p:nvSpPr>
          <p:cNvPr id="7" name="Freeform 6"/>
          <p:cNvSpPr>
            <a:spLocks noEditPoints="1"/>
          </p:cNvSpPr>
          <p:nvPr/>
        </p:nvSpPr>
        <p:spPr bwMode="auto">
          <a:xfrm>
            <a:off x="4928570" y="2608711"/>
            <a:ext cx="267356" cy="456998"/>
          </a:xfrm>
          <a:custGeom>
            <a:avLst/>
            <a:gdLst>
              <a:gd name="T0" fmla="*/ 1328 w 1754"/>
              <a:gd name="T1" fmla="*/ 2358 h 3335"/>
              <a:gd name="T2" fmla="*/ 1442 w 1754"/>
              <a:gd name="T3" fmla="*/ 2223 h 3335"/>
              <a:gd name="T4" fmla="*/ 1462 w 1754"/>
              <a:gd name="T5" fmla="*/ 1920 h 3335"/>
              <a:gd name="T6" fmla="*/ 1216 w 1754"/>
              <a:gd name="T7" fmla="*/ 1688 h 3335"/>
              <a:gd name="T8" fmla="*/ 812 w 1754"/>
              <a:gd name="T9" fmla="*/ 1296 h 3335"/>
              <a:gd name="T10" fmla="*/ 442 w 1754"/>
              <a:gd name="T11" fmla="*/ 1580 h 3335"/>
              <a:gd name="T12" fmla="*/ 321 w 1754"/>
              <a:gd name="T13" fmla="*/ 1869 h 3335"/>
              <a:gd name="T14" fmla="*/ 410 w 1754"/>
              <a:gd name="T15" fmla="*/ 2166 h 3335"/>
              <a:gd name="T16" fmla="*/ 685 w 1754"/>
              <a:gd name="T17" fmla="*/ 2388 h 3335"/>
              <a:gd name="T18" fmla="*/ 906 w 1754"/>
              <a:gd name="T19" fmla="*/ 1686 h 3335"/>
              <a:gd name="T20" fmla="*/ 718 w 1754"/>
              <a:gd name="T21" fmla="*/ 1840 h 3335"/>
              <a:gd name="T22" fmla="*/ 773 w 1754"/>
              <a:gd name="T23" fmla="*/ 1979 h 3335"/>
              <a:gd name="T24" fmla="*/ 875 w 1754"/>
              <a:gd name="T25" fmla="*/ 2067 h 3335"/>
              <a:gd name="T26" fmla="*/ 816 w 1754"/>
              <a:gd name="T27" fmla="*/ 2199 h 3335"/>
              <a:gd name="T28" fmla="*/ 715 w 1754"/>
              <a:gd name="T29" fmla="*/ 2200 h 3335"/>
              <a:gd name="T30" fmla="*/ 518 w 1754"/>
              <a:gd name="T31" fmla="*/ 2009 h 3335"/>
              <a:gd name="T32" fmla="*/ 499 w 1754"/>
              <a:gd name="T33" fmla="*/ 1798 h 3335"/>
              <a:gd name="T34" fmla="*/ 583 w 1754"/>
              <a:gd name="T35" fmla="*/ 1636 h 3335"/>
              <a:gd name="T36" fmla="*/ 898 w 1754"/>
              <a:gd name="T37" fmla="*/ 1446 h 3335"/>
              <a:gd name="T38" fmla="*/ 1255 w 1754"/>
              <a:gd name="T39" fmla="*/ 304 h 3335"/>
              <a:gd name="T40" fmla="*/ 1157 w 1754"/>
              <a:gd name="T41" fmla="*/ 480 h 3335"/>
              <a:gd name="T42" fmla="*/ 1226 w 1754"/>
              <a:gd name="T43" fmla="*/ 683 h 3335"/>
              <a:gd name="T44" fmla="*/ 1416 w 1754"/>
              <a:gd name="T45" fmla="*/ 428 h 3335"/>
              <a:gd name="T46" fmla="*/ 1365 w 1754"/>
              <a:gd name="T47" fmla="*/ 275 h 3335"/>
              <a:gd name="T48" fmla="*/ 1509 w 1754"/>
              <a:gd name="T49" fmla="*/ 48 h 3335"/>
              <a:gd name="T50" fmla="*/ 1681 w 1754"/>
              <a:gd name="T51" fmla="*/ 269 h 3335"/>
              <a:gd name="T52" fmla="*/ 1633 w 1754"/>
              <a:gd name="T53" fmla="*/ 653 h 3335"/>
              <a:gd name="T54" fmla="*/ 1407 w 1754"/>
              <a:gd name="T55" fmla="*/ 912 h 3335"/>
              <a:gd name="T56" fmla="*/ 1131 w 1754"/>
              <a:gd name="T57" fmla="*/ 1420 h 3335"/>
              <a:gd name="T58" fmla="*/ 1419 w 1754"/>
              <a:gd name="T59" fmla="*/ 1517 h 3335"/>
              <a:gd name="T60" fmla="*/ 1692 w 1754"/>
              <a:gd name="T61" fmla="*/ 1799 h 3335"/>
              <a:gd name="T62" fmla="*/ 1743 w 1754"/>
              <a:gd name="T63" fmla="*/ 2178 h 3335"/>
              <a:gd name="T64" fmla="*/ 1611 w 1754"/>
              <a:gd name="T65" fmla="*/ 2475 h 3335"/>
              <a:gd name="T66" fmla="*/ 1388 w 1754"/>
              <a:gd name="T67" fmla="*/ 2648 h 3335"/>
              <a:gd name="T68" fmla="*/ 1170 w 1754"/>
              <a:gd name="T69" fmla="*/ 2931 h 3335"/>
              <a:gd name="T70" fmla="*/ 1110 w 1754"/>
              <a:gd name="T71" fmla="*/ 3186 h 3335"/>
              <a:gd name="T72" fmla="*/ 930 w 1754"/>
              <a:gd name="T73" fmla="*/ 3322 h 3335"/>
              <a:gd name="T74" fmla="*/ 827 w 1754"/>
              <a:gd name="T75" fmla="*/ 3335 h 3335"/>
              <a:gd name="T76" fmla="*/ 726 w 1754"/>
              <a:gd name="T77" fmla="*/ 3321 h 3335"/>
              <a:gd name="T78" fmla="*/ 507 w 1754"/>
              <a:gd name="T79" fmla="*/ 3181 h 3335"/>
              <a:gd name="T80" fmla="*/ 458 w 1754"/>
              <a:gd name="T81" fmla="*/ 2934 h 3335"/>
              <a:gd name="T82" fmla="*/ 546 w 1754"/>
              <a:gd name="T83" fmla="*/ 2778 h 3335"/>
              <a:gd name="T84" fmla="*/ 693 w 1754"/>
              <a:gd name="T85" fmla="*/ 2806 h 3335"/>
              <a:gd name="T86" fmla="*/ 690 w 1754"/>
              <a:gd name="T87" fmla="*/ 2956 h 3335"/>
              <a:gd name="T88" fmla="*/ 705 w 1754"/>
              <a:gd name="T89" fmla="*/ 3068 h 3335"/>
              <a:gd name="T90" fmla="*/ 800 w 1754"/>
              <a:gd name="T91" fmla="*/ 3113 h 3335"/>
              <a:gd name="T92" fmla="*/ 843 w 1754"/>
              <a:gd name="T93" fmla="*/ 3116 h 3335"/>
              <a:gd name="T94" fmla="*/ 922 w 1754"/>
              <a:gd name="T95" fmla="*/ 3066 h 3335"/>
              <a:gd name="T96" fmla="*/ 944 w 1754"/>
              <a:gd name="T97" fmla="*/ 2899 h 3335"/>
              <a:gd name="T98" fmla="*/ 714 w 1754"/>
              <a:gd name="T99" fmla="*/ 2716 h 3335"/>
              <a:gd name="T100" fmla="*/ 317 w 1754"/>
              <a:gd name="T101" fmla="*/ 2525 h 3335"/>
              <a:gd name="T102" fmla="*/ 48 w 1754"/>
              <a:gd name="T103" fmla="*/ 2144 h 3335"/>
              <a:gd name="T104" fmla="*/ 21 w 1754"/>
              <a:gd name="T105" fmla="*/ 1707 h 3335"/>
              <a:gd name="T106" fmla="*/ 228 w 1754"/>
              <a:gd name="T107" fmla="*/ 1347 h 3335"/>
              <a:gd name="T108" fmla="*/ 678 w 1754"/>
              <a:gd name="T109" fmla="*/ 1015 h 3335"/>
              <a:gd name="T110" fmla="*/ 887 w 1754"/>
              <a:gd name="T111" fmla="*/ 540 h 3335"/>
              <a:gd name="T112" fmla="*/ 1013 w 1754"/>
              <a:gd name="T113" fmla="*/ 196 h 3335"/>
              <a:gd name="T114" fmla="*/ 1151 w 1754"/>
              <a:gd name="T115" fmla="*/ 52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4" h="3335">
                <a:moveTo>
                  <a:pt x="1136" y="1661"/>
                </a:moveTo>
                <a:lnTo>
                  <a:pt x="1137" y="1711"/>
                </a:lnTo>
                <a:lnTo>
                  <a:pt x="1155" y="2429"/>
                </a:lnTo>
                <a:lnTo>
                  <a:pt x="1211" y="2413"/>
                </a:lnTo>
                <a:lnTo>
                  <a:pt x="1264" y="2393"/>
                </a:lnTo>
                <a:lnTo>
                  <a:pt x="1297" y="2376"/>
                </a:lnTo>
                <a:lnTo>
                  <a:pt x="1328" y="2358"/>
                </a:lnTo>
                <a:lnTo>
                  <a:pt x="1356" y="2337"/>
                </a:lnTo>
                <a:lnTo>
                  <a:pt x="1371" y="2324"/>
                </a:lnTo>
                <a:lnTo>
                  <a:pt x="1384" y="2312"/>
                </a:lnTo>
                <a:lnTo>
                  <a:pt x="1395" y="2299"/>
                </a:lnTo>
                <a:lnTo>
                  <a:pt x="1407" y="2284"/>
                </a:lnTo>
                <a:lnTo>
                  <a:pt x="1420" y="2265"/>
                </a:lnTo>
                <a:lnTo>
                  <a:pt x="1442" y="2223"/>
                </a:lnTo>
                <a:lnTo>
                  <a:pt x="1460" y="2180"/>
                </a:lnTo>
                <a:lnTo>
                  <a:pt x="1475" y="2138"/>
                </a:lnTo>
                <a:lnTo>
                  <a:pt x="1483" y="2095"/>
                </a:lnTo>
                <a:lnTo>
                  <a:pt x="1487" y="2054"/>
                </a:lnTo>
                <a:lnTo>
                  <a:pt x="1486" y="2009"/>
                </a:lnTo>
                <a:lnTo>
                  <a:pt x="1477" y="1964"/>
                </a:lnTo>
                <a:lnTo>
                  <a:pt x="1462" y="1920"/>
                </a:lnTo>
                <a:lnTo>
                  <a:pt x="1439" y="1878"/>
                </a:lnTo>
                <a:lnTo>
                  <a:pt x="1411" y="1839"/>
                </a:lnTo>
                <a:lnTo>
                  <a:pt x="1377" y="1800"/>
                </a:lnTo>
                <a:lnTo>
                  <a:pt x="1340" y="1766"/>
                </a:lnTo>
                <a:lnTo>
                  <a:pt x="1298" y="1734"/>
                </a:lnTo>
                <a:lnTo>
                  <a:pt x="1252" y="1707"/>
                </a:lnTo>
                <a:lnTo>
                  <a:pt x="1216" y="1688"/>
                </a:lnTo>
                <a:lnTo>
                  <a:pt x="1180" y="1673"/>
                </a:lnTo>
                <a:lnTo>
                  <a:pt x="1145" y="1663"/>
                </a:lnTo>
                <a:lnTo>
                  <a:pt x="1143" y="1663"/>
                </a:lnTo>
                <a:lnTo>
                  <a:pt x="1139" y="1662"/>
                </a:lnTo>
                <a:lnTo>
                  <a:pt x="1136" y="1661"/>
                </a:lnTo>
                <a:close/>
                <a:moveTo>
                  <a:pt x="891" y="1249"/>
                </a:moveTo>
                <a:lnTo>
                  <a:pt x="812" y="1296"/>
                </a:lnTo>
                <a:lnTo>
                  <a:pt x="734" y="1344"/>
                </a:lnTo>
                <a:lnTo>
                  <a:pt x="659" y="1393"/>
                </a:lnTo>
                <a:lnTo>
                  <a:pt x="611" y="1429"/>
                </a:lnTo>
                <a:lnTo>
                  <a:pt x="564" y="1464"/>
                </a:lnTo>
                <a:lnTo>
                  <a:pt x="520" y="1502"/>
                </a:lnTo>
                <a:lnTo>
                  <a:pt x="480" y="1540"/>
                </a:lnTo>
                <a:lnTo>
                  <a:pt x="442" y="1580"/>
                </a:lnTo>
                <a:lnTo>
                  <a:pt x="410" y="1620"/>
                </a:lnTo>
                <a:lnTo>
                  <a:pt x="381" y="1662"/>
                </a:lnTo>
                <a:lnTo>
                  <a:pt x="358" y="1704"/>
                </a:lnTo>
                <a:lnTo>
                  <a:pt x="341" y="1747"/>
                </a:lnTo>
                <a:lnTo>
                  <a:pt x="330" y="1786"/>
                </a:lnTo>
                <a:lnTo>
                  <a:pt x="323" y="1827"/>
                </a:lnTo>
                <a:lnTo>
                  <a:pt x="321" y="1869"/>
                </a:lnTo>
                <a:lnTo>
                  <a:pt x="322" y="1911"/>
                </a:lnTo>
                <a:lnTo>
                  <a:pt x="328" y="1952"/>
                </a:lnTo>
                <a:lnTo>
                  <a:pt x="338" y="2000"/>
                </a:lnTo>
                <a:lnTo>
                  <a:pt x="351" y="2045"/>
                </a:lnTo>
                <a:lnTo>
                  <a:pt x="367" y="2086"/>
                </a:lnTo>
                <a:lnTo>
                  <a:pt x="387" y="2127"/>
                </a:lnTo>
                <a:lnTo>
                  <a:pt x="410" y="2166"/>
                </a:lnTo>
                <a:lnTo>
                  <a:pt x="438" y="2207"/>
                </a:lnTo>
                <a:lnTo>
                  <a:pt x="471" y="2245"/>
                </a:lnTo>
                <a:lnTo>
                  <a:pt x="507" y="2280"/>
                </a:lnTo>
                <a:lnTo>
                  <a:pt x="547" y="2312"/>
                </a:lnTo>
                <a:lnTo>
                  <a:pt x="590" y="2341"/>
                </a:lnTo>
                <a:lnTo>
                  <a:pt x="636" y="2365"/>
                </a:lnTo>
                <a:lnTo>
                  <a:pt x="685" y="2388"/>
                </a:lnTo>
                <a:lnTo>
                  <a:pt x="735" y="2406"/>
                </a:lnTo>
                <a:lnTo>
                  <a:pt x="786" y="2421"/>
                </a:lnTo>
                <a:lnTo>
                  <a:pt x="833" y="2432"/>
                </a:lnTo>
                <a:lnTo>
                  <a:pt x="882" y="2439"/>
                </a:lnTo>
                <a:lnTo>
                  <a:pt x="930" y="2445"/>
                </a:lnTo>
                <a:lnTo>
                  <a:pt x="907" y="1715"/>
                </a:lnTo>
                <a:lnTo>
                  <a:pt x="906" y="1686"/>
                </a:lnTo>
                <a:lnTo>
                  <a:pt x="860" y="1707"/>
                </a:lnTo>
                <a:lnTo>
                  <a:pt x="816" y="1729"/>
                </a:lnTo>
                <a:lnTo>
                  <a:pt x="788" y="1750"/>
                </a:lnTo>
                <a:lnTo>
                  <a:pt x="764" y="1771"/>
                </a:lnTo>
                <a:lnTo>
                  <a:pt x="743" y="1794"/>
                </a:lnTo>
                <a:lnTo>
                  <a:pt x="729" y="1816"/>
                </a:lnTo>
                <a:lnTo>
                  <a:pt x="718" y="1840"/>
                </a:lnTo>
                <a:lnTo>
                  <a:pt x="711" y="1863"/>
                </a:lnTo>
                <a:lnTo>
                  <a:pt x="710" y="1887"/>
                </a:lnTo>
                <a:lnTo>
                  <a:pt x="713" y="1908"/>
                </a:lnTo>
                <a:lnTo>
                  <a:pt x="721" y="1929"/>
                </a:lnTo>
                <a:lnTo>
                  <a:pt x="734" y="1948"/>
                </a:lnTo>
                <a:lnTo>
                  <a:pt x="752" y="1965"/>
                </a:lnTo>
                <a:lnTo>
                  <a:pt x="773" y="1979"/>
                </a:lnTo>
                <a:lnTo>
                  <a:pt x="800" y="1990"/>
                </a:lnTo>
                <a:lnTo>
                  <a:pt x="801" y="1990"/>
                </a:lnTo>
                <a:lnTo>
                  <a:pt x="821" y="2000"/>
                </a:lnTo>
                <a:lnTo>
                  <a:pt x="840" y="2012"/>
                </a:lnTo>
                <a:lnTo>
                  <a:pt x="855" y="2029"/>
                </a:lnTo>
                <a:lnTo>
                  <a:pt x="867" y="2047"/>
                </a:lnTo>
                <a:lnTo>
                  <a:pt x="875" y="2067"/>
                </a:lnTo>
                <a:lnTo>
                  <a:pt x="879" y="2089"/>
                </a:lnTo>
                <a:lnTo>
                  <a:pt x="878" y="2110"/>
                </a:lnTo>
                <a:lnTo>
                  <a:pt x="874" y="2133"/>
                </a:lnTo>
                <a:lnTo>
                  <a:pt x="864" y="2154"/>
                </a:lnTo>
                <a:lnTo>
                  <a:pt x="851" y="2172"/>
                </a:lnTo>
                <a:lnTo>
                  <a:pt x="835" y="2187"/>
                </a:lnTo>
                <a:lnTo>
                  <a:pt x="816" y="2199"/>
                </a:lnTo>
                <a:lnTo>
                  <a:pt x="795" y="2207"/>
                </a:lnTo>
                <a:lnTo>
                  <a:pt x="773" y="2211"/>
                </a:lnTo>
                <a:lnTo>
                  <a:pt x="750" y="2210"/>
                </a:lnTo>
                <a:lnTo>
                  <a:pt x="728" y="2204"/>
                </a:lnTo>
                <a:lnTo>
                  <a:pt x="724" y="2203"/>
                </a:lnTo>
                <a:lnTo>
                  <a:pt x="720" y="2202"/>
                </a:lnTo>
                <a:lnTo>
                  <a:pt x="715" y="2200"/>
                </a:lnTo>
                <a:lnTo>
                  <a:pt x="676" y="2180"/>
                </a:lnTo>
                <a:lnTo>
                  <a:pt x="642" y="2158"/>
                </a:lnTo>
                <a:lnTo>
                  <a:pt x="611" y="2133"/>
                </a:lnTo>
                <a:lnTo>
                  <a:pt x="581" y="2105"/>
                </a:lnTo>
                <a:lnTo>
                  <a:pt x="554" y="2071"/>
                </a:lnTo>
                <a:lnTo>
                  <a:pt x="534" y="2041"/>
                </a:lnTo>
                <a:lnTo>
                  <a:pt x="518" y="2009"/>
                </a:lnTo>
                <a:lnTo>
                  <a:pt x="505" y="1975"/>
                </a:lnTo>
                <a:lnTo>
                  <a:pt x="495" y="1940"/>
                </a:lnTo>
                <a:lnTo>
                  <a:pt x="490" y="1904"/>
                </a:lnTo>
                <a:lnTo>
                  <a:pt x="490" y="1869"/>
                </a:lnTo>
                <a:lnTo>
                  <a:pt x="492" y="1843"/>
                </a:lnTo>
                <a:lnTo>
                  <a:pt x="496" y="1816"/>
                </a:lnTo>
                <a:lnTo>
                  <a:pt x="499" y="1798"/>
                </a:lnTo>
                <a:lnTo>
                  <a:pt x="502" y="1785"/>
                </a:lnTo>
                <a:lnTo>
                  <a:pt x="508" y="1770"/>
                </a:lnTo>
                <a:lnTo>
                  <a:pt x="518" y="1742"/>
                </a:lnTo>
                <a:lnTo>
                  <a:pt x="529" y="1717"/>
                </a:lnTo>
                <a:lnTo>
                  <a:pt x="541" y="1696"/>
                </a:lnTo>
                <a:lnTo>
                  <a:pt x="554" y="1675"/>
                </a:lnTo>
                <a:lnTo>
                  <a:pt x="583" y="1636"/>
                </a:lnTo>
                <a:lnTo>
                  <a:pt x="616" y="1602"/>
                </a:lnTo>
                <a:lnTo>
                  <a:pt x="651" y="1570"/>
                </a:lnTo>
                <a:lnTo>
                  <a:pt x="687" y="1544"/>
                </a:lnTo>
                <a:lnTo>
                  <a:pt x="737" y="1513"/>
                </a:lnTo>
                <a:lnTo>
                  <a:pt x="790" y="1487"/>
                </a:lnTo>
                <a:lnTo>
                  <a:pt x="843" y="1464"/>
                </a:lnTo>
                <a:lnTo>
                  <a:pt x="898" y="1446"/>
                </a:lnTo>
                <a:lnTo>
                  <a:pt x="891" y="1249"/>
                </a:lnTo>
                <a:close/>
                <a:moveTo>
                  <a:pt x="1332" y="263"/>
                </a:moveTo>
                <a:lnTo>
                  <a:pt x="1315" y="263"/>
                </a:lnTo>
                <a:lnTo>
                  <a:pt x="1298" y="268"/>
                </a:lnTo>
                <a:lnTo>
                  <a:pt x="1281" y="278"/>
                </a:lnTo>
                <a:lnTo>
                  <a:pt x="1267" y="289"/>
                </a:lnTo>
                <a:lnTo>
                  <a:pt x="1255" y="304"/>
                </a:lnTo>
                <a:lnTo>
                  <a:pt x="1243" y="318"/>
                </a:lnTo>
                <a:lnTo>
                  <a:pt x="1232" y="333"/>
                </a:lnTo>
                <a:lnTo>
                  <a:pt x="1221" y="347"/>
                </a:lnTo>
                <a:lnTo>
                  <a:pt x="1214" y="358"/>
                </a:lnTo>
                <a:lnTo>
                  <a:pt x="1192" y="395"/>
                </a:lnTo>
                <a:lnTo>
                  <a:pt x="1173" y="436"/>
                </a:lnTo>
                <a:lnTo>
                  <a:pt x="1157" y="480"/>
                </a:lnTo>
                <a:lnTo>
                  <a:pt x="1144" y="527"/>
                </a:lnTo>
                <a:lnTo>
                  <a:pt x="1134" y="575"/>
                </a:lnTo>
                <a:lnTo>
                  <a:pt x="1126" y="635"/>
                </a:lnTo>
                <a:lnTo>
                  <a:pt x="1122" y="696"/>
                </a:lnTo>
                <a:lnTo>
                  <a:pt x="1120" y="761"/>
                </a:lnTo>
                <a:lnTo>
                  <a:pt x="1174" y="723"/>
                </a:lnTo>
                <a:lnTo>
                  <a:pt x="1226" y="683"/>
                </a:lnTo>
                <a:lnTo>
                  <a:pt x="1273" y="644"/>
                </a:lnTo>
                <a:lnTo>
                  <a:pt x="1315" y="603"/>
                </a:lnTo>
                <a:lnTo>
                  <a:pt x="1352" y="561"/>
                </a:lnTo>
                <a:lnTo>
                  <a:pt x="1382" y="518"/>
                </a:lnTo>
                <a:lnTo>
                  <a:pt x="1397" y="489"/>
                </a:lnTo>
                <a:lnTo>
                  <a:pt x="1408" y="459"/>
                </a:lnTo>
                <a:lnTo>
                  <a:pt x="1416" y="428"/>
                </a:lnTo>
                <a:lnTo>
                  <a:pt x="1419" y="398"/>
                </a:lnTo>
                <a:lnTo>
                  <a:pt x="1419" y="370"/>
                </a:lnTo>
                <a:lnTo>
                  <a:pt x="1415" y="344"/>
                </a:lnTo>
                <a:lnTo>
                  <a:pt x="1407" y="322"/>
                </a:lnTo>
                <a:lnTo>
                  <a:pt x="1395" y="301"/>
                </a:lnTo>
                <a:lnTo>
                  <a:pt x="1382" y="286"/>
                </a:lnTo>
                <a:lnTo>
                  <a:pt x="1365" y="275"/>
                </a:lnTo>
                <a:lnTo>
                  <a:pt x="1349" y="266"/>
                </a:lnTo>
                <a:lnTo>
                  <a:pt x="1332" y="263"/>
                </a:lnTo>
                <a:close/>
                <a:moveTo>
                  <a:pt x="1342" y="0"/>
                </a:moveTo>
                <a:lnTo>
                  <a:pt x="1387" y="4"/>
                </a:lnTo>
                <a:lnTo>
                  <a:pt x="1430" y="14"/>
                </a:lnTo>
                <a:lnTo>
                  <a:pt x="1470" y="29"/>
                </a:lnTo>
                <a:lnTo>
                  <a:pt x="1509" y="48"/>
                </a:lnTo>
                <a:lnTo>
                  <a:pt x="1543" y="72"/>
                </a:lnTo>
                <a:lnTo>
                  <a:pt x="1576" y="99"/>
                </a:lnTo>
                <a:lnTo>
                  <a:pt x="1605" y="129"/>
                </a:lnTo>
                <a:lnTo>
                  <a:pt x="1630" y="161"/>
                </a:lnTo>
                <a:lnTo>
                  <a:pt x="1652" y="196"/>
                </a:lnTo>
                <a:lnTo>
                  <a:pt x="1668" y="232"/>
                </a:lnTo>
                <a:lnTo>
                  <a:pt x="1681" y="269"/>
                </a:lnTo>
                <a:lnTo>
                  <a:pt x="1693" y="328"/>
                </a:lnTo>
                <a:lnTo>
                  <a:pt x="1699" y="386"/>
                </a:lnTo>
                <a:lnTo>
                  <a:pt x="1698" y="443"/>
                </a:lnTo>
                <a:lnTo>
                  <a:pt x="1690" y="499"/>
                </a:lnTo>
                <a:lnTo>
                  <a:pt x="1676" y="552"/>
                </a:lnTo>
                <a:lnTo>
                  <a:pt x="1657" y="604"/>
                </a:lnTo>
                <a:lnTo>
                  <a:pt x="1633" y="653"/>
                </a:lnTo>
                <a:lnTo>
                  <a:pt x="1606" y="699"/>
                </a:lnTo>
                <a:lnTo>
                  <a:pt x="1575" y="741"/>
                </a:lnTo>
                <a:lnTo>
                  <a:pt x="1543" y="780"/>
                </a:lnTo>
                <a:lnTo>
                  <a:pt x="1511" y="816"/>
                </a:lnTo>
                <a:lnTo>
                  <a:pt x="1477" y="851"/>
                </a:lnTo>
                <a:lnTo>
                  <a:pt x="1442" y="882"/>
                </a:lnTo>
                <a:lnTo>
                  <a:pt x="1407" y="912"/>
                </a:lnTo>
                <a:lnTo>
                  <a:pt x="1345" y="962"/>
                </a:lnTo>
                <a:lnTo>
                  <a:pt x="1281" y="1008"/>
                </a:lnTo>
                <a:lnTo>
                  <a:pt x="1217" y="1052"/>
                </a:lnTo>
                <a:lnTo>
                  <a:pt x="1151" y="1094"/>
                </a:lnTo>
                <a:lnTo>
                  <a:pt x="1124" y="1110"/>
                </a:lnTo>
                <a:lnTo>
                  <a:pt x="1124" y="1133"/>
                </a:lnTo>
                <a:lnTo>
                  <a:pt x="1131" y="1420"/>
                </a:lnTo>
                <a:lnTo>
                  <a:pt x="1164" y="1424"/>
                </a:lnTo>
                <a:lnTo>
                  <a:pt x="1199" y="1429"/>
                </a:lnTo>
                <a:lnTo>
                  <a:pt x="1245" y="1441"/>
                </a:lnTo>
                <a:lnTo>
                  <a:pt x="1288" y="1455"/>
                </a:lnTo>
                <a:lnTo>
                  <a:pt x="1328" y="1471"/>
                </a:lnTo>
                <a:lnTo>
                  <a:pt x="1369" y="1490"/>
                </a:lnTo>
                <a:lnTo>
                  <a:pt x="1419" y="1517"/>
                </a:lnTo>
                <a:lnTo>
                  <a:pt x="1467" y="1549"/>
                </a:lnTo>
                <a:lnTo>
                  <a:pt x="1514" y="1583"/>
                </a:lnTo>
                <a:lnTo>
                  <a:pt x="1558" y="1622"/>
                </a:lnTo>
                <a:lnTo>
                  <a:pt x="1599" y="1665"/>
                </a:lnTo>
                <a:lnTo>
                  <a:pt x="1637" y="1711"/>
                </a:lnTo>
                <a:lnTo>
                  <a:pt x="1667" y="1753"/>
                </a:lnTo>
                <a:lnTo>
                  <a:pt x="1692" y="1799"/>
                </a:lnTo>
                <a:lnTo>
                  <a:pt x="1714" y="1847"/>
                </a:lnTo>
                <a:lnTo>
                  <a:pt x="1731" y="1898"/>
                </a:lnTo>
                <a:lnTo>
                  <a:pt x="1744" y="1949"/>
                </a:lnTo>
                <a:lnTo>
                  <a:pt x="1752" y="2003"/>
                </a:lnTo>
                <a:lnTo>
                  <a:pt x="1754" y="2056"/>
                </a:lnTo>
                <a:lnTo>
                  <a:pt x="1752" y="2118"/>
                </a:lnTo>
                <a:lnTo>
                  <a:pt x="1743" y="2178"/>
                </a:lnTo>
                <a:lnTo>
                  <a:pt x="1729" y="2236"/>
                </a:lnTo>
                <a:lnTo>
                  <a:pt x="1711" y="2291"/>
                </a:lnTo>
                <a:lnTo>
                  <a:pt x="1689" y="2345"/>
                </a:lnTo>
                <a:lnTo>
                  <a:pt x="1664" y="2395"/>
                </a:lnTo>
                <a:lnTo>
                  <a:pt x="1649" y="2421"/>
                </a:lnTo>
                <a:lnTo>
                  <a:pt x="1631" y="2448"/>
                </a:lnTo>
                <a:lnTo>
                  <a:pt x="1611" y="2475"/>
                </a:lnTo>
                <a:lnTo>
                  <a:pt x="1588" y="2501"/>
                </a:lnTo>
                <a:lnTo>
                  <a:pt x="1565" y="2525"/>
                </a:lnTo>
                <a:lnTo>
                  <a:pt x="1542" y="2547"/>
                </a:lnTo>
                <a:lnTo>
                  <a:pt x="1506" y="2577"/>
                </a:lnTo>
                <a:lnTo>
                  <a:pt x="1468" y="2604"/>
                </a:lnTo>
                <a:lnTo>
                  <a:pt x="1429" y="2627"/>
                </a:lnTo>
                <a:lnTo>
                  <a:pt x="1388" y="2648"/>
                </a:lnTo>
                <a:lnTo>
                  <a:pt x="1314" y="2680"/>
                </a:lnTo>
                <a:lnTo>
                  <a:pt x="1239" y="2704"/>
                </a:lnTo>
                <a:lnTo>
                  <a:pt x="1162" y="2723"/>
                </a:lnTo>
                <a:lnTo>
                  <a:pt x="1166" y="2863"/>
                </a:lnTo>
                <a:lnTo>
                  <a:pt x="1168" y="2887"/>
                </a:lnTo>
                <a:lnTo>
                  <a:pt x="1169" y="2908"/>
                </a:lnTo>
                <a:lnTo>
                  <a:pt x="1170" y="2931"/>
                </a:lnTo>
                <a:lnTo>
                  <a:pt x="1169" y="2967"/>
                </a:lnTo>
                <a:lnTo>
                  <a:pt x="1166" y="3005"/>
                </a:lnTo>
                <a:lnTo>
                  <a:pt x="1161" y="3042"/>
                </a:lnTo>
                <a:lnTo>
                  <a:pt x="1152" y="3081"/>
                </a:lnTo>
                <a:lnTo>
                  <a:pt x="1140" y="3120"/>
                </a:lnTo>
                <a:lnTo>
                  <a:pt x="1124" y="3159"/>
                </a:lnTo>
                <a:lnTo>
                  <a:pt x="1110" y="3186"/>
                </a:lnTo>
                <a:lnTo>
                  <a:pt x="1092" y="3212"/>
                </a:lnTo>
                <a:lnTo>
                  <a:pt x="1072" y="3238"/>
                </a:lnTo>
                <a:lnTo>
                  <a:pt x="1048" y="3260"/>
                </a:lnTo>
                <a:lnTo>
                  <a:pt x="1021" y="3281"/>
                </a:lnTo>
                <a:lnTo>
                  <a:pt x="992" y="3299"/>
                </a:lnTo>
                <a:lnTo>
                  <a:pt x="961" y="3313"/>
                </a:lnTo>
                <a:lnTo>
                  <a:pt x="930" y="3322"/>
                </a:lnTo>
                <a:lnTo>
                  <a:pt x="899" y="3330"/>
                </a:lnTo>
                <a:lnTo>
                  <a:pt x="876" y="3333"/>
                </a:lnTo>
                <a:lnTo>
                  <a:pt x="853" y="3334"/>
                </a:lnTo>
                <a:lnTo>
                  <a:pt x="848" y="3334"/>
                </a:lnTo>
                <a:lnTo>
                  <a:pt x="843" y="3335"/>
                </a:lnTo>
                <a:lnTo>
                  <a:pt x="837" y="3335"/>
                </a:lnTo>
                <a:lnTo>
                  <a:pt x="827" y="3335"/>
                </a:lnTo>
                <a:lnTo>
                  <a:pt x="812" y="3334"/>
                </a:lnTo>
                <a:lnTo>
                  <a:pt x="802" y="3333"/>
                </a:lnTo>
                <a:lnTo>
                  <a:pt x="788" y="3332"/>
                </a:lnTo>
                <a:lnTo>
                  <a:pt x="771" y="3330"/>
                </a:lnTo>
                <a:lnTo>
                  <a:pt x="755" y="3328"/>
                </a:lnTo>
                <a:lnTo>
                  <a:pt x="740" y="3324"/>
                </a:lnTo>
                <a:lnTo>
                  <a:pt x="726" y="3321"/>
                </a:lnTo>
                <a:lnTo>
                  <a:pt x="686" y="3309"/>
                </a:lnTo>
                <a:lnTo>
                  <a:pt x="647" y="3293"/>
                </a:lnTo>
                <a:lnTo>
                  <a:pt x="616" y="3277"/>
                </a:lnTo>
                <a:lnTo>
                  <a:pt x="585" y="3258"/>
                </a:lnTo>
                <a:lnTo>
                  <a:pt x="557" y="3235"/>
                </a:lnTo>
                <a:lnTo>
                  <a:pt x="531" y="3210"/>
                </a:lnTo>
                <a:lnTo>
                  <a:pt x="507" y="3181"/>
                </a:lnTo>
                <a:lnTo>
                  <a:pt x="486" y="3148"/>
                </a:lnTo>
                <a:lnTo>
                  <a:pt x="470" y="3112"/>
                </a:lnTo>
                <a:lnTo>
                  <a:pt x="458" y="3074"/>
                </a:lnTo>
                <a:lnTo>
                  <a:pt x="451" y="3036"/>
                </a:lnTo>
                <a:lnTo>
                  <a:pt x="449" y="2996"/>
                </a:lnTo>
                <a:lnTo>
                  <a:pt x="452" y="2965"/>
                </a:lnTo>
                <a:lnTo>
                  <a:pt x="458" y="2934"/>
                </a:lnTo>
                <a:lnTo>
                  <a:pt x="465" y="2905"/>
                </a:lnTo>
                <a:lnTo>
                  <a:pt x="475" y="2877"/>
                </a:lnTo>
                <a:lnTo>
                  <a:pt x="487" y="2851"/>
                </a:lnTo>
                <a:lnTo>
                  <a:pt x="500" y="2827"/>
                </a:lnTo>
                <a:lnTo>
                  <a:pt x="512" y="2807"/>
                </a:lnTo>
                <a:lnTo>
                  <a:pt x="528" y="2791"/>
                </a:lnTo>
                <a:lnTo>
                  <a:pt x="546" y="2778"/>
                </a:lnTo>
                <a:lnTo>
                  <a:pt x="566" y="2770"/>
                </a:lnTo>
                <a:lnTo>
                  <a:pt x="588" y="2764"/>
                </a:lnTo>
                <a:lnTo>
                  <a:pt x="610" y="2764"/>
                </a:lnTo>
                <a:lnTo>
                  <a:pt x="631" y="2768"/>
                </a:lnTo>
                <a:lnTo>
                  <a:pt x="653" y="2775"/>
                </a:lnTo>
                <a:lnTo>
                  <a:pt x="675" y="2789"/>
                </a:lnTo>
                <a:lnTo>
                  <a:pt x="693" y="2806"/>
                </a:lnTo>
                <a:lnTo>
                  <a:pt x="706" y="2827"/>
                </a:lnTo>
                <a:lnTo>
                  <a:pt x="713" y="2850"/>
                </a:lnTo>
                <a:lnTo>
                  <a:pt x="717" y="2874"/>
                </a:lnTo>
                <a:lnTo>
                  <a:pt x="714" y="2899"/>
                </a:lnTo>
                <a:lnTo>
                  <a:pt x="707" y="2922"/>
                </a:lnTo>
                <a:lnTo>
                  <a:pt x="700" y="2938"/>
                </a:lnTo>
                <a:lnTo>
                  <a:pt x="690" y="2956"/>
                </a:lnTo>
                <a:lnTo>
                  <a:pt x="684" y="2974"/>
                </a:lnTo>
                <a:lnTo>
                  <a:pt x="679" y="2990"/>
                </a:lnTo>
                <a:lnTo>
                  <a:pt x="677" y="3004"/>
                </a:lnTo>
                <a:lnTo>
                  <a:pt x="678" y="3021"/>
                </a:lnTo>
                <a:lnTo>
                  <a:pt x="683" y="3037"/>
                </a:lnTo>
                <a:lnTo>
                  <a:pt x="691" y="3052"/>
                </a:lnTo>
                <a:lnTo>
                  <a:pt x="705" y="3068"/>
                </a:lnTo>
                <a:lnTo>
                  <a:pt x="723" y="3082"/>
                </a:lnTo>
                <a:lnTo>
                  <a:pt x="745" y="3095"/>
                </a:lnTo>
                <a:lnTo>
                  <a:pt x="762" y="3103"/>
                </a:lnTo>
                <a:lnTo>
                  <a:pt x="783" y="3110"/>
                </a:lnTo>
                <a:lnTo>
                  <a:pt x="790" y="3111"/>
                </a:lnTo>
                <a:lnTo>
                  <a:pt x="795" y="3112"/>
                </a:lnTo>
                <a:lnTo>
                  <a:pt x="800" y="3113"/>
                </a:lnTo>
                <a:lnTo>
                  <a:pt x="808" y="3115"/>
                </a:lnTo>
                <a:lnTo>
                  <a:pt x="823" y="3116"/>
                </a:lnTo>
                <a:lnTo>
                  <a:pt x="837" y="3116"/>
                </a:lnTo>
                <a:lnTo>
                  <a:pt x="838" y="3116"/>
                </a:lnTo>
                <a:lnTo>
                  <a:pt x="839" y="3116"/>
                </a:lnTo>
                <a:lnTo>
                  <a:pt x="842" y="3116"/>
                </a:lnTo>
                <a:lnTo>
                  <a:pt x="843" y="3116"/>
                </a:lnTo>
                <a:lnTo>
                  <a:pt x="852" y="3116"/>
                </a:lnTo>
                <a:lnTo>
                  <a:pt x="861" y="3114"/>
                </a:lnTo>
                <a:lnTo>
                  <a:pt x="875" y="3111"/>
                </a:lnTo>
                <a:lnTo>
                  <a:pt x="887" y="3107"/>
                </a:lnTo>
                <a:lnTo>
                  <a:pt x="900" y="3097"/>
                </a:lnTo>
                <a:lnTo>
                  <a:pt x="912" y="3084"/>
                </a:lnTo>
                <a:lnTo>
                  <a:pt x="922" y="3066"/>
                </a:lnTo>
                <a:lnTo>
                  <a:pt x="932" y="3041"/>
                </a:lnTo>
                <a:lnTo>
                  <a:pt x="939" y="3013"/>
                </a:lnTo>
                <a:lnTo>
                  <a:pt x="944" y="2982"/>
                </a:lnTo>
                <a:lnTo>
                  <a:pt x="946" y="2958"/>
                </a:lnTo>
                <a:lnTo>
                  <a:pt x="946" y="2932"/>
                </a:lnTo>
                <a:lnTo>
                  <a:pt x="946" y="2916"/>
                </a:lnTo>
                <a:lnTo>
                  <a:pt x="944" y="2899"/>
                </a:lnTo>
                <a:lnTo>
                  <a:pt x="943" y="2886"/>
                </a:lnTo>
                <a:lnTo>
                  <a:pt x="943" y="2878"/>
                </a:lnTo>
                <a:lnTo>
                  <a:pt x="942" y="2872"/>
                </a:lnTo>
                <a:lnTo>
                  <a:pt x="938" y="2742"/>
                </a:lnTo>
                <a:lnTo>
                  <a:pt x="863" y="2738"/>
                </a:lnTo>
                <a:lnTo>
                  <a:pt x="789" y="2729"/>
                </a:lnTo>
                <a:lnTo>
                  <a:pt x="714" y="2716"/>
                </a:lnTo>
                <a:lnTo>
                  <a:pt x="653" y="2700"/>
                </a:lnTo>
                <a:lnTo>
                  <a:pt x="594" y="2681"/>
                </a:lnTo>
                <a:lnTo>
                  <a:pt x="535" y="2657"/>
                </a:lnTo>
                <a:lnTo>
                  <a:pt x="477" y="2629"/>
                </a:lnTo>
                <a:lnTo>
                  <a:pt x="422" y="2598"/>
                </a:lnTo>
                <a:lnTo>
                  <a:pt x="368" y="2564"/>
                </a:lnTo>
                <a:lnTo>
                  <a:pt x="317" y="2525"/>
                </a:lnTo>
                <a:lnTo>
                  <a:pt x="268" y="2483"/>
                </a:lnTo>
                <a:lnTo>
                  <a:pt x="223" y="2437"/>
                </a:lnTo>
                <a:lnTo>
                  <a:pt x="180" y="2387"/>
                </a:lnTo>
                <a:lnTo>
                  <a:pt x="143" y="2334"/>
                </a:lnTo>
                <a:lnTo>
                  <a:pt x="106" y="2273"/>
                </a:lnTo>
                <a:lnTo>
                  <a:pt x="74" y="2210"/>
                </a:lnTo>
                <a:lnTo>
                  <a:pt x="48" y="2144"/>
                </a:lnTo>
                <a:lnTo>
                  <a:pt x="27" y="2078"/>
                </a:lnTo>
                <a:lnTo>
                  <a:pt x="13" y="2012"/>
                </a:lnTo>
                <a:lnTo>
                  <a:pt x="3" y="1951"/>
                </a:lnTo>
                <a:lnTo>
                  <a:pt x="0" y="1890"/>
                </a:lnTo>
                <a:lnTo>
                  <a:pt x="1" y="1829"/>
                </a:lnTo>
                <a:lnTo>
                  <a:pt x="8" y="1767"/>
                </a:lnTo>
                <a:lnTo>
                  <a:pt x="21" y="1707"/>
                </a:lnTo>
                <a:lnTo>
                  <a:pt x="38" y="1647"/>
                </a:lnTo>
                <a:lnTo>
                  <a:pt x="61" y="1589"/>
                </a:lnTo>
                <a:lnTo>
                  <a:pt x="88" y="1535"/>
                </a:lnTo>
                <a:lnTo>
                  <a:pt x="119" y="1484"/>
                </a:lnTo>
                <a:lnTo>
                  <a:pt x="153" y="1435"/>
                </a:lnTo>
                <a:lnTo>
                  <a:pt x="190" y="1389"/>
                </a:lnTo>
                <a:lnTo>
                  <a:pt x="228" y="1347"/>
                </a:lnTo>
                <a:lnTo>
                  <a:pt x="276" y="1300"/>
                </a:lnTo>
                <a:lnTo>
                  <a:pt x="326" y="1256"/>
                </a:lnTo>
                <a:lnTo>
                  <a:pt x="376" y="1215"/>
                </a:lnTo>
                <a:lnTo>
                  <a:pt x="427" y="1177"/>
                </a:lnTo>
                <a:lnTo>
                  <a:pt x="478" y="1140"/>
                </a:lnTo>
                <a:lnTo>
                  <a:pt x="578" y="1076"/>
                </a:lnTo>
                <a:lnTo>
                  <a:pt x="678" y="1015"/>
                </a:lnTo>
                <a:lnTo>
                  <a:pt x="779" y="958"/>
                </a:lnTo>
                <a:lnTo>
                  <a:pt x="878" y="903"/>
                </a:lnTo>
                <a:lnTo>
                  <a:pt x="876" y="847"/>
                </a:lnTo>
                <a:lnTo>
                  <a:pt x="874" y="773"/>
                </a:lnTo>
                <a:lnTo>
                  <a:pt x="874" y="697"/>
                </a:lnTo>
                <a:lnTo>
                  <a:pt x="878" y="619"/>
                </a:lnTo>
                <a:lnTo>
                  <a:pt x="887" y="540"/>
                </a:lnTo>
                <a:lnTo>
                  <a:pt x="896" y="485"/>
                </a:lnTo>
                <a:lnTo>
                  <a:pt x="908" y="431"/>
                </a:lnTo>
                <a:lnTo>
                  <a:pt x="924" y="377"/>
                </a:lnTo>
                <a:lnTo>
                  <a:pt x="945" y="323"/>
                </a:lnTo>
                <a:lnTo>
                  <a:pt x="970" y="269"/>
                </a:lnTo>
                <a:lnTo>
                  <a:pt x="1002" y="216"/>
                </a:lnTo>
                <a:lnTo>
                  <a:pt x="1013" y="196"/>
                </a:lnTo>
                <a:lnTo>
                  <a:pt x="1024" y="181"/>
                </a:lnTo>
                <a:lnTo>
                  <a:pt x="1034" y="167"/>
                </a:lnTo>
                <a:lnTo>
                  <a:pt x="1045" y="152"/>
                </a:lnTo>
                <a:lnTo>
                  <a:pt x="1066" y="124"/>
                </a:lnTo>
                <a:lnTo>
                  <a:pt x="1091" y="98"/>
                </a:lnTo>
                <a:lnTo>
                  <a:pt x="1121" y="74"/>
                </a:lnTo>
                <a:lnTo>
                  <a:pt x="1151" y="52"/>
                </a:lnTo>
                <a:lnTo>
                  <a:pt x="1186" y="33"/>
                </a:lnTo>
                <a:lnTo>
                  <a:pt x="1223" y="18"/>
                </a:lnTo>
                <a:lnTo>
                  <a:pt x="1262" y="8"/>
                </a:lnTo>
                <a:lnTo>
                  <a:pt x="1302" y="1"/>
                </a:lnTo>
                <a:lnTo>
                  <a:pt x="13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p:nvSpPr>
        <p:spPr bwMode="auto">
          <a:xfrm>
            <a:off x="5881369" y="2190247"/>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9" y="2250111"/>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2"/>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4"/>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7"/>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2"/>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7083432" y="2752786"/>
            <a:ext cx="82383" cy="101309"/>
          </a:xfrm>
          <a:custGeom>
            <a:avLst/>
            <a:gdLst>
              <a:gd name="T0" fmla="*/ 339 w 700"/>
              <a:gd name="T1" fmla="*/ 2 h 848"/>
              <a:gd name="T2" fmla="*/ 412 w 700"/>
              <a:gd name="T3" fmla="*/ 21 h 848"/>
              <a:gd name="T4" fmla="*/ 477 w 700"/>
              <a:gd name="T5" fmla="*/ 57 h 848"/>
              <a:gd name="T6" fmla="*/ 532 w 700"/>
              <a:gd name="T7" fmla="*/ 109 h 848"/>
              <a:gd name="T8" fmla="*/ 570 w 700"/>
              <a:gd name="T9" fmla="*/ 167 h 848"/>
              <a:gd name="T10" fmla="*/ 599 w 700"/>
              <a:gd name="T11" fmla="*/ 240 h 848"/>
              <a:gd name="T12" fmla="*/ 625 w 700"/>
              <a:gd name="T13" fmla="*/ 328 h 848"/>
              <a:gd name="T14" fmla="*/ 648 w 700"/>
              <a:gd name="T15" fmla="*/ 426 h 848"/>
              <a:gd name="T16" fmla="*/ 667 w 700"/>
              <a:gd name="T17" fmla="*/ 523 h 848"/>
              <a:gd name="T18" fmla="*/ 684 w 700"/>
              <a:gd name="T19" fmla="*/ 615 h 848"/>
              <a:gd name="T20" fmla="*/ 696 w 700"/>
              <a:gd name="T21" fmla="*/ 693 h 848"/>
              <a:gd name="T22" fmla="*/ 360 w 700"/>
              <a:gd name="T23" fmla="*/ 134 h 848"/>
              <a:gd name="T24" fmla="*/ 340 w 700"/>
              <a:gd name="T25" fmla="*/ 116 h 848"/>
              <a:gd name="T26" fmla="*/ 317 w 700"/>
              <a:gd name="T27" fmla="*/ 112 h 848"/>
              <a:gd name="T28" fmla="*/ 291 w 700"/>
              <a:gd name="T29" fmla="*/ 128 h 848"/>
              <a:gd name="T30" fmla="*/ 279 w 700"/>
              <a:gd name="T31" fmla="*/ 153 h 848"/>
              <a:gd name="T32" fmla="*/ 280 w 700"/>
              <a:gd name="T33" fmla="*/ 180 h 848"/>
              <a:gd name="T34" fmla="*/ 296 w 700"/>
              <a:gd name="T35" fmla="*/ 232 h 848"/>
              <a:gd name="T36" fmla="*/ 310 w 700"/>
              <a:gd name="T37" fmla="*/ 300 h 848"/>
              <a:gd name="T38" fmla="*/ 313 w 700"/>
              <a:gd name="T39" fmla="*/ 368 h 848"/>
              <a:gd name="T40" fmla="*/ 312 w 700"/>
              <a:gd name="T41" fmla="*/ 374 h 848"/>
              <a:gd name="T42" fmla="*/ 312 w 700"/>
              <a:gd name="T43" fmla="*/ 376 h 848"/>
              <a:gd name="T44" fmla="*/ 302 w 700"/>
              <a:gd name="T45" fmla="*/ 374 h 848"/>
              <a:gd name="T46" fmla="*/ 284 w 700"/>
              <a:gd name="T47" fmla="*/ 368 h 848"/>
              <a:gd name="T48" fmla="*/ 258 w 700"/>
              <a:gd name="T49" fmla="*/ 353 h 848"/>
              <a:gd name="T50" fmla="*/ 219 w 700"/>
              <a:gd name="T51" fmla="*/ 326 h 848"/>
              <a:gd name="T52" fmla="*/ 204 w 700"/>
              <a:gd name="T53" fmla="*/ 317 h 848"/>
              <a:gd name="T54" fmla="*/ 180 w 700"/>
              <a:gd name="T55" fmla="*/ 316 h 848"/>
              <a:gd name="T56" fmla="*/ 161 w 700"/>
              <a:gd name="T57" fmla="*/ 328 h 848"/>
              <a:gd name="T58" fmla="*/ 152 w 700"/>
              <a:gd name="T59" fmla="*/ 345 h 848"/>
              <a:gd name="T60" fmla="*/ 148 w 700"/>
              <a:gd name="T61" fmla="*/ 359 h 848"/>
              <a:gd name="T62" fmla="*/ 148 w 700"/>
              <a:gd name="T63" fmla="*/ 378 h 848"/>
              <a:gd name="T64" fmla="*/ 159 w 700"/>
              <a:gd name="T65" fmla="*/ 402 h 848"/>
              <a:gd name="T66" fmla="*/ 362 w 700"/>
              <a:gd name="T67" fmla="*/ 630 h 848"/>
              <a:gd name="T68" fmla="*/ 564 w 700"/>
              <a:gd name="T69" fmla="*/ 841 h 848"/>
              <a:gd name="T70" fmla="*/ 521 w 700"/>
              <a:gd name="T71" fmla="*/ 829 h 848"/>
              <a:gd name="T72" fmla="*/ 447 w 700"/>
              <a:gd name="T73" fmla="*/ 785 h 848"/>
              <a:gd name="T74" fmla="*/ 367 w 700"/>
              <a:gd name="T75" fmla="*/ 734 h 848"/>
              <a:gd name="T76" fmla="*/ 286 w 700"/>
              <a:gd name="T77" fmla="*/ 681 h 848"/>
              <a:gd name="T78" fmla="*/ 210 w 700"/>
              <a:gd name="T79" fmla="*/ 626 h 848"/>
              <a:gd name="T80" fmla="*/ 141 w 700"/>
              <a:gd name="T81" fmla="*/ 572 h 848"/>
              <a:gd name="T82" fmla="*/ 86 w 700"/>
              <a:gd name="T83" fmla="*/ 522 h 848"/>
              <a:gd name="T84" fmla="*/ 49 w 700"/>
              <a:gd name="T85" fmla="*/ 477 h 848"/>
              <a:gd name="T86" fmla="*/ 15 w 700"/>
              <a:gd name="T87" fmla="*/ 405 h 848"/>
              <a:gd name="T88" fmla="*/ 0 w 700"/>
              <a:gd name="T89" fmla="*/ 325 h 848"/>
              <a:gd name="T90" fmla="*/ 6 w 700"/>
              <a:gd name="T91" fmla="*/ 245 h 848"/>
              <a:gd name="T92" fmla="*/ 33 w 700"/>
              <a:gd name="T93" fmla="*/ 168 h 848"/>
              <a:gd name="T94" fmla="*/ 77 w 700"/>
              <a:gd name="T95" fmla="*/ 102 h 848"/>
              <a:gd name="T96" fmla="*/ 137 w 700"/>
              <a:gd name="T97" fmla="*/ 49 h 848"/>
              <a:gd name="T98" fmla="*/ 200 w 700"/>
              <a:gd name="T99" fmla="*/ 18 h 848"/>
              <a:gd name="T100" fmla="*/ 267 w 700"/>
              <a:gd name="T101" fmla="*/ 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48">
                <a:moveTo>
                  <a:pt x="302" y="0"/>
                </a:moveTo>
                <a:lnTo>
                  <a:pt x="339" y="2"/>
                </a:lnTo>
                <a:lnTo>
                  <a:pt x="377" y="9"/>
                </a:lnTo>
                <a:lnTo>
                  <a:pt x="412" y="21"/>
                </a:lnTo>
                <a:lnTo>
                  <a:pt x="446" y="37"/>
                </a:lnTo>
                <a:lnTo>
                  <a:pt x="477" y="57"/>
                </a:lnTo>
                <a:lnTo>
                  <a:pt x="507" y="82"/>
                </a:lnTo>
                <a:lnTo>
                  <a:pt x="532" y="109"/>
                </a:lnTo>
                <a:lnTo>
                  <a:pt x="555" y="140"/>
                </a:lnTo>
                <a:lnTo>
                  <a:pt x="570" y="167"/>
                </a:lnTo>
                <a:lnTo>
                  <a:pt x="586" y="201"/>
                </a:lnTo>
                <a:lnTo>
                  <a:pt x="599" y="240"/>
                </a:lnTo>
                <a:lnTo>
                  <a:pt x="612" y="282"/>
                </a:lnTo>
                <a:lnTo>
                  <a:pt x="625" y="328"/>
                </a:lnTo>
                <a:lnTo>
                  <a:pt x="637" y="377"/>
                </a:lnTo>
                <a:lnTo>
                  <a:pt x="648" y="426"/>
                </a:lnTo>
                <a:lnTo>
                  <a:pt x="658" y="475"/>
                </a:lnTo>
                <a:lnTo>
                  <a:pt x="667" y="523"/>
                </a:lnTo>
                <a:lnTo>
                  <a:pt x="676" y="570"/>
                </a:lnTo>
                <a:lnTo>
                  <a:pt x="684" y="615"/>
                </a:lnTo>
                <a:lnTo>
                  <a:pt x="690" y="656"/>
                </a:lnTo>
                <a:lnTo>
                  <a:pt x="696" y="693"/>
                </a:lnTo>
                <a:lnTo>
                  <a:pt x="700" y="723"/>
                </a:lnTo>
                <a:lnTo>
                  <a:pt x="360" y="134"/>
                </a:lnTo>
                <a:lnTo>
                  <a:pt x="351" y="122"/>
                </a:lnTo>
                <a:lnTo>
                  <a:pt x="340" y="116"/>
                </a:lnTo>
                <a:lnTo>
                  <a:pt x="332" y="113"/>
                </a:lnTo>
                <a:lnTo>
                  <a:pt x="317" y="112"/>
                </a:lnTo>
                <a:lnTo>
                  <a:pt x="302" y="118"/>
                </a:lnTo>
                <a:lnTo>
                  <a:pt x="291" y="128"/>
                </a:lnTo>
                <a:lnTo>
                  <a:pt x="284" y="140"/>
                </a:lnTo>
                <a:lnTo>
                  <a:pt x="279" y="153"/>
                </a:lnTo>
                <a:lnTo>
                  <a:pt x="278" y="166"/>
                </a:lnTo>
                <a:lnTo>
                  <a:pt x="280" y="180"/>
                </a:lnTo>
                <a:lnTo>
                  <a:pt x="287" y="205"/>
                </a:lnTo>
                <a:lnTo>
                  <a:pt x="296" y="232"/>
                </a:lnTo>
                <a:lnTo>
                  <a:pt x="303" y="264"/>
                </a:lnTo>
                <a:lnTo>
                  <a:pt x="310" y="300"/>
                </a:lnTo>
                <a:lnTo>
                  <a:pt x="314" y="335"/>
                </a:lnTo>
                <a:lnTo>
                  <a:pt x="313" y="368"/>
                </a:lnTo>
                <a:lnTo>
                  <a:pt x="313" y="371"/>
                </a:lnTo>
                <a:lnTo>
                  <a:pt x="312" y="374"/>
                </a:lnTo>
                <a:lnTo>
                  <a:pt x="312" y="376"/>
                </a:lnTo>
                <a:lnTo>
                  <a:pt x="312" y="376"/>
                </a:lnTo>
                <a:lnTo>
                  <a:pt x="308" y="376"/>
                </a:lnTo>
                <a:lnTo>
                  <a:pt x="302" y="374"/>
                </a:lnTo>
                <a:lnTo>
                  <a:pt x="294" y="372"/>
                </a:lnTo>
                <a:lnTo>
                  <a:pt x="284" y="368"/>
                </a:lnTo>
                <a:lnTo>
                  <a:pt x="272" y="362"/>
                </a:lnTo>
                <a:lnTo>
                  <a:pt x="258" y="353"/>
                </a:lnTo>
                <a:lnTo>
                  <a:pt x="239" y="341"/>
                </a:lnTo>
                <a:lnTo>
                  <a:pt x="219" y="326"/>
                </a:lnTo>
                <a:lnTo>
                  <a:pt x="214" y="322"/>
                </a:lnTo>
                <a:lnTo>
                  <a:pt x="204" y="317"/>
                </a:lnTo>
                <a:lnTo>
                  <a:pt x="191" y="315"/>
                </a:lnTo>
                <a:lnTo>
                  <a:pt x="180" y="316"/>
                </a:lnTo>
                <a:lnTo>
                  <a:pt x="170" y="321"/>
                </a:lnTo>
                <a:lnTo>
                  <a:pt x="161" y="328"/>
                </a:lnTo>
                <a:lnTo>
                  <a:pt x="156" y="337"/>
                </a:lnTo>
                <a:lnTo>
                  <a:pt x="152" y="345"/>
                </a:lnTo>
                <a:lnTo>
                  <a:pt x="149" y="353"/>
                </a:lnTo>
                <a:lnTo>
                  <a:pt x="148" y="359"/>
                </a:lnTo>
                <a:lnTo>
                  <a:pt x="147" y="366"/>
                </a:lnTo>
                <a:lnTo>
                  <a:pt x="148" y="378"/>
                </a:lnTo>
                <a:lnTo>
                  <a:pt x="152" y="390"/>
                </a:lnTo>
                <a:lnTo>
                  <a:pt x="159" y="402"/>
                </a:lnTo>
                <a:lnTo>
                  <a:pt x="260" y="518"/>
                </a:lnTo>
                <a:lnTo>
                  <a:pt x="362" y="630"/>
                </a:lnTo>
                <a:lnTo>
                  <a:pt x="464" y="738"/>
                </a:lnTo>
                <a:lnTo>
                  <a:pt x="564" y="841"/>
                </a:lnTo>
                <a:lnTo>
                  <a:pt x="555" y="848"/>
                </a:lnTo>
                <a:lnTo>
                  <a:pt x="521" y="829"/>
                </a:lnTo>
                <a:lnTo>
                  <a:pt x="485" y="808"/>
                </a:lnTo>
                <a:lnTo>
                  <a:pt x="447" y="785"/>
                </a:lnTo>
                <a:lnTo>
                  <a:pt x="407" y="760"/>
                </a:lnTo>
                <a:lnTo>
                  <a:pt x="367" y="734"/>
                </a:lnTo>
                <a:lnTo>
                  <a:pt x="326" y="708"/>
                </a:lnTo>
                <a:lnTo>
                  <a:pt x="286" y="681"/>
                </a:lnTo>
                <a:lnTo>
                  <a:pt x="246" y="654"/>
                </a:lnTo>
                <a:lnTo>
                  <a:pt x="210" y="626"/>
                </a:lnTo>
                <a:lnTo>
                  <a:pt x="174" y="599"/>
                </a:lnTo>
                <a:lnTo>
                  <a:pt x="141" y="572"/>
                </a:lnTo>
                <a:lnTo>
                  <a:pt x="112" y="547"/>
                </a:lnTo>
                <a:lnTo>
                  <a:pt x="86" y="522"/>
                </a:lnTo>
                <a:lnTo>
                  <a:pt x="65" y="499"/>
                </a:lnTo>
                <a:lnTo>
                  <a:pt x="49" y="477"/>
                </a:lnTo>
                <a:lnTo>
                  <a:pt x="30" y="441"/>
                </a:lnTo>
                <a:lnTo>
                  <a:pt x="15" y="405"/>
                </a:lnTo>
                <a:lnTo>
                  <a:pt x="5" y="366"/>
                </a:lnTo>
                <a:lnTo>
                  <a:pt x="0" y="325"/>
                </a:lnTo>
                <a:lnTo>
                  <a:pt x="1" y="286"/>
                </a:lnTo>
                <a:lnTo>
                  <a:pt x="6" y="245"/>
                </a:lnTo>
                <a:lnTo>
                  <a:pt x="18" y="205"/>
                </a:lnTo>
                <a:lnTo>
                  <a:pt x="33" y="168"/>
                </a:lnTo>
                <a:lnTo>
                  <a:pt x="53" y="134"/>
                </a:lnTo>
                <a:lnTo>
                  <a:pt x="77" y="102"/>
                </a:lnTo>
                <a:lnTo>
                  <a:pt x="106" y="74"/>
                </a:lnTo>
                <a:lnTo>
                  <a:pt x="137" y="49"/>
                </a:lnTo>
                <a:lnTo>
                  <a:pt x="168" y="31"/>
                </a:lnTo>
                <a:lnTo>
                  <a:pt x="200" y="18"/>
                </a:lnTo>
                <a:lnTo>
                  <a:pt x="233" y="7"/>
                </a:lnTo>
                <a:lnTo>
                  <a:pt x="267" y="2"/>
                </a:lnTo>
                <a:lnTo>
                  <a:pt x="3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9"/>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noEditPoints="1"/>
          </p:cNvSpPr>
          <p:nvPr/>
        </p:nvSpPr>
        <p:spPr bwMode="auto">
          <a:xfrm>
            <a:off x="6968166" y="2642136"/>
            <a:ext cx="323168" cy="390146"/>
          </a:xfrm>
          <a:custGeom>
            <a:avLst/>
            <a:gdLst>
              <a:gd name="T0" fmla="*/ 1683 w 2742"/>
              <a:gd name="T1" fmla="*/ 2140 h 3256"/>
              <a:gd name="T2" fmla="*/ 1750 w 2742"/>
              <a:gd name="T3" fmla="*/ 2187 h 3256"/>
              <a:gd name="T4" fmla="*/ 1919 w 2742"/>
              <a:gd name="T5" fmla="*/ 2127 h 3256"/>
              <a:gd name="T6" fmla="*/ 1983 w 2742"/>
              <a:gd name="T7" fmla="*/ 2007 h 3256"/>
              <a:gd name="T8" fmla="*/ 1966 w 2742"/>
              <a:gd name="T9" fmla="*/ 1938 h 3256"/>
              <a:gd name="T10" fmla="*/ 794 w 2742"/>
              <a:gd name="T11" fmla="*/ 1145 h 3256"/>
              <a:gd name="T12" fmla="*/ 1100 w 2742"/>
              <a:gd name="T13" fmla="*/ 861 h 3256"/>
              <a:gd name="T14" fmla="*/ 913 w 2742"/>
              <a:gd name="T15" fmla="*/ 1059 h 3256"/>
              <a:gd name="T16" fmla="*/ 887 w 2742"/>
              <a:gd name="T17" fmla="*/ 1326 h 3256"/>
              <a:gd name="T18" fmla="*/ 999 w 2742"/>
              <a:gd name="T19" fmla="*/ 1524 h 3256"/>
              <a:gd name="T20" fmla="*/ 1179 w 2742"/>
              <a:gd name="T21" fmla="*/ 1669 h 3256"/>
              <a:gd name="T22" fmla="*/ 1376 w 2742"/>
              <a:gd name="T23" fmla="*/ 1797 h 3256"/>
              <a:gd name="T24" fmla="*/ 1506 w 2742"/>
              <a:gd name="T25" fmla="*/ 1873 h 3256"/>
              <a:gd name="T26" fmla="*/ 1785 w 2742"/>
              <a:gd name="T27" fmla="*/ 1690 h 3256"/>
              <a:gd name="T28" fmla="*/ 1758 w 2742"/>
              <a:gd name="T29" fmla="*/ 1506 h 3256"/>
              <a:gd name="T30" fmla="*/ 1700 w 2742"/>
              <a:gd name="T31" fmla="*/ 1231 h 3256"/>
              <a:gd name="T32" fmla="*/ 1617 w 2742"/>
              <a:gd name="T33" fmla="*/ 1006 h 3256"/>
              <a:gd name="T34" fmla="*/ 1410 w 2742"/>
              <a:gd name="T35" fmla="*/ 840 h 3256"/>
              <a:gd name="T36" fmla="*/ 765 w 2742"/>
              <a:gd name="T37" fmla="*/ 915 h 3256"/>
              <a:gd name="T38" fmla="*/ 1479 w 2742"/>
              <a:gd name="T39" fmla="*/ 498 h 3256"/>
              <a:gd name="T40" fmla="*/ 973 w 2742"/>
              <a:gd name="T41" fmla="*/ 373 h 3256"/>
              <a:gd name="T42" fmla="*/ 1648 w 2742"/>
              <a:gd name="T43" fmla="*/ 18 h 3256"/>
              <a:gd name="T44" fmla="*/ 1934 w 2742"/>
              <a:gd name="T45" fmla="*/ 89 h 3256"/>
              <a:gd name="T46" fmla="*/ 2163 w 2742"/>
              <a:gd name="T47" fmla="*/ 192 h 3256"/>
              <a:gd name="T48" fmla="*/ 2262 w 2742"/>
              <a:gd name="T49" fmla="*/ 334 h 3256"/>
              <a:gd name="T50" fmla="*/ 2433 w 2742"/>
              <a:gd name="T51" fmla="*/ 541 h 3256"/>
              <a:gd name="T52" fmla="*/ 2484 w 2742"/>
              <a:gd name="T53" fmla="*/ 817 h 3256"/>
              <a:gd name="T54" fmla="*/ 2587 w 2742"/>
              <a:gd name="T55" fmla="*/ 1128 h 3256"/>
              <a:gd name="T56" fmla="*/ 2580 w 2742"/>
              <a:gd name="T57" fmla="*/ 1339 h 3256"/>
              <a:gd name="T58" fmla="*/ 2701 w 2742"/>
              <a:gd name="T59" fmla="*/ 1694 h 3256"/>
              <a:gd name="T60" fmla="*/ 2717 w 2742"/>
              <a:gd name="T61" fmla="*/ 1887 h 3256"/>
              <a:gd name="T62" fmla="*/ 2635 w 2742"/>
              <a:gd name="T63" fmla="*/ 2028 h 3256"/>
              <a:gd name="T64" fmla="*/ 2645 w 2742"/>
              <a:gd name="T65" fmla="*/ 2198 h 3256"/>
              <a:gd name="T66" fmla="*/ 2611 w 2742"/>
              <a:gd name="T67" fmla="*/ 2268 h 3256"/>
              <a:gd name="T68" fmla="*/ 2652 w 2742"/>
              <a:gd name="T69" fmla="*/ 2363 h 3256"/>
              <a:gd name="T70" fmla="*/ 2609 w 2742"/>
              <a:gd name="T71" fmla="*/ 2449 h 3256"/>
              <a:gd name="T72" fmla="*/ 2600 w 2742"/>
              <a:gd name="T73" fmla="*/ 2629 h 3256"/>
              <a:gd name="T74" fmla="*/ 2501 w 2742"/>
              <a:gd name="T75" fmla="*/ 2707 h 3256"/>
              <a:gd name="T76" fmla="*/ 2436 w 2742"/>
              <a:gd name="T77" fmla="*/ 2705 h 3256"/>
              <a:gd name="T78" fmla="*/ 2276 w 2742"/>
              <a:gd name="T79" fmla="*/ 2688 h 3256"/>
              <a:gd name="T80" fmla="*/ 2154 w 2742"/>
              <a:gd name="T81" fmla="*/ 2710 h 3256"/>
              <a:gd name="T82" fmla="*/ 2094 w 2742"/>
              <a:gd name="T83" fmla="*/ 2883 h 3256"/>
              <a:gd name="T84" fmla="*/ 707 w 2742"/>
              <a:gd name="T85" fmla="*/ 3000 h 3256"/>
              <a:gd name="T86" fmla="*/ 700 w 2742"/>
              <a:gd name="T87" fmla="*/ 2827 h 3256"/>
              <a:gd name="T88" fmla="*/ 625 w 2742"/>
              <a:gd name="T89" fmla="*/ 2539 h 3256"/>
              <a:gd name="T90" fmla="*/ 384 w 2742"/>
              <a:gd name="T91" fmla="*/ 2140 h 3256"/>
              <a:gd name="T92" fmla="*/ 2 w 2742"/>
              <a:gd name="T93" fmla="*/ 1293 h 3256"/>
              <a:gd name="T94" fmla="*/ 54 w 2742"/>
              <a:gd name="T95" fmla="*/ 856 h 3256"/>
              <a:gd name="T96" fmla="*/ 180 w 2742"/>
              <a:gd name="T97" fmla="*/ 586 h 3256"/>
              <a:gd name="T98" fmla="*/ 366 w 2742"/>
              <a:gd name="T99" fmla="*/ 359 h 3256"/>
              <a:gd name="T100" fmla="*/ 614 w 2742"/>
              <a:gd name="T101" fmla="*/ 184 h 3256"/>
              <a:gd name="T102" fmla="*/ 906 w 2742"/>
              <a:gd name="T103" fmla="*/ 71 h 3256"/>
              <a:gd name="T104" fmla="*/ 1206 w 2742"/>
              <a:gd name="T105" fmla="*/ 12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42" h="3256">
                <a:moveTo>
                  <a:pt x="1850" y="1754"/>
                </a:moveTo>
                <a:lnTo>
                  <a:pt x="1558" y="1947"/>
                </a:lnTo>
                <a:lnTo>
                  <a:pt x="1669" y="2121"/>
                </a:lnTo>
                <a:lnTo>
                  <a:pt x="1674" y="2128"/>
                </a:lnTo>
                <a:lnTo>
                  <a:pt x="1679" y="2135"/>
                </a:lnTo>
                <a:lnTo>
                  <a:pt x="1683" y="2140"/>
                </a:lnTo>
                <a:lnTo>
                  <a:pt x="1687" y="2145"/>
                </a:lnTo>
                <a:lnTo>
                  <a:pt x="1693" y="2153"/>
                </a:lnTo>
                <a:lnTo>
                  <a:pt x="1703" y="2163"/>
                </a:lnTo>
                <a:lnTo>
                  <a:pt x="1716" y="2171"/>
                </a:lnTo>
                <a:lnTo>
                  <a:pt x="1731" y="2180"/>
                </a:lnTo>
                <a:lnTo>
                  <a:pt x="1750" y="2187"/>
                </a:lnTo>
                <a:lnTo>
                  <a:pt x="1779" y="2189"/>
                </a:lnTo>
                <a:lnTo>
                  <a:pt x="1805" y="2187"/>
                </a:lnTo>
                <a:lnTo>
                  <a:pt x="1832" y="2180"/>
                </a:lnTo>
                <a:lnTo>
                  <a:pt x="1860" y="2167"/>
                </a:lnTo>
                <a:lnTo>
                  <a:pt x="1890" y="2149"/>
                </a:lnTo>
                <a:lnTo>
                  <a:pt x="1919" y="2127"/>
                </a:lnTo>
                <a:lnTo>
                  <a:pt x="1940" y="2105"/>
                </a:lnTo>
                <a:lnTo>
                  <a:pt x="1958" y="2083"/>
                </a:lnTo>
                <a:lnTo>
                  <a:pt x="1970" y="2062"/>
                </a:lnTo>
                <a:lnTo>
                  <a:pt x="1977" y="2043"/>
                </a:lnTo>
                <a:lnTo>
                  <a:pt x="1982" y="2025"/>
                </a:lnTo>
                <a:lnTo>
                  <a:pt x="1983" y="2007"/>
                </a:lnTo>
                <a:lnTo>
                  <a:pt x="1983" y="1992"/>
                </a:lnTo>
                <a:lnTo>
                  <a:pt x="1981" y="1979"/>
                </a:lnTo>
                <a:lnTo>
                  <a:pt x="1978" y="1968"/>
                </a:lnTo>
                <a:lnTo>
                  <a:pt x="1975" y="1960"/>
                </a:lnTo>
                <a:lnTo>
                  <a:pt x="1971" y="1950"/>
                </a:lnTo>
                <a:lnTo>
                  <a:pt x="1966" y="1938"/>
                </a:lnTo>
                <a:lnTo>
                  <a:pt x="1959" y="1927"/>
                </a:lnTo>
                <a:lnTo>
                  <a:pt x="1850" y="1754"/>
                </a:lnTo>
                <a:close/>
                <a:moveTo>
                  <a:pt x="763" y="1009"/>
                </a:moveTo>
                <a:lnTo>
                  <a:pt x="449" y="1083"/>
                </a:lnTo>
                <a:lnTo>
                  <a:pt x="481" y="1219"/>
                </a:lnTo>
                <a:lnTo>
                  <a:pt x="794" y="1145"/>
                </a:lnTo>
                <a:lnTo>
                  <a:pt x="763" y="1009"/>
                </a:lnTo>
                <a:close/>
                <a:moveTo>
                  <a:pt x="1279" y="818"/>
                </a:moveTo>
                <a:lnTo>
                  <a:pt x="1233" y="820"/>
                </a:lnTo>
                <a:lnTo>
                  <a:pt x="1187" y="829"/>
                </a:lnTo>
                <a:lnTo>
                  <a:pt x="1143" y="842"/>
                </a:lnTo>
                <a:lnTo>
                  <a:pt x="1100" y="861"/>
                </a:lnTo>
                <a:lnTo>
                  <a:pt x="1059" y="885"/>
                </a:lnTo>
                <a:lnTo>
                  <a:pt x="1021" y="914"/>
                </a:lnTo>
                <a:lnTo>
                  <a:pt x="988" y="946"/>
                </a:lnTo>
                <a:lnTo>
                  <a:pt x="959" y="980"/>
                </a:lnTo>
                <a:lnTo>
                  <a:pt x="933" y="1019"/>
                </a:lnTo>
                <a:lnTo>
                  <a:pt x="913" y="1059"/>
                </a:lnTo>
                <a:lnTo>
                  <a:pt x="897" y="1102"/>
                </a:lnTo>
                <a:lnTo>
                  <a:pt x="885" y="1146"/>
                </a:lnTo>
                <a:lnTo>
                  <a:pt x="878" y="1190"/>
                </a:lnTo>
                <a:lnTo>
                  <a:pt x="877" y="1236"/>
                </a:lnTo>
                <a:lnTo>
                  <a:pt x="879" y="1281"/>
                </a:lnTo>
                <a:lnTo>
                  <a:pt x="887" y="1326"/>
                </a:lnTo>
                <a:lnTo>
                  <a:pt x="901" y="1371"/>
                </a:lnTo>
                <a:lnTo>
                  <a:pt x="919" y="1414"/>
                </a:lnTo>
                <a:lnTo>
                  <a:pt x="943" y="1456"/>
                </a:lnTo>
                <a:lnTo>
                  <a:pt x="958" y="1478"/>
                </a:lnTo>
                <a:lnTo>
                  <a:pt x="977" y="1501"/>
                </a:lnTo>
                <a:lnTo>
                  <a:pt x="999" y="1524"/>
                </a:lnTo>
                <a:lnTo>
                  <a:pt x="1024" y="1548"/>
                </a:lnTo>
                <a:lnTo>
                  <a:pt x="1052" y="1572"/>
                </a:lnTo>
                <a:lnTo>
                  <a:pt x="1082" y="1597"/>
                </a:lnTo>
                <a:lnTo>
                  <a:pt x="1113" y="1621"/>
                </a:lnTo>
                <a:lnTo>
                  <a:pt x="1145" y="1645"/>
                </a:lnTo>
                <a:lnTo>
                  <a:pt x="1179" y="1669"/>
                </a:lnTo>
                <a:lnTo>
                  <a:pt x="1212" y="1692"/>
                </a:lnTo>
                <a:lnTo>
                  <a:pt x="1247" y="1715"/>
                </a:lnTo>
                <a:lnTo>
                  <a:pt x="1281" y="1737"/>
                </a:lnTo>
                <a:lnTo>
                  <a:pt x="1313" y="1758"/>
                </a:lnTo>
                <a:lnTo>
                  <a:pt x="1345" y="1778"/>
                </a:lnTo>
                <a:lnTo>
                  <a:pt x="1376" y="1797"/>
                </a:lnTo>
                <a:lnTo>
                  <a:pt x="1404" y="1814"/>
                </a:lnTo>
                <a:lnTo>
                  <a:pt x="1431" y="1829"/>
                </a:lnTo>
                <a:lnTo>
                  <a:pt x="1454" y="1844"/>
                </a:lnTo>
                <a:lnTo>
                  <a:pt x="1476" y="1855"/>
                </a:lnTo>
                <a:lnTo>
                  <a:pt x="1493" y="1866"/>
                </a:lnTo>
                <a:lnTo>
                  <a:pt x="1506" y="1873"/>
                </a:lnTo>
                <a:lnTo>
                  <a:pt x="1516" y="1878"/>
                </a:lnTo>
                <a:lnTo>
                  <a:pt x="1521" y="1881"/>
                </a:lnTo>
                <a:lnTo>
                  <a:pt x="1537" y="1890"/>
                </a:lnTo>
                <a:lnTo>
                  <a:pt x="1788" y="1722"/>
                </a:lnTo>
                <a:lnTo>
                  <a:pt x="1786" y="1701"/>
                </a:lnTo>
                <a:lnTo>
                  <a:pt x="1785" y="1690"/>
                </a:lnTo>
                <a:lnTo>
                  <a:pt x="1782" y="1671"/>
                </a:lnTo>
                <a:lnTo>
                  <a:pt x="1779" y="1647"/>
                </a:lnTo>
                <a:lnTo>
                  <a:pt x="1775" y="1618"/>
                </a:lnTo>
                <a:lnTo>
                  <a:pt x="1770" y="1584"/>
                </a:lnTo>
                <a:lnTo>
                  <a:pt x="1764" y="1547"/>
                </a:lnTo>
                <a:lnTo>
                  <a:pt x="1758" y="1506"/>
                </a:lnTo>
                <a:lnTo>
                  <a:pt x="1750" y="1462"/>
                </a:lnTo>
                <a:lnTo>
                  <a:pt x="1741" y="1417"/>
                </a:lnTo>
                <a:lnTo>
                  <a:pt x="1733" y="1371"/>
                </a:lnTo>
                <a:lnTo>
                  <a:pt x="1723" y="1324"/>
                </a:lnTo>
                <a:lnTo>
                  <a:pt x="1712" y="1277"/>
                </a:lnTo>
                <a:lnTo>
                  <a:pt x="1700" y="1231"/>
                </a:lnTo>
                <a:lnTo>
                  <a:pt x="1688" y="1186"/>
                </a:lnTo>
                <a:lnTo>
                  <a:pt x="1676" y="1143"/>
                </a:lnTo>
                <a:lnTo>
                  <a:pt x="1662" y="1103"/>
                </a:lnTo>
                <a:lnTo>
                  <a:pt x="1647" y="1066"/>
                </a:lnTo>
                <a:lnTo>
                  <a:pt x="1633" y="1034"/>
                </a:lnTo>
                <a:lnTo>
                  <a:pt x="1617" y="1006"/>
                </a:lnTo>
                <a:lnTo>
                  <a:pt x="1590" y="968"/>
                </a:lnTo>
                <a:lnTo>
                  <a:pt x="1559" y="934"/>
                </a:lnTo>
                <a:lnTo>
                  <a:pt x="1526" y="905"/>
                </a:lnTo>
                <a:lnTo>
                  <a:pt x="1490" y="879"/>
                </a:lnTo>
                <a:lnTo>
                  <a:pt x="1451" y="858"/>
                </a:lnTo>
                <a:lnTo>
                  <a:pt x="1410" y="840"/>
                </a:lnTo>
                <a:lnTo>
                  <a:pt x="1367" y="829"/>
                </a:lnTo>
                <a:lnTo>
                  <a:pt x="1324" y="820"/>
                </a:lnTo>
                <a:lnTo>
                  <a:pt x="1279" y="818"/>
                </a:lnTo>
                <a:close/>
                <a:moveTo>
                  <a:pt x="586" y="652"/>
                </a:moveTo>
                <a:lnTo>
                  <a:pt x="519" y="773"/>
                </a:lnTo>
                <a:lnTo>
                  <a:pt x="765" y="915"/>
                </a:lnTo>
                <a:lnTo>
                  <a:pt x="831" y="793"/>
                </a:lnTo>
                <a:lnTo>
                  <a:pt x="586" y="652"/>
                </a:lnTo>
                <a:close/>
                <a:moveTo>
                  <a:pt x="1370" y="415"/>
                </a:moveTo>
                <a:lnTo>
                  <a:pt x="1203" y="649"/>
                </a:lnTo>
                <a:lnTo>
                  <a:pt x="1313" y="731"/>
                </a:lnTo>
                <a:lnTo>
                  <a:pt x="1479" y="498"/>
                </a:lnTo>
                <a:lnTo>
                  <a:pt x="1370" y="415"/>
                </a:lnTo>
                <a:close/>
                <a:moveTo>
                  <a:pt x="973" y="373"/>
                </a:moveTo>
                <a:lnTo>
                  <a:pt x="849" y="428"/>
                </a:lnTo>
                <a:lnTo>
                  <a:pt x="960" y="693"/>
                </a:lnTo>
                <a:lnTo>
                  <a:pt x="1086" y="637"/>
                </a:lnTo>
                <a:lnTo>
                  <a:pt x="973" y="373"/>
                </a:lnTo>
                <a:close/>
                <a:moveTo>
                  <a:pt x="1404" y="0"/>
                </a:moveTo>
                <a:lnTo>
                  <a:pt x="1452" y="2"/>
                </a:lnTo>
                <a:lnTo>
                  <a:pt x="1501" y="3"/>
                </a:lnTo>
                <a:lnTo>
                  <a:pt x="1550" y="6"/>
                </a:lnTo>
                <a:lnTo>
                  <a:pt x="1599" y="12"/>
                </a:lnTo>
                <a:lnTo>
                  <a:pt x="1648" y="18"/>
                </a:lnTo>
                <a:lnTo>
                  <a:pt x="1696" y="25"/>
                </a:lnTo>
                <a:lnTo>
                  <a:pt x="1745" y="36"/>
                </a:lnTo>
                <a:lnTo>
                  <a:pt x="1792" y="47"/>
                </a:lnTo>
                <a:lnTo>
                  <a:pt x="1840" y="60"/>
                </a:lnTo>
                <a:lnTo>
                  <a:pt x="1887" y="72"/>
                </a:lnTo>
                <a:lnTo>
                  <a:pt x="1934" y="89"/>
                </a:lnTo>
                <a:lnTo>
                  <a:pt x="1974" y="104"/>
                </a:lnTo>
                <a:lnTo>
                  <a:pt x="2013" y="119"/>
                </a:lnTo>
                <a:lnTo>
                  <a:pt x="2053" y="136"/>
                </a:lnTo>
                <a:lnTo>
                  <a:pt x="2091" y="153"/>
                </a:lnTo>
                <a:lnTo>
                  <a:pt x="2127" y="171"/>
                </a:lnTo>
                <a:lnTo>
                  <a:pt x="2163" y="192"/>
                </a:lnTo>
                <a:lnTo>
                  <a:pt x="2198" y="211"/>
                </a:lnTo>
                <a:lnTo>
                  <a:pt x="2233" y="232"/>
                </a:lnTo>
                <a:lnTo>
                  <a:pt x="2265" y="257"/>
                </a:lnTo>
                <a:lnTo>
                  <a:pt x="2299" y="280"/>
                </a:lnTo>
                <a:lnTo>
                  <a:pt x="2233" y="307"/>
                </a:lnTo>
                <a:lnTo>
                  <a:pt x="2262" y="334"/>
                </a:lnTo>
                <a:lnTo>
                  <a:pt x="2292" y="363"/>
                </a:lnTo>
                <a:lnTo>
                  <a:pt x="2320" y="392"/>
                </a:lnTo>
                <a:lnTo>
                  <a:pt x="2349" y="425"/>
                </a:lnTo>
                <a:lnTo>
                  <a:pt x="2375" y="458"/>
                </a:lnTo>
                <a:lnTo>
                  <a:pt x="2404" y="499"/>
                </a:lnTo>
                <a:lnTo>
                  <a:pt x="2433" y="541"/>
                </a:lnTo>
                <a:lnTo>
                  <a:pt x="2461" y="583"/>
                </a:lnTo>
                <a:lnTo>
                  <a:pt x="2487" y="628"/>
                </a:lnTo>
                <a:lnTo>
                  <a:pt x="2414" y="674"/>
                </a:lnTo>
                <a:lnTo>
                  <a:pt x="2437" y="721"/>
                </a:lnTo>
                <a:lnTo>
                  <a:pt x="2461" y="769"/>
                </a:lnTo>
                <a:lnTo>
                  <a:pt x="2484" y="817"/>
                </a:lnTo>
                <a:lnTo>
                  <a:pt x="2503" y="867"/>
                </a:lnTo>
                <a:lnTo>
                  <a:pt x="2523" y="920"/>
                </a:lnTo>
                <a:lnTo>
                  <a:pt x="2540" y="971"/>
                </a:lnTo>
                <a:lnTo>
                  <a:pt x="2557" y="1023"/>
                </a:lnTo>
                <a:lnTo>
                  <a:pt x="2573" y="1075"/>
                </a:lnTo>
                <a:lnTo>
                  <a:pt x="2587" y="1128"/>
                </a:lnTo>
                <a:lnTo>
                  <a:pt x="2600" y="1180"/>
                </a:lnTo>
                <a:lnTo>
                  <a:pt x="2611" y="1233"/>
                </a:lnTo>
                <a:lnTo>
                  <a:pt x="2607" y="1259"/>
                </a:lnTo>
                <a:lnTo>
                  <a:pt x="2595" y="1286"/>
                </a:lnTo>
                <a:lnTo>
                  <a:pt x="2583" y="1312"/>
                </a:lnTo>
                <a:lnTo>
                  <a:pt x="2580" y="1339"/>
                </a:lnTo>
                <a:lnTo>
                  <a:pt x="2593" y="1399"/>
                </a:lnTo>
                <a:lnTo>
                  <a:pt x="2611" y="1460"/>
                </a:lnTo>
                <a:lnTo>
                  <a:pt x="2632" y="1516"/>
                </a:lnTo>
                <a:lnTo>
                  <a:pt x="2654" y="1575"/>
                </a:lnTo>
                <a:lnTo>
                  <a:pt x="2677" y="1636"/>
                </a:lnTo>
                <a:lnTo>
                  <a:pt x="2701" y="1694"/>
                </a:lnTo>
                <a:lnTo>
                  <a:pt x="2721" y="1759"/>
                </a:lnTo>
                <a:lnTo>
                  <a:pt x="2740" y="1825"/>
                </a:lnTo>
                <a:lnTo>
                  <a:pt x="2742" y="1843"/>
                </a:lnTo>
                <a:lnTo>
                  <a:pt x="2737" y="1857"/>
                </a:lnTo>
                <a:lnTo>
                  <a:pt x="2729" y="1873"/>
                </a:lnTo>
                <a:lnTo>
                  <a:pt x="2717" y="1887"/>
                </a:lnTo>
                <a:lnTo>
                  <a:pt x="2699" y="1899"/>
                </a:lnTo>
                <a:lnTo>
                  <a:pt x="2679" y="1911"/>
                </a:lnTo>
                <a:lnTo>
                  <a:pt x="2654" y="1922"/>
                </a:lnTo>
                <a:lnTo>
                  <a:pt x="2628" y="1933"/>
                </a:lnTo>
                <a:lnTo>
                  <a:pt x="2628" y="1981"/>
                </a:lnTo>
                <a:lnTo>
                  <a:pt x="2635" y="2028"/>
                </a:lnTo>
                <a:lnTo>
                  <a:pt x="2645" y="2080"/>
                </a:lnTo>
                <a:lnTo>
                  <a:pt x="2662" y="2137"/>
                </a:lnTo>
                <a:lnTo>
                  <a:pt x="2667" y="2153"/>
                </a:lnTo>
                <a:lnTo>
                  <a:pt x="2662" y="2168"/>
                </a:lnTo>
                <a:lnTo>
                  <a:pt x="2656" y="2184"/>
                </a:lnTo>
                <a:lnTo>
                  <a:pt x="2645" y="2198"/>
                </a:lnTo>
                <a:lnTo>
                  <a:pt x="2634" y="2211"/>
                </a:lnTo>
                <a:lnTo>
                  <a:pt x="2615" y="2225"/>
                </a:lnTo>
                <a:lnTo>
                  <a:pt x="2598" y="2236"/>
                </a:lnTo>
                <a:lnTo>
                  <a:pt x="2580" y="2244"/>
                </a:lnTo>
                <a:lnTo>
                  <a:pt x="2596" y="2256"/>
                </a:lnTo>
                <a:lnTo>
                  <a:pt x="2611" y="2268"/>
                </a:lnTo>
                <a:lnTo>
                  <a:pt x="2624" y="2282"/>
                </a:lnTo>
                <a:lnTo>
                  <a:pt x="2635" y="2297"/>
                </a:lnTo>
                <a:lnTo>
                  <a:pt x="2642" y="2313"/>
                </a:lnTo>
                <a:lnTo>
                  <a:pt x="2647" y="2329"/>
                </a:lnTo>
                <a:lnTo>
                  <a:pt x="2650" y="2345"/>
                </a:lnTo>
                <a:lnTo>
                  <a:pt x="2652" y="2363"/>
                </a:lnTo>
                <a:lnTo>
                  <a:pt x="2650" y="2378"/>
                </a:lnTo>
                <a:lnTo>
                  <a:pt x="2644" y="2393"/>
                </a:lnTo>
                <a:lnTo>
                  <a:pt x="2636" y="2408"/>
                </a:lnTo>
                <a:lnTo>
                  <a:pt x="2627" y="2421"/>
                </a:lnTo>
                <a:lnTo>
                  <a:pt x="2617" y="2434"/>
                </a:lnTo>
                <a:lnTo>
                  <a:pt x="2609" y="2449"/>
                </a:lnTo>
                <a:lnTo>
                  <a:pt x="2602" y="2463"/>
                </a:lnTo>
                <a:lnTo>
                  <a:pt x="2596" y="2480"/>
                </a:lnTo>
                <a:lnTo>
                  <a:pt x="2596" y="2517"/>
                </a:lnTo>
                <a:lnTo>
                  <a:pt x="2604" y="2554"/>
                </a:lnTo>
                <a:lnTo>
                  <a:pt x="2607" y="2593"/>
                </a:lnTo>
                <a:lnTo>
                  <a:pt x="2600" y="2629"/>
                </a:lnTo>
                <a:lnTo>
                  <a:pt x="2588" y="2645"/>
                </a:lnTo>
                <a:lnTo>
                  <a:pt x="2575" y="2661"/>
                </a:lnTo>
                <a:lnTo>
                  <a:pt x="2559" y="2676"/>
                </a:lnTo>
                <a:lnTo>
                  <a:pt x="2540" y="2688"/>
                </a:lnTo>
                <a:lnTo>
                  <a:pt x="2521" y="2699"/>
                </a:lnTo>
                <a:lnTo>
                  <a:pt x="2501" y="2707"/>
                </a:lnTo>
                <a:lnTo>
                  <a:pt x="2481" y="2711"/>
                </a:lnTo>
                <a:lnTo>
                  <a:pt x="2461" y="2713"/>
                </a:lnTo>
                <a:lnTo>
                  <a:pt x="2429" y="2711"/>
                </a:lnTo>
                <a:lnTo>
                  <a:pt x="2398" y="2710"/>
                </a:lnTo>
                <a:lnTo>
                  <a:pt x="2368" y="2707"/>
                </a:lnTo>
                <a:lnTo>
                  <a:pt x="2436" y="2705"/>
                </a:lnTo>
                <a:lnTo>
                  <a:pt x="2408" y="2702"/>
                </a:lnTo>
                <a:lnTo>
                  <a:pt x="2381" y="2699"/>
                </a:lnTo>
                <a:lnTo>
                  <a:pt x="2356" y="2697"/>
                </a:lnTo>
                <a:lnTo>
                  <a:pt x="2330" y="2693"/>
                </a:lnTo>
                <a:lnTo>
                  <a:pt x="2304" y="2692"/>
                </a:lnTo>
                <a:lnTo>
                  <a:pt x="2276" y="2688"/>
                </a:lnTo>
                <a:lnTo>
                  <a:pt x="2270" y="2688"/>
                </a:lnTo>
                <a:lnTo>
                  <a:pt x="2244" y="2690"/>
                </a:lnTo>
                <a:lnTo>
                  <a:pt x="2215" y="2693"/>
                </a:lnTo>
                <a:lnTo>
                  <a:pt x="2193" y="2697"/>
                </a:lnTo>
                <a:lnTo>
                  <a:pt x="2172" y="2704"/>
                </a:lnTo>
                <a:lnTo>
                  <a:pt x="2154" y="2710"/>
                </a:lnTo>
                <a:lnTo>
                  <a:pt x="2138" y="2720"/>
                </a:lnTo>
                <a:lnTo>
                  <a:pt x="2125" y="2732"/>
                </a:lnTo>
                <a:lnTo>
                  <a:pt x="2116" y="2749"/>
                </a:lnTo>
                <a:lnTo>
                  <a:pt x="2108" y="2767"/>
                </a:lnTo>
                <a:lnTo>
                  <a:pt x="2104" y="2789"/>
                </a:lnTo>
                <a:lnTo>
                  <a:pt x="2094" y="2883"/>
                </a:lnTo>
                <a:lnTo>
                  <a:pt x="2089" y="3066"/>
                </a:lnTo>
                <a:lnTo>
                  <a:pt x="2084" y="3149"/>
                </a:lnTo>
                <a:lnTo>
                  <a:pt x="2084" y="3231"/>
                </a:lnTo>
                <a:lnTo>
                  <a:pt x="2079" y="3256"/>
                </a:lnTo>
                <a:lnTo>
                  <a:pt x="709" y="3256"/>
                </a:lnTo>
                <a:lnTo>
                  <a:pt x="707" y="3000"/>
                </a:lnTo>
                <a:lnTo>
                  <a:pt x="705" y="2916"/>
                </a:lnTo>
                <a:lnTo>
                  <a:pt x="705" y="2913"/>
                </a:lnTo>
                <a:lnTo>
                  <a:pt x="705" y="2902"/>
                </a:lnTo>
                <a:lnTo>
                  <a:pt x="705" y="2883"/>
                </a:lnTo>
                <a:lnTo>
                  <a:pt x="703" y="2859"/>
                </a:lnTo>
                <a:lnTo>
                  <a:pt x="700" y="2827"/>
                </a:lnTo>
                <a:lnTo>
                  <a:pt x="694" y="2791"/>
                </a:lnTo>
                <a:lnTo>
                  <a:pt x="687" y="2749"/>
                </a:lnTo>
                <a:lnTo>
                  <a:pt x="677" y="2703"/>
                </a:lnTo>
                <a:lnTo>
                  <a:pt x="664" y="2652"/>
                </a:lnTo>
                <a:lnTo>
                  <a:pt x="646" y="2597"/>
                </a:lnTo>
                <a:lnTo>
                  <a:pt x="625" y="2539"/>
                </a:lnTo>
                <a:lnTo>
                  <a:pt x="598" y="2477"/>
                </a:lnTo>
                <a:lnTo>
                  <a:pt x="568" y="2413"/>
                </a:lnTo>
                <a:lnTo>
                  <a:pt x="531" y="2347"/>
                </a:lnTo>
                <a:lnTo>
                  <a:pt x="488" y="2279"/>
                </a:lnTo>
                <a:lnTo>
                  <a:pt x="439" y="2210"/>
                </a:lnTo>
                <a:lnTo>
                  <a:pt x="384" y="2140"/>
                </a:lnTo>
                <a:lnTo>
                  <a:pt x="321" y="2069"/>
                </a:lnTo>
                <a:lnTo>
                  <a:pt x="84" y="1675"/>
                </a:lnTo>
                <a:lnTo>
                  <a:pt x="52" y="1583"/>
                </a:lnTo>
                <a:lnTo>
                  <a:pt x="27" y="1488"/>
                </a:lnTo>
                <a:lnTo>
                  <a:pt x="11" y="1391"/>
                </a:lnTo>
                <a:lnTo>
                  <a:pt x="2" y="1293"/>
                </a:lnTo>
                <a:lnTo>
                  <a:pt x="0" y="1195"/>
                </a:lnTo>
                <a:lnTo>
                  <a:pt x="5" y="1098"/>
                </a:lnTo>
                <a:lnTo>
                  <a:pt x="18" y="997"/>
                </a:lnTo>
                <a:lnTo>
                  <a:pt x="29" y="951"/>
                </a:lnTo>
                <a:lnTo>
                  <a:pt x="40" y="902"/>
                </a:lnTo>
                <a:lnTo>
                  <a:pt x="54" y="856"/>
                </a:lnTo>
                <a:lnTo>
                  <a:pt x="69" y="809"/>
                </a:lnTo>
                <a:lnTo>
                  <a:pt x="89" y="764"/>
                </a:lnTo>
                <a:lnTo>
                  <a:pt x="107" y="718"/>
                </a:lnTo>
                <a:lnTo>
                  <a:pt x="130" y="674"/>
                </a:lnTo>
                <a:lnTo>
                  <a:pt x="154" y="629"/>
                </a:lnTo>
                <a:lnTo>
                  <a:pt x="180" y="586"/>
                </a:lnTo>
                <a:lnTo>
                  <a:pt x="206" y="544"/>
                </a:lnTo>
                <a:lnTo>
                  <a:pt x="236" y="505"/>
                </a:lnTo>
                <a:lnTo>
                  <a:pt x="267" y="465"/>
                </a:lnTo>
                <a:lnTo>
                  <a:pt x="298" y="428"/>
                </a:lnTo>
                <a:lnTo>
                  <a:pt x="331" y="392"/>
                </a:lnTo>
                <a:lnTo>
                  <a:pt x="366" y="359"/>
                </a:lnTo>
                <a:lnTo>
                  <a:pt x="401" y="327"/>
                </a:lnTo>
                <a:lnTo>
                  <a:pt x="441" y="294"/>
                </a:lnTo>
                <a:lnTo>
                  <a:pt x="482" y="263"/>
                </a:lnTo>
                <a:lnTo>
                  <a:pt x="524" y="235"/>
                </a:lnTo>
                <a:lnTo>
                  <a:pt x="570" y="207"/>
                </a:lnTo>
                <a:lnTo>
                  <a:pt x="614" y="184"/>
                </a:lnTo>
                <a:lnTo>
                  <a:pt x="662" y="162"/>
                </a:lnTo>
                <a:lnTo>
                  <a:pt x="709" y="138"/>
                </a:lnTo>
                <a:lnTo>
                  <a:pt x="756" y="119"/>
                </a:lnTo>
                <a:lnTo>
                  <a:pt x="805" y="102"/>
                </a:lnTo>
                <a:lnTo>
                  <a:pt x="856" y="85"/>
                </a:lnTo>
                <a:lnTo>
                  <a:pt x="906" y="71"/>
                </a:lnTo>
                <a:lnTo>
                  <a:pt x="956" y="55"/>
                </a:lnTo>
                <a:lnTo>
                  <a:pt x="1007" y="45"/>
                </a:lnTo>
                <a:lnTo>
                  <a:pt x="1058" y="36"/>
                </a:lnTo>
                <a:lnTo>
                  <a:pt x="1108" y="25"/>
                </a:lnTo>
                <a:lnTo>
                  <a:pt x="1158" y="18"/>
                </a:lnTo>
                <a:lnTo>
                  <a:pt x="1206" y="12"/>
                </a:lnTo>
                <a:lnTo>
                  <a:pt x="1255" y="6"/>
                </a:lnTo>
                <a:lnTo>
                  <a:pt x="1304" y="3"/>
                </a:lnTo>
                <a:lnTo>
                  <a:pt x="1353" y="2"/>
                </a:lnTo>
                <a:lnTo>
                  <a:pt x="14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noEditPoints="1"/>
          </p:cNvSpPr>
          <p:nvPr/>
        </p:nvSpPr>
        <p:spPr bwMode="auto">
          <a:xfrm>
            <a:off x="7317528" y="3798273"/>
            <a:ext cx="203398" cy="210383"/>
          </a:xfrm>
          <a:custGeom>
            <a:avLst/>
            <a:gdLst>
              <a:gd name="T0" fmla="*/ 1261 w 1500"/>
              <a:gd name="T1" fmla="*/ 1025 h 1528"/>
              <a:gd name="T2" fmla="*/ 1260 w 1500"/>
              <a:gd name="T3" fmla="*/ 1174 h 1528"/>
              <a:gd name="T4" fmla="*/ 1144 w 1500"/>
              <a:gd name="T5" fmla="*/ 1154 h 1528"/>
              <a:gd name="T6" fmla="*/ 1171 w 1500"/>
              <a:gd name="T7" fmla="*/ 1263 h 1528"/>
              <a:gd name="T8" fmla="*/ 1014 w 1500"/>
              <a:gd name="T9" fmla="*/ 1253 h 1528"/>
              <a:gd name="T10" fmla="*/ 1048 w 1500"/>
              <a:gd name="T11" fmla="*/ 1289 h 1528"/>
              <a:gd name="T12" fmla="*/ 1316 w 1500"/>
              <a:gd name="T13" fmla="*/ 1406 h 1528"/>
              <a:gd name="T14" fmla="*/ 1388 w 1500"/>
              <a:gd name="T15" fmla="*/ 1333 h 1528"/>
              <a:gd name="T16" fmla="*/ 1287 w 1500"/>
              <a:gd name="T17" fmla="*/ 1050 h 1528"/>
              <a:gd name="T18" fmla="*/ 1261 w 1500"/>
              <a:gd name="T19" fmla="*/ 1025 h 1528"/>
              <a:gd name="T20" fmla="*/ 294 w 1500"/>
              <a:gd name="T21" fmla="*/ 110 h 1528"/>
              <a:gd name="T22" fmla="*/ 109 w 1500"/>
              <a:gd name="T23" fmla="*/ 294 h 1528"/>
              <a:gd name="T24" fmla="*/ 202 w 1500"/>
              <a:gd name="T25" fmla="*/ 387 h 1528"/>
              <a:gd name="T26" fmla="*/ 386 w 1500"/>
              <a:gd name="T27" fmla="*/ 203 h 1528"/>
              <a:gd name="T28" fmla="*/ 294 w 1500"/>
              <a:gd name="T29" fmla="*/ 110 h 1528"/>
              <a:gd name="T30" fmla="*/ 294 w 1500"/>
              <a:gd name="T31" fmla="*/ 0 h 1528"/>
              <a:gd name="T32" fmla="*/ 543 w 1500"/>
              <a:gd name="T33" fmla="*/ 251 h 1528"/>
              <a:gd name="T34" fmla="*/ 543 w 1500"/>
              <a:gd name="T35" fmla="*/ 251 h 1528"/>
              <a:gd name="T36" fmla="*/ 1321 w 1500"/>
              <a:gd name="T37" fmla="*/ 1032 h 1528"/>
              <a:gd name="T38" fmla="*/ 1500 w 1500"/>
              <a:gd name="T39" fmla="*/ 1528 h 1528"/>
              <a:gd name="T40" fmla="*/ 1024 w 1500"/>
              <a:gd name="T41" fmla="*/ 1320 h 1528"/>
              <a:gd name="T42" fmla="*/ 251 w 1500"/>
              <a:gd name="T43" fmla="*/ 545 h 1528"/>
              <a:gd name="T44" fmla="*/ 249 w 1500"/>
              <a:gd name="T45" fmla="*/ 545 h 1528"/>
              <a:gd name="T46" fmla="*/ 0 w 1500"/>
              <a:gd name="T47" fmla="*/ 294 h 1528"/>
              <a:gd name="T48" fmla="*/ 294 w 1500"/>
              <a:gd name="T49" fmla="*/ 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0" h="1528">
                <a:moveTo>
                  <a:pt x="1261" y="1025"/>
                </a:moveTo>
                <a:lnTo>
                  <a:pt x="1260" y="1174"/>
                </a:lnTo>
                <a:lnTo>
                  <a:pt x="1144" y="1154"/>
                </a:lnTo>
                <a:lnTo>
                  <a:pt x="1171" y="1263"/>
                </a:lnTo>
                <a:lnTo>
                  <a:pt x="1014" y="1253"/>
                </a:lnTo>
                <a:lnTo>
                  <a:pt x="1048" y="1289"/>
                </a:lnTo>
                <a:lnTo>
                  <a:pt x="1316" y="1406"/>
                </a:lnTo>
                <a:lnTo>
                  <a:pt x="1388" y="1333"/>
                </a:lnTo>
                <a:lnTo>
                  <a:pt x="1287" y="1050"/>
                </a:lnTo>
                <a:lnTo>
                  <a:pt x="1261" y="1025"/>
                </a:lnTo>
                <a:close/>
                <a:moveTo>
                  <a:pt x="294" y="110"/>
                </a:moveTo>
                <a:lnTo>
                  <a:pt x="109" y="294"/>
                </a:lnTo>
                <a:lnTo>
                  <a:pt x="202" y="387"/>
                </a:lnTo>
                <a:lnTo>
                  <a:pt x="386" y="203"/>
                </a:lnTo>
                <a:lnTo>
                  <a:pt x="294" y="110"/>
                </a:lnTo>
                <a:close/>
                <a:moveTo>
                  <a:pt x="294" y="0"/>
                </a:moveTo>
                <a:lnTo>
                  <a:pt x="543" y="251"/>
                </a:lnTo>
                <a:lnTo>
                  <a:pt x="543" y="251"/>
                </a:lnTo>
                <a:lnTo>
                  <a:pt x="1321" y="1032"/>
                </a:lnTo>
                <a:lnTo>
                  <a:pt x="1500" y="1528"/>
                </a:lnTo>
                <a:lnTo>
                  <a:pt x="1024" y="1320"/>
                </a:lnTo>
                <a:lnTo>
                  <a:pt x="251" y="545"/>
                </a:lnTo>
                <a:lnTo>
                  <a:pt x="249" y="545"/>
                </a:lnTo>
                <a:lnTo>
                  <a:pt x="0" y="294"/>
                </a:lnTo>
                <a:lnTo>
                  <a:pt x="29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p:nvSpPr>
        <p:spPr bwMode="auto">
          <a:xfrm>
            <a:off x="7571775" y="3802821"/>
            <a:ext cx="226585" cy="180624"/>
          </a:xfrm>
          <a:custGeom>
            <a:avLst/>
            <a:gdLst>
              <a:gd name="T0" fmla="*/ 918 w 1670"/>
              <a:gd name="T1" fmla="*/ 885 h 1311"/>
              <a:gd name="T2" fmla="*/ 846 w 1670"/>
              <a:gd name="T3" fmla="*/ 250 h 1311"/>
              <a:gd name="T4" fmla="*/ 736 w 1670"/>
              <a:gd name="T5" fmla="*/ 269 h 1311"/>
              <a:gd name="T6" fmla="*/ 662 w 1670"/>
              <a:gd name="T7" fmla="*/ 321 h 1311"/>
              <a:gd name="T8" fmla="*/ 620 w 1670"/>
              <a:gd name="T9" fmla="*/ 392 h 1311"/>
              <a:gd name="T10" fmla="*/ 786 w 1670"/>
              <a:gd name="T11" fmla="*/ 471 h 1311"/>
              <a:gd name="T12" fmla="*/ 796 w 1670"/>
              <a:gd name="T13" fmla="*/ 421 h 1311"/>
              <a:gd name="T14" fmla="*/ 826 w 1670"/>
              <a:gd name="T15" fmla="*/ 400 h 1311"/>
              <a:gd name="T16" fmla="*/ 872 w 1670"/>
              <a:gd name="T17" fmla="*/ 405 h 1311"/>
              <a:gd name="T18" fmla="*/ 891 w 1670"/>
              <a:gd name="T19" fmla="*/ 443 h 1311"/>
              <a:gd name="T20" fmla="*/ 872 w 1670"/>
              <a:gd name="T21" fmla="*/ 477 h 1311"/>
              <a:gd name="T22" fmla="*/ 809 w 1670"/>
              <a:gd name="T23" fmla="*/ 510 h 1311"/>
              <a:gd name="T24" fmla="*/ 772 w 1670"/>
              <a:gd name="T25" fmla="*/ 544 h 1311"/>
              <a:gd name="T26" fmla="*/ 750 w 1670"/>
              <a:gd name="T27" fmla="*/ 608 h 1311"/>
              <a:gd name="T28" fmla="*/ 750 w 1670"/>
              <a:gd name="T29" fmla="*/ 662 h 1311"/>
              <a:gd name="T30" fmla="*/ 912 w 1670"/>
              <a:gd name="T31" fmla="*/ 637 h 1311"/>
              <a:gd name="T32" fmla="*/ 923 w 1670"/>
              <a:gd name="T33" fmla="*/ 611 h 1311"/>
              <a:gd name="T34" fmla="*/ 945 w 1670"/>
              <a:gd name="T35" fmla="*/ 593 h 1311"/>
              <a:gd name="T36" fmla="*/ 1020 w 1670"/>
              <a:gd name="T37" fmla="*/ 550 h 1311"/>
              <a:gd name="T38" fmla="*/ 1065 w 1670"/>
              <a:gd name="T39" fmla="*/ 493 h 1311"/>
              <a:gd name="T40" fmla="*/ 1076 w 1670"/>
              <a:gd name="T41" fmla="*/ 429 h 1311"/>
              <a:gd name="T42" fmla="*/ 1051 w 1670"/>
              <a:gd name="T43" fmla="*/ 349 h 1311"/>
              <a:gd name="T44" fmla="*/ 1002 w 1670"/>
              <a:gd name="T45" fmla="*/ 293 h 1311"/>
              <a:gd name="T46" fmla="*/ 921 w 1670"/>
              <a:gd name="T47" fmla="*/ 258 h 1311"/>
              <a:gd name="T48" fmla="*/ 836 w 1670"/>
              <a:gd name="T49" fmla="*/ 0 h 1311"/>
              <a:gd name="T50" fmla="*/ 1056 w 1670"/>
              <a:gd name="T51" fmla="*/ 19 h 1311"/>
              <a:gd name="T52" fmla="*/ 1256 w 1670"/>
              <a:gd name="T53" fmla="*/ 78 h 1311"/>
              <a:gd name="T54" fmla="*/ 1425 w 1670"/>
              <a:gd name="T55" fmla="*/ 167 h 1311"/>
              <a:gd name="T56" fmla="*/ 1556 w 1670"/>
              <a:gd name="T57" fmla="*/ 284 h 1311"/>
              <a:gd name="T58" fmla="*/ 1640 w 1670"/>
              <a:gd name="T59" fmla="*/ 422 h 1311"/>
              <a:gd name="T60" fmla="*/ 1670 w 1670"/>
              <a:gd name="T61" fmla="*/ 574 h 1311"/>
              <a:gd name="T62" fmla="*/ 1638 w 1670"/>
              <a:gd name="T63" fmla="*/ 719 h 1311"/>
              <a:gd name="T64" fmla="*/ 1544 w 1670"/>
              <a:gd name="T65" fmla="*/ 854 h 1311"/>
              <a:gd name="T66" fmla="*/ 1392 w 1670"/>
              <a:gd name="T67" fmla="*/ 974 h 1311"/>
              <a:gd name="T68" fmla="*/ 1184 w 1670"/>
              <a:gd name="T69" fmla="*/ 1077 h 1311"/>
              <a:gd name="T70" fmla="*/ 967 w 1670"/>
              <a:gd name="T71" fmla="*/ 1149 h 1311"/>
              <a:gd name="T72" fmla="*/ 805 w 1670"/>
              <a:gd name="T73" fmla="*/ 1189 h 1311"/>
              <a:gd name="T74" fmla="*/ 640 w 1670"/>
              <a:gd name="T75" fmla="*/ 1226 h 1311"/>
              <a:gd name="T76" fmla="*/ 487 w 1670"/>
              <a:gd name="T77" fmla="*/ 1257 h 1311"/>
              <a:gd name="T78" fmla="*/ 359 w 1670"/>
              <a:gd name="T79" fmla="*/ 1280 h 1311"/>
              <a:gd name="T80" fmla="*/ 271 w 1670"/>
              <a:gd name="T81" fmla="*/ 1294 h 1311"/>
              <a:gd name="T82" fmla="*/ 237 w 1670"/>
              <a:gd name="T83" fmla="*/ 1300 h 1311"/>
              <a:gd name="T84" fmla="*/ 268 w 1670"/>
              <a:gd name="T85" fmla="*/ 996 h 1311"/>
              <a:gd name="T86" fmla="*/ 124 w 1670"/>
              <a:gd name="T87" fmla="*/ 875 h 1311"/>
              <a:gd name="T88" fmla="*/ 32 w 1670"/>
              <a:gd name="T89" fmla="*/ 731 h 1311"/>
              <a:gd name="T90" fmla="*/ 0 w 1670"/>
              <a:gd name="T91" fmla="*/ 574 h 1311"/>
              <a:gd name="T92" fmla="*/ 30 w 1670"/>
              <a:gd name="T93" fmla="*/ 422 h 1311"/>
              <a:gd name="T94" fmla="*/ 115 w 1670"/>
              <a:gd name="T95" fmla="*/ 284 h 1311"/>
              <a:gd name="T96" fmla="*/ 245 w 1670"/>
              <a:gd name="T97" fmla="*/ 167 h 1311"/>
              <a:gd name="T98" fmla="*/ 414 w 1670"/>
              <a:gd name="T99" fmla="*/ 78 h 1311"/>
              <a:gd name="T100" fmla="*/ 614 w 1670"/>
              <a:gd name="T101" fmla="*/ 19 h 1311"/>
              <a:gd name="T102" fmla="*/ 836 w 1670"/>
              <a:gd name="T103" fmla="*/ 0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0" h="1311">
                <a:moveTo>
                  <a:pt x="739" y="713"/>
                </a:moveTo>
                <a:lnTo>
                  <a:pt x="739" y="885"/>
                </a:lnTo>
                <a:lnTo>
                  <a:pt x="918" y="885"/>
                </a:lnTo>
                <a:lnTo>
                  <a:pt x="918" y="713"/>
                </a:lnTo>
                <a:lnTo>
                  <a:pt x="739" y="713"/>
                </a:lnTo>
                <a:close/>
                <a:moveTo>
                  <a:pt x="846" y="250"/>
                </a:moveTo>
                <a:lnTo>
                  <a:pt x="805" y="253"/>
                </a:lnTo>
                <a:lnTo>
                  <a:pt x="768" y="259"/>
                </a:lnTo>
                <a:lnTo>
                  <a:pt x="736" y="269"/>
                </a:lnTo>
                <a:lnTo>
                  <a:pt x="709" y="285"/>
                </a:lnTo>
                <a:lnTo>
                  <a:pt x="683" y="301"/>
                </a:lnTo>
                <a:lnTo>
                  <a:pt x="662" y="321"/>
                </a:lnTo>
                <a:lnTo>
                  <a:pt x="646" y="342"/>
                </a:lnTo>
                <a:lnTo>
                  <a:pt x="631" y="366"/>
                </a:lnTo>
                <a:lnTo>
                  <a:pt x="620" y="392"/>
                </a:lnTo>
                <a:lnTo>
                  <a:pt x="609" y="432"/>
                </a:lnTo>
                <a:lnTo>
                  <a:pt x="604" y="471"/>
                </a:lnTo>
                <a:lnTo>
                  <a:pt x="786" y="471"/>
                </a:lnTo>
                <a:lnTo>
                  <a:pt x="786" y="454"/>
                </a:lnTo>
                <a:lnTo>
                  <a:pt x="789" y="436"/>
                </a:lnTo>
                <a:lnTo>
                  <a:pt x="796" y="421"/>
                </a:lnTo>
                <a:lnTo>
                  <a:pt x="804" y="411"/>
                </a:lnTo>
                <a:lnTo>
                  <a:pt x="814" y="403"/>
                </a:lnTo>
                <a:lnTo>
                  <a:pt x="826" y="400"/>
                </a:lnTo>
                <a:lnTo>
                  <a:pt x="840" y="397"/>
                </a:lnTo>
                <a:lnTo>
                  <a:pt x="859" y="400"/>
                </a:lnTo>
                <a:lnTo>
                  <a:pt x="872" y="405"/>
                </a:lnTo>
                <a:lnTo>
                  <a:pt x="882" y="414"/>
                </a:lnTo>
                <a:lnTo>
                  <a:pt x="889" y="426"/>
                </a:lnTo>
                <a:lnTo>
                  <a:pt x="891" y="443"/>
                </a:lnTo>
                <a:lnTo>
                  <a:pt x="889" y="456"/>
                </a:lnTo>
                <a:lnTo>
                  <a:pt x="882" y="467"/>
                </a:lnTo>
                <a:lnTo>
                  <a:pt x="872" y="477"/>
                </a:lnTo>
                <a:lnTo>
                  <a:pt x="860" y="485"/>
                </a:lnTo>
                <a:lnTo>
                  <a:pt x="835" y="499"/>
                </a:lnTo>
                <a:lnTo>
                  <a:pt x="809" y="510"/>
                </a:lnTo>
                <a:lnTo>
                  <a:pt x="795" y="520"/>
                </a:lnTo>
                <a:lnTo>
                  <a:pt x="782" y="532"/>
                </a:lnTo>
                <a:lnTo>
                  <a:pt x="772" y="544"/>
                </a:lnTo>
                <a:lnTo>
                  <a:pt x="761" y="565"/>
                </a:lnTo>
                <a:lnTo>
                  <a:pt x="753" y="587"/>
                </a:lnTo>
                <a:lnTo>
                  <a:pt x="750" y="608"/>
                </a:lnTo>
                <a:lnTo>
                  <a:pt x="748" y="629"/>
                </a:lnTo>
                <a:lnTo>
                  <a:pt x="748" y="648"/>
                </a:lnTo>
                <a:lnTo>
                  <a:pt x="750" y="662"/>
                </a:lnTo>
                <a:lnTo>
                  <a:pt x="910" y="662"/>
                </a:lnTo>
                <a:lnTo>
                  <a:pt x="911" y="649"/>
                </a:lnTo>
                <a:lnTo>
                  <a:pt x="912" y="637"/>
                </a:lnTo>
                <a:lnTo>
                  <a:pt x="915" y="626"/>
                </a:lnTo>
                <a:lnTo>
                  <a:pt x="918" y="616"/>
                </a:lnTo>
                <a:lnTo>
                  <a:pt x="923" y="611"/>
                </a:lnTo>
                <a:lnTo>
                  <a:pt x="927" y="605"/>
                </a:lnTo>
                <a:lnTo>
                  <a:pt x="934" y="601"/>
                </a:lnTo>
                <a:lnTo>
                  <a:pt x="945" y="593"/>
                </a:lnTo>
                <a:lnTo>
                  <a:pt x="958" y="585"/>
                </a:lnTo>
                <a:lnTo>
                  <a:pt x="1000" y="563"/>
                </a:lnTo>
                <a:lnTo>
                  <a:pt x="1020" y="550"/>
                </a:lnTo>
                <a:lnTo>
                  <a:pt x="1039" y="535"/>
                </a:lnTo>
                <a:lnTo>
                  <a:pt x="1053" y="517"/>
                </a:lnTo>
                <a:lnTo>
                  <a:pt x="1065" y="493"/>
                </a:lnTo>
                <a:lnTo>
                  <a:pt x="1071" y="476"/>
                </a:lnTo>
                <a:lnTo>
                  <a:pt x="1075" y="454"/>
                </a:lnTo>
                <a:lnTo>
                  <a:pt x="1076" y="429"/>
                </a:lnTo>
                <a:lnTo>
                  <a:pt x="1071" y="400"/>
                </a:lnTo>
                <a:lnTo>
                  <a:pt x="1061" y="369"/>
                </a:lnTo>
                <a:lnTo>
                  <a:pt x="1051" y="349"/>
                </a:lnTo>
                <a:lnTo>
                  <a:pt x="1039" y="329"/>
                </a:lnTo>
                <a:lnTo>
                  <a:pt x="1022" y="310"/>
                </a:lnTo>
                <a:lnTo>
                  <a:pt x="1002" y="293"/>
                </a:lnTo>
                <a:lnTo>
                  <a:pt x="979" y="279"/>
                </a:lnTo>
                <a:lnTo>
                  <a:pt x="952" y="267"/>
                </a:lnTo>
                <a:lnTo>
                  <a:pt x="921" y="258"/>
                </a:lnTo>
                <a:lnTo>
                  <a:pt x="885" y="251"/>
                </a:lnTo>
                <a:lnTo>
                  <a:pt x="846" y="250"/>
                </a:lnTo>
                <a:close/>
                <a:moveTo>
                  <a:pt x="836" y="0"/>
                </a:moveTo>
                <a:lnTo>
                  <a:pt x="911" y="2"/>
                </a:lnTo>
                <a:lnTo>
                  <a:pt x="985" y="8"/>
                </a:lnTo>
                <a:lnTo>
                  <a:pt x="1056" y="19"/>
                </a:lnTo>
                <a:lnTo>
                  <a:pt x="1126" y="35"/>
                </a:lnTo>
                <a:lnTo>
                  <a:pt x="1193" y="55"/>
                </a:lnTo>
                <a:lnTo>
                  <a:pt x="1256" y="78"/>
                </a:lnTo>
                <a:lnTo>
                  <a:pt x="1317" y="105"/>
                </a:lnTo>
                <a:lnTo>
                  <a:pt x="1373" y="134"/>
                </a:lnTo>
                <a:lnTo>
                  <a:pt x="1425" y="167"/>
                </a:lnTo>
                <a:lnTo>
                  <a:pt x="1474" y="204"/>
                </a:lnTo>
                <a:lnTo>
                  <a:pt x="1518" y="243"/>
                </a:lnTo>
                <a:lnTo>
                  <a:pt x="1556" y="284"/>
                </a:lnTo>
                <a:lnTo>
                  <a:pt x="1589" y="328"/>
                </a:lnTo>
                <a:lnTo>
                  <a:pt x="1618" y="373"/>
                </a:lnTo>
                <a:lnTo>
                  <a:pt x="1640" y="422"/>
                </a:lnTo>
                <a:lnTo>
                  <a:pt x="1657" y="470"/>
                </a:lnTo>
                <a:lnTo>
                  <a:pt x="1667" y="521"/>
                </a:lnTo>
                <a:lnTo>
                  <a:pt x="1670" y="574"/>
                </a:lnTo>
                <a:lnTo>
                  <a:pt x="1667" y="623"/>
                </a:lnTo>
                <a:lnTo>
                  <a:pt x="1656" y="671"/>
                </a:lnTo>
                <a:lnTo>
                  <a:pt x="1638" y="719"/>
                </a:lnTo>
                <a:lnTo>
                  <a:pt x="1614" y="765"/>
                </a:lnTo>
                <a:lnTo>
                  <a:pt x="1582" y="811"/>
                </a:lnTo>
                <a:lnTo>
                  <a:pt x="1544" y="854"/>
                </a:lnTo>
                <a:lnTo>
                  <a:pt x="1500" y="896"/>
                </a:lnTo>
                <a:lnTo>
                  <a:pt x="1449" y="935"/>
                </a:lnTo>
                <a:lnTo>
                  <a:pt x="1392" y="974"/>
                </a:lnTo>
                <a:lnTo>
                  <a:pt x="1329" y="1010"/>
                </a:lnTo>
                <a:lnTo>
                  <a:pt x="1259" y="1045"/>
                </a:lnTo>
                <a:lnTo>
                  <a:pt x="1184" y="1077"/>
                </a:lnTo>
                <a:lnTo>
                  <a:pt x="1104" y="1107"/>
                </a:lnTo>
                <a:lnTo>
                  <a:pt x="1018" y="1134"/>
                </a:lnTo>
                <a:lnTo>
                  <a:pt x="967" y="1149"/>
                </a:lnTo>
                <a:lnTo>
                  <a:pt x="914" y="1163"/>
                </a:lnTo>
                <a:lnTo>
                  <a:pt x="860" y="1176"/>
                </a:lnTo>
                <a:lnTo>
                  <a:pt x="805" y="1189"/>
                </a:lnTo>
                <a:lnTo>
                  <a:pt x="750" y="1203"/>
                </a:lnTo>
                <a:lnTo>
                  <a:pt x="694" y="1215"/>
                </a:lnTo>
                <a:lnTo>
                  <a:pt x="640" y="1226"/>
                </a:lnTo>
                <a:lnTo>
                  <a:pt x="587" y="1237"/>
                </a:lnTo>
                <a:lnTo>
                  <a:pt x="535" y="1247"/>
                </a:lnTo>
                <a:lnTo>
                  <a:pt x="487" y="1257"/>
                </a:lnTo>
                <a:lnTo>
                  <a:pt x="441" y="1265"/>
                </a:lnTo>
                <a:lnTo>
                  <a:pt x="397" y="1272"/>
                </a:lnTo>
                <a:lnTo>
                  <a:pt x="359" y="1280"/>
                </a:lnTo>
                <a:lnTo>
                  <a:pt x="325" y="1286"/>
                </a:lnTo>
                <a:lnTo>
                  <a:pt x="295" y="1291"/>
                </a:lnTo>
                <a:lnTo>
                  <a:pt x="271" y="1294"/>
                </a:lnTo>
                <a:lnTo>
                  <a:pt x="253" y="1298"/>
                </a:lnTo>
                <a:lnTo>
                  <a:pt x="242" y="1299"/>
                </a:lnTo>
                <a:lnTo>
                  <a:pt x="237" y="1300"/>
                </a:lnTo>
                <a:lnTo>
                  <a:pt x="168" y="1311"/>
                </a:lnTo>
                <a:lnTo>
                  <a:pt x="328" y="1030"/>
                </a:lnTo>
                <a:lnTo>
                  <a:pt x="268" y="996"/>
                </a:lnTo>
                <a:lnTo>
                  <a:pt x="215" y="959"/>
                </a:lnTo>
                <a:lnTo>
                  <a:pt x="167" y="918"/>
                </a:lnTo>
                <a:lnTo>
                  <a:pt x="124" y="875"/>
                </a:lnTo>
                <a:lnTo>
                  <a:pt x="87" y="829"/>
                </a:lnTo>
                <a:lnTo>
                  <a:pt x="56" y="781"/>
                </a:lnTo>
                <a:lnTo>
                  <a:pt x="32" y="731"/>
                </a:lnTo>
                <a:lnTo>
                  <a:pt x="15" y="680"/>
                </a:lnTo>
                <a:lnTo>
                  <a:pt x="3" y="627"/>
                </a:lnTo>
                <a:lnTo>
                  <a:pt x="0" y="574"/>
                </a:lnTo>
                <a:lnTo>
                  <a:pt x="3" y="521"/>
                </a:lnTo>
                <a:lnTo>
                  <a:pt x="13" y="470"/>
                </a:lnTo>
                <a:lnTo>
                  <a:pt x="30" y="422"/>
                </a:lnTo>
                <a:lnTo>
                  <a:pt x="53" y="373"/>
                </a:lnTo>
                <a:lnTo>
                  <a:pt x="81" y="328"/>
                </a:lnTo>
                <a:lnTo>
                  <a:pt x="115" y="284"/>
                </a:lnTo>
                <a:lnTo>
                  <a:pt x="154" y="243"/>
                </a:lnTo>
                <a:lnTo>
                  <a:pt x="197" y="204"/>
                </a:lnTo>
                <a:lnTo>
                  <a:pt x="245" y="167"/>
                </a:lnTo>
                <a:lnTo>
                  <a:pt x="298" y="134"/>
                </a:lnTo>
                <a:lnTo>
                  <a:pt x="354" y="105"/>
                </a:lnTo>
                <a:lnTo>
                  <a:pt x="414" y="78"/>
                </a:lnTo>
                <a:lnTo>
                  <a:pt x="478" y="55"/>
                </a:lnTo>
                <a:lnTo>
                  <a:pt x="544" y="35"/>
                </a:lnTo>
                <a:lnTo>
                  <a:pt x="614" y="19"/>
                </a:lnTo>
                <a:lnTo>
                  <a:pt x="686" y="8"/>
                </a:lnTo>
                <a:lnTo>
                  <a:pt x="759" y="2"/>
                </a:lnTo>
                <a:lnTo>
                  <a:pt x="8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noEditPoints="1"/>
          </p:cNvSpPr>
          <p:nvPr/>
        </p:nvSpPr>
        <p:spPr bwMode="auto">
          <a:xfrm>
            <a:off x="7414751" y="3681715"/>
            <a:ext cx="250586" cy="178144"/>
          </a:xfrm>
          <a:custGeom>
            <a:avLst/>
            <a:gdLst>
              <a:gd name="T0" fmla="*/ 894 w 1848"/>
              <a:gd name="T1" fmla="*/ 120 h 1295"/>
              <a:gd name="T2" fmla="*/ 844 w 1848"/>
              <a:gd name="T3" fmla="*/ 145 h 1295"/>
              <a:gd name="T4" fmla="*/ 808 w 1848"/>
              <a:gd name="T5" fmla="*/ 189 h 1295"/>
              <a:gd name="T6" fmla="*/ 795 w 1848"/>
              <a:gd name="T7" fmla="*/ 245 h 1295"/>
              <a:gd name="T8" fmla="*/ 808 w 1848"/>
              <a:gd name="T9" fmla="*/ 303 h 1295"/>
              <a:gd name="T10" fmla="*/ 844 w 1848"/>
              <a:gd name="T11" fmla="*/ 347 h 1295"/>
              <a:gd name="T12" fmla="*/ 894 w 1848"/>
              <a:gd name="T13" fmla="*/ 371 h 1295"/>
              <a:gd name="T14" fmla="*/ 954 w 1848"/>
              <a:gd name="T15" fmla="*/ 371 h 1295"/>
              <a:gd name="T16" fmla="*/ 1005 w 1848"/>
              <a:gd name="T17" fmla="*/ 347 h 1295"/>
              <a:gd name="T18" fmla="*/ 1040 w 1848"/>
              <a:gd name="T19" fmla="*/ 303 h 1295"/>
              <a:gd name="T20" fmla="*/ 1053 w 1848"/>
              <a:gd name="T21" fmla="*/ 245 h 1295"/>
              <a:gd name="T22" fmla="*/ 1040 w 1848"/>
              <a:gd name="T23" fmla="*/ 189 h 1295"/>
              <a:gd name="T24" fmla="*/ 1005 w 1848"/>
              <a:gd name="T25" fmla="*/ 145 h 1295"/>
              <a:gd name="T26" fmla="*/ 954 w 1848"/>
              <a:gd name="T27" fmla="*/ 120 h 1295"/>
              <a:gd name="T28" fmla="*/ 924 w 1848"/>
              <a:gd name="T29" fmla="*/ 0 h 1295"/>
              <a:gd name="T30" fmla="*/ 1001 w 1848"/>
              <a:gd name="T31" fmla="*/ 12 h 1295"/>
              <a:gd name="T32" fmla="*/ 1069 w 1848"/>
              <a:gd name="T33" fmla="*/ 48 h 1295"/>
              <a:gd name="T34" fmla="*/ 1123 w 1848"/>
              <a:gd name="T35" fmla="*/ 101 h 1295"/>
              <a:gd name="T36" fmla="*/ 1157 w 1848"/>
              <a:gd name="T37" fmla="*/ 168 h 1295"/>
              <a:gd name="T38" fmla="*/ 1170 w 1848"/>
              <a:gd name="T39" fmla="*/ 245 h 1295"/>
              <a:gd name="T40" fmla="*/ 1159 w 1848"/>
              <a:gd name="T41" fmla="*/ 318 h 1295"/>
              <a:gd name="T42" fmla="*/ 1128 w 1848"/>
              <a:gd name="T43" fmla="*/ 381 h 1295"/>
              <a:gd name="T44" fmla="*/ 1081 w 1848"/>
              <a:gd name="T45" fmla="*/ 433 h 1295"/>
              <a:gd name="T46" fmla="*/ 1265 w 1848"/>
              <a:gd name="T47" fmla="*/ 685 h 1295"/>
              <a:gd name="T48" fmla="*/ 1848 w 1848"/>
              <a:gd name="T49" fmla="*/ 803 h 1295"/>
              <a:gd name="T50" fmla="*/ 1731 w 1848"/>
              <a:gd name="T51" fmla="*/ 823 h 1295"/>
              <a:gd name="T52" fmla="*/ 1265 w 1848"/>
              <a:gd name="T53" fmla="*/ 802 h 1295"/>
              <a:gd name="T54" fmla="*/ 583 w 1848"/>
              <a:gd name="T55" fmla="*/ 953 h 1295"/>
              <a:gd name="T56" fmla="*/ 117 w 1848"/>
              <a:gd name="T57" fmla="*/ 802 h 1295"/>
              <a:gd name="T58" fmla="*/ 0 w 1848"/>
              <a:gd name="T59" fmla="*/ 1178 h 1295"/>
              <a:gd name="T60" fmla="*/ 583 w 1848"/>
              <a:gd name="T61" fmla="*/ 685 h 1295"/>
              <a:gd name="T62" fmla="*/ 767 w 1848"/>
              <a:gd name="T63" fmla="*/ 433 h 1295"/>
              <a:gd name="T64" fmla="*/ 720 w 1848"/>
              <a:gd name="T65" fmla="*/ 381 h 1295"/>
              <a:gd name="T66" fmla="*/ 689 w 1848"/>
              <a:gd name="T67" fmla="*/ 318 h 1295"/>
              <a:gd name="T68" fmla="*/ 678 w 1848"/>
              <a:gd name="T69" fmla="*/ 245 h 1295"/>
              <a:gd name="T70" fmla="*/ 691 w 1848"/>
              <a:gd name="T71" fmla="*/ 168 h 1295"/>
              <a:gd name="T72" fmla="*/ 726 w 1848"/>
              <a:gd name="T73" fmla="*/ 101 h 1295"/>
              <a:gd name="T74" fmla="*/ 780 w 1848"/>
              <a:gd name="T75" fmla="*/ 48 h 1295"/>
              <a:gd name="T76" fmla="*/ 847 w 1848"/>
              <a:gd name="T77" fmla="*/ 12 h 1295"/>
              <a:gd name="T78" fmla="*/ 924 w 1848"/>
              <a:gd name="T79"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8" h="1295">
                <a:moveTo>
                  <a:pt x="924" y="116"/>
                </a:moveTo>
                <a:lnTo>
                  <a:pt x="894" y="120"/>
                </a:lnTo>
                <a:lnTo>
                  <a:pt x="868" y="129"/>
                </a:lnTo>
                <a:lnTo>
                  <a:pt x="844" y="145"/>
                </a:lnTo>
                <a:lnTo>
                  <a:pt x="824" y="165"/>
                </a:lnTo>
                <a:lnTo>
                  <a:pt x="808" y="189"/>
                </a:lnTo>
                <a:lnTo>
                  <a:pt x="798" y="217"/>
                </a:lnTo>
                <a:lnTo>
                  <a:pt x="795" y="245"/>
                </a:lnTo>
                <a:lnTo>
                  <a:pt x="798" y="275"/>
                </a:lnTo>
                <a:lnTo>
                  <a:pt x="808" y="303"/>
                </a:lnTo>
                <a:lnTo>
                  <a:pt x="824" y="327"/>
                </a:lnTo>
                <a:lnTo>
                  <a:pt x="844" y="347"/>
                </a:lnTo>
                <a:lnTo>
                  <a:pt x="868" y="362"/>
                </a:lnTo>
                <a:lnTo>
                  <a:pt x="894" y="371"/>
                </a:lnTo>
                <a:lnTo>
                  <a:pt x="924" y="375"/>
                </a:lnTo>
                <a:lnTo>
                  <a:pt x="954" y="371"/>
                </a:lnTo>
                <a:lnTo>
                  <a:pt x="980" y="362"/>
                </a:lnTo>
                <a:lnTo>
                  <a:pt x="1005" y="347"/>
                </a:lnTo>
                <a:lnTo>
                  <a:pt x="1025" y="327"/>
                </a:lnTo>
                <a:lnTo>
                  <a:pt x="1040" y="303"/>
                </a:lnTo>
                <a:lnTo>
                  <a:pt x="1050" y="275"/>
                </a:lnTo>
                <a:lnTo>
                  <a:pt x="1053" y="245"/>
                </a:lnTo>
                <a:lnTo>
                  <a:pt x="1050" y="217"/>
                </a:lnTo>
                <a:lnTo>
                  <a:pt x="1040" y="189"/>
                </a:lnTo>
                <a:lnTo>
                  <a:pt x="1025" y="165"/>
                </a:lnTo>
                <a:lnTo>
                  <a:pt x="1005" y="145"/>
                </a:lnTo>
                <a:lnTo>
                  <a:pt x="980" y="129"/>
                </a:lnTo>
                <a:lnTo>
                  <a:pt x="954" y="120"/>
                </a:lnTo>
                <a:lnTo>
                  <a:pt x="924" y="116"/>
                </a:lnTo>
                <a:close/>
                <a:moveTo>
                  <a:pt x="924" y="0"/>
                </a:moveTo>
                <a:lnTo>
                  <a:pt x="964" y="3"/>
                </a:lnTo>
                <a:lnTo>
                  <a:pt x="1001" y="12"/>
                </a:lnTo>
                <a:lnTo>
                  <a:pt x="1037" y="28"/>
                </a:lnTo>
                <a:lnTo>
                  <a:pt x="1069" y="48"/>
                </a:lnTo>
                <a:lnTo>
                  <a:pt x="1097" y="72"/>
                </a:lnTo>
                <a:lnTo>
                  <a:pt x="1123" y="101"/>
                </a:lnTo>
                <a:lnTo>
                  <a:pt x="1143" y="133"/>
                </a:lnTo>
                <a:lnTo>
                  <a:pt x="1157" y="168"/>
                </a:lnTo>
                <a:lnTo>
                  <a:pt x="1167" y="206"/>
                </a:lnTo>
                <a:lnTo>
                  <a:pt x="1170" y="245"/>
                </a:lnTo>
                <a:lnTo>
                  <a:pt x="1167" y="283"/>
                </a:lnTo>
                <a:lnTo>
                  <a:pt x="1159" y="318"/>
                </a:lnTo>
                <a:lnTo>
                  <a:pt x="1146" y="351"/>
                </a:lnTo>
                <a:lnTo>
                  <a:pt x="1128" y="381"/>
                </a:lnTo>
                <a:lnTo>
                  <a:pt x="1106" y="409"/>
                </a:lnTo>
                <a:lnTo>
                  <a:pt x="1081" y="433"/>
                </a:lnTo>
                <a:lnTo>
                  <a:pt x="1265" y="433"/>
                </a:lnTo>
                <a:lnTo>
                  <a:pt x="1265" y="685"/>
                </a:lnTo>
                <a:lnTo>
                  <a:pt x="1848" y="685"/>
                </a:lnTo>
                <a:lnTo>
                  <a:pt x="1848" y="803"/>
                </a:lnTo>
                <a:lnTo>
                  <a:pt x="1788" y="812"/>
                </a:lnTo>
                <a:lnTo>
                  <a:pt x="1731" y="823"/>
                </a:lnTo>
                <a:lnTo>
                  <a:pt x="1731" y="802"/>
                </a:lnTo>
                <a:lnTo>
                  <a:pt x="1265" y="802"/>
                </a:lnTo>
                <a:lnTo>
                  <a:pt x="1265" y="953"/>
                </a:lnTo>
                <a:lnTo>
                  <a:pt x="583" y="953"/>
                </a:lnTo>
                <a:lnTo>
                  <a:pt x="583" y="802"/>
                </a:lnTo>
                <a:lnTo>
                  <a:pt x="117" y="802"/>
                </a:lnTo>
                <a:lnTo>
                  <a:pt x="117" y="1295"/>
                </a:lnTo>
                <a:lnTo>
                  <a:pt x="0" y="1178"/>
                </a:lnTo>
                <a:lnTo>
                  <a:pt x="0" y="685"/>
                </a:lnTo>
                <a:lnTo>
                  <a:pt x="583" y="685"/>
                </a:lnTo>
                <a:lnTo>
                  <a:pt x="583" y="433"/>
                </a:lnTo>
                <a:lnTo>
                  <a:pt x="767" y="433"/>
                </a:lnTo>
                <a:lnTo>
                  <a:pt x="742" y="409"/>
                </a:lnTo>
                <a:lnTo>
                  <a:pt x="720" y="381"/>
                </a:lnTo>
                <a:lnTo>
                  <a:pt x="702" y="351"/>
                </a:lnTo>
                <a:lnTo>
                  <a:pt x="689" y="318"/>
                </a:lnTo>
                <a:lnTo>
                  <a:pt x="681" y="283"/>
                </a:lnTo>
                <a:lnTo>
                  <a:pt x="678" y="245"/>
                </a:lnTo>
                <a:lnTo>
                  <a:pt x="681" y="206"/>
                </a:lnTo>
                <a:lnTo>
                  <a:pt x="691" y="168"/>
                </a:lnTo>
                <a:lnTo>
                  <a:pt x="706" y="133"/>
                </a:lnTo>
                <a:lnTo>
                  <a:pt x="726" y="101"/>
                </a:lnTo>
                <a:lnTo>
                  <a:pt x="751" y="72"/>
                </a:lnTo>
                <a:lnTo>
                  <a:pt x="780" y="48"/>
                </a:lnTo>
                <a:lnTo>
                  <a:pt x="812" y="28"/>
                </a:lnTo>
                <a:lnTo>
                  <a:pt x="847" y="12"/>
                </a:lnTo>
                <a:lnTo>
                  <a:pt x="884" y="3"/>
                </a:lnTo>
                <a:lnTo>
                  <a:pt x="9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p:cNvSpPr>
          <p:nvPr/>
        </p:nvSpPr>
        <p:spPr bwMode="auto">
          <a:xfrm>
            <a:off x="7414751" y="3953270"/>
            <a:ext cx="250586" cy="140118"/>
          </a:xfrm>
          <a:custGeom>
            <a:avLst/>
            <a:gdLst>
              <a:gd name="T0" fmla="*/ 0 w 1848"/>
              <a:gd name="T1" fmla="*/ 0 h 1019"/>
              <a:gd name="T2" fmla="*/ 117 w 1848"/>
              <a:gd name="T3" fmla="*/ 117 h 1019"/>
              <a:gd name="T4" fmla="*/ 117 w 1848"/>
              <a:gd name="T5" fmla="*/ 902 h 1019"/>
              <a:gd name="T6" fmla="*/ 1731 w 1848"/>
              <a:gd name="T7" fmla="*/ 902 h 1019"/>
              <a:gd name="T8" fmla="*/ 1731 w 1848"/>
              <a:gd name="T9" fmla="*/ 225 h 1019"/>
              <a:gd name="T10" fmla="*/ 1788 w 1848"/>
              <a:gd name="T11" fmla="*/ 213 h 1019"/>
              <a:gd name="T12" fmla="*/ 1848 w 1848"/>
              <a:gd name="T13" fmla="*/ 201 h 1019"/>
              <a:gd name="T14" fmla="*/ 1848 w 1848"/>
              <a:gd name="T15" fmla="*/ 1019 h 1019"/>
              <a:gd name="T16" fmla="*/ 0 w 1848"/>
              <a:gd name="T17" fmla="*/ 1019 h 1019"/>
              <a:gd name="T18" fmla="*/ 0 w 1848"/>
              <a:gd name="T19" fmla="*/ 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8" h="1019">
                <a:moveTo>
                  <a:pt x="0" y="0"/>
                </a:moveTo>
                <a:lnTo>
                  <a:pt x="117" y="117"/>
                </a:lnTo>
                <a:lnTo>
                  <a:pt x="117" y="902"/>
                </a:lnTo>
                <a:lnTo>
                  <a:pt x="1731" y="902"/>
                </a:lnTo>
                <a:lnTo>
                  <a:pt x="1731" y="225"/>
                </a:lnTo>
                <a:lnTo>
                  <a:pt x="1788" y="213"/>
                </a:lnTo>
                <a:lnTo>
                  <a:pt x="1848" y="201"/>
                </a:lnTo>
                <a:lnTo>
                  <a:pt x="1848" y="1019"/>
                </a:lnTo>
                <a:lnTo>
                  <a:pt x="0" y="1019"/>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noEditPoints="1"/>
          </p:cNvSpPr>
          <p:nvPr/>
        </p:nvSpPr>
        <p:spPr bwMode="auto">
          <a:xfrm>
            <a:off x="4388127" y="3805230"/>
            <a:ext cx="441442" cy="271700"/>
          </a:xfrm>
          <a:custGeom>
            <a:avLst/>
            <a:gdLst>
              <a:gd name="T0" fmla="*/ 1677 w 6043"/>
              <a:gd name="T1" fmla="*/ 1729 h 3661"/>
              <a:gd name="T2" fmla="*/ 1923 w 6043"/>
              <a:gd name="T3" fmla="*/ 1703 h 3661"/>
              <a:gd name="T4" fmla="*/ 2122 w 6043"/>
              <a:gd name="T5" fmla="*/ 1747 h 3661"/>
              <a:gd name="T6" fmla="*/ 2254 w 6043"/>
              <a:gd name="T7" fmla="*/ 1837 h 3661"/>
              <a:gd name="T8" fmla="*/ 2351 w 6043"/>
              <a:gd name="T9" fmla="*/ 1991 h 3661"/>
              <a:gd name="T10" fmla="*/ 2401 w 6043"/>
              <a:gd name="T11" fmla="*/ 2215 h 3661"/>
              <a:gd name="T12" fmla="*/ 2364 w 6043"/>
              <a:gd name="T13" fmla="*/ 2398 h 3661"/>
              <a:gd name="T14" fmla="*/ 2241 w 6043"/>
              <a:gd name="T15" fmla="*/ 2572 h 3661"/>
              <a:gd name="T16" fmla="*/ 2049 w 6043"/>
              <a:gd name="T17" fmla="*/ 2699 h 3661"/>
              <a:gd name="T18" fmla="*/ 3020 w 6043"/>
              <a:gd name="T19" fmla="*/ 3085 h 3661"/>
              <a:gd name="T20" fmla="*/ 4014 w 6043"/>
              <a:gd name="T21" fmla="*/ 2704 h 3661"/>
              <a:gd name="T22" fmla="*/ 3838 w 6043"/>
              <a:gd name="T23" fmla="*/ 2605 h 3661"/>
              <a:gd name="T24" fmla="*/ 3709 w 6043"/>
              <a:gd name="T25" fmla="*/ 2457 h 3661"/>
              <a:gd name="T26" fmla="*/ 3643 w 6043"/>
              <a:gd name="T27" fmla="*/ 2277 h 3661"/>
              <a:gd name="T28" fmla="*/ 3665 w 6043"/>
              <a:gd name="T29" fmla="*/ 2064 h 3661"/>
              <a:gd name="T30" fmla="*/ 3753 w 6043"/>
              <a:gd name="T31" fmla="*/ 1875 h 3661"/>
              <a:gd name="T32" fmla="*/ 3871 w 6043"/>
              <a:gd name="T33" fmla="*/ 1773 h 3661"/>
              <a:gd name="T34" fmla="*/ 4045 w 6043"/>
              <a:gd name="T35" fmla="*/ 1712 h 3661"/>
              <a:gd name="T36" fmla="*/ 4279 w 6043"/>
              <a:gd name="T37" fmla="*/ 1712 h 3661"/>
              <a:gd name="T38" fmla="*/ 4466 w 6043"/>
              <a:gd name="T39" fmla="*/ 653 h 3661"/>
              <a:gd name="T40" fmla="*/ 2086 w 6043"/>
              <a:gd name="T41" fmla="*/ 0 h 3661"/>
              <a:gd name="T42" fmla="*/ 4102 w 6043"/>
              <a:gd name="T43" fmla="*/ 15 h 3661"/>
              <a:gd name="T44" fmla="*/ 4294 w 6043"/>
              <a:gd name="T45" fmla="*/ 90 h 3661"/>
              <a:gd name="T46" fmla="*/ 4468 w 6043"/>
              <a:gd name="T47" fmla="*/ 224 h 3661"/>
              <a:gd name="T48" fmla="*/ 5940 w 6043"/>
              <a:gd name="T49" fmla="*/ 2266 h 3661"/>
              <a:gd name="T50" fmla="*/ 6026 w 6043"/>
              <a:gd name="T51" fmla="*/ 2444 h 3661"/>
              <a:gd name="T52" fmla="*/ 6037 w 6043"/>
              <a:gd name="T53" fmla="*/ 2644 h 3661"/>
              <a:gd name="T54" fmla="*/ 5971 w 6043"/>
              <a:gd name="T55" fmla="*/ 2838 h 3661"/>
              <a:gd name="T56" fmla="*/ 5826 w 6043"/>
              <a:gd name="T57" fmla="*/ 2999 h 3661"/>
              <a:gd name="T58" fmla="*/ 5643 w 6043"/>
              <a:gd name="T59" fmla="*/ 3093 h 3661"/>
              <a:gd name="T60" fmla="*/ 5436 w 6043"/>
              <a:gd name="T61" fmla="*/ 3107 h 3661"/>
              <a:gd name="T62" fmla="*/ 4466 w 6043"/>
              <a:gd name="T63" fmla="*/ 2829 h 3661"/>
              <a:gd name="T64" fmla="*/ 1574 w 6043"/>
              <a:gd name="T65" fmla="*/ 2829 h 3661"/>
              <a:gd name="T66" fmla="*/ 607 w 6043"/>
              <a:gd name="T67" fmla="*/ 3107 h 3661"/>
              <a:gd name="T68" fmla="*/ 400 w 6043"/>
              <a:gd name="T69" fmla="*/ 3093 h 3661"/>
              <a:gd name="T70" fmla="*/ 214 w 6043"/>
              <a:gd name="T71" fmla="*/ 2999 h 3661"/>
              <a:gd name="T72" fmla="*/ 71 w 6043"/>
              <a:gd name="T73" fmla="*/ 2838 h 3661"/>
              <a:gd name="T74" fmla="*/ 4 w 6043"/>
              <a:gd name="T75" fmla="*/ 2644 h 3661"/>
              <a:gd name="T76" fmla="*/ 16 w 6043"/>
              <a:gd name="T77" fmla="*/ 2444 h 3661"/>
              <a:gd name="T78" fmla="*/ 103 w 6043"/>
              <a:gd name="T79" fmla="*/ 2266 h 3661"/>
              <a:gd name="T80" fmla="*/ 1516 w 6043"/>
              <a:gd name="T81" fmla="*/ 295 h 3661"/>
              <a:gd name="T82" fmla="*/ 1596 w 6043"/>
              <a:gd name="T83" fmla="*/ 200 h 3661"/>
              <a:gd name="T84" fmla="*/ 1741 w 6043"/>
              <a:gd name="T85" fmla="*/ 95 h 3661"/>
              <a:gd name="T86" fmla="*/ 1939 w 6043"/>
              <a:gd name="T87" fmla="*/ 15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43" h="3661">
                <a:moveTo>
                  <a:pt x="1574" y="653"/>
                </a:moveTo>
                <a:lnTo>
                  <a:pt x="1574" y="1767"/>
                </a:lnTo>
                <a:lnTo>
                  <a:pt x="1677" y="1729"/>
                </a:lnTo>
                <a:lnTo>
                  <a:pt x="1761" y="1712"/>
                </a:lnTo>
                <a:lnTo>
                  <a:pt x="1844" y="1703"/>
                </a:lnTo>
                <a:lnTo>
                  <a:pt x="1923" y="1703"/>
                </a:lnTo>
                <a:lnTo>
                  <a:pt x="1996" y="1712"/>
                </a:lnTo>
                <a:lnTo>
                  <a:pt x="2067" y="1729"/>
                </a:lnTo>
                <a:lnTo>
                  <a:pt x="2122" y="1747"/>
                </a:lnTo>
                <a:lnTo>
                  <a:pt x="2172" y="1773"/>
                </a:lnTo>
                <a:lnTo>
                  <a:pt x="2216" y="1802"/>
                </a:lnTo>
                <a:lnTo>
                  <a:pt x="2254" y="1837"/>
                </a:lnTo>
                <a:lnTo>
                  <a:pt x="2289" y="1875"/>
                </a:lnTo>
                <a:lnTo>
                  <a:pt x="2317" y="1921"/>
                </a:lnTo>
                <a:lnTo>
                  <a:pt x="2351" y="1991"/>
                </a:lnTo>
                <a:lnTo>
                  <a:pt x="2375" y="2064"/>
                </a:lnTo>
                <a:lnTo>
                  <a:pt x="2392" y="2139"/>
                </a:lnTo>
                <a:lnTo>
                  <a:pt x="2401" y="2215"/>
                </a:lnTo>
                <a:lnTo>
                  <a:pt x="2397" y="2277"/>
                </a:lnTo>
                <a:lnTo>
                  <a:pt x="2386" y="2337"/>
                </a:lnTo>
                <a:lnTo>
                  <a:pt x="2364" y="2398"/>
                </a:lnTo>
                <a:lnTo>
                  <a:pt x="2333" y="2457"/>
                </a:lnTo>
                <a:lnTo>
                  <a:pt x="2291" y="2515"/>
                </a:lnTo>
                <a:lnTo>
                  <a:pt x="2241" y="2572"/>
                </a:lnTo>
                <a:lnTo>
                  <a:pt x="2185" y="2620"/>
                </a:lnTo>
                <a:lnTo>
                  <a:pt x="2120" y="2662"/>
                </a:lnTo>
                <a:lnTo>
                  <a:pt x="2049" y="2699"/>
                </a:lnTo>
                <a:lnTo>
                  <a:pt x="1972" y="2728"/>
                </a:lnTo>
                <a:lnTo>
                  <a:pt x="1946" y="2728"/>
                </a:lnTo>
                <a:lnTo>
                  <a:pt x="3020" y="3085"/>
                </a:lnTo>
                <a:lnTo>
                  <a:pt x="4096" y="2728"/>
                </a:lnTo>
                <a:lnTo>
                  <a:pt x="4083" y="2728"/>
                </a:lnTo>
                <a:lnTo>
                  <a:pt x="4014" y="2704"/>
                </a:lnTo>
                <a:lnTo>
                  <a:pt x="3950" y="2675"/>
                </a:lnTo>
                <a:lnTo>
                  <a:pt x="3891" y="2642"/>
                </a:lnTo>
                <a:lnTo>
                  <a:pt x="3838" y="2605"/>
                </a:lnTo>
                <a:lnTo>
                  <a:pt x="3792" y="2563"/>
                </a:lnTo>
                <a:lnTo>
                  <a:pt x="3750" y="2515"/>
                </a:lnTo>
                <a:lnTo>
                  <a:pt x="3709" y="2457"/>
                </a:lnTo>
                <a:lnTo>
                  <a:pt x="3678" y="2398"/>
                </a:lnTo>
                <a:lnTo>
                  <a:pt x="3656" y="2337"/>
                </a:lnTo>
                <a:lnTo>
                  <a:pt x="3643" y="2277"/>
                </a:lnTo>
                <a:lnTo>
                  <a:pt x="3642" y="2215"/>
                </a:lnTo>
                <a:lnTo>
                  <a:pt x="3649" y="2139"/>
                </a:lnTo>
                <a:lnTo>
                  <a:pt x="3665" y="2064"/>
                </a:lnTo>
                <a:lnTo>
                  <a:pt x="3691" y="1991"/>
                </a:lnTo>
                <a:lnTo>
                  <a:pt x="3724" y="1921"/>
                </a:lnTo>
                <a:lnTo>
                  <a:pt x="3753" y="1875"/>
                </a:lnTo>
                <a:lnTo>
                  <a:pt x="3786" y="1837"/>
                </a:lnTo>
                <a:lnTo>
                  <a:pt x="3825" y="1802"/>
                </a:lnTo>
                <a:lnTo>
                  <a:pt x="3871" y="1773"/>
                </a:lnTo>
                <a:lnTo>
                  <a:pt x="3920" y="1747"/>
                </a:lnTo>
                <a:lnTo>
                  <a:pt x="3975" y="1729"/>
                </a:lnTo>
                <a:lnTo>
                  <a:pt x="4045" y="1712"/>
                </a:lnTo>
                <a:lnTo>
                  <a:pt x="4120" y="1703"/>
                </a:lnTo>
                <a:lnTo>
                  <a:pt x="4199" y="1703"/>
                </a:lnTo>
                <a:lnTo>
                  <a:pt x="4279" y="1712"/>
                </a:lnTo>
                <a:lnTo>
                  <a:pt x="4366" y="1729"/>
                </a:lnTo>
                <a:lnTo>
                  <a:pt x="4466" y="1767"/>
                </a:lnTo>
                <a:lnTo>
                  <a:pt x="4466" y="653"/>
                </a:lnTo>
                <a:lnTo>
                  <a:pt x="3020" y="1127"/>
                </a:lnTo>
                <a:lnTo>
                  <a:pt x="1574" y="653"/>
                </a:lnTo>
                <a:close/>
                <a:moveTo>
                  <a:pt x="2086" y="0"/>
                </a:moveTo>
                <a:lnTo>
                  <a:pt x="3955" y="0"/>
                </a:lnTo>
                <a:lnTo>
                  <a:pt x="4030" y="4"/>
                </a:lnTo>
                <a:lnTo>
                  <a:pt x="4102" y="15"/>
                </a:lnTo>
                <a:lnTo>
                  <a:pt x="4169" y="33"/>
                </a:lnTo>
                <a:lnTo>
                  <a:pt x="4234" y="57"/>
                </a:lnTo>
                <a:lnTo>
                  <a:pt x="4294" y="90"/>
                </a:lnTo>
                <a:lnTo>
                  <a:pt x="4362" y="134"/>
                </a:lnTo>
                <a:lnTo>
                  <a:pt x="4421" y="180"/>
                </a:lnTo>
                <a:lnTo>
                  <a:pt x="4468" y="224"/>
                </a:lnTo>
                <a:lnTo>
                  <a:pt x="4505" y="270"/>
                </a:lnTo>
                <a:lnTo>
                  <a:pt x="4556" y="359"/>
                </a:lnTo>
                <a:lnTo>
                  <a:pt x="5940" y="2266"/>
                </a:lnTo>
                <a:lnTo>
                  <a:pt x="5977" y="2323"/>
                </a:lnTo>
                <a:lnTo>
                  <a:pt x="6004" y="2383"/>
                </a:lnTo>
                <a:lnTo>
                  <a:pt x="6026" y="2444"/>
                </a:lnTo>
                <a:lnTo>
                  <a:pt x="6037" y="2508"/>
                </a:lnTo>
                <a:lnTo>
                  <a:pt x="6043" y="2574"/>
                </a:lnTo>
                <a:lnTo>
                  <a:pt x="6037" y="2644"/>
                </a:lnTo>
                <a:lnTo>
                  <a:pt x="6024" y="2711"/>
                </a:lnTo>
                <a:lnTo>
                  <a:pt x="6002" y="2777"/>
                </a:lnTo>
                <a:lnTo>
                  <a:pt x="5971" y="2838"/>
                </a:lnTo>
                <a:lnTo>
                  <a:pt x="5931" y="2897"/>
                </a:lnTo>
                <a:lnTo>
                  <a:pt x="5881" y="2952"/>
                </a:lnTo>
                <a:lnTo>
                  <a:pt x="5826" y="2999"/>
                </a:lnTo>
                <a:lnTo>
                  <a:pt x="5769" y="3040"/>
                </a:lnTo>
                <a:lnTo>
                  <a:pt x="5707" y="3071"/>
                </a:lnTo>
                <a:lnTo>
                  <a:pt x="5643" y="3093"/>
                </a:lnTo>
                <a:lnTo>
                  <a:pt x="5575" y="3107"/>
                </a:lnTo>
                <a:lnTo>
                  <a:pt x="5504" y="3111"/>
                </a:lnTo>
                <a:lnTo>
                  <a:pt x="5436" y="3107"/>
                </a:lnTo>
                <a:lnTo>
                  <a:pt x="5368" y="3095"/>
                </a:lnTo>
                <a:lnTo>
                  <a:pt x="5298" y="3073"/>
                </a:lnTo>
                <a:lnTo>
                  <a:pt x="4466" y="2829"/>
                </a:lnTo>
                <a:lnTo>
                  <a:pt x="4466" y="3661"/>
                </a:lnTo>
                <a:lnTo>
                  <a:pt x="1574" y="3661"/>
                </a:lnTo>
                <a:lnTo>
                  <a:pt x="1574" y="2829"/>
                </a:lnTo>
                <a:lnTo>
                  <a:pt x="742" y="3073"/>
                </a:lnTo>
                <a:lnTo>
                  <a:pt x="674" y="3095"/>
                </a:lnTo>
                <a:lnTo>
                  <a:pt x="607" y="3107"/>
                </a:lnTo>
                <a:lnTo>
                  <a:pt x="537" y="3111"/>
                </a:lnTo>
                <a:lnTo>
                  <a:pt x="467" y="3107"/>
                </a:lnTo>
                <a:lnTo>
                  <a:pt x="400" y="3093"/>
                </a:lnTo>
                <a:lnTo>
                  <a:pt x="334" y="3071"/>
                </a:lnTo>
                <a:lnTo>
                  <a:pt x="273" y="3040"/>
                </a:lnTo>
                <a:lnTo>
                  <a:pt x="214" y="2999"/>
                </a:lnTo>
                <a:lnTo>
                  <a:pt x="159" y="2952"/>
                </a:lnTo>
                <a:lnTo>
                  <a:pt x="112" y="2897"/>
                </a:lnTo>
                <a:lnTo>
                  <a:pt x="71" y="2838"/>
                </a:lnTo>
                <a:lnTo>
                  <a:pt x="40" y="2777"/>
                </a:lnTo>
                <a:lnTo>
                  <a:pt x="18" y="2711"/>
                </a:lnTo>
                <a:lnTo>
                  <a:pt x="4" y="2644"/>
                </a:lnTo>
                <a:lnTo>
                  <a:pt x="0" y="2574"/>
                </a:lnTo>
                <a:lnTo>
                  <a:pt x="4" y="2508"/>
                </a:lnTo>
                <a:lnTo>
                  <a:pt x="16" y="2444"/>
                </a:lnTo>
                <a:lnTo>
                  <a:pt x="37" y="2383"/>
                </a:lnTo>
                <a:lnTo>
                  <a:pt x="66" y="2323"/>
                </a:lnTo>
                <a:lnTo>
                  <a:pt x="103" y="2266"/>
                </a:lnTo>
                <a:lnTo>
                  <a:pt x="1485" y="359"/>
                </a:lnTo>
                <a:lnTo>
                  <a:pt x="1497" y="330"/>
                </a:lnTo>
                <a:lnTo>
                  <a:pt x="1516" y="295"/>
                </a:lnTo>
                <a:lnTo>
                  <a:pt x="1543" y="257"/>
                </a:lnTo>
                <a:lnTo>
                  <a:pt x="1565" y="229"/>
                </a:lnTo>
                <a:lnTo>
                  <a:pt x="1596" y="200"/>
                </a:lnTo>
                <a:lnTo>
                  <a:pt x="1635" y="167"/>
                </a:lnTo>
                <a:lnTo>
                  <a:pt x="1684" y="134"/>
                </a:lnTo>
                <a:lnTo>
                  <a:pt x="1741" y="95"/>
                </a:lnTo>
                <a:lnTo>
                  <a:pt x="1803" y="61"/>
                </a:lnTo>
                <a:lnTo>
                  <a:pt x="1869" y="35"/>
                </a:lnTo>
                <a:lnTo>
                  <a:pt x="1939" y="15"/>
                </a:lnTo>
                <a:lnTo>
                  <a:pt x="2011" y="4"/>
                </a:lnTo>
                <a:lnTo>
                  <a:pt x="20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p:nvSpPr>
        <p:spPr bwMode="auto">
          <a:xfrm>
            <a:off x="4541412" y="3649336"/>
            <a:ext cx="137503" cy="139562"/>
          </a:xfrm>
          <a:custGeom>
            <a:avLst/>
            <a:gdLst>
              <a:gd name="T0" fmla="*/ 1038 w 1883"/>
              <a:gd name="T1" fmla="*/ 4 h 1881"/>
              <a:gd name="T2" fmla="*/ 1219 w 1883"/>
              <a:gd name="T3" fmla="*/ 38 h 1881"/>
              <a:gd name="T4" fmla="*/ 1384 w 1883"/>
              <a:gd name="T5" fmla="*/ 106 h 1881"/>
              <a:gd name="T6" fmla="*/ 1536 w 1883"/>
              <a:gd name="T7" fmla="*/ 211 h 1881"/>
              <a:gd name="T8" fmla="*/ 1672 w 1883"/>
              <a:gd name="T9" fmla="*/ 345 h 1881"/>
              <a:gd name="T10" fmla="*/ 1775 w 1883"/>
              <a:gd name="T11" fmla="*/ 497 h 1881"/>
              <a:gd name="T12" fmla="*/ 1844 w 1883"/>
              <a:gd name="T13" fmla="*/ 664 h 1881"/>
              <a:gd name="T14" fmla="*/ 1879 w 1883"/>
              <a:gd name="T15" fmla="*/ 845 h 1881"/>
              <a:gd name="T16" fmla="*/ 1879 w 1883"/>
              <a:gd name="T17" fmla="*/ 1036 h 1881"/>
              <a:gd name="T18" fmla="*/ 1844 w 1883"/>
              <a:gd name="T19" fmla="*/ 1217 h 1881"/>
              <a:gd name="T20" fmla="*/ 1775 w 1883"/>
              <a:gd name="T21" fmla="*/ 1384 h 1881"/>
              <a:gd name="T22" fmla="*/ 1672 w 1883"/>
              <a:gd name="T23" fmla="*/ 1536 h 1881"/>
              <a:gd name="T24" fmla="*/ 1536 w 1883"/>
              <a:gd name="T25" fmla="*/ 1670 h 1881"/>
              <a:gd name="T26" fmla="*/ 1384 w 1883"/>
              <a:gd name="T27" fmla="*/ 1775 h 1881"/>
              <a:gd name="T28" fmla="*/ 1219 w 1883"/>
              <a:gd name="T29" fmla="*/ 1842 h 1881"/>
              <a:gd name="T30" fmla="*/ 1038 w 1883"/>
              <a:gd name="T31" fmla="*/ 1877 h 1881"/>
              <a:gd name="T32" fmla="*/ 845 w 1883"/>
              <a:gd name="T33" fmla="*/ 1877 h 1881"/>
              <a:gd name="T34" fmla="*/ 666 w 1883"/>
              <a:gd name="T35" fmla="*/ 1842 h 1881"/>
              <a:gd name="T36" fmla="*/ 499 w 1883"/>
              <a:gd name="T37" fmla="*/ 1775 h 1881"/>
              <a:gd name="T38" fmla="*/ 347 w 1883"/>
              <a:gd name="T39" fmla="*/ 1670 h 1881"/>
              <a:gd name="T40" fmla="*/ 211 w 1883"/>
              <a:gd name="T41" fmla="*/ 1536 h 1881"/>
              <a:gd name="T42" fmla="*/ 109 w 1883"/>
              <a:gd name="T43" fmla="*/ 1384 h 1881"/>
              <a:gd name="T44" fmla="*/ 41 w 1883"/>
              <a:gd name="T45" fmla="*/ 1217 h 1881"/>
              <a:gd name="T46" fmla="*/ 6 w 1883"/>
              <a:gd name="T47" fmla="*/ 1036 h 1881"/>
              <a:gd name="T48" fmla="*/ 6 w 1883"/>
              <a:gd name="T49" fmla="*/ 845 h 1881"/>
              <a:gd name="T50" fmla="*/ 41 w 1883"/>
              <a:gd name="T51" fmla="*/ 664 h 1881"/>
              <a:gd name="T52" fmla="*/ 109 w 1883"/>
              <a:gd name="T53" fmla="*/ 497 h 1881"/>
              <a:gd name="T54" fmla="*/ 211 w 1883"/>
              <a:gd name="T55" fmla="*/ 345 h 1881"/>
              <a:gd name="T56" fmla="*/ 347 w 1883"/>
              <a:gd name="T57" fmla="*/ 211 h 1881"/>
              <a:gd name="T58" fmla="*/ 499 w 1883"/>
              <a:gd name="T59" fmla="*/ 106 h 1881"/>
              <a:gd name="T60" fmla="*/ 666 w 1883"/>
              <a:gd name="T61" fmla="*/ 38 h 1881"/>
              <a:gd name="T62" fmla="*/ 845 w 1883"/>
              <a:gd name="T63" fmla="*/ 4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3" h="1881">
                <a:moveTo>
                  <a:pt x="942" y="0"/>
                </a:moveTo>
                <a:lnTo>
                  <a:pt x="1038" y="4"/>
                </a:lnTo>
                <a:lnTo>
                  <a:pt x="1129" y="16"/>
                </a:lnTo>
                <a:lnTo>
                  <a:pt x="1219" y="38"/>
                </a:lnTo>
                <a:lnTo>
                  <a:pt x="1304" y="68"/>
                </a:lnTo>
                <a:lnTo>
                  <a:pt x="1384" y="106"/>
                </a:lnTo>
                <a:lnTo>
                  <a:pt x="1463" y="154"/>
                </a:lnTo>
                <a:lnTo>
                  <a:pt x="1536" y="211"/>
                </a:lnTo>
                <a:lnTo>
                  <a:pt x="1608" y="275"/>
                </a:lnTo>
                <a:lnTo>
                  <a:pt x="1672" y="345"/>
                </a:lnTo>
                <a:lnTo>
                  <a:pt x="1729" y="420"/>
                </a:lnTo>
                <a:lnTo>
                  <a:pt x="1775" y="497"/>
                </a:lnTo>
                <a:lnTo>
                  <a:pt x="1815" y="579"/>
                </a:lnTo>
                <a:lnTo>
                  <a:pt x="1844" y="664"/>
                </a:lnTo>
                <a:lnTo>
                  <a:pt x="1866" y="752"/>
                </a:lnTo>
                <a:lnTo>
                  <a:pt x="1879" y="845"/>
                </a:lnTo>
                <a:lnTo>
                  <a:pt x="1883" y="940"/>
                </a:lnTo>
                <a:lnTo>
                  <a:pt x="1879" y="1036"/>
                </a:lnTo>
                <a:lnTo>
                  <a:pt x="1866" y="1127"/>
                </a:lnTo>
                <a:lnTo>
                  <a:pt x="1844" y="1217"/>
                </a:lnTo>
                <a:lnTo>
                  <a:pt x="1815" y="1302"/>
                </a:lnTo>
                <a:lnTo>
                  <a:pt x="1775" y="1384"/>
                </a:lnTo>
                <a:lnTo>
                  <a:pt x="1729" y="1461"/>
                </a:lnTo>
                <a:lnTo>
                  <a:pt x="1672" y="1536"/>
                </a:lnTo>
                <a:lnTo>
                  <a:pt x="1608" y="1606"/>
                </a:lnTo>
                <a:lnTo>
                  <a:pt x="1536" y="1670"/>
                </a:lnTo>
                <a:lnTo>
                  <a:pt x="1463" y="1727"/>
                </a:lnTo>
                <a:lnTo>
                  <a:pt x="1384" y="1775"/>
                </a:lnTo>
                <a:lnTo>
                  <a:pt x="1304" y="1813"/>
                </a:lnTo>
                <a:lnTo>
                  <a:pt x="1219" y="1842"/>
                </a:lnTo>
                <a:lnTo>
                  <a:pt x="1129" y="1864"/>
                </a:lnTo>
                <a:lnTo>
                  <a:pt x="1038" y="1877"/>
                </a:lnTo>
                <a:lnTo>
                  <a:pt x="942" y="1881"/>
                </a:lnTo>
                <a:lnTo>
                  <a:pt x="845" y="1877"/>
                </a:lnTo>
                <a:lnTo>
                  <a:pt x="754" y="1864"/>
                </a:lnTo>
                <a:lnTo>
                  <a:pt x="666" y="1842"/>
                </a:lnTo>
                <a:lnTo>
                  <a:pt x="580" y="1813"/>
                </a:lnTo>
                <a:lnTo>
                  <a:pt x="499" y="1775"/>
                </a:lnTo>
                <a:lnTo>
                  <a:pt x="422" y="1727"/>
                </a:lnTo>
                <a:lnTo>
                  <a:pt x="347" y="1670"/>
                </a:lnTo>
                <a:lnTo>
                  <a:pt x="277" y="1606"/>
                </a:lnTo>
                <a:lnTo>
                  <a:pt x="211" y="1536"/>
                </a:lnTo>
                <a:lnTo>
                  <a:pt x="156" y="1461"/>
                </a:lnTo>
                <a:lnTo>
                  <a:pt x="109" y="1384"/>
                </a:lnTo>
                <a:lnTo>
                  <a:pt x="70" y="1302"/>
                </a:lnTo>
                <a:lnTo>
                  <a:pt x="41" y="1217"/>
                </a:lnTo>
                <a:lnTo>
                  <a:pt x="19" y="1127"/>
                </a:lnTo>
                <a:lnTo>
                  <a:pt x="6" y="1036"/>
                </a:lnTo>
                <a:lnTo>
                  <a:pt x="0" y="940"/>
                </a:lnTo>
                <a:lnTo>
                  <a:pt x="6" y="845"/>
                </a:lnTo>
                <a:lnTo>
                  <a:pt x="19" y="752"/>
                </a:lnTo>
                <a:lnTo>
                  <a:pt x="41" y="664"/>
                </a:lnTo>
                <a:lnTo>
                  <a:pt x="70" y="579"/>
                </a:lnTo>
                <a:lnTo>
                  <a:pt x="109" y="497"/>
                </a:lnTo>
                <a:lnTo>
                  <a:pt x="156" y="420"/>
                </a:lnTo>
                <a:lnTo>
                  <a:pt x="211" y="345"/>
                </a:lnTo>
                <a:lnTo>
                  <a:pt x="277" y="275"/>
                </a:lnTo>
                <a:lnTo>
                  <a:pt x="347" y="211"/>
                </a:lnTo>
                <a:lnTo>
                  <a:pt x="422" y="154"/>
                </a:lnTo>
                <a:lnTo>
                  <a:pt x="499" y="106"/>
                </a:lnTo>
                <a:lnTo>
                  <a:pt x="580" y="68"/>
                </a:lnTo>
                <a:lnTo>
                  <a:pt x="666" y="38"/>
                </a:lnTo>
                <a:lnTo>
                  <a:pt x="754" y="16"/>
                </a:lnTo>
                <a:lnTo>
                  <a:pt x="845" y="4"/>
                </a:lnTo>
                <a:lnTo>
                  <a:pt x="9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6"/>
          <p:cNvSpPr>
            <a:spLocks noEditPoints="1"/>
          </p:cNvSpPr>
          <p:nvPr/>
        </p:nvSpPr>
        <p:spPr bwMode="auto">
          <a:xfrm>
            <a:off x="4828588" y="4702651"/>
            <a:ext cx="467323" cy="470488"/>
          </a:xfrm>
          <a:custGeom>
            <a:avLst/>
            <a:gdLst>
              <a:gd name="T0" fmla="*/ 2518 w 2997"/>
              <a:gd name="T1" fmla="*/ 2603 h 3187"/>
              <a:gd name="T2" fmla="*/ 2626 w 2997"/>
              <a:gd name="T3" fmla="*/ 2663 h 3187"/>
              <a:gd name="T4" fmla="*/ 2701 w 2997"/>
              <a:gd name="T5" fmla="*/ 2762 h 3187"/>
              <a:gd name="T6" fmla="*/ 2728 w 2997"/>
              <a:gd name="T7" fmla="*/ 2888 h 3187"/>
              <a:gd name="T8" fmla="*/ 2701 w 2997"/>
              <a:gd name="T9" fmla="*/ 3014 h 3187"/>
              <a:gd name="T10" fmla="*/ 2626 w 2997"/>
              <a:gd name="T11" fmla="*/ 3113 h 3187"/>
              <a:gd name="T12" fmla="*/ 2518 w 2997"/>
              <a:gd name="T13" fmla="*/ 3174 h 3187"/>
              <a:gd name="T14" fmla="*/ 2389 w 2997"/>
              <a:gd name="T15" fmla="*/ 3184 h 3187"/>
              <a:gd name="T16" fmla="*/ 2271 w 2997"/>
              <a:gd name="T17" fmla="*/ 3138 h 3187"/>
              <a:gd name="T18" fmla="*/ 2184 w 2997"/>
              <a:gd name="T19" fmla="*/ 3050 h 3187"/>
              <a:gd name="T20" fmla="*/ 2140 w 2997"/>
              <a:gd name="T21" fmla="*/ 2932 h 3187"/>
              <a:gd name="T22" fmla="*/ 2149 w 2997"/>
              <a:gd name="T23" fmla="*/ 2801 h 3187"/>
              <a:gd name="T24" fmla="*/ 2210 w 2997"/>
              <a:gd name="T25" fmla="*/ 2692 h 3187"/>
              <a:gd name="T26" fmla="*/ 2308 w 2997"/>
              <a:gd name="T27" fmla="*/ 2617 h 3187"/>
              <a:gd name="T28" fmla="*/ 2432 w 2997"/>
              <a:gd name="T29" fmla="*/ 2589 h 3187"/>
              <a:gd name="T30" fmla="*/ 1299 w 2997"/>
              <a:gd name="T31" fmla="*/ 2603 h 3187"/>
              <a:gd name="T32" fmla="*/ 1408 w 2997"/>
              <a:gd name="T33" fmla="*/ 2663 h 3187"/>
              <a:gd name="T34" fmla="*/ 1482 w 2997"/>
              <a:gd name="T35" fmla="*/ 2762 h 3187"/>
              <a:gd name="T36" fmla="*/ 1509 w 2997"/>
              <a:gd name="T37" fmla="*/ 2888 h 3187"/>
              <a:gd name="T38" fmla="*/ 1482 w 2997"/>
              <a:gd name="T39" fmla="*/ 3014 h 3187"/>
              <a:gd name="T40" fmla="*/ 1408 w 2997"/>
              <a:gd name="T41" fmla="*/ 3113 h 3187"/>
              <a:gd name="T42" fmla="*/ 1299 w 2997"/>
              <a:gd name="T43" fmla="*/ 3174 h 3187"/>
              <a:gd name="T44" fmla="*/ 1171 w 2997"/>
              <a:gd name="T45" fmla="*/ 3184 h 3187"/>
              <a:gd name="T46" fmla="*/ 1053 w 2997"/>
              <a:gd name="T47" fmla="*/ 3138 h 3187"/>
              <a:gd name="T48" fmla="*/ 966 w 2997"/>
              <a:gd name="T49" fmla="*/ 3050 h 3187"/>
              <a:gd name="T50" fmla="*/ 922 w 2997"/>
              <a:gd name="T51" fmla="*/ 2932 h 3187"/>
              <a:gd name="T52" fmla="*/ 931 w 2997"/>
              <a:gd name="T53" fmla="*/ 2801 h 3187"/>
              <a:gd name="T54" fmla="*/ 992 w 2997"/>
              <a:gd name="T55" fmla="*/ 2692 h 3187"/>
              <a:gd name="T56" fmla="*/ 1090 w 2997"/>
              <a:gd name="T57" fmla="*/ 2617 h 3187"/>
              <a:gd name="T58" fmla="*/ 1214 w 2997"/>
              <a:gd name="T59" fmla="*/ 2589 h 3187"/>
              <a:gd name="T60" fmla="*/ 2572 w 2997"/>
              <a:gd name="T61" fmla="*/ 700 h 3187"/>
              <a:gd name="T62" fmla="*/ 661 w 2997"/>
              <a:gd name="T63" fmla="*/ 595 h 3187"/>
              <a:gd name="T64" fmla="*/ 2765 w 2997"/>
              <a:gd name="T65" fmla="*/ 2442 h 3187"/>
              <a:gd name="T66" fmla="*/ 0 w 2997"/>
              <a:gd name="T67" fmla="*/ 816 h 3187"/>
              <a:gd name="T68" fmla="*/ 2294 w 2997"/>
              <a:gd name="T69" fmla="*/ 667 h 3187"/>
              <a:gd name="T70" fmla="*/ 2058 w 2997"/>
              <a:gd name="T71" fmla="*/ 343 h 3187"/>
              <a:gd name="T72" fmla="*/ 2333 w 2997"/>
              <a:gd name="T73" fmla="*/ 638 h 3187"/>
              <a:gd name="T74" fmla="*/ 2218 w 2997"/>
              <a:gd name="T75" fmla="*/ 86 h 3187"/>
              <a:gd name="T76" fmla="*/ 1601 w 2997"/>
              <a:gd name="T77" fmla="*/ 681 h 3187"/>
              <a:gd name="T78" fmla="*/ 1734 w 2997"/>
              <a:gd name="T79" fmla="*/ 700 h 3187"/>
              <a:gd name="T80" fmla="*/ 1801 w 2997"/>
              <a:gd name="T81" fmla="*/ 700 h 3187"/>
              <a:gd name="T82" fmla="*/ 1805 w 2997"/>
              <a:gd name="T83" fmla="*/ 530 h 3187"/>
              <a:gd name="T84" fmla="*/ 1852 w 2997"/>
              <a:gd name="T85" fmla="*/ 498 h 3187"/>
              <a:gd name="T86" fmla="*/ 2126 w 2997"/>
              <a:gd name="T87" fmla="*/ 700 h 3187"/>
              <a:gd name="T88" fmla="*/ 2191 w 2997"/>
              <a:gd name="T89" fmla="*/ 700 h 3187"/>
              <a:gd name="T90" fmla="*/ 2218 w 2997"/>
              <a:gd name="T91" fmla="*/ 86 h 3187"/>
              <a:gd name="T92" fmla="*/ 2652 w 2997"/>
              <a:gd name="T93" fmla="*/ 577 h 3187"/>
              <a:gd name="T94" fmla="*/ 2694 w 2997"/>
              <a:gd name="T95" fmla="*/ 2056 h 3187"/>
              <a:gd name="T96" fmla="*/ 1291 w 2997"/>
              <a:gd name="T97" fmla="*/ 700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7" h="3187">
                <a:moveTo>
                  <a:pt x="2432" y="2589"/>
                </a:moveTo>
                <a:lnTo>
                  <a:pt x="2476" y="2592"/>
                </a:lnTo>
                <a:lnTo>
                  <a:pt x="2518" y="2603"/>
                </a:lnTo>
                <a:lnTo>
                  <a:pt x="2557" y="2617"/>
                </a:lnTo>
                <a:lnTo>
                  <a:pt x="2593" y="2638"/>
                </a:lnTo>
                <a:lnTo>
                  <a:pt x="2626" y="2663"/>
                </a:lnTo>
                <a:lnTo>
                  <a:pt x="2656" y="2692"/>
                </a:lnTo>
                <a:lnTo>
                  <a:pt x="2681" y="2725"/>
                </a:lnTo>
                <a:lnTo>
                  <a:pt x="2701" y="2762"/>
                </a:lnTo>
                <a:lnTo>
                  <a:pt x="2715" y="2801"/>
                </a:lnTo>
                <a:lnTo>
                  <a:pt x="2725" y="2844"/>
                </a:lnTo>
                <a:lnTo>
                  <a:pt x="2728" y="2888"/>
                </a:lnTo>
                <a:lnTo>
                  <a:pt x="2725" y="2932"/>
                </a:lnTo>
                <a:lnTo>
                  <a:pt x="2715" y="2974"/>
                </a:lnTo>
                <a:lnTo>
                  <a:pt x="2701" y="3014"/>
                </a:lnTo>
                <a:lnTo>
                  <a:pt x="2681" y="3050"/>
                </a:lnTo>
                <a:lnTo>
                  <a:pt x="2656" y="3083"/>
                </a:lnTo>
                <a:lnTo>
                  <a:pt x="2626" y="3113"/>
                </a:lnTo>
                <a:lnTo>
                  <a:pt x="2593" y="3138"/>
                </a:lnTo>
                <a:lnTo>
                  <a:pt x="2557" y="3159"/>
                </a:lnTo>
                <a:lnTo>
                  <a:pt x="2518" y="3174"/>
                </a:lnTo>
                <a:lnTo>
                  <a:pt x="2476" y="3184"/>
                </a:lnTo>
                <a:lnTo>
                  <a:pt x="2432" y="3187"/>
                </a:lnTo>
                <a:lnTo>
                  <a:pt x="2389" y="3184"/>
                </a:lnTo>
                <a:lnTo>
                  <a:pt x="2347" y="3174"/>
                </a:lnTo>
                <a:lnTo>
                  <a:pt x="2308" y="3159"/>
                </a:lnTo>
                <a:lnTo>
                  <a:pt x="2271" y="3138"/>
                </a:lnTo>
                <a:lnTo>
                  <a:pt x="2239" y="3113"/>
                </a:lnTo>
                <a:lnTo>
                  <a:pt x="2210" y="3083"/>
                </a:lnTo>
                <a:lnTo>
                  <a:pt x="2184" y="3050"/>
                </a:lnTo>
                <a:lnTo>
                  <a:pt x="2165" y="3014"/>
                </a:lnTo>
                <a:lnTo>
                  <a:pt x="2149" y="2974"/>
                </a:lnTo>
                <a:lnTo>
                  <a:pt x="2140" y="2932"/>
                </a:lnTo>
                <a:lnTo>
                  <a:pt x="2137" y="2888"/>
                </a:lnTo>
                <a:lnTo>
                  <a:pt x="2140" y="2844"/>
                </a:lnTo>
                <a:lnTo>
                  <a:pt x="2149" y="2801"/>
                </a:lnTo>
                <a:lnTo>
                  <a:pt x="2165" y="2762"/>
                </a:lnTo>
                <a:lnTo>
                  <a:pt x="2184" y="2725"/>
                </a:lnTo>
                <a:lnTo>
                  <a:pt x="2210" y="2692"/>
                </a:lnTo>
                <a:lnTo>
                  <a:pt x="2239" y="2663"/>
                </a:lnTo>
                <a:lnTo>
                  <a:pt x="2271" y="2638"/>
                </a:lnTo>
                <a:lnTo>
                  <a:pt x="2308" y="2617"/>
                </a:lnTo>
                <a:lnTo>
                  <a:pt x="2347" y="2603"/>
                </a:lnTo>
                <a:lnTo>
                  <a:pt x="2389" y="2592"/>
                </a:lnTo>
                <a:lnTo>
                  <a:pt x="2432" y="2589"/>
                </a:lnTo>
                <a:close/>
                <a:moveTo>
                  <a:pt x="1214" y="2589"/>
                </a:moveTo>
                <a:lnTo>
                  <a:pt x="1258" y="2592"/>
                </a:lnTo>
                <a:lnTo>
                  <a:pt x="1299" y="2603"/>
                </a:lnTo>
                <a:lnTo>
                  <a:pt x="1339" y="2617"/>
                </a:lnTo>
                <a:lnTo>
                  <a:pt x="1375" y="2638"/>
                </a:lnTo>
                <a:lnTo>
                  <a:pt x="1408" y="2663"/>
                </a:lnTo>
                <a:lnTo>
                  <a:pt x="1438" y="2692"/>
                </a:lnTo>
                <a:lnTo>
                  <a:pt x="1462" y="2725"/>
                </a:lnTo>
                <a:lnTo>
                  <a:pt x="1482" y="2762"/>
                </a:lnTo>
                <a:lnTo>
                  <a:pt x="1497" y="2801"/>
                </a:lnTo>
                <a:lnTo>
                  <a:pt x="1506" y="2844"/>
                </a:lnTo>
                <a:lnTo>
                  <a:pt x="1509" y="2888"/>
                </a:lnTo>
                <a:lnTo>
                  <a:pt x="1506" y="2932"/>
                </a:lnTo>
                <a:lnTo>
                  <a:pt x="1497" y="2974"/>
                </a:lnTo>
                <a:lnTo>
                  <a:pt x="1482" y="3014"/>
                </a:lnTo>
                <a:lnTo>
                  <a:pt x="1462" y="3050"/>
                </a:lnTo>
                <a:lnTo>
                  <a:pt x="1438" y="3083"/>
                </a:lnTo>
                <a:lnTo>
                  <a:pt x="1408" y="3113"/>
                </a:lnTo>
                <a:lnTo>
                  <a:pt x="1375" y="3138"/>
                </a:lnTo>
                <a:lnTo>
                  <a:pt x="1339" y="3159"/>
                </a:lnTo>
                <a:lnTo>
                  <a:pt x="1299" y="3174"/>
                </a:lnTo>
                <a:lnTo>
                  <a:pt x="1258" y="3184"/>
                </a:lnTo>
                <a:lnTo>
                  <a:pt x="1214" y="3187"/>
                </a:lnTo>
                <a:lnTo>
                  <a:pt x="1171" y="3184"/>
                </a:lnTo>
                <a:lnTo>
                  <a:pt x="1129" y="3174"/>
                </a:lnTo>
                <a:lnTo>
                  <a:pt x="1090" y="3159"/>
                </a:lnTo>
                <a:lnTo>
                  <a:pt x="1053" y="3138"/>
                </a:lnTo>
                <a:lnTo>
                  <a:pt x="1020" y="3113"/>
                </a:lnTo>
                <a:lnTo>
                  <a:pt x="992" y="3083"/>
                </a:lnTo>
                <a:lnTo>
                  <a:pt x="966" y="3050"/>
                </a:lnTo>
                <a:lnTo>
                  <a:pt x="946" y="3014"/>
                </a:lnTo>
                <a:lnTo>
                  <a:pt x="931" y="2974"/>
                </a:lnTo>
                <a:lnTo>
                  <a:pt x="922" y="2932"/>
                </a:lnTo>
                <a:lnTo>
                  <a:pt x="919" y="2888"/>
                </a:lnTo>
                <a:lnTo>
                  <a:pt x="922" y="2844"/>
                </a:lnTo>
                <a:lnTo>
                  <a:pt x="931" y="2801"/>
                </a:lnTo>
                <a:lnTo>
                  <a:pt x="946" y="2762"/>
                </a:lnTo>
                <a:lnTo>
                  <a:pt x="966" y="2725"/>
                </a:lnTo>
                <a:lnTo>
                  <a:pt x="992" y="2692"/>
                </a:lnTo>
                <a:lnTo>
                  <a:pt x="1020" y="2663"/>
                </a:lnTo>
                <a:lnTo>
                  <a:pt x="1053" y="2638"/>
                </a:lnTo>
                <a:lnTo>
                  <a:pt x="1090" y="2617"/>
                </a:lnTo>
                <a:lnTo>
                  <a:pt x="1129" y="2603"/>
                </a:lnTo>
                <a:lnTo>
                  <a:pt x="1171" y="2592"/>
                </a:lnTo>
                <a:lnTo>
                  <a:pt x="1214" y="2589"/>
                </a:lnTo>
                <a:close/>
                <a:moveTo>
                  <a:pt x="2583" y="625"/>
                </a:moveTo>
                <a:lnTo>
                  <a:pt x="2483" y="700"/>
                </a:lnTo>
                <a:lnTo>
                  <a:pt x="2572" y="700"/>
                </a:lnTo>
                <a:lnTo>
                  <a:pt x="2583" y="625"/>
                </a:lnTo>
                <a:close/>
                <a:moveTo>
                  <a:pt x="0" y="595"/>
                </a:moveTo>
                <a:lnTo>
                  <a:pt x="661" y="595"/>
                </a:lnTo>
                <a:lnTo>
                  <a:pt x="1015" y="2222"/>
                </a:lnTo>
                <a:lnTo>
                  <a:pt x="2765" y="2222"/>
                </a:lnTo>
                <a:lnTo>
                  <a:pt x="2765" y="2442"/>
                </a:lnTo>
                <a:lnTo>
                  <a:pt x="840" y="2442"/>
                </a:lnTo>
                <a:lnTo>
                  <a:pt x="486" y="816"/>
                </a:lnTo>
                <a:lnTo>
                  <a:pt x="0" y="816"/>
                </a:lnTo>
                <a:lnTo>
                  <a:pt x="0" y="595"/>
                </a:lnTo>
                <a:close/>
                <a:moveTo>
                  <a:pt x="2058" y="343"/>
                </a:moveTo>
                <a:lnTo>
                  <a:pt x="2294" y="667"/>
                </a:lnTo>
                <a:lnTo>
                  <a:pt x="2251" y="699"/>
                </a:lnTo>
                <a:lnTo>
                  <a:pt x="2015" y="375"/>
                </a:lnTo>
                <a:lnTo>
                  <a:pt x="2058" y="343"/>
                </a:lnTo>
                <a:close/>
                <a:moveTo>
                  <a:pt x="2140" y="281"/>
                </a:moveTo>
                <a:lnTo>
                  <a:pt x="2376" y="605"/>
                </a:lnTo>
                <a:lnTo>
                  <a:pt x="2333" y="638"/>
                </a:lnTo>
                <a:lnTo>
                  <a:pt x="2097" y="313"/>
                </a:lnTo>
                <a:lnTo>
                  <a:pt x="2140" y="281"/>
                </a:lnTo>
                <a:close/>
                <a:moveTo>
                  <a:pt x="2218" y="86"/>
                </a:moveTo>
                <a:lnTo>
                  <a:pt x="1394" y="700"/>
                </a:lnTo>
                <a:lnTo>
                  <a:pt x="1614" y="700"/>
                </a:lnTo>
                <a:lnTo>
                  <a:pt x="1601" y="681"/>
                </a:lnTo>
                <a:lnTo>
                  <a:pt x="1644" y="649"/>
                </a:lnTo>
                <a:lnTo>
                  <a:pt x="1681" y="700"/>
                </a:lnTo>
                <a:lnTo>
                  <a:pt x="1734" y="700"/>
                </a:lnTo>
                <a:lnTo>
                  <a:pt x="1679" y="623"/>
                </a:lnTo>
                <a:lnTo>
                  <a:pt x="1722" y="592"/>
                </a:lnTo>
                <a:lnTo>
                  <a:pt x="1801" y="700"/>
                </a:lnTo>
                <a:lnTo>
                  <a:pt x="1861" y="700"/>
                </a:lnTo>
                <a:lnTo>
                  <a:pt x="1762" y="562"/>
                </a:lnTo>
                <a:lnTo>
                  <a:pt x="1805" y="530"/>
                </a:lnTo>
                <a:lnTo>
                  <a:pt x="1928" y="700"/>
                </a:lnTo>
                <a:lnTo>
                  <a:pt x="1999" y="700"/>
                </a:lnTo>
                <a:lnTo>
                  <a:pt x="1852" y="498"/>
                </a:lnTo>
                <a:lnTo>
                  <a:pt x="1895" y="466"/>
                </a:lnTo>
                <a:lnTo>
                  <a:pt x="2064" y="700"/>
                </a:lnTo>
                <a:lnTo>
                  <a:pt x="2126" y="700"/>
                </a:lnTo>
                <a:lnTo>
                  <a:pt x="1934" y="437"/>
                </a:lnTo>
                <a:lnTo>
                  <a:pt x="1977" y="404"/>
                </a:lnTo>
                <a:lnTo>
                  <a:pt x="2191" y="700"/>
                </a:lnTo>
                <a:lnTo>
                  <a:pt x="2380" y="700"/>
                </a:lnTo>
                <a:lnTo>
                  <a:pt x="2565" y="562"/>
                </a:lnTo>
                <a:lnTo>
                  <a:pt x="2218" y="86"/>
                </a:lnTo>
                <a:close/>
                <a:moveTo>
                  <a:pt x="2231" y="0"/>
                </a:moveTo>
                <a:lnTo>
                  <a:pt x="2231" y="0"/>
                </a:lnTo>
                <a:lnTo>
                  <a:pt x="2652" y="577"/>
                </a:lnTo>
                <a:lnTo>
                  <a:pt x="2633" y="700"/>
                </a:lnTo>
                <a:lnTo>
                  <a:pt x="2997" y="700"/>
                </a:lnTo>
                <a:lnTo>
                  <a:pt x="2694" y="2056"/>
                </a:lnTo>
                <a:lnTo>
                  <a:pt x="1126" y="2056"/>
                </a:lnTo>
                <a:lnTo>
                  <a:pt x="866" y="700"/>
                </a:lnTo>
                <a:lnTo>
                  <a:pt x="1291" y="700"/>
                </a:lnTo>
                <a:lnTo>
                  <a:pt x="22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1"/>
          <p:cNvSpPr>
            <a:spLocks noEditPoints="1"/>
          </p:cNvSpPr>
          <p:nvPr/>
        </p:nvSpPr>
        <p:spPr bwMode="auto">
          <a:xfrm>
            <a:off x="5943798" y="5468854"/>
            <a:ext cx="59242" cy="60833"/>
          </a:xfrm>
          <a:custGeom>
            <a:avLst/>
            <a:gdLst>
              <a:gd name="T0" fmla="*/ 254 w 563"/>
              <a:gd name="T1" fmla="*/ 120 h 570"/>
              <a:gd name="T2" fmla="*/ 207 w 563"/>
              <a:gd name="T3" fmla="*/ 142 h 570"/>
              <a:gd name="T4" fmla="*/ 173 w 563"/>
              <a:gd name="T5" fmla="*/ 179 h 570"/>
              <a:gd name="T6" fmla="*/ 153 w 563"/>
              <a:gd name="T7" fmla="*/ 226 h 570"/>
              <a:gd name="T8" fmla="*/ 147 w 563"/>
              <a:gd name="T9" fmla="*/ 285 h 570"/>
              <a:gd name="T10" fmla="*/ 153 w 563"/>
              <a:gd name="T11" fmla="*/ 344 h 570"/>
              <a:gd name="T12" fmla="*/ 173 w 563"/>
              <a:gd name="T13" fmla="*/ 390 h 570"/>
              <a:gd name="T14" fmla="*/ 207 w 563"/>
              <a:gd name="T15" fmla="*/ 428 h 570"/>
              <a:gd name="T16" fmla="*/ 254 w 563"/>
              <a:gd name="T17" fmla="*/ 450 h 570"/>
              <a:gd name="T18" fmla="*/ 308 w 563"/>
              <a:gd name="T19" fmla="*/ 450 h 570"/>
              <a:gd name="T20" fmla="*/ 356 w 563"/>
              <a:gd name="T21" fmla="*/ 428 h 570"/>
              <a:gd name="T22" fmla="*/ 389 w 563"/>
              <a:gd name="T23" fmla="*/ 390 h 570"/>
              <a:gd name="T24" fmla="*/ 407 w 563"/>
              <a:gd name="T25" fmla="*/ 343 h 570"/>
              <a:gd name="T26" fmla="*/ 414 w 563"/>
              <a:gd name="T27" fmla="*/ 284 h 570"/>
              <a:gd name="T28" fmla="*/ 407 w 563"/>
              <a:gd name="T29" fmla="*/ 226 h 570"/>
              <a:gd name="T30" fmla="*/ 389 w 563"/>
              <a:gd name="T31" fmla="*/ 179 h 570"/>
              <a:gd name="T32" fmla="*/ 356 w 563"/>
              <a:gd name="T33" fmla="*/ 142 h 570"/>
              <a:gd name="T34" fmla="*/ 308 w 563"/>
              <a:gd name="T35" fmla="*/ 120 h 570"/>
              <a:gd name="T36" fmla="*/ 280 w 563"/>
              <a:gd name="T37" fmla="*/ 0 h 570"/>
              <a:gd name="T38" fmla="*/ 358 w 563"/>
              <a:gd name="T39" fmla="*/ 9 h 570"/>
              <a:gd name="T40" fmla="*/ 426 w 563"/>
              <a:gd name="T41" fmla="*/ 35 h 570"/>
              <a:gd name="T42" fmla="*/ 484 w 563"/>
              <a:gd name="T43" fmla="*/ 80 h 570"/>
              <a:gd name="T44" fmla="*/ 528 w 563"/>
              <a:gd name="T45" fmla="*/ 138 h 570"/>
              <a:gd name="T46" fmla="*/ 554 w 563"/>
              <a:gd name="T47" fmla="*/ 206 h 570"/>
              <a:gd name="T48" fmla="*/ 563 w 563"/>
              <a:gd name="T49" fmla="*/ 284 h 570"/>
              <a:gd name="T50" fmla="*/ 554 w 563"/>
              <a:gd name="T51" fmla="*/ 362 h 570"/>
              <a:gd name="T52" fmla="*/ 526 w 563"/>
              <a:gd name="T53" fmla="*/ 429 h 570"/>
              <a:gd name="T54" fmla="*/ 483 w 563"/>
              <a:gd name="T55" fmla="*/ 489 h 570"/>
              <a:gd name="T56" fmla="*/ 425 w 563"/>
              <a:gd name="T57" fmla="*/ 535 h 570"/>
              <a:gd name="T58" fmla="*/ 358 w 563"/>
              <a:gd name="T59" fmla="*/ 561 h 570"/>
              <a:gd name="T60" fmla="*/ 281 w 563"/>
              <a:gd name="T61" fmla="*/ 570 h 570"/>
              <a:gd name="T62" fmla="*/ 185 w 563"/>
              <a:gd name="T63" fmla="*/ 555 h 570"/>
              <a:gd name="T64" fmla="*/ 106 w 563"/>
              <a:gd name="T65" fmla="*/ 517 h 570"/>
              <a:gd name="T66" fmla="*/ 55 w 563"/>
              <a:gd name="T67" fmla="*/ 468 h 570"/>
              <a:gd name="T68" fmla="*/ 19 w 563"/>
              <a:gd name="T69" fmla="*/ 402 h 570"/>
              <a:gd name="T70" fmla="*/ 2 w 563"/>
              <a:gd name="T71" fmla="*/ 323 h 570"/>
              <a:gd name="T72" fmla="*/ 2 w 563"/>
              <a:gd name="T73" fmla="*/ 241 h 570"/>
              <a:gd name="T74" fmla="*/ 19 w 563"/>
              <a:gd name="T75" fmla="*/ 171 h 570"/>
              <a:gd name="T76" fmla="*/ 55 w 563"/>
              <a:gd name="T77" fmla="*/ 106 h 570"/>
              <a:gd name="T78" fmla="*/ 105 w 563"/>
              <a:gd name="T79" fmla="*/ 55 h 570"/>
              <a:gd name="T80" fmla="*/ 169 w 563"/>
              <a:gd name="T81" fmla="*/ 19 h 570"/>
              <a:gd name="T82" fmla="*/ 241 w 563"/>
              <a:gd name="T83"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3" h="570">
                <a:moveTo>
                  <a:pt x="281" y="118"/>
                </a:moveTo>
                <a:lnTo>
                  <a:pt x="254" y="120"/>
                </a:lnTo>
                <a:lnTo>
                  <a:pt x="229" y="128"/>
                </a:lnTo>
                <a:lnTo>
                  <a:pt x="207" y="142"/>
                </a:lnTo>
                <a:lnTo>
                  <a:pt x="186" y="161"/>
                </a:lnTo>
                <a:lnTo>
                  <a:pt x="173" y="179"/>
                </a:lnTo>
                <a:lnTo>
                  <a:pt x="161" y="201"/>
                </a:lnTo>
                <a:lnTo>
                  <a:pt x="153" y="226"/>
                </a:lnTo>
                <a:lnTo>
                  <a:pt x="148" y="254"/>
                </a:lnTo>
                <a:lnTo>
                  <a:pt x="147" y="285"/>
                </a:lnTo>
                <a:lnTo>
                  <a:pt x="148" y="316"/>
                </a:lnTo>
                <a:lnTo>
                  <a:pt x="153" y="344"/>
                </a:lnTo>
                <a:lnTo>
                  <a:pt x="161" y="368"/>
                </a:lnTo>
                <a:lnTo>
                  <a:pt x="173" y="390"/>
                </a:lnTo>
                <a:lnTo>
                  <a:pt x="186" y="410"/>
                </a:lnTo>
                <a:lnTo>
                  <a:pt x="207" y="428"/>
                </a:lnTo>
                <a:lnTo>
                  <a:pt x="229" y="442"/>
                </a:lnTo>
                <a:lnTo>
                  <a:pt x="254" y="450"/>
                </a:lnTo>
                <a:lnTo>
                  <a:pt x="281" y="452"/>
                </a:lnTo>
                <a:lnTo>
                  <a:pt x="308" y="450"/>
                </a:lnTo>
                <a:lnTo>
                  <a:pt x="333" y="442"/>
                </a:lnTo>
                <a:lnTo>
                  <a:pt x="356" y="428"/>
                </a:lnTo>
                <a:lnTo>
                  <a:pt x="375" y="410"/>
                </a:lnTo>
                <a:lnTo>
                  <a:pt x="389" y="390"/>
                </a:lnTo>
                <a:lnTo>
                  <a:pt x="400" y="368"/>
                </a:lnTo>
                <a:lnTo>
                  <a:pt x="407" y="343"/>
                </a:lnTo>
                <a:lnTo>
                  <a:pt x="412" y="316"/>
                </a:lnTo>
                <a:lnTo>
                  <a:pt x="414" y="284"/>
                </a:lnTo>
                <a:lnTo>
                  <a:pt x="412" y="254"/>
                </a:lnTo>
                <a:lnTo>
                  <a:pt x="407" y="226"/>
                </a:lnTo>
                <a:lnTo>
                  <a:pt x="400" y="201"/>
                </a:lnTo>
                <a:lnTo>
                  <a:pt x="389" y="179"/>
                </a:lnTo>
                <a:lnTo>
                  <a:pt x="375" y="161"/>
                </a:lnTo>
                <a:lnTo>
                  <a:pt x="356" y="142"/>
                </a:lnTo>
                <a:lnTo>
                  <a:pt x="333" y="128"/>
                </a:lnTo>
                <a:lnTo>
                  <a:pt x="308" y="120"/>
                </a:lnTo>
                <a:lnTo>
                  <a:pt x="281" y="118"/>
                </a:lnTo>
                <a:close/>
                <a:moveTo>
                  <a:pt x="280" y="0"/>
                </a:moveTo>
                <a:lnTo>
                  <a:pt x="320" y="2"/>
                </a:lnTo>
                <a:lnTo>
                  <a:pt x="358" y="9"/>
                </a:lnTo>
                <a:lnTo>
                  <a:pt x="394" y="19"/>
                </a:lnTo>
                <a:lnTo>
                  <a:pt x="426" y="35"/>
                </a:lnTo>
                <a:lnTo>
                  <a:pt x="455" y="56"/>
                </a:lnTo>
                <a:lnTo>
                  <a:pt x="484" y="80"/>
                </a:lnTo>
                <a:lnTo>
                  <a:pt x="508" y="108"/>
                </a:lnTo>
                <a:lnTo>
                  <a:pt x="528" y="138"/>
                </a:lnTo>
                <a:lnTo>
                  <a:pt x="543" y="171"/>
                </a:lnTo>
                <a:lnTo>
                  <a:pt x="554" y="206"/>
                </a:lnTo>
                <a:lnTo>
                  <a:pt x="561" y="244"/>
                </a:lnTo>
                <a:lnTo>
                  <a:pt x="563" y="284"/>
                </a:lnTo>
                <a:lnTo>
                  <a:pt x="561" y="324"/>
                </a:lnTo>
                <a:lnTo>
                  <a:pt x="554" y="362"/>
                </a:lnTo>
                <a:lnTo>
                  <a:pt x="543" y="397"/>
                </a:lnTo>
                <a:lnTo>
                  <a:pt x="526" y="429"/>
                </a:lnTo>
                <a:lnTo>
                  <a:pt x="507" y="460"/>
                </a:lnTo>
                <a:lnTo>
                  <a:pt x="483" y="489"/>
                </a:lnTo>
                <a:lnTo>
                  <a:pt x="454" y="514"/>
                </a:lnTo>
                <a:lnTo>
                  <a:pt x="425" y="535"/>
                </a:lnTo>
                <a:lnTo>
                  <a:pt x="392" y="551"/>
                </a:lnTo>
                <a:lnTo>
                  <a:pt x="358" y="561"/>
                </a:lnTo>
                <a:lnTo>
                  <a:pt x="320" y="568"/>
                </a:lnTo>
                <a:lnTo>
                  <a:pt x="281" y="570"/>
                </a:lnTo>
                <a:lnTo>
                  <a:pt x="232" y="567"/>
                </a:lnTo>
                <a:lnTo>
                  <a:pt x="185" y="555"/>
                </a:lnTo>
                <a:lnTo>
                  <a:pt x="138" y="536"/>
                </a:lnTo>
                <a:lnTo>
                  <a:pt x="106" y="517"/>
                </a:lnTo>
                <a:lnTo>
                  <a:pt x="79" y="494"/>
                </a:lnTo>
                <a:lnTo>
                  <a:pt x="55" y="468"/>
                </a:lnTo>
                <a:lnTo>
                  <a:pt x="35" y="437"/>
                </a:lnTo>
                <a:lnTo>
                  <a:pt x="19" y="402"/>
                </a:lnTo>
                <a:lnTo>
                  <a:pt x="9" y="364"/>
                </a:lnTo>
                <a:lnTo>
                  <a:pt x="2" y="323"/>
                </a:lnTo>
                <a:lnTo>
                  <a:pt x="0" y="277"/>
                </a:lnTo>
                <a:lnTo>
                  <a:pt x="2" y="241"/>
                </a:lnTo>
                <a:lnTo>
                  <a:pt x="9" y="206"/>
                </a:lnTo>
                <a:lnTo>
                  <a:pt x="19" y="171"/>
                </a:lnTo>
                <a:lnTo>
                  <a:pt x="35" y="138"/>
                </a:lnTo>
                <a:lnTo>
                  <a:pt x="55" y="106"/>
                </a:lnTo>
                <a:lnTo>
                  <a:pt x="77" y="79"/>
                </a:lnTo>
                <a:lnTo>
                  <a:pt x="105" y="55"/>
                </a:lnTo>
                <a:lnTo>
                  <a:pt x="135" y="35"/>
                </a:lnTo>
                <a:lnTo>
                  <a:pt x="169" y="19"/>
                </a:lnTo>
                <a:lnTo>
                  <a:pt x="205" y="9"/>
                </a:lnTo>
                <a:lnTo>
                  <a:pt x="241" y="2"/>
                </a:lnTo>
                <a:lnTo>
                  <a:pt x="2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2"/>
          <p:cNvSpPr>
            <a:spLocks/>
          </p:cNvSpPr>
          <p:nvPr/>
        </p:nvSpPr>
        <p:spPr bwMode="auto">
          <a:xfrm>
            <a:off x="6009028" y="5468853"/>
            <a:ext cx="52309" cy="59872"/>
          </a:xfrm>
          <a:custGeom>
            <a:avLst/>
            <a:gdLst>
              <a:gd name="T0" fmla="*/ 316 w 498"/>
              <a:gd name="T1" fmla="*/ 0 h 560"/>
              <a:gd name="T2" fmla="*/ 347 w 498"/>
              <a:gd name="T3" fmla="*/ 2 h 560"/>
              <a:gd name="T4" fmla="*/ 375 w 498"/>
              <a:gd name="T5" fmla="*/ 6 h 560"/>
              <a:gd name="T6" fmla="*/ 402 w 498"/>
              <a:gd name="T7" fmla="*/ 17 h 560"/>
              <a:gd name="T8" fmla="*/ 426 w 498"/>
              <a:gd name="T9" fmla="*/ 29 h 560"/>
              <a:gd name="T10" fmla="*/ 446 w 498"/>
              <a:gd name="T11" fmla="*/ 44 h 560"/>
              <a:gd name="T12" fmla="*/ 461 w 498"/>
              <a:gd name="T13" fmla="*/ 60 h 560"/>
              <a:gd name="T14" fmla="*/ 474 w 498"/>
              <a:gd name="T15" fmla="*/ 80 h 560"/>
              <a:gd name="T16" fmla="*/ 483 w 498"/>
              <a:gd name="T17" fmla="*/ 99 h 560"/>
              <a:gd name="T18" fmla="*/ 490 w 498"/>
              <a:gd name="T19" fmla="*/ 121 h 560"/>
              <a:gd name="T20" fmla="*/ 494 w 498"/>
              <a:gd name="T21" fmla="*/ 147 h 560"/>
              <a:gd name="T22" fmla="*/ 497 w 498"/>
              <a:gd name="T23" fmla="*/ 179 h 560"/>
              <a:gd name="T24" fmla="*/ 498 w 498"/>
              <a:gd name="T25" fmla="*/ 218 h 560"/>
              <a:gd name="T26" fmla="*/ 498 w 498"/>
              <a:gd name="T27" fmla="*/ 560 h 560"/>
              <a:gd name="T28" fmla="*/ 352 w 498"/>
              <a:gd name="T29" fmla="*/ 560 h 560"/>
              <a:gd name="T30" fmla="*/ 352 w 498"/>
              <a:gd name="T31" fmla="*/ 279 h 560"/>
              <a:gd name="T32" fmla="*/ 352 w 498"/>
              <a:gd name="T33" fmla="*/ 239 h 560"/>
              <a:gd name="T34" fmla="*/ 350 w 498"/>
              <a:gd name="T35" fmla="*/ 207 h 560"/>
              <a:gd name="T36" fmla="*/ 348 w 498"/>
              <a:gd name="T37" fmla="*/ 182 h 560"/>
              <a:gd name="T38" fmla="*/ 343 w 498"/>
              <a:gd name="T39" fmla="*/ 165 h 560"/>
              <a:gd name="T40" fmla="*/ 336 w 498"/>
              <a:gd name="T41" fmla="*/ 149 h 560"/>
              <a:gd name="T42" fmla="*/ 326 w 498"/>
              <a:gd name="T43" fmla="*/ 135 h 560"/>
              <a:gd name="T44" fmla="*/ 313 w 498"/>
              <a:gd name="T45" fmla="*/ 124 h 560"/>
              <a:gd name="T46" fmla="*/ 299 w 498"/>
              <a:gd name="T47" fmla="*/ 116 h 560"/>
              <a:gd name="T48" fmla="*/ 282 w 498"/>
              <a:gd name="T49" fmla="*/ 112 h 560"/>
              <a:gd name="T50" fmla="*/ 264 w 498"/>
              <a:gd name="T51" fmla="*/ 111 h 560"/>
              <a:gd name="T52" fmla="*/ 240 w 498"/>
              <a:gd name="T53" fmla="*/ 113 h 560"/>
              <a:gd name="T54" fmla="*/ 217 w 498"/>
              <a:gd name="T55" fmla="*/ 119 h 560"/>
              <a:gd name="T56" fmla="*/ 197 w 498"/>
              <a:gd name="T57" fmla="*/ 130 h 560"/>
              <a:gd name="T58" fmla="*/ 179 w 498"/>
              <a:gd name="T59" fmla="*/ 146 h 560"/>
              <a:gd name="T60" fmla="*/ 166 w 498"/>
              <a:gd name="T61" fmla="*/ 163 h 560"/>
              <a:gd name="T62" fmla="*/ 156 w 498"/>
              <a:gd name="T63" fmla="*/ 185 h 560"/>
              <a:gd name="T64" fmla="*/ 151 w 498"/>
              <a:gd name="T65" fmla="*/ 206 h 560"/>
              <a:gd name="T66" fmla="*/ 147 w 498"/>
              <a:gd name="T67" fmla="*/ 233 h 560"/>
              <a:gd name="T68" fmla="*/ 146 w 498"/>
              <a:gd name="T69" fmla="*/ 269 h 560"/>
              <a:gd name="T70" fmla="*/ 145 w 498"/>
              <a:gd name="T71" fmla="*/ 311 h 560"/>
              <a:gd name="T72" fmla="*/ 145 w 498"/>
              <a:gd name="T73" fmla="*/ 560 h 560"/>
              <a:gd name="T74" fmla="*/ 0 w 498"/>
              <a:gd name="T75" fmla="*/ 560 h 560"/>
              <a:gd name="T76" fmla="*/ 0 w 498"/>
              <a:gd name="T77" fmla="*/ 16 h 560"/>
              <a:gd name="T78" fmla="*/ 138 w 498"/>
              <a:gd name="T79" fmla="*/ 16 h 560"/>
              <a:gd name="T80" fmla="*/ 138 w 498"/>
              <a:gd name="T81" fmla="*/ 92 h 560"/>
              <a:gd name="T82" fmla="*/ 162 w 498"/>
              <a:gd name="T83" fmla="*/ 64 h 560"/>
              <a:gd name="T84" fmla="*/ 189 w 498"/>
              <a:gd name="T85" fmla="*/ 41 h 560"/>
              <a:gd name="T86" fmla="*/ 217 w 498"/>
              <a:gd name="T87" fmla="*/ 23 h 560"/>
              <a:gd name="T88" fmla="*/ 248 w 498"/>
              <a:gd name="T89" fmla="*/ 10 h 560"/>
              <a:gd name="T90" fmla="*/ 280 w 498"/>
              <a:gd name="T91" fmla="*/ 2 h 560"/>
              <a:gd name="T92" fmla="*/ 316 w 498"/>
              <a:gd name="T93"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8" h="560">
                <a:moveTo>
                  <a:pt x="316" y="0"/>
                </a:moveTo>
                <a:lnTo>
                  <a:pt x="347" y="2"/>
                </a:lnTo>
                <a:lnTo>
                  <a:pt x="375" y="6"/>
                </a:lnTo>
                <a:lnTo>
                  <a:pt x="402" y="17"/>
                </a:lnTo>
                <a:lnTo>
                  <a:pt x="426" y="29"/>
                </a:lnTo>
                <a:lnTo>
                  <a:pt x="446" y="44"/>
                </a:lnTo>
                <a:lnTo>
                  <a:pt x="461" y="60"/>
                </a:lnTo>
                <a:lnTo>
                  <a:pt x="474" y="80"/>
                </a:lnTo>
                <a:lnTo>
                  <a:pt x="483" y="99"/>
                </a:lnTo>
                <a:lnTo>
                  <a:pt x="490" y="121"/>
                </a:lnTo>
                <a:lnTo>
                  <a:pt x="494" y="147"/>
                </a:lnTo>
                <a:lnTo>
                  <a:pt x="497" y="179"/>
                </a:lnTo>
                <a:lnTo>
                  <a:pt x="498" y="218"/>
                </a:lnTo>
                <a:lnTo>
                  <a:pt x="498" y="560"/>
                </a:lnTo>
                <a:lnTo>
                  <a:pt x="352" y="560"/>
                </a:lnTo>
                <a:lnTo>
                  <a:pt x="352" y="279"/>
                </a:lnTo>
                <a:lnTo>
                  <a:pt x="352" y="239"/>
                </a:lnTo>
                <a:lnTo>
                  <a:pt x="350" y="207"/>
                </a:lnTo>
                <a:lnTo>
                  <a:pt x="348" y="182"/>
                </a:lnTo>
                <a:lnTo>
                  <a:pt x="343" y="165"/>
                </a:lnTo>
                <a:lnTo>
                  <a:pt x="336" y="149"/>
                </a:lnTo>
                <a:lnTo>
                  <a:pt x="326" y="135"/>
                </a:lnTo>
                <a:lnTo>
                  <a:pt x="313" y="124"/>
                </a:lnTo>
                <a:lnTo>
                  <a:pt x="299" y="116"/>
                </a:lnTo>
                <a:lnTo>
                  <a:pt x="282" y="112"/>
                </a:lnTo>
                <a:lnTo>
                  <a:pt x="264" y="111"/>
                </a:lnTo>
                <a:lnTo>
                  <a:pt x="240" y="113"/>
                </a:lnTo>
                <a:lnTo>
                  <a:pt x="217" y="119"/>
                </a:lnTo>
                <a:lnTo>
                  <a:pt x="197" y="130"/>
                </a:lnTo>
                <a:lnTo>
                  <a:pt x="179" y="146"/>
                </a:lnTo>
                <a:lnTo>
                  <a:pt x="166" y="163"/>
                </a:lnTo>
                <a:lnTo>
                  <a:pt x="156" y="185"/>
                </a:lnTo>
                <a:lnTo>
                  <a:pt x="151" y="206"/>
                </a:lnTo>
                <a:lnTo>
                  <a:pt x="147" y="233"/>
                </a:lnTo>
                <a:lnTo>
                  <a:pt x="146" y="269"/>
                </a:lnTo>
                <a:lnTo>
                  <a:pt x="145" y="311"/>
                </a:lnTo>
                <a:lnTo>
                  <a:pt x="145" y="560"/>
                </a:lnTo>
                <a:lnTo>
                  <a:pt x="0" y="560"/>
                </a:lnTo>
                <a:lnTo>
                  <a:pt x="0" y="16"/>
                </a:lnTo>
                <a:lnTo>
                  <a:pt x="138" y="16"/>
                </a:lnTo>
                <a:lnTo>
                  <a:pt x="138" y="92"/>
                </a:lnTo>
                <a:lnTo>
                  <a:pt x="162" y="64"/>
                </a:lnTo>
                <a:lnTo>
                  <a:pt x="189" y="41"/>
                </a:lnTo>
                <a:lnTo>
                  <a:pt x="217" y="23"/>
                </a:lnTo>
                <a:lnTo>
                  <a:pt x="248" y="10"/>
                </a:lnTo>
                <a:lnTo>
                  <a:pt x="280" y="2"/>
                </a:lnTo>
                <a:lnTo>
                  <a:pt x="3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53"/>
          <p:cNvSpPr>
            <a:spLocks noChangeArrowheads="1"/>
          </p:cNvSpPr>
          <p:nvPr/>
        </p:nvSpPr>
        <p:spPr bwMode="auto">
          <a:xfrm>
            <a:off x="6071105" y="5447721"/>
            <a:ext cx="15126" cy="81004"/>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55"/>
          <p:cNvSpPr>
            <a:spLocks noChangeArrowheads="1"/>
          </p:cNvSpPr>
          <p:nvPr/>
        </p:nvSpPr>
        <p:spPr bwMode="auto">
          <a:xfrm>
            <a:off x="6096945" y="5470453"/>
            <a:ext cx="14180" cy="5827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6"/>
          <p:cNvSpPr>
            <a:spLocks/>
          </p:cNvSpPr>
          <p:nvPr/>
        </p:nvSpPr>
        <p:spPr bwMode="auto">
          <a:xfrm>
            <a:off x="6121840" y="5468853"/>
            <a:ext cx="52309" cy="59872"/>
          </a:xfrm>
          <a:custGeom>
            <a:avLst/>
            <a:gdLst>
              <a:gd name="T0" fmla="*/ 310 w 497"/>
              <a:gd name="T1" fmla="*/ 0 h 560"/>
              <a:gd name="T2" fmla="*/ 342 w 497"/>
              <a:gd name="T3" fmla="*/ 2 h 560"/>
              <a:gd name="T4" fmla="*/ 371 w 497"/>
              <a:gd name="T5" fmla="*/ 6 h 560"/>
              <a:gd name="T6" fmla="*/ 398 w 497"/>
              <a:gd name="T7" fmla="*/ 17 h 560"/>
              <a:gd name="T8" fmla="*/ 424 w 497"/>
              <a:gd name="T9" fmla="*/ 29 h 560"/>
              <a:gd name="T10" fmla="*/ 443 w 497"/>
              <a:gd name="T11" fmla="*/ 44 h 560"/>
              <a:gd name="T12" fmla="*/ 459 w 497"/>
              <a:gd name="T13" fmla="*/ 60 h 560"/>
              <a:gd name="T14" fmla="*/ 472 w 497"/>
              <a:gd name="T15" fmla="*/ 80 h 560"/>
              <a:gd name="T16" fmla="*/ 481 w 497"/>
              <a:gd name="T17" fmla="*/ 99 h 560"/>
              <a:gd name="T18" fmla="*/ 489 w 497"/>
              <a:gd name="T19" fmla="*/ 121 h 560"/>
              <a:gd name="T20" fmla="*/ 494 w 497"/>
              <a:gd name="T21" fmla="*/ 147 h 560"/>
              <a:gd name="T22" fmla="*/ 496 w 497"/>
              <a:gd name="T23" fmla="*/ 179 h 560"/>
              <a:gd name="T24" fmla="*/ 497 w 497"/>
              <a:gd name="T25" fmla="*/ 218 h 560"/>
              <a:gd name="T26" fmla="*/ 497 w 497"/>
              <a:gd name="T27" fmla="*/ 560 h 560"/>
              <a:gd name="T28" fmla="*/ 353 w 497"/>
              <a:gd name="T29" fmla="*/ 560 h 560"/>
              <a:gd name="T30" fmla="*/ 353 w 497"/>
              <a:gd name="T31" fmla="*/ 279 h 560"/>
              <a:gd name="T32" fmla="*/ 351 w 497"/>
              <a:gd name="T33" fmla="*/ 246 h 560"/>
              <a:gd name="T34" fmla="*/ 350 w 497"/>
              <a:gd name="T35" fmla="*/ 218 h 560"/>
              <a:gd name="T36" fmla="*/ 348 w 497"/>
              <a:gd name="T37" fmla="*/ 195 h 560"/>
              <a:gd name="T38" fmla="*/ 346 w 497"/>
              <a:gd name="T39" fmla="*/ 178 h 560"/>
              <a:gd name="T40" fmla="*/ 342 w 497"/>
              <a:gd name="T41" fmla="*/ 165 h 560"/>
              <a:gd name="T42" fmla="*/ 334 w 497"/>
              <a:gd name="T43" fmla="*/ 149 h 560"/>
              <a:gd name="T44" fmla="*/ 324 w 497"/>
              <a:gd name="T45" fmla="*/ 135 h 560"/>
              <a:gd name="T46" fmla="*/ 310 w 497"/>
              <a:gd name="T47" fmla="*/ 124 h 560"/>
              <a:gd name="T48" fmla="*/ 297 w 497"/>
              <a:gd name="T49" fmla="*/ 116 h 560"/>
              <a:gd name="T50" fmla="*/ 279 w 497"/>
              <a:gd name="T51" fmla="*/ 112 h 560"/>
              <a:gd name="T52" fmla="*/ 261 w 497"/>
              <a:gd name="T53" fmla="*/ 111 h 560"/>
              <a:gd name="T54" fmla="*/ 237 w 497"/>
              <a:gd name="T55" fmla="*/ 113 h 560"/>
              <a:gd name="T56" fmla="*/ 215 w 497"/>
              <a:gd name="T57" fmla="*/ 119 h 560"/>
              <a:gd name="T58" fmla="*/ 195 w 497"/>
              <a:gd name="T59" fmla="*/ 130 h 560"/>
              <a:gd name="T60" fmla="*/ 176 w 497"/>
              <a:gd name="T61" fmla="*/ 146 h 560"/>
              <a:gd name="T62" fmla="*/ 164 w 497"/>
              <a:gd name="T63" fmla="*/ 163 h 560"/>
              <a:gd name="T64" fmla="*/ 154 w 497"/>
              <a:gd name="T65" fmla="*/ 185 h 560"/>
              <a:gd name="T66" fmla="*/ 150 w 497"/>
              <a:gd name="T67" fmla="*/ 201 h 560"/>
              <a:gd name="T68" fmla="*/ 148 w 497"/>
              <a:gd name="T69" fmla="*/ 222 h 560"/>
              <a:gd name="T70" fmla="*/ 145 w 497"/>
              <a:gd name="T71" fmla="*/ 247 h 560"/>
              <a:gd name="T72" fmla="*/ 145 w 497"/>
              <a:gd name="T73" fmla="*/ 277 h 560"/>
              <a:gd name="T74" fmla="*/ 145 w 497"/>
              <a:gd name="T75" fmla="*/ 311 h 560"/>
              <a:gd name="T76" fmla="*/ 145 w 497"/>
              <a:gd name="T77" fmla="*/ 560 h 560"/>
              <a:gd name="T78" fmla="*/ 0 w 497"/>
              <a:gd name="T79" fmla="*/ 560 h 560"/>
              <a:gd name="T80" fmla="*/ 0 w 497"/>
              <a:gd name="T81" fmla="*/ 16 h 560"/>
              <a:gd name="T82" fmla="*/ 129 w 497"/>
              <a:gd name="T83" fmla="*/ 16 h 560"/>
              <a:gd name="T84" fmla="*/ 129 w 497"/>
              <a:gd name="T85" fmla="*/ 92 h 560"/>
              <a:gd name="T86" fmla="*/ 153 w 497"/>
              <a:gd name="T87" fmla="*/ 64 h 560"/>
              <a:gd name="T88" fmla="*/ 181 w 497"/>
              <a:gd name="T89" fmla="*/ 41 h 560"/>
              <a:gd name="T90" fmla="*/ 211 w 497"/>
              <a:gd name="T91" fmla="*/ 23 h 560"/>
              <a:gd name="T92" fmla="*/ 242 w 497"/>
              <a:gd name="T93" fmla="*/ 10 h 560"/>
              <a:gd name="T94" fmla="*/ 275 w 497"/>
              <a:gd name="T95" fmla="*/ 2 h 560"/>
              <a:gd name="T96" fmla="*/ 310 w 497"/>
              <a:gd name="T97"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7" h="560">
                <a:moveTo>
                  <a:pt x="310" y="0"/>
                </a:moveTo>
                <a:lnTo>
                  <a:pt x="342" y="2"/>
                </a:lnTo>
                <a:lnTo>
                  <a:pt x="371" y="6"/>
                </a:lnTo>
                <a:lnTo>
                  <a:pt x="398" y="17"/>
                </a:lnTo>
                <a:lnTo>
                  <a:pt x="424" y="29"/>
                </a:lnTo>
                <a:lnTo>
                  <a:pt x="443" y="44"/>
                </a:lnTo>
                <a:lnTo>
                  <a:pt x="459" y="60"/>
                </a:lnTo>
                <a:lnTo>
                  <a:pt x="472" y="80"/>
                </a:lnTo>
                <a:lnTo>
                  <a:pt x="481" y="99"/>
                </a:lnTo>
                <a:lnTo>
                  <a:pt x="489" y="121"/>
                </a:lnTo>
                <a:lnTo>
                  <a:pt x="494" y="147"/>
                </a:lnTo>
                <a:lnTo>
                  <a:pt x="496" y="179"/>
                </a:lnTo>
                <a:lnTo>
                  <a:pt x="497" y="218"/>
                </a:lnTo>
                <a:lnTo>
                  <a:pt x="497" y="560"/>
                </a:lnTo>
                <a:lnTo>
                  <a:pt x="353" y="560"/>
                </a:lnTo>
                <a:lnTo>
                  <a:pt x="353" y="279"/>
                </a:lnTo>
                <a:lnTo>
                  <a:pt x="351" y="246"/>
                </a:lnTo>
                <a:lnTo>
                  <a:pt x="350" y="218"/>
                </a:lnTo>
                <a:lnTo>
                  <a:pt x="348" y="195"/>
                </a:lnTo>
                <a:lnTo>
                  <a:pt x="346" y="178"/>
                </a:lnTo>
                <a:lnTo>
                  <a:pt x="342" y="165"/>
                </a:lnTo>
                <a:lnTo>
                  <a:pt x="334" y="149"/>
                </a:lnTo>
                <a:lnTo>
                  <a:pt x="324" y="135"/>
                </a:lnTo>
                <a:lnTo>
                  <a:pt x="310" y="124"/>
                </a:lnTo>
                <a:lnTo>
                  <a:pt x="297" y="116"/>
                </a:lnTo>
                <a:lnTo>
                  <a:pt x="279" y="112"/>
                </a:lnTo>
                <a:lnTo>
                  <a:pt x="261" y="111"/>
                </a:lnTo>
                <a:lnTo>
                  <a:pt x="237" y="113"/>
                </a:lnTo>
                <a:lnTo>
                  <a:pt x="215" y="119"/>
                </a:lnTo>
                <a:lnTo>
                  <a:pt x="195" y="130"/>
                </a:lnTo>
                <a:lnTo>
                  <a:pt x="176" y="146"/>
                </a:lnTo>
                <a:lnTo>
                  <a:pt x="164" y="163"/>
                </a:lnTo>
                <a:lnTo>
                  <a:pt x="154" y="185"/>
                </a:lnTo>
                <a:lnTo>
                  <a:pt x="150" y="201"/>
                </a:lnTo>
                <a:lnTo>
                  <a:pt x="148" y="222"/>
                </a:lnTo>
                <a:lnTo>
                  <a:pt x="145" y="247"/>
                </a:lnTo>
                <a:lnTo>
                  <a:pt x="145" y="277"/>
                </a:lnTo>
                <a:lnTo>
                  <a:pt x="145" y="311"/>
                </a:lnTo>
                <a:lnTo>
                  <a:pt x="145" y="560"/>
                </a:lnTo>
                <a:lnTo>
                  <a:pt x="0" y="560"/>
                </a:lnTo>
                <a:lnTo>
                  <a:pt x="0" y="16"/>
                </a:lnTo>
                <a:lnTo>
                  <a:pt x="129" y="16"/>
                </a:lnTo>
                <a:lnTo>
                  <a:pt x="129" y="92"/>
                </a:lnTo>
                <a:lnTo>
                  <a:pt x="153" y="64"/>
                </a:lnTo>
                <a:lnTo>
                  <a:pt x="181" y="41"/>
                </a:lnTo>
                <a:lnTo>
                  <a:pt x="211" y="23"/>
                </a:lnTo>
                <a:lnTo>
                  <a:pt x="242" y="10"/>
                </a:lnTo>
                <a:lnTo>
                  <a:pt x="275" y="2"/>
                </a:lnTo>
                <a:lnTo>
                  <a:pt x="3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7"/>
          <p:cNvSpPr>
            <a:spLocks noEditPoints="1"/>
          </p:cNvSpPr>
          <p:nvPr/>
        </p:nvSpPr>
        <p:spPr bwMode="auto">
          <a:xfrm>
            <a:off x="6179190" y="5468854"/>
            <a:ext cx="53570" cy="60833"/>
          </a:xfrm>
          <a:custGeom>
            <a:avLst/>
            <a:gdLst>
              <a:gd name="T0" fmla="*/ 236 w 510"/>
              <a:gd name="T1" fmla="*/ 111 h 569"/>
              <a:gd name="T2" fmla="*/ 197 w 510"/>
              <a:gd name="T3" fmla="*/ 128 h 569"/>
              <a:gd name="T4" fmla="*/ 167 w 510"/>
              <a:gd name="T5" fmla="*/ 162 h 569"/>
              <a:gd name="T6" fmla="*/ 153 w 510"/>
              <a:gd name="T7" fmla="*/ 209 h 569"/>
              <a:gd name="T8" fmla="*/ 367 w 510"/>
              <a:gd name="T9" fmla="*/ 237 h 569"/>
              <a:gd name="T10" fmla="*/ 358 w 510"/>
              <a:gd name="T11" fmla="*/ 183 h 569"/>
              <a:gd name="T12" fmla="*/ 335 w 510"/>
              <a:gd name="T13" fmla="*/ 142 h 569"/>
              <a:gd name="T14" fmla="*/ 300 w 510"/>
              <a:gd name="T15" fmla="*/ 118 h 569"/>
              <a:gd name="T16" fmla="*/ 259 w 510"/>
              <a:gd name="T17" fmla="*/ 110 h 569"/>
              <a:gd name="T18" fmla="*/ 289 w 510"/>
              <a:gd name="T19" fmla="*/ 2 h 569"/>
              <a:gd name="T20" fmla="*/ 359 w 510"/>
              <a:gd name="T21" fmla="*/ 20 h 569"/>
              <a:gd name="T22" fmla="*/ 418 w 510"/>
              <a:gd name="T23" fmla="*/ 56 h 569"/>
              <a:gd name="T24" fmla="*/ 461 w 510"/>
              <a:gd name="T25" fmla="*/ 105 h 569"/>
              <a:gd name="T26" fmla="*/ 489 w 510"/>
              <a:gd name="T27" fmla="*/ 165 h 569"/>
              <a:gd name="T28" fmla="*/ 505 w 510"/>
              <a:gd name="T29" fmla="*/ 239 h 569"/>
              <a:gd name="T30" fmla="*/ 510 w 510"/>
              <a:gd name="T31" fmla="*/ 329 h 569"/>
              <a:gd name="T32" fmla="*/ 151 w 510"/>
              <a:gd name="T33" fmla="*/ 357 h 569"/>
              <a:gd name="T34" fmla="*/ 169 w 510"/>
              <a:gd name="T35" fmla="*/ 408 h 569"/>
              <a:gd name="T36" fmla="*/ 201 w 510"/>
              <a:gd name="T37" fmla="*/ 443 h 569"/>
              <a:gd name="T38" fmla="*/ 243 w 510"/>
              <a:gd name="T39" fmla="*/ 460 h 569"/>
              <a:gd name="T40" fmla="*/ 288 w 510"/>
              <a:gd name="T41" fmla="*/ 459 h 569"/>
              <a:gd name="T42" fmla="*/ 323 w 510"/>
              <a:gd name="T43" fmla="*/ 443 h 569"/>
              <a:gd name="T44" fmla="*/ 350 w 510"/>
              <a:gd name="T45" fmla="*/ 409 h 569"/>
              <a:gd name="T46" fmla="*/ 502 w 510"/>
              <a:gd name="T47" fmla="*/ 408 h 569"/>
              <a:gd name="T48" fmla="*/ 466 w 510"/>
              <a:gd name="T49" fmla="*/ 477 h 569"/>
              <a:gd name="T50" fmla="*/ 415 w 510"/>
              <a:gd name="T51" fmla="*/ 528 h 569"/>
              <a:gd name="T52" fmla="*/ 347 w 510"/>
              <a:gd name="T53" fmla="*/ 559 h 569"/>
              <a:gd name="T54" fmla="*/ 265 w 510"/>
              <a:gd name="T55" fmla="*/ 569 h 569"/>
              <a:gd name="T56" fmla="*/ 189 w 510"/>
              <a:gd name="T57" fmla="*/ 562 h 569"/>
              <a:gd name="T58" fmla="*/ 126 w 510"/>
              <a:gd name="T59" fmla="*/ 539 h 569"/>
              <a:gd name="T60" fmla="*/ 76 w 510"/>
              <a:gd name="T61" fmla="*/ 501 h 569"/>
              <a:gd name="T62" fmla="*/ 35 w 510"/>
              <a:gd name="T63" fmla="*/ 445 h 569"/>
              <a:gd name="T64" fmla="*/ 9 w 510"/>
              <a:gd name="T65" fmla="*/ 373 h 569"/>
              <a:gd name="T66" fmla="*/ 0 w 510"/>
              <a:gd name="T67" fmla="*/ 288 h 569"/>
              <a:gd name="T68" fmla="*/ 8 w 510"/>
              <a:gd name="T69" fmla="*/ 205 h 569"/>
              <a:gd name="T70" fmla="*/ 31 w 510"/>
              <a:gd name="T71" fmla="*/ 134 h 569"/>
              <a:gd name="T72" fmla="*/ 71 w 510"/>
              <a:gd name="T73" fmla="*/ 77 h 569"/>
              <a:gd name="T74" fmla="*/ 123 w 510"/>
              <a:gd name="T75" fmla="*/ 34 h 569"/>
              <a:gd name="T76" fmla="*/ 182 w 510"/>
              <a:gd name="T77" fmla="*/ 8 h 569"/>
              <a:gd name="T78" fmla="*/ 250 w 510"/>
              <a:gd name="T79"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0" h="569">
                <a:moveTo>
                  <a:pt x="259" y="110"/>
                </a:moveTo>
                <a:lnTo>
                  <a:pt x="236" y="111"/>
                </a:lnTo>
                <a:lnTo>
                  <a:pt x="216" y="118"/>
                </a:lnTo>
                <a:lnTo>
                  <a:pt x="197" y="128"/>
                </a:lnTo>
                <a:lnTo>
                  <a:pt x="181" y="144"/>
                </a:lnTo>
                <a:lnTo>
                  <a:pt x="167" y="162"/>
                </a:lnTo>
                <a:lnTo>
                  <a:pt x="158" y="184"/>
                </a:lnTo>
                <a:lnTo>
                  <a:pt x="153" y="209"/>
                </a:lnTo>
                <a:lnTo>
                  <a:pt x="150" y="237"/>
                </a:lnTo>
                <a:lnTo>
                  <a:pt x="367" y="237"/>
                </a:lnTo>
                <a:lnTo>
                  <a:pt x="364" y="209"/>
                </a:lnTo>
                <a:lnTo>
                  <a:pt x="358" y="183"/>
                </a:lnTo>
                <a:lnTo>
                  <a:pt x="347" y="160"/>
                </a:lnTo>
                <a:lnTo>
                  <a:pt x="335" y="142"/>
                </a:lnTo>
                <a:lnTo>
                  <a:pt x="318" y="127"/>
                </a:lnTo>
                <a:lnTo>
                  <a:pt x="300" y="118"/>
                </a:lnTo>
                <a:lnTo>
                  <a:pt x="281" y="111"/>
                </a:lnTo>
                <a:lnTo>
                  <a:pt x="259" y="110"/>
                </a:lnTo>
                <a:close/>
                <a:moveTo>
                  <a:pt x="250" y="0"/>
                </a:moveTo>
                <a:lnTo>
                  <a:pt x="289" y="2"/>
                </a:lnTo>
                <a:lnTo>
                  <a:pt x="326" y="9"/>
                </a:lnTo>
                <a:lnTo>
                  <a:pt x="359" y="20"/>
                </a:lnTo>
                <a:lnTo>
                  <a:pt x="390" y="36"/>
                </a:lnTo>
                <a:lnTo>
                  <a:pt x="418" y="56"/>
                </a:lnTo>
                <a:lnTo>
                  <a:pt x="442" y="81"/>
                </a:lnTo>
                <a:lnTo>
                  <a:pt x="461" y="105"/>
                </a:lnTo>
                <a:lnTo>
                  <a:pt x="477" y="134"/>
                </a:lnTo>
                <a:lnTo>
                  <a:pt x="489" y="165"/>
                </a:lnTo>
                <a:lnTo>
                  <a:pt x="498" y="200"/>
                </a:lnTo>
                <a:lnTo>
                  <a:pt x="505" y="239"/>
                </a:lnTo>
                <a:lnTo>
                  <a:pt x="509" y="282"/>
                </a:lnTo>
                <a:lnTo>
                  <a:pt x="510" y="329"/>
                </a:lnTo>
                <a:lnTo>
                  <a:pt x="148" y="329"/>
                </a:lnTo>
                <a:lnTo>
                  <a:pt x="151" y="357"/>
                </a:lnTo>
                <a:lnTo>
                  <a:pt x="158" y="383"/>
                </a:lnTo>
                <a:lnTo>
                  <a:pt x="169" y="408"/>
                </a:lnTo>
                <a:lnTo>
                  <a:pt x="183" y="427"/>
                </a:lnTo>
                <a:lnTo>
                  <a:pt x="201" y="443"/>
                </a:lnTo>
                <a:lnTo>
                  <a:pt x="220" y="453"/>
                </a:lnTo>
                <a:lnTo>
                  <a:pt x="243" y="460"/>
                </a:lnTo>
                <a:lnTo>
                  <a:pt x="267" y="461"/>
                </a:lnTo>
                <a:lnTo>
                  <a:pt x="288" y="459"/>
                </a:lnTo>
                <a:lnTo>
                  <a:pt x="307" y="453"/>
                </a:lnTo>
                <a:lnTo>
                  <a:pt x="323" y="443"/>
                </a:lnTo>
                <a:lnTo>
                  <a:pt x="338" y="428"/>
                </a:lnTo>
                <a:lnTo>
                  <a:pt x="350" y="409"/>
                </a:lnTo>
                <a:lnTo>
                  <a:pt x="359" y="383"/>
                </a:lnTo>
                <a:lnTo>
                  <a:pt x="502" y="408"/>
                </a:lnTo>
                <a:lnTo>
                  <a:pt x="486" y="444"/>
                </a:lnTo>
                <a:lnTo>
                  <a:pt x="466" y="477"/>
                </a:lnTo>
                <a:lnTo>
                  <a:pt x="442" y="505"/>
                </a:lnTo>
                <a:lnTo>
                  <a:pt x="415" y="528"/>
                </a:lnTo>
                <a:lnTo>
                  <a:pt x="383" y="546"/>
                </a:lnTo>
                <a:lnTo>
                  <a:pt x="347" y="559"/>
                </a:lnTo>
                <a:lnTo>
                  <a:pt x="308" y="567"/>
                </a:lnTo>
                <a:lnTo>
                  <a:pt x="265" y="569"/>
                </a:lnTo>
                <a:lnTo>
                  <a:pt x="226" y="568"/>
                </a:lnTo>
                <a:lnTo>
                  <a:pt x="189" y="562"/>
                </a:lnTo>
                <a:lnTo>
                  <a:pt x="156" y="552"/>
                </a:lnTo>
                <a:lnTo>
                  <a:pt x="126" y="539"/>
                </a:lnTo>
                <a:lnTo>
                  <a:pt x="100" y="522"/>
                </a:lnTo>
                <a:lnTo>
                  <a:pt x="76" y="501"/>
                </a:lnTo>
                <a:lnTo>
                  <a:pt x="54" y="476"/>
                </a:lnTo>
                <a:lnTo>
                  <a:pt x="35" y="445"/>
                </a:lnTo>
                <a:lnTo>
                  <a:pt x="20" y="411"/>
                </a:lnTo>
                <a:lnTo>
                  <a:pt x="9" y="373"/>
                </a:lnTo>
                <a:lnTo>
                  <a:pt x="3" y="332"/>
                </a:lnTo>
                <a:lnTo>
                  <a:pt x="0" y="288"/>
                </a:lnTo>
                <a:lnTo>
                  <a:pt x="3" y="245"/>
                </a:lnTo>
                <a:lnTo>
                  <a:pt x="8" y="205"/>
                </a:lnTo>
                <a:lnTo>
                  <a:pt x="17" y="168"/>
                </a:lnTo>
                <a:lnTo>
                  <a:pt x="31" y="134"/>
                </a:lnTo>
                <a:lnTo>
                  <a:pt x="49" y="104"/>
                </a:lnTo>
                <a:lnTo>
                  <a:pt x="71" y="77"/>
                </a:lnTo>
                <a:lnTo>
                  <a:pt x="95" y="52"/>
                </a:lnTo>
                <a:lnTo>
                  <a:pt x="123" y="34"/>
                </a:lnTo>
                <a:lnTo>
                  <a:pt x="151" y="19"/>
                </a:lnTo>
                <a:lnTo>
                  <a:pt x="182" y="8"/>
                </a:lnTo>
                <a:lnTo>
                  <a:pt x="216" y="2"/>
                </a:lnTo>
                <a:lnTo>
                  <a:pt x="2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8"/>
          <p:cNvSpPr>
            <a:spLocks noEditPoints="1"/>
          </p:cNvSpPr>
          <p:nvPr/>
        </p:nvSpPr>
        <p:spPr bwMode="auto">
          <a:xfrm>
            <a:off x="5904410" y="5180377"/>
            <a:ext cx="371207" cy="385169"/>
          </a:xfrm>
          <a:custGeom>
            <a:avLst/>
            <a:gdLst>
              <a:gd name="T0" fmla="*/ 253 w 3534"/>
              <a:gd name="T1" fmla="*/ 3228 h 3608"/>
              <a:gd name="T2" fmla="*/ 3183 w 3534"/>
              <a:gd name="T3" fmla="*/ 3352 h 3608"/>
              <a:gd name="T4" fmla="*/ 3268 w 3534"/>
              <a:gd name="T5" fmla="*/ 2414 h 3608"/>
              <a:gd name="T6" fmla="*/ 1791 w 3534"/>
              <a:gd name="T7" fmla="*/ 2047 h 3608"/>
              <a:gd name="T8" fmla="*/ 1840 w 3534"/>
              <a:gd name="T9" fmla="*/ 2060 h 3608"/>
              <a:gd name="T10" fmla="*/ 2263 w 3534"/>
              <a:gd name="T11" fmla="*/ 80 h 3608"/>
              <a:gd name="T12" fmla="*/ 2917 w 3534"/>
              <a:gd name="T13" fmla="*/ 559 h 3608"/>
              <a:gd name="T14" fmla="*/ 2203 w 3534"/>
              <a:gd name="T15" fmla="*/ 322 h 3608"/>
              <a:gd name="T16" fmla="*/ 1834 w 3534"/>
              <a:gd name="T17" fmla="*/ 312 h 3608"/>
              <a:gd name="T18" fmla="*/ 1896 w 3534"/>
              <a:gd name="T19" fmla="*/ 396 h 3608"/>
              <a:gd name="T20" fmla="*/ 1795 w 3534"/>
              <a:gd name="T21" fmla="*/ 422 h 3608"/>
              <a:gd name="T22" fmla="*/ 1714 w 3534"/>
              <a:gd name="T23" fmla="*/ 315 h 3608"/>
              <a:gd name="T24" fmla="*/ 1575 w 3534"/>
              <a:gd name="T25" fmla="*/ 317 h 3608"/>
              <a:gd name="T26" fmla="*/ 1425 w 3534"/>
              <a:gd name="T27" fmla="*/ 364 h 3608"/>
              <a:gd name="T28" fmla="*/ 1337 w 3534"/>
              <a:gd name="T29" fmla="*/ 460 h 3608"/>
              <a:gd name="T30" fmla="*/ 1505 w 3534"/>
              <a:gd name="T31" fmla="*/ 463 h 3608"/>
              <a:gd name="T32" fmla="*/ 1630 w 3534"/>
              <a:gd name="T33" fmla="*/ 519 h 3608"/>
              <a:gd name="T34" fmla="*/ 1685 w 3534"/>
              <a:gd name="T35" fmla="*/ 707 h 3608"/>
              <a:gd name="T36" fmla="*/ 1738 w 3534"/>
              <a:gd name="T37" fmla="*/ 704 h 3608"/>
              <a:gd name="T38" fmla="*/ 1841 w 3534"/>
              <a:gd name="T39" fmla="*/ 822 h 3608"/>
              <a:gd name="T40" fmla="*/ 1701 w 3534"/>
              <a:gd name="T41" fmla="*/ 882 h 3608"/>
              <a:gd name="T42" fmla="*/ 1509 w 3534"/>
              <a:gd name="T43" fmla="*/ 724 h 3608"/>
              <a:gd name="T44" fmla="*/ 1371 w 3534"/>
              <a:gd name="T45" fmla="*/ 602 h 3608"/>
              <a:gd name="T46" fmla="*/ 1245 w 3534"/>
              <a:gd name="T47" fmla="*/ 529 h 3608"/>
              <a:gd name="T48" fmla="*/ 1116 w 3534"/>
              <a:gd name="T49" fmla="*/ 565 h 3608"/>
              <a:gd name="T50" fmla="*/ 1029 w 3534"/>
              <a:gd name="T51" fmla="*/ 641 h 3608"/>
              <a:gd name="T52" fmla="*/ 919 w 3534"/>
              <a:gd name="T53" fmla="*/ 756 h 3608"/>
              <a:gd name="T54" fmla="*/ 852 w 3534"/>
              <a:gd name="T55" fmla="*/ 944 h 3608"/>
              <a:gd name="T56" fmla="*/ 905 w 3534"/>
              <a:gd name="T57" fmla="*/ 1105 h 3608"/>
              <a:gd name="T58" fmla="*/ 1063 w 3534"/>
              <a:gd name="T59" fmla="*/ 1208 h 3608"/>
              <a:gd name="T60" fmla="*/ 1164 w 3534"/>
              <a:gd name="T61" fmla="*/ 1266 h 3608"/>
              <a:gd name="T62" fmla="*/ 1218 w 3534"/>
              <a:gd name="T63" fmla="*/ 1333 h 3608"/>
              <a:gd name="T64" fmla="*/ 1117 w 3534"/>
              <a:gd name="T65" fmla="*/ 1332 h 3608"/>
              <a:gd name="T66" fmla="*/ 1065 w 3534"/>
              <a:gd name="T67" fmla="*/ 1506 h 3608"/>
              <a:gd name="T68" fmla="*/ 1017 w 3534"/>
              <a:gd name="T69" fmla="*/ 1770 h 3608"/>
              <a:gd name="T70" fmla="*/ 1041 w 3534"/>
              <a:gd name="T71" fmla="*/ 2061 h 3608"/>
              <a:gd name="T72" fmla="*/ 1672 w 3534"/>
              <a:gd name="T73" fmla="*/ 1968 h 3608"/>
              <a:gd name="T74" fmla="*/ 1820 w 3534"/>
              <a:gd name="T75" fmla="*/ 1738 h 3608"/>
              <a:gd name="T76" fmla="*/ 2050 w 3534"/>
              <a:gd name="T77" fmla="*/ 1580 h 3608"/>
              <a:gd name="T78" fmla="*/ 2135 w 3534"/>
              <a:gd name="T79" fmla="*/ 1501 h 3608"/>
              <a:gd name="T80" fmla="*/ 2019 w 3534"/>
              <a:gd name="T81" fmla="*/ 1425 h 3608"/>
              <a:gd name="T82" fmla="*/ 1943 w 3534"/>
              <a:gd name="T83" fmla="*/ 1224 h 3608"/>
              <a:gd name="T84" fmla="*/ 1897 w 3534"/>
              <a:gd name="T85" fmla="*/ 1062 h 3608"/>
              <a:gd name="T86" fmla="*/ 1946 w 3534"/>
              <a:gd name="T87" fmla="*/ 1049 h 3608"/>
              <a:gd name="T88" fmla="*/ 2026 w 3534"/>
              <a:gd name="T89" fmla="*/ 1226 h 3608"/>
              <a:gd name="T90" fmla="*/ 2157 w 3534"/>
              <a:gd name="T91" fmla="*/ 1312 h 3608"/>
              <a:gd name="T92" fmla="*/ 2695 w 3534"/>
              <a:gd name="T93" fmla="*/ 1852 h 3608"/>
              <a:gd name="T94" fmla="*/ 2916 w 3534"/>
              <a:gd name="T95" fmla="*/ 1819 h 3608"/>
              <a:gd name="T96" fmla="*/ 3314 w 3534"/>
              <a:gd name="T97" fmla="*/ 2098 h 3608"/>
              <a:gd name="T98" fmla="*/ 3534 w 3534"/>
              <a:gd name="T99" fmla="*/ 2317 h 3608"/>
              <a:gd name="T100" fmla="*/ 3353 w 3534"/>
              <a:gd name="T101" fmla="*/ 3604 h 3608"/>
              <a:gd name="T102" fmla="*/ 14 w 3534"/>
              <a:gd name="T103" fmla="*/ 3465 h 3608"/>
              <a:gd name="T104" fmla="*/ 96 w 3534"/>
              <a:gd name="T105" fmla="*/ 2124 h 3608"/>
              <a:gd name="T106" fmla="*/ 423 w 3534"/>
              <a:gd name="T107" fmla="*/ 1680 h 3608"/>
              <a:gd name="T108" fmla="*/ 514 w 3534"/>
              <a:gd name="T109" fmla="*/ 834 h 3608"/>
              <a:gd name="T110" fmla="*/ 1062 w 3534"/>
              <a:gd name="T111" fmla="*/ 208 h 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4" h="3608">
                <a:moveTo>
                  <a:pt x="379" y="2343"/>
                </a:moveTo>
                <a:lnTo>
                  <a:pt x="351" y="2346"/>
                </a:lnTo>
                <a:lnTo>
                  <a:pt x="323" y="2356"/>
                </a:lnTo>
                <a:lnTo>
                  <a:pt x="300" y="2370"/>
                </a:lnTo>
                <a:lnTo>
                  <a:pt x="281" y="2390"/>
                </a:lnTo>
                <a:lnTo>
                  <a:pt x="266" y="2414"/>
                </a:lnTo>
                <a:lnTo>
                  <a:pt x="257" y="2440"/>
                </a:lnTo>
                <a:lnTo>
                  <a:pt x="253" y="2469"/>
                </a:lnTo>
                <a:lnTo>
                  <a:pt x="253" y="3228"/>
                </a:lnTo>
                <a:lnTo>
                  <a:pt x="257" y="3258"/>
                </a:lnTo>
                <a:lnTo>
                  <a:pt x="266" y="3285"/>
                </a:lnTo>
                <a:lnTo>
                  <a:pt x="281" y="3307"/>
                </a:lnTo>
                <a:lnTo>
                  <a:pt x="300" y="3327"/>
                </a:lnTo>
                <a:lnTo>
                  <a:pt x="323" y="3342"/>
                </a:lnTo>
                <a:lnTo>
                  <a:pt x="351" y="3352"/>
                </a:lnTo>
                <a:lnTo>
                  <a:pt x="379" y="3354"/>
                </a:lnTo>
                <a:lnTo>
                  <a:pt x="3155" y="3354"/>
                </a:lnTo>
                <a:lnTo>
                  <a:pt x="3183" y="3352"/>
                </a:lnTo>
                <a:lnTo>
                  <a:pt x="3210" y="3342"/>
                </a:lnTo>
                <a:lnTo>
                  <a:pt x="3234" y="3327"/>
                </a:lnTo>
                <a:lnTo>
                  <a:pt x="3253" y="3307"/>
                </a:lnTo>
                <a:lnTo>
                  <a:pt x="3268" y="3285"/>
                </a:lnTo>
                <a:lnTo>
                  <a:pt x="3277" y="3258"/>
                </a:lnTo>
                <a:lnTo>
                  <a:pt x="3281" y="3228"/>
                </a:lnTo>
                <a:lnTo>
                  <a:pt x="3281" y="2469"/>
                </a:lnTo>
                <a:lnTo>
                  <a:pt x="3277" y="2440"/>
                </a:lnTo>
                <a:lnTo>
                  <a:pt x="3268" y="2414"/>
                </a:lnTo>
                <a:lnTo>
                  <a:pt x="3253" y="2390"/>
                </a:lnTo>
                <a:lnTo>
                  <a:pt x="3234" y="2370"/>
                </a:lnTo>
                <a:lnTo>
                  <a:pt x="3210" y="2356"/>
                </a:lnTo>
                <a:lnTo>
                  <a:pt x="3183" y="2346"/>
                </a:lnTo>
                <a:lnTo>
                  <a:pt x="3155" y="2343"/>
                </a:lnTo>
                <a:lnTo>
                  <a:pt x="379" y="2343"/>
                </a:lnTo>
                <a:close/>
                <a:moveTo>
                  <a:pt x="1827" y="2042"/>
                </a:moveTo>
                <a:lnTo>
                  <a:pt x="1817" y="2043"/>
                </a:lnTo>
                <a:lnTo>
                  <a:pt x="1791" y="2047"/>
                </a:lnTo>
                <a:lnTo>
                  <a:pt x="1769" y="2053"/>
                </a:lnTo>
                <a:lnTo>
                  <a:pt x="1747" y="2060"/>
                </a:lnTo>
                <a:lnTo>
                  <a:pt x="1728" y="2069"/>
                </a:lnTo>
                <a:lnTo>
                  <a:pt x="1712" y="2082"/>
                </a:lnTo>
                <a:lnTo>
                  <a:pt x="1699" y="2098"/>
                </a:lnTo>
                <a:lnTo>
                  <a:pt x="1833" y="2098"/>
                </a:lnTo>
                <a:lnTo>
                  <a:pt x="1837" y="2084"/>
                </a:lnTo>
                <a:lnTo>
                  <a:pt x="1840" y="2071"/>
                </a:lnTo>
                <a:lnTo>
                  <a:pt x="1840" y="2060"/>
                </a:lnTo>
                <a:lnTo>
                  <a:pt x="1837" y="2052"/>
                </a:lnTo>
                <a:lnTo>
                  <a:pt x="1834" y="2045"/>
                </a:lnTo>
                <a:lnTo>
                  <a:pt x="1827" y="2042"/>
                </a:lnTo>
                <a:close/>
                <a:moveTo>
                  <a:pt x="1797" y="0"/>
                </a:moveTo>
                <a:lnTo>
                  <a:pt x="1895" y="4"/>
                </a:lnTo>
                <a:lnTo>
                  <a:pt x="1990" y="13"/>
                </a:lnTo>
                <a:lnTo>
                  <a:pt x="2082" y="29"/>
                </a:lnTo>
                <a:lnTo>
                  <a:pt x="2174" y="52"/>
                </a:lnTo>
                <a:lnTo>
                  <a:pt x="2263" y="80"/>
                </a:lnTo>
                <a:lnTo>
                  <a:pt x="2349" y="113"/>
                </a:lnTo>
                <a:lnTo>
                  <a:pt x="2432" y="153"/>
                </a:lnTo>
                <a:lnTo>
                  <a:pt x="2513" y="196"/>
                </a:lnTo>
                <a:lnTo>
                  <a:pt x="2590" y="246"/>
                </a:lnTo>
                <a:lnTo>
                  <a:pt x="2663" y="299"/>
                </a:lnTo>
                <a:lnTo>
                  <a:pt x="2733" y="358"/>
                </a:lnTo>
                <a:lnTo>
                  <a:pt x="2798" y="421"/>
                </a:lnTo>
                <a:lnTo>
                  <a:pt x="2860" y="488"/>
                </a:lnTo>
                <a:lnTo>
                  <a:pt x="2917" y="559"/>
                </a:lnTo>
                <a:lnTo>
                  <a:pt x="2970" y="634"/>
                </a:lnTo>
                <a:lnTo>
                  <a:pt x="2679" y="659"/>
                </a:lnTo>
                <a:lnTo>
                  <a:pt x="2623" y="597"/>
                </a:lnTo>
                <a:lnTo>
                  <a:pt x="2562" y="539"/>
                </a:lnTo>
                <a:lnTo>
                  <a:pt x="2497" y="486"/>
                </a:lnTo>
                <a:lnTo>
                  <a:pt x="2428" y="437"/>
                </a:lnTo>
                <a:lnTo>
                  <a:pt x="2356" y="393"/>
                </a:lnTo>
                <a:lnTo>
                  <a:pt x="2281" y="354"/>
                </a:lnTo>
                <a:lnTo>
                  <a:pt x="2203" y="322"/>
                </a:lnTo>
                <a:lnTo>
                  <a:pt x="2121" y="295"/>
                </a:lnTo>
                <a:lnTo>
                  <a:pt x="2038" y="273"/>
                </a:lnTo>
                <a:lnTo>
                  <a:pt x="1952" y="258"/>
                </a:lnTo>
                <a:lnTo>
                  <a:pt x="1864" y="250"/>
                </a:lnTo>
                <a:lnTo>
                  <a:pt x="1849" y="257"/>
                </a:lnTo>
                <a:lnTo>
                  <a:pt x="1841" y="266"/>
                </a:lnTo>
                <a:lnTo>
                  <a:pt x="1834" y="283"/>
                </a:lnTo>
                <a:lnTo>
                  <a:pt x="1832" y="298"/>
                </a:lnTo>
                <a:lnTo>
                  <a:pt x="1834" y="312"/>
                </a:lnTo>
                <a:lnTo>
                  <a:pt x="1840" y="325"/>
                </a:lnTo>
                <a:lnTo>
                  <a:pt x="1849" y="335"/>
                </a:lnTo>
                <a:lnTo>
                  <a:pt x="1859" y="344"/>
                </a:lnTo>
                <a:lnTo>
                  <a:pt x="1869" y="352"/>
                </a:lnTo>
                <a:lnTo>
                  <a:pt x="1881" y="359"/>
                </a:lnTo>
                <a:lnTo>
                  <a:pt x="1892" y="368"/>
                </a:lnTo>
                <a:lnTo>
                  <a:pt x="1898" y="377"/>
                </a:lnTo>
                <a:lnTo>
                  <a:pt x="1899" y="387"/>
                </a:lnTo>
                <a:lnTo>
                  <a:pt x="1896" y="396"/>
                </a:lnTo>
                <a:lnTo>
                  <a:pt x="1889" y="405"/>
                </a:lnTo>
                <a:lnTo>
                  <a:pt x="1880" y="412"/>
                </a:lnTo>
                <a:lnTo>
                  <a:pt x="1869" y="419"/>
                </a:lnTo>
                <a:lnTo>
                  <a:pt x="1858" y="424"/>
                </a:lnTo>
                <a:lnTo>
                  <a:pt x="1848" y="428"/>
                </a:lnTo>
                <a:lnTo>
                  <a:pt x="1840" y="430"/>
                </a:lnTo>
                <a:lnTo>
                  <a:pt x="1821" y="431"/>
                </a:lnTo>
                <a:lnTo>
                  <a:pt x="1806" y="428"/>
                </a:lnTo>
                <a:lnTo>
                  <a:pt x="1795" y="422"/>
                </a:lnTo>
                <a:lnTo>
                  <a:pt x="1786" y="414"/>
                </a:lnTo>
                <a:lnTo>
                  <a:pt x="1778" y="404"/>
                </a:lnTo>
                <a:lnTo>
                  <a:pt x="1771" y="392"/>
                </a:lnTo>
                <a:lnTo>
                  <a:pt x="1765" y="380"/>
                </a:lnTo>
                <a:lnTo>
                  <a:pt x="1758" y="367"/>
                </a:lnTo>
                <a:lnTo>
                  <a:pt x="1751" y="354"/>
                </a:lnTo>
                <a:lnTo>
                  <a:pt x="1745" y="343"/>
                </a:lnTo>
                <a:lnTo>
                  <a:pt x="1730" y="328"/>
                </a:lnTo>
                <a:lnTo>
                  <a:pt x="1714" y="315"/>
                </a:lnTo>
                <a:lnTo>
                  <a:pt x="1698" y="307"/>
                </a:lnTo>
                <a:lnTo>
                  <a:pt x="1682" y="301"/>
                </a:lnTo>
                <a:lnTo>
                  <a:pt x="1668" y="298"/>
                </a:lnTo>
                <a:lnTo>
                  <a:pt x="1655" y="297"/>
                </a:lnTo>
                <a:lnTo>
                  <a:pt x="1640" y="299"/>
                </a:lnTo>
                <a:lnTo>
                  <a:pt x="1623" y="302"/>
                </a:lnTo>
                <a:lnTo>
                  <a:pt x="1605" y="305"/>
                </a:lnTo>
                <a:lnTo>
                  <a:pt x="1589" y="311"/>
                </a:lnTo>
                <a:lnTo>
                  <a:pt x="1575" y="317"/>
                </a:lnTo>
                <a:lnTo>
                  <a:pt x="1567" y="325"/>
                </a:lnTo>
                <a:lnTo>
                  <a:pt x="1558" y="333"/>
                </a:lnTo>
                <a:lnTo>
                  <a:pt x="1545" y="340"/>
                </a:lnTo>
                <a:lnTo>
                  <a:pt x="1529" y="344"/>
                </a:lnTo>
                <a:lnTo>
                  <a:pt x="1510" y="349"/>
                </a:lnTo>
                <a:lnTo>
                  <a:pt x="1488" y="351"/>
                </a:lnTo>
                <a:lnTo>
                  <a:pt x="1466" y="354"/>
                </a:lnTo>
                <a:lnTo>
                  <a:pt x="1447" y="358"/>
                </a:lnTo>
                <a:lnTo>
                  <a:pt x="1425" y="364"/>
                </a:lnTo>
                <a:lnTo>
                  <a:pt x="1402" y="370"/>
                </a:lnTo>
                <a:lnTo>
                  <a:pt x="1379" y="380"/>
                </a:lnTo>
                <a:lnTo>
                  <a:pt x="1359" y="390"/>
                </a:lnTo>
                <a:lnTo>
                  <a:pt x="1341" y="400"/>
                </a:lnTo>
                <a:lnTo>
                  <a:pt x="1330" y="411"/>
                </a:lnTo>
                <a:lnTo>
                  <a:pt x="1325" y="421"/>
                </a:lnTo>
                <a:lnTo>
                  <a:pt x="1325" y="435"/>
                </a:lnTo>
                <a:lnTo>
                  <a:pt x="1330" y="448"/>
                </a:lnTo>
                <a:lnTo>
                  <a:pt x="1337" y="460"/>
                </a:lnTo>
                <a:lnTo>
                  <a:pt x="1348" y="470"/>
                </a:lnTo>
                <a:lnTo>
                  <a:pt x="1362" y="477"/>
                </a:lnTo>
                <a:lnTo>
                  <a:pt x="1379" y="480"/>
                </a:lnTo>
                <a:lnTo>
                  <a:pt x="1400" y="480"/>
                </a:lnTo>
                <a:lnTo>
                  <a:pt x="1420" y="476"/>
                </a:lnTo>
                <a:lnTo>
                  <a:pt x="1443" y="470"/>
                </a:lnTo>
                <a:lnTo>
                  <a:pt x="1465" y="466"/>
                </a:lnTo>
                <a:lnTo>
                  <a:pt x="1486" y="462"/>
                </a:lnTo>
                <a:lnTo>
                  <a:pt x="1505" y="463"/>
                </a:lnTo>
                <a:lnTo>
                  <a:pt x="1520" y="466"/>
                </a:lnTo>
                <a:lnTo>
                  <a:pt x="1535" y="466"/>
                </a:lnTo>
                <a:lnTo>
                  <a:pt x="1550" y="464"/>
                </a:lnTo>
                <a:lnTo>
                  <a:pt x="1565" y="463"/>
                </a:lnTo>
                <a:lnTo>
                  <a:pt x="1578" y="464"/>
                </a:lnTo>
                <a:lnTo>
                  <a:pt x="1592" y="470"/>
                </a:lnTo>
                <a:lnTo>
                  <a:pt x="1605" y="479"/>
                </a:lnTo>
                <a:lnTo>
                  <a:pt x="1619" y="499"/>
                </a:lnTo>
                <a:lnTo>
                  <a:pt x="1630" y="519"/>
                </a:lnTo>
                <a:lnTo>
                  <a:pt x="1639" y="540"/>
                </a:lnTo>
                <a:lnTo>
                  <a:pt x="1648" y="562"/>
                </a:lnTo>
                <a:lnTo>
                  <a:pt x="1655" y="582"/>
                </a:lnTo>
                <a:lnTo>
                  <a:pt x="1665" y="614"/>
                </a:lnTo>
                <a:lnTo>
                  <a:pt x="1672" y="645"/>
                </a:lnTo>
                <a:lnTo>
                  <a:pt x="1679" y="674"/>
                </a:lnTo>
                <a:lnTo>
                  <a:pt x="1682" y="685"/>
                </a:lnTo>
                <a:lnTo>
                  <a:pt x="1683" y="697"/>
                </a:lnTo>
                <a:lnTo>
                  <a:pt x="1685" y="707"/>
                </a:lnTo>
                <a:lnTo>
                  <a:pt x="1687" y="715"/>
                </a:lnTo>
                <a:lnTo>
                  <a:pt x="1690" y="722"/>
                </a:lnTo>
                <a:lnTo>
                  <a:pt x="1695" y="727"/>
                </a:lnTo>
                <a:lnTo>
                  <a:pt x="1703" y="728"/>
                </a:lnTo>
                <a:lnTo>
                  <a:pt x="1712" y="727"/>
                </a:lnTo>
                <a:lnTo>
                  <a:pt x="1720" y="722"/>
                </a:lnTo>
                <a:lnTo>
                  <a:pt x="1726" y="715"/>
                </a:lnTo>
                <a:lnTo>
                  <a:pt x="1732" y="708"/>
                </a:lnTo>
                <a:lnTo>
                  <a:pt x="1738" y="704"/>
                </a:lnTo>
                <a:lnTo>
                  <a:pt x="1743" y="702"/>
                </a:lnTo>
                <a:lnTo>
                  <a:pt x="1770" y="703"/>
                </a:lnTo>
                <a:lnTo>
                  <a:pt x="1794" y="711"/>
                </a:lnTo>
                <a:lnTo>
                  <a:pt x="1814" y="724"/>
                </a:lnTo>
                <a:lnTo>
                  <a:pt x="1830" y="742"/>
                </a:lnTo>
                <a:lnTo>
                  <a:pt x="1841" y="762"/>
                </a:lnTo>
                <a:lnTo>
                  <a:pt x="1846" y="786"/>
                </a:lnTo>
                <a:lnTo>
                  <a:pt x="1844" y="813"/>
                </a:lnTo>
                <a:lnTo>
                  <a:pt x="1841" y="822"/>
                </a:lnTo>
                <a:lnTo>
                  <a:pt x="1832" y="834"/>
                </a:lnTo>
                <a:lnTo>
                  <a:pt x="1819" y="848"/>
                </a:lnTo>
                <a:lnTo>
                  <a:pt x="1802" y="862"/>
                </a:lnTo>
                <a:lnTo>
                  <a:pt x="1781" y="874"/>
                </a:lnTo>
                <a:lnTo>
                  <a:pt x="1757" y="884"/>
                </a:lnTo>
                <a:lnTo>
                  <a:pt x="1730" y="889"/>
                </a:lnTo>
                <a:lnTo>
                  <a:pt x="1726" y="888"/>
                </a:lnTo>
                <a:lnTo>
                  <a:pt x="1716" y="887"/>
                </a:lnTo>
                <a:lnTo>
                  <a:pt x="1701" y="882"/>
                </a:lnTo>
                <a:lnTo>
                  <a:pt x="1683" y="877"/>
                </a:lnTo>
                <a:lnTo>
                  <a:pt x="1661" y="869"/>
                </a:lnTo>
                <a:lnTo>
                  <a:pt x="1638" y="858"/>
                </a:lnTo>
                <a:lnTo>
                  <a:pt x="1614" y="845"/>
                </a:lnTo>
                <a:lnTo>
                  <a:pt x="1590" y="826"/>
                </a:lnTo>
                <a:lnTo>
                  <a:pt x="1568" y="806"/>
                </a:lnTo>
                <a:lnTo>
                  <a:pt x="1549" y="781"/>
                </a:lnTo>
                <a:lnTo>
                  <a:pt x="1529" y="751"/>
                </a:lnTo>
                <a:lnTo>
                  <a:pt x="1509" y="724"/>
                </a:lnTo>
                <a:lnTo>
                  <a:pt x="1487" y="699"/>
                </a:lnTo>
                <a:lnTo>
                  <a:pt x="1465" y="677"/>
                </a:lnTo>
                <a:lnTo>
                  <a:pt x="1444" y="658"/>
                </a:lnTo>
                <a:lnTo>
                  <a:pt x="1425" y="642"/>
                </a:lnTo>
                <a:lnTo>
                  <a:pt x="1408" y="628"/>
                </a:lnTo>
                <a:lnTo>
                  <a:pt x="1393" y="617"/>
                </a:lnTo>
                <a:lnTo>
                  <a:pt x="1381" y="609"/>
                </a:lnTo>
                <a:lnTo>
                  <a:pt x="1375" y="604"/>
                </a:lnTo>
                <a:lnTo>
                  <a:pt x="1371" y="602"/>
                </a:lnTo>
                <a:lnTo>
                  <a:pt x="1370" y="601"/>
                </a:lnTo>
                <a:lnTo>
                  <a:pt x="1363" y="595"/>
                </a:lnTo>
                <a:lnTo>
                  <a:pt x="1354" y="587"/>
                </a:lnTo>
                <a:lnTo>
                  <a:pt x="1341" y="577"/>
                </a:lnTo>
                <a:lnTo>
                  <a:pt x="1325" y="565"/>
                </a:lnTo>
                <a:lnTo>
                  <a:pt x="1308" y="555"/>
                </a:lnTo>
                <a:lnTo>
                  <a:pt x="1289" y="545"/>
                </a:lnTo>
                <a:lnTo>
                  <a:pt x="1267" y="535"/>
                </a:lnTo>
                <a:lnTo>
                  <a:pt x="1245" y="529"/>
                </a:lnTo>
                <a:lnTo>
                  <a:pt x="1222" y="525"/>
                </a:lnTo>
                <a:lnTo>
                  <a:pt x="1213" y="526"/>
                </a:lnTo>
                <a:lnTo>
                  <a:pt x="1200" y="530"/>
                </a:lnTo>
                <a:lnTo>
                  <a:pt x="1187" y="534"/>
                </a:lnTo>
                <a:lnTo>
                  <a:pt x="1171" y="541"/>
                </a:lnTo>
                <a:lnTo>
                  <a:pt x="1155" y="548"/>
                </a:lnTo>
                <a:lnTo>
                  <a:pt x="1140" y="554"/>
                </a:lnTo>
                <a:lnTo>
                  <a:pt x="1126" y="561"/>
                </a:lnTo>
                <a:lnTo>
                  <a:pt x="1116" y="565"/>
                </a:lnTo>
                <a:lnTo>
                  <a:pt x="1109" y="570"/>
                </a:lnTo>
                <a:lnTo>
                  <a:pt x="1107" y="571"/>
                </a:lnTo>
                <a:lnTo>
                  <a:pt x="1104" y="572"/>
                </a:lnTo>
                <a:lnTo>
                  <a:pt x="1098" y="578"/>
                </a:lnTo>
                <a:lnTo>
                  <a:pt x="1088" y="586"/>
                </a:lnTo>
                <a:lnTo>
                  <a:pt x="1077" y="597"/>
                </a:lnTo>
                <a:lnTo>
                  <a:pt x="1062" y="610"/>
                </a:lnTo>
                <a:lnTo>
                  <a:pt x="1046" y="625"/>
                </a:lnTo>
                <a:lnTo>
                  <a:pt x="1029" y="641"/>
                </a:lnTo>
                <a:lnTo>
                  <a:pt x="1011" y="657"/>
                </a:lnTo>
                <a:lnTo>
                  <a:pt x="993" y="673"/>
                </a:lnTo>
                <a:lnTo>
                  <a:pt x="977" y="689"/>
                </a:lnTo>
                <a:lnTo>
                  <a:pt x="961" y="704"/>
                </a:lnTo>
                <a:lnTo>
                  <a:pt x="947" y="718"/>
                </a:lnTo>
                <a:lnTo>
                  <a:pt x="936" y="730"/>
                </a:lnTo>
                <a:lnTo>
                  <a:pt x="928" y="739"/>
                </a:lnTo>
                <a:lnTo>
                  <a:pt x="923" y="746"/>
                </a:lnTo>
                <a:lnTo>
                  <a:pt x="919" y="756"/>
                </a:lnTo>
                <a:lnTo>
                  <a:pt x="912" y="771"/>
                </a:lnTo>
                <a:lnTo>
                  <a:pt x="903" y="789"/>
                </a:lnTo>
                <a:lnTo>
                  <a:pt x="893" y="809"/>
                </a:lnTo>
                <a:lnTo>
                  <a:pt x="884" y="832"/>
                </a:lnTo>
                <a:lnTo>
                  <a:pt x="874" y="856"/>
                </a:lnTo>
                <a:lnTo>
                  <a:pt x="866" y="880"/>
                </a:lnTo>
                <a:lnTo>
                  <a:pt x="859" y="903"/>
                </a:lnTo>
                <a:lnTo>
                  <a:pt x="855" y="925"/>
                </a:lnTo>
                <a:lnTo>
                  <a:pt x="852" y="944"/>
                </a:lnTo>
                <a:lnTo>
                  <a:pt x="853" y="960"/>
                </a:lnTo>
                <a:lnTo>
                  <a:pt x="856" y="976"/>
                </a:lnTo>
                <a:lnTo>
                  <a:pt x="859" y="994"/>
                </a:lnTo>
                <a:lnTo>
                  <a:pt x="864" y="1012"/>
                </a:lnTo>
                <a:lnTo>
                  <a:pt x="868" y="1031"/>
                </a:lnTo>
                <a:lnTo>
                  <a:pt x="874" y="1051"/>
                </a:lnTo>
                <a:lnTo>
                  <a:pt x="882" y="1070"/>
                </a:lnTo>
                <a:lnTo>
                  <a:pt x="892" y="1089"/>
                </a:lnTo>
                <a:lnTo>
                  <a:pt x="905" y="1105"/>
                </a:lnTo>
                <a:lnTo>
                  <a:pt x="920" y="1118"/>
                </a:lnTo>
                <a:lnTo>
                  <a:pt x="937" y="1130"/>
                </a:lnTo>
                <a:lnTo>
                  <a:pt x="959" y="1137"/>
                </a:lnTo>
                <a:lnTo>
                  <a:pt x="984" y="1145"/>
                </a:lnTo>
                <a:lnTo>
                  <a:pt x="1006" y="1155"/>
                </a:lnTo>
                <a:lnTo>
                  <a:pt x="1024" y="1168"/>
                </a:lnTo>
                <a:lnTo>
                  <a:pt x="1040" y="1181"/>
                </a:lnTo>
                <a:lnTo>
                  <a:pt x="1053" y="1195"/>
                </a:lnTo>
                <a:lnTo>
                  <a:pt x="1063" y="1208"/>
                </a:lnTo>
                <a:lnTo>
                  <a:pt x="1072" y="1219"/>
                </a:lnTo>
                <a:lnTo>
                  <a:pt x="1080" y="1227"/>
                </a:lnTo>
                <a:lnTo>
                  <a:pt x="1087" y="1233"/>
                </a:lnTo>
                <a:lnTo>
                  <a:pt x="1100" y="1240"/>
                </a:lnTo>
                <a:lnTo>
                  <a:pt x="1113" y="1248"/>
                </a:lnTo>
                <a:lnTo>
                  <a:pt x="1128" y="1255"/>
                </a:lnTo>
                <a:lnTo>
                  <a:pt x="1142" y="1262"/>
                </a:lnTo>
                <a:lnTo>
                  <a:pt x="1153" y="1266"/>
                </a:lnTo>
                <a:lnTo>
                  <a:pt x="1164" y="1266"/>
                </a:lnTo>
                <a:lnTo>
                  <a:pt x="1170" y="1267"/>
                </a:lnTo>
                <a:lnTo>
                  <a:pt x="1176" y="1272"/>
                </a:lnTo>
                <a:lnTo>
                  <a:pt x="1183" y="1279"/>
                </a:lnTo>
                <a:lnTo>
                  <a:pt x="1192" y="1287"/>
                </a:lnTo>
                <a:lnTo>
                  <a:pt x="1200" y="1296"/>
                </a:lnTo>
                <a:lnTo>
                  <a:pt x="1207" y="1306"/>
                </a:lnTo>
                <a:lnTo>
                  <a:pt x="1213" y="1317"/>
                </a:lnTo>
                <a:lnTo>
                  <a:pt x="1216" y="1326"/>
                </a:lnTo>
                <a:lnTo>
                  <a:pt x="1218" y="1333"/>
                </a:lnTo>
                <a:lnTo>
                  <a:pt x="1215" y="1338"/>
                </a:lnTo>
                <a:lnTo>
                  <a:pt x="1210" y="1341"/>
                </a:lnTo>
                <a:lnTo>
                  <a:pt x="1198" y="1341"/>
                </a:lnTo>
                <a:lnTo>
                  <a:pt x="1186" y="1338"/>
                </a:lnTo>
                <a:lnTo>
                  <a:pt x="1171" y="1336"/>
                </a:lnTo>
                <a:lnTo>
                  <a:pt x="1157" y="1334"/>
                </a:lnTo>
                <a:lnTo>
                  <a:pt x="1142" y="1332"/>
                </a:lnTo>
                <a:lnTo>
                  <a:pt x="1128" y="1330"/>
                </a:lnTo>
                <a:lnTo>
                  <a:pt x="1117" y="1332"/>
                </a:lnTo>
                <a:lnTo>
                  <a:pt x="1108" y="1334"/>
                </a:lnTo>
                <a:lnTo>
                  <a:pt x="1101" y="1341"/>
                </a:lnTo>
                <a:lnTo>
                  <a:pt x="1095" y="1353"/>
                </a:lnTo>
                <a:lnTo>
                  <a:pt x="1089" y="1372"/>
                </a:lnTo>
                <a:lnTo>
                  <a:pt x="1082" y="1396"/>
                </a:lnTo>
                <a:lnTo>
                  <a:pt x="1077" y="1422"/>
                </a:lnTo>
                <a:lnTo>
                  <a:pt x="1071" y="1449"/>
                </a:lnTo>
                <a:lnTo>
                  <a:pt x="1068" y="1478"/>
                </a:lnTo>
                <a:lnTo>
                  <a:pt x="1065" y="1506"/>
                </a:lnTo>
                <a:lnTo>
                  <a:pt x="1066" y="1531"/>
                </a:lnTo>
                <a:lnTo>
                  <a:pt x="1066" y="1557"/>
                </a:lnTo>
                <a:lnTo>
                  <a:pt x="1062" y="1586"/>
                </a:lnTo>
                <a:lnTo>
                  <a:pt x="1055" y="1617"/>
                </a:lnTo>
                <a:lnTo>
                  <a:pt x="1047" y="1649"/>
                </a:lnTo>
                <a:lnTo>
                  <a:pt x="1038" y="1682"/>
                </a:lnTo>
                <a:lnTo>
                  <a:pt x="1030" y="1713"/>
                </a:lnTo>
                <a:lnTo>
                  <a:pt x="1023" y="1744"/>
                </a:lnTo>
                <a:lnTo>
                  <a:pt x="1017" y="1770"/>
                </a:lnTo>
                <a:lnTo>
                  <a:pt x="1016" y="1787"/>
                </a:lnTo>
                <a:lnTo>
                  <a:pt x="1016" y="1810"/>
                </a:lnTo>
                <a:lnTo>
                  <a:pt x="1016" y="1839"/>
                </a:lnTo>
                <a:lnTo>
                  <a:pt x="1017" y="1871"/>
                </a:lnTo>
                <a:lnTo>
                  <a:pt x="1019" y="1907"/>
                </a:lnTo>
                <a:lnTo>
                  <a:pt x="1023" y="1945"/>
                </a:lnTo>
                <a:lnTo>
                  <a:pt x="1027" y="1984"/>
                </a:lnTo>
                <a:lnTo>
                  <a:pt x="1034" y="2023"/>
                </a:lnTo>
                <a:lnTo>
                  <a:pt x="1041" y="2061"/>
                </a:lnTo>
                <a:lnTo>
                  <a:pt x="1050" y="2098"/>
                </a:lnTo>
                <a:lnTo>
                  <a:pt x="1564" y="2098"/>
                </a:lnTo>
                <a:lnTo>
                  <a:pt x="1565" y="2098"/>
                </a:lnTo>
                <a:lnTo>
                  <a:pt x="1566" y="2097"/>
                </a:lnTo>
                <a:lnTo>
                  <a:pt x="1588" y="2077"/>
                </a:lnTo>
                <a:lnTo>
                  <a:pt x="1609" y="2053"/>
                </a:lnTo>
                <a:lnTo>
                  <a:pt x="1631" y="2026"/>
                </a:lnTo>
                <a:lnTo>
                  <a:pt x="1653" y="1997"/>
                </a:lnTo>
                <a:lnTo>
                  <a:pt x="1672" y="1968"/>
                </a:lnTo>
                <a:lnTo>
                  <a:pt x="1691" y="1940"/>
                </a:lnTo>
                <a:lnTo>
                  <a:pt x="1707" y="1913"/>
                </a:lnTo>
                <a:lnTo>
                  <a:pt x="1719" y="1890"/>
                </a:lnTo>
                <a:lnTo>
                  <a:pt x="1730" y="1871"/>
                </a:lnTo>
                <a:lnTo>
                  <a:pt x="1743" y="1848"/>
                </a:lnTo>
                <a:lnTo>
                  <a:pt x="1759" y="1822"/>
                </a:lnTo>
                <a:lnTo>
                  <a:pt x="1778" y="1794"/>
                </a:lnTo>
                <a:lnTo>
                  <a:pt x="1798" y="1766"/>
                </a:lnTo>
                <a:lnTo>
                  <a:pt x="1820" y="1738"/>
                </a:lnTo>
                <a:lnTo>
                  <a:pt x="1843" y="1712"/>
                </a:lnTo>
                <a:lnTo>
                  <a:pt x="1867" y="1688"/>
                </a:lnTo>
                <a:lnTo>
                  <a:pt x="1891" y="1668"/>
                </a:lnTo>
                <a:lnTo>
                  <a:pt x="1916" y="1653"/>
                </a:lnTo>
                <a:lnTo>
                  <a:pt x="1946" y="1638"/>
                </a:lnTo>
                <a:lnTo>
                  <a:pt x="1976" y="1622"/>
                </a:lnTo>
                <a:lnTo>
                  <a:pt x="2003" y="1608"/>
                </a:lnTo>
                <a:lnTo>
                  <a:pt x="2029" y="1594"/>
                </a:lnTo>
                <a:lnTo>
                  <a:pt x="2050" y="1580"/>
                </a:lnTo>
                <a:lnTo>
                  <a:pt x="2070" y="1567"/>
                </a:lnTo>
                <a:lnTo>
                  <a:pt x="2085" y="1557"/>
                </a:lnTo>
                <a:lnTo>
                  <a:pt x="2094" y="1547"/>
                </a:lnTo>
                <a:lnTo>
                  <a:pt x="2101" y="1540"/>
                </a:lnTo>
                <a:lnTo>
                  <a:pt x="2109" y="1533"/>
                </a:lnTo>
                <a:lnTo>
                  <a:pt x="2117" y="1525"/>
                </a:lnTo>
                <a:lnTo>
                  <a:pt x="2125" y="1517"/>
                </a:lnTo>
                <a:lnTo>
                  <a:pt x="2131" y="1509"/>
                </a:lnTo>
                <a:lnTo>
                  <a:pt x="2135" y="1501"/>
                </a:lnTo>
                <a:lnTo>
                  <a:pt x="2136" y="1493"/>
                </a:lnTo>
                <a:lnTo>
                  <a:pt x="2134" y="1486"/>
                </a:lnTo>
                <a:lnTo>
                  <a:pt x="2126" y="1479"/>
                </a:lnTo>
                <a:lnTo>
                  <a:pt x="2113" y="1474"/>
                </a:lnTo>
                <a:lnTo>
                  <a:pt x="2090" y="1467"/>
                </a:lnTo>
                <a:lnTo>
                  <a:pt x="2069" y="1458"/>
                </a:lnTo>
                <a:lnTo>
                  <a:pt x="2049" y="1448"/>
                </a:lnTo>
                <a:lnTo>
                  <a:pt x="2032" y="1437"/>
                </a:lnTo>
                <a:lnTo>
                  <a:pt x="2019" y="1425"/>
                </a:lnTo>
                <a:lnTo>
                  <a:pt x="2011" y="1413"/>
                </a:lnTo>
                <a:lnTo>
                  <a:pt x="2008" y="1398"/>
                </a:lnTo>
                <a:lnTo>
                  <a:pt x="2006" y="1369"/>
                </a:lnTo>
                <a:lnTo>
                  <a:pt x="2000" y="1338"/>
                </a:lnTo>
                <a:lnTo>
                  <a:pt x="1989" y="1307"/>
                </a:lnTo>
                <a:lnTo>
                  <a:pt x="1972" y="1278"/>
                </a:lnTo>
                <a:lnTo>
                  <a:pt x="1963" y="1263"/>
                </a:lnTo>
                <a:lnTo>
                  <a:pt x="1953" y="1244"/>
                </a:lnTo>
                <a:lnTo>
                  <a:pt x="1943" y="1224"/>
                </a:lnTo>
                <a:lnTo>
                  <a:pt x="1931" y="1201"/>
                </a:lnTo>
                <a:lnTo>
                  <a:pt x="1920" y="1177"/>
                </a:lnTo>
                <a:lnTo>
                  <a:pt x="1909" y="1155"/>
                </a:lnTo>
                <a:lnTo>
                  <a:pt x="1901" y="1134"/>
                </a:lnTo>
                <a:lnTo>
                  <a:pt x="1896" y="1116"/>
                </a:lnTo>
                <a:lnTo>
                  <a:pt x="1892" y="1102"/>
                </a:lnTo>
                <a:lnTo>
                  <a:pt x="1891" y="1090"/>
                </a:lnTo>
                <a:lnTo>
                  <a:pt x="1893" y="1077"/>
                </a:lnTo>
                <a:lnTo>
                  <a:pt x="1897" y="1062"/>
                </a:lnTo>
                <a:lnTo>
                  <a:pt x="1901" y="1049"/>
                </a:lnTo>
                <a:lnTo>
                  <a:pt x="1907" y="1035"/>
                </a:lnTo>
                <a:lnTo>
                  <a:pt x="1914" y="1025"/>
                </a:lnTo>
                <a:lnTo>
                  <a:pt x="1920" y="1017"/>
                </a:lnTo>
                <a:lnTo>
                  <a:pt x="1926" y="1012"/>
                </a:lnTo>
                <a:lnTo>
                  <a:pt x="1931" y="1013"/>
                </a:lnTo>
                <a:lnTo>
                  <a:pt x="1935" y="1020"/>
                </a:lnTo>
                <a:lnTo>
                  <a:pt x="1939" y="1033"/>
                </a:lnTo>
                <a:lnTo>
                  <a:pt x="1946" y="1049"/>
                </a:lnTo>
                <a:lnTo>
                  <a:pt x="1954" y="1069"/>
                </a:lnTo>
                <a:lnTo>
                  <a:pt x="1963" y="1092"/>
                </a:lnTo>
                <a:lnTo>
                  <a:pt x="1974" y="1115"/>
                </a:lnTo>
                <a:lnTo>
                  <a:pt x="1984" y="1139"/>
                </a:lnTo>
                <a:lnTo>
                  <a:pt x="1994" y="1162"/>
                </a:lnTo>
                <a:lnTo>
                  <a:pt x="2003" y="1183"/>
                </a:lnTo>
                <a:lnTo>
                  <a:pt x="2013" y="1200"/>
                </a:lnTo>
                <a:lnTo>
                  <a:pt x="2019" y="1212"/>
                </a:lnTo>
                <a:lnTo>
                  <a:pt x="2026" y="1226"/>
                </a:lnTo>
                <a:lnTo>
                  <a:pt x="2034" y="1241"/>
                </a:lnTo>
                <a:lnTo>
                  <a:pt x="2045" y="1258"/>
                </a:lnTo>
                <a:lnTo>
                  <a:pt x="2057" y="1274"/>
                </a:lnTo>
                <a:lnTo>
                  <a:pt x="2070" y="1289"/>
                </a:lnTo>
                <a:lnTo>
                  <a:pt x="2085" y="1302"/>
                </a:lnTo>
                <a:lnTo>
                  <a:pt x="2101" y="1312"/>
                </a:lnTo>
                <a:lnTo>
                  <a:pt x="2118" y="1317"/>
                </a:lnTo>
                <a:lnTo>
                  <a:pt x="2136" y="1317"/>
                </a:lnTo>
                <a:lnTo>
                  <a:pt x="2157" y="1312"/>
                </a:lnTo>
                <a:lnTo>
                  <a:pt x="2181" y="1306"/>
                </a:lnTo>
                <a:lnTo>
                  <a:pt x="2207" y="1299"/>
                </a:lnTo>
                <a:lnTo>
                  <a:pt x="2235" y="1293"/>
                </a:lnTo>
                <a:lnTo>
                  <a:pt x="2262" y="1285"/>
                </a:lnTo>
                <a:lnTo>
                  <a:pt x="2289" y="1277"/>
                </a:lnTo>
                <a:lnTo>
                  <a:pt x="2627" y="1789"/>
                </a:lnTo>
                <a:lnTo>
                  <a:pt x="2646" y="1814"/>
                </a:lnTo>
                <a:lnTo>
                  <a:pt x="2669" y="1834"/>
                </a:lnTo>
                <a:lnTo>
                  <a:pt x="2695" y="1852"/>
                </a:lnTo>
                <a:lnTo>
                  <a:pt x="2723" y="1863"/>
                </a:lnTo>
                <a:lnTo>
                  <a:pt x="2754" y="1871"/>
                </a:lnTo>
                <a:lnTo>
                  <a:pt x="2785" y="1873"/>
                </a:lnTo>
                <a:lnTo>
                  <a:pt x="2790" y="1873"/>
                </a:lnTo>
                <a:lnTo>
                  <a:pt x="2797" y="1873"/>
                </a:lnTo>
                <a:lnTo>
                  <a:pt x="2830" y="1868"/>
                </a:lnTo>
                <a:lnTo>
                  <a:pt x="2861" y="1856"/>
                </a:lnTo>
                <a:lnTo>
                  <a:pt x="2890" y="1840"/>
                </a:lnTo>
                <a:lnTo>
                  <a:pt x="2916" y="1819"/>
                </a:lnTo>
                <a:lnTo>
                  <a:pt x="2938" y="1795"/>
                </a:lnTo>
                <a:lnTo>
                  <a:pt x="2955" y="1766"/>
                </a:lnTo>
                <a:lnTo>
                  <a:pt x="2971" y="1734"/>
                </a:lnTo>
                <a:lnTo>
                  <a:pt x="3137" y="1814"/>
                </a:lnTo>
                <a:lnTo>
                  <a:pt x="3112" y="1888"/>
                </a:lnTo>
                <a:lnTo>
                  <a:pt x="3084" y="1959"/>
                </a:lnTo>
                <a:lnTo>
                  <a:pt x="3050" y="2030"/>
                </a:lnTo>
                <a:lnTo>
                  <a:pt x="3014" y="2098"/>
                </a:lnTo>
                <a:lnTo>
                  <a:pt x="3314" y="2098"/>
                </a:lnTo>
                <a:lnTo>
                  <a:pt x="3353" y="2101"/>
                </a:lnTo>
                <a:lnTo>
                  <a:pt x="3391" y="2112"/>
                </a:lnTo>
                <a:lnTo>
                  <a:pt x="3425" y="2128"/>
                </a:lnTo>
                <a:lnTo>
                  <a:pt x="3456" y="2149"/>
                </a:lnTo>
                <a:lnTo>
                  <a:pt x="3482" y="2176"/>
                </a:lnTo>
                <a:lnTo>
                  <a:pt x="3504" y="2207"/>
                </a:lnTo>
                <a:lnTo>
                  <a:pt x="3520" y="2241"/>
                </a:lnTo>
                <a:lnTo>
                  <a:pt x="3530" y="2278"/>
                </a:lnTo>
                <a:lnTo>
                  <a:pt x="3534" y="2317"/>
                </a:lnTo>
                <a:lnTo>
                  <a:pt x="3534" y="3389"/>
                </a:lnTo>
                <a:lnTo>
                  <a:pt x="3530" y="3428"/>
                </a:lnTo>
                <a:lnTo>
                  <a:pt x="3520" y="3465"/>
                </a:lnTo>
                <a:lnTo>
                  <a:pt x="3504" y="3499"/>
                </a:lnTo>
                <a:lnTo>
                  <a:pt x="3482" y="3530"/>
                </a:lnTo>
                <a:lnTo>
                  <a:pt x="3456" y="3556"/>
                </a:lnTo>
                <a:lnTo>
                  <a:pt x="3425" y="3578"/>
                </a:lnTo>
                <a:lnTo>
                  <a:pt x="3391" y="3594"/>
                </a:lnTo>
                <a:lnTo>
                  <a:pt x="3353" y="3604"/>
                </a:lnTo>
                <a:lnTo>
                  <a:pt x="3314" y="3608"/>
                </a:lnTo>
                <a:lnTo>
                  <a:pt x="219" y="3608"/>
                </a:lnTo>
                <a:lnTo>
                  <a:pt x="180" y="3604"/>
                </a:lnTo>
                <a:lnTo>
                  <a:pt x="143" y="3594"/>
                </a:lnTo>
                <a:lnTo>
                  <a:pt x="109" y="3578"/>
                </a:lnTo>
                <a:lnTo>
                  <a:pt x="78" y="3556"/>
                </a:lnTo>
                <a:lnTo>
                  <a:pt x="52" y="3530"/>
                </a:lnTo>
                <a:lnTo>
                  <a:pt x="30" y="3499"/>
                </a:lnTo>
                <a:lnTo>
                  <a:pt x="14" y="3465"/>
                </a:lnTo>
                <a:lnTo>
                  <a:pt x="3" y="3428"/>
                </a:lnTo>
                <a:lnTo>
                  <a:pt x="0" y="3389"/>
                </a:lnTo>
                <a:lnTo>
                  <a:pt x="0" y="2293"/>
                </a:lnTo>
                <a:lnTo>
                  <a:pt x="3" y="2258"/>
                </a:lnTo>
                <a:lnTo>
                  <a:pt x="13" y="2225"/>
                </a:lnTo>
                <a:lnTo>
                  <a:pt x="26" y="2194"/>
                </a:lnTo>
                <a:lnTo>
                  <a:pt x="46" y="2167"/>
                </a:lnTo>
                <a:lnTo>
                  <a:pt x="70" y="2144"/>
                </a:lnTo>
                <a:lnTo>
                  <a:pt x="96" y="2124"/>
                </a:lnTo>
                <a:lnTo>
                  <a:pt x="127" y="2110"/>
                </a:lnTo>
                <a:lnTo>
                  <a:pt x="160" y="2101"/>
                </a:lnTo>
                <a:lnTo>
                  <a:pt x="195" y="2098"/>
                </a:lnTo>
                <a:lnTo>
                  <a:pt x="581" y="2098"/>
                </a:lnTo>
                <a:lnTo>
                  <a:pt x="538" y="2019"/>
                </a:lnTo>
                <a:lnTo>
                  <a:pt x="502" y="1939"/>
                </a:lnTo>
                <a:lnTo>
                  <a:pt x="470" y="1855"/>
                </a:lnTo>
                <a:lnTo>
                  <a:pt x="443" y="1768"/>
                </a:lnTo>
                <a:lnTo>
                  <a:pt x="423" y="1680"/>
                </a:lnTo>
                <a:lnTo>
                  <a:pt x="407" y="1589"/>
                </a:lnTo>
                <a:lnTo>
                  <a:pt x="397" y="1496"/>
                </a:lnTo>
                <a:lnTo>
                  <a:pt x="395" y="1403"/>
                </a:lnTo>
                <a:lnTo>
                  <a:pt x="399" y="1303"/>
                </a:lnTo>
                <a:lnTo>
                  <a:pt x="409" y="1204"/>
                </a:lnTo>
                <a:lnTo>
                  <a:pt x="426" y="1108"/>
                </a:lnTo>
                <a:lnTo>
                  <a:pt x="449" y="1014"/>
                </a:lnTo>
                <a:lnTo>
                  <a:pt x="479" y="923"/>
                </a:lnTo>
                <a:lnTo>
                  <a:pt x="514" y="834"/>
                </a:lnTo>
                <a:lnTo>
                  <a:pt x="556" y="750"/>
                </a:lnTo>
                <a:lnTo>
                  <a:pt x="603" y="668"/>
                </a:lnTo>
                <a:lnTo>
                  <a:pt x="654" y="589"/>
                </a:lnTo>
                <a:lnTo>
                  <a:pt x="711" y="515"/>
                </a:lnTo>
                <a:lnTo>
                  <a:pt x="773" y="445"/>
                </a:lnTo>
                <a:lnTo>
                  <a:pt x="838" y="378"/>
                </a:lnTo>
                <a:lnTo>
                  <a:pt x="909" y="317"/>
                </a:lnTo>
                <a:lnTo>
                  <a:pt x="984" y="259"/>
                </a:lnTo>
                <a:lnTo>
                  <a:pt x="1062" y="208"/>
                </a:lnTo>
                <a:lnTo>
                  <a:pt x="1144" y="161"/>
                </a:lnTo>
                <a:lnTo>
                  <a:pt x="1229" y="120"/>
                </a:lnTo>
                <a:lnTo>
                  <a:pt x="1317" y="84"/>
                </a:lnTo>
                <a:lnTo>
                  <a:pt x="1409" y="54"/>
                </a:lnTo>
                <a:lnTo>
                  <a:pt x="1503" y="31"/>
                </a:lnTo>
                <a:lnTo>
                  <a:pt x="1598" y="14"/>
                </a:lnTo>
                <a:lnTo>
                  <a:pt x="1696" y="4"/>
                </a:lnTo>
                <a:lnTo>
                  <a:pt x="17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9"/>
          <p:cNvSpPr>
            <a:spLocks/>
          </p:cNvSpPr>
          <p:nvPr/>
        </p:nvSpPr>
        <p:spPr bwMode="auto">
          <a:xfrm>
            <a:off x="6151146" y="5268104"/>
            <a:ext cx="136445" cy="97013"/>
          </a:xfrm>
          <a:custGeom>
            <a:avLst/>
            <a:gdLst>
              <a:gd name="T0" fmla="*/ 621 w 1299"/>
              <a:gd name="T1" fmla="*/ 0 h 907"/>
              <a:gd name="T2" fmla="*/ 649 w 1299"/>
              <a:gd name="T3" fmla="*/ 0 h 907"/>
              <a:gd name="T4" fmla="*/ 676 w 1299"/>
              <a:gd name="T5" fmla="*/ 7 h 907"/>
              <a:gd name="T6" fmla="*/ 701 w 1299"/>
              <a:gd name="T7" fmla="*/ 18 h 907"/>
              <a:gd name="T8" fmla="*/ 723 w 1299"/>
              <a:gd name="T9" fmla="*/ 34 h 907"/>
              <a:gd name="T10" fmla="*/ 741 w 1299"/>
              <a:gd name="T11" fmla="*/ 56 h 907"/>
              <a:gd name="T12" fmla="*/ 755 w 1299"/>
              <a:gd name="T13" fmla="*/ 80 h 907"/>
              <a:gd name="T14" fmla="*/ 762 w 1299"/>
              <a:gd name="T15" fmla="*/ 108 h 907"/>
              <a:gd name="T16" fmla="*/ 764 w 1299"/>
              <a:gd name="T17" fmla="*/ 134 h 907"/>
              <a:gd name="T18" fmla="*/ 761 w 1299"/>
              <a:gd name="T19" fmla="*/ 161 h 907"/>
              <a:gd name="T20" fmla="*/ 752 w 1299"/>
              <a:gd name="T21" fmla="*/ 188 h 907"/>
              <a:gd name="T22" fmla="*/ 739 w 1299"/>
              <a:gd name="T23" fmla="*/ 213 h 907"/>
              <a:gd name="T24" fmla="*/ 1235 w 1299"/>
              <a:gd name="T25" fmla="*/ 451 h 907"/>
              <a:gd name="T26" fmla="*/ 1258 w 1299"/>
              <a:gd name="T27" fmla="*/ 466 h 907"/>
              <a:gd name="T28" fmla="*/ 1275 w 1299"/>
              <a:gd name="T29" fmla="*/ 484 h 907"/>
              <a:gd name="T30" fmla="*/ 1289 w 1299"/>
              <a:gd name="T31" fmla="*/ 505 h 907"/>
              <a:gd name="T32" fmla="*/ 1297 w 1299"/>
              <a:gd name="T33" fmla="*/ 529 h 907"/>
              <a:gd name="T34" fmla="*/ 1299 w 1299"/>
              <a:gd name="T35" fmla="*/ 553 h 907"/>
              <a:gd name="T36" fmla="*/ 1297 w 1299"/>
              <a:gd name="T37" fmla="*/ 578 h 907"/>
              <a:gd name="T38" fmla="*/ 1289 w 1299"/>
              <a:gd name="T39" fmla="*/ 604 h 907"/>
              <a:gd name="T40" fmla="*/ 1173 w 1299"/>
              <a:gd name="T41" fmla="*/ 844 h 907"/>
              <a:gd name="T42" fmla="*/ 1162 w 1299"/>
              <a:gd name="T43" fmla="*/ 862 h 907"/>
              <a:gd name="T44" fmla="*/ 1147 w 1299"/>
              <a:gd name="T45" fmla="*/ 878 h 907"/>
              <a:gd name="T46" fmla="*/ 1129 w 1299"/>
              <a:gd name="T47" fmla="*/ 892 h 907"/>
              <a:gd name="T48" fmla="*/ 1108 w 1299"/>
              <a:gd name="T49" fmla="*/ 901 h 907"/>
              <a:gd name="T50" fmla="*/ 1086 w 1299"/>
              <a:gd name="T51" fmla="*/ 907 h 907"/>
              <a:gd name="T52" fmla="*/ 1064 w 1299"/>
              <a:gd name="T53" fmla="*/ 907 h 907"/>
              <a:gd name="T54" fmla="*/ 1043 w 1299"/>
              <a:gd name="T55" fmla="*/ 904 h 907"/>
              <a:gd name="T56" fmla="*/ 1022 w 1299"/>
              <a:gd name="T57" fmla="*/ 897 h 907"/>
              <a:gd name="T58" fmla="*/ 525 w 1299"/>
              <a:gd name="T59" fmla="*/ 657 h 907"/>
              <a:gd name="T60" fmla="*/ 511 w 1299"/>
              <a:gd name="T61" fmla="*/ 680 h 907"/>
              <a:gd name="T62" fmla="*/ 493 w 1299"/>
              <a:gd name="T63" fmla="*/ 700 h 907"/>
              <a:gd name="T64" fmla="*/ 470 w 1299"/>
              <a:gd name="T65" fmla="*/ 715 h 907"/>
              <a:gd name="T66" fmla="*/ 445 w 1299"/>
              <a:gd name="T67" fmla="*/ 725 h 907"/>
              <a:gd name="T68" fmla="*/ 418 w 1299"/>
              <a:gd name="T69" fmla="*/ 730 h 907"/>
              <a:gd name="T70" fmla="*/ 391 w 1299"/>
              <a:gd name="T71" fmla="*/ 728 h 907"/>
              <a:gd name="T72" fmla="*/ 366 w 1299"/>
              <a:gd name="T73" fmla="*/ 723 h 907"/>
              <a:gd name="T74" fmla="*/ 342 w 1299"/>
              <a:gd name="T75" fmla="*/ 710 h 907"/>
              <a:gd name="T76" fmla="*/ 321 w 1299"/>
              <a:gd name="T77" fmla="*/ 694 h 907"/>
              <a:gd name="T78" fmla="*/ 303 w 1299"/>
              <a:gd name="T79" fmla="*/ 672 h 907"/>
              <a:gd name="T80" fmla="*/ 22 w 1299"/>
              <a:gd name="T81" fmla="*/ 248 h 907"/>
              <a:gd name="T82" fmla="*/ 9 w 1299"/>
              <a:gd name="T83" fmla="*/ 224 h 907"/>
              <a:gd name="T84" fmla="*/ 3 w 1299"/>
              <a:gd name="T85" fmla="*/ 198 h 907"/>
              <a:gd name="T86" fmla="*/ 0 w 1299"/>
              <a:gd name="T87" fmla="*/ 172 h 907"/>
              <a:gd name="T88" fmla="*/ 4 w 1299"/>
              <a:gd name="T89" fmla="*/ 144 h 907"/>
              <a:gd name="T90" fmla="*/ 13 w 1299"/>
              <a:gd name="T91" fmla="*/ 118 h 907"/>
              <a:gd name="T92" fmla="*/ 28 w 1299"/>
              <a:gd name="T93" fmla="*/ 95 h 907"/>
              <a:gd name="T94" fmla="*/ 46 w 1299"/>
              <a:gd name="T95" fmla="*/ 76 h 907"/>
              <a:gd name="T96" fmla="*/ 69 w 1299"/>
              <a:gd name="T97" fmla="*/ 61 h 907"/>
              <a:gd name="T98" fmla="*/ 93 w 1299"/>
              <a:gd name="T99" fmla="*/ 49 h 907"/>
              <a:gd name="T100" fmla="*/ 121 w 1299"/>
              <a:gd name="T101" fmla="*/ 45 h 907"/>
              <a:gd name="T102" fmla="*/ 621 w 1299"/>
              <a:gd name="T10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9" h="907">
                <a:moveTo>
                  <a:pt x="621" y="0"/>
                </a:moveTo>
                <a:lnTo>
                  <a:pt x="649" y="0"/>
                </a:lnTo>
                <a:lnTo>
                  <a:pt x="676" y="7"/>
                </a:lnTo>
                <a:lnTo>
                  <a:pt x="701" y="18"/>
                </a:lnTo>
                <a:lnTo>
                  <a:pt x="723" y="34"/>
                </a:lnTo>
                <a:lnTo>
                  <a:pt x="741" y="56"/>
                </a:lnTo>
                <a:lnTo>
                  <a:pt x="755" y="80"/>
                </a:lnTo>
                <a:lnTo>
                  <a:pt x="762" y="108"/>
                </a:lnTo>
                <a:lnTo>
                  <a:pt x="764" y="134"/>
                </a:lnTo>
                <a:lnTo>
                  <a:pt x="761" y="161"/>
                </a:lnTo>
                <a:lnTo>
                  <a:pt x="752" y="188"/>
                </a:lnTo>
                <a:lnTo>
                  <a:pt x="739" y="213"/>
                </a:lnTo>
                <a:lnTo>
                  <a:pt x="1235" y="451"/>
                </a:lnTo>
                <a:lnTo>
                  <a:pt x="1258" y="466"/>
                </a:lnTo>
                <a:lnTo>
                  <a:pt x="1275" y="484"/>
                </a:lnTo>
                <a:lnTo>
                  <a:pt x="1289" y="505"/>
                </a:lnTo>
                <a:lnTo>
                  <a:pt x="1297" y="529"/>
                </a:lnTo>
                <a:lnTo>
                  <a:pt x="1299" y="553"/>
                </a:lnTo>
                <a:lnTo>
                  <a:pt x="1297" y="578"/>
                </a:lnTo>
                <a:lnTo>
                  <a:pt x="1289" y="604"/>
                </a:lnTo>
                <a:lnTo>
                  <a:pt x="1173" y="844"/>
                </a:lnTo>
                <a:lnTo>
                  <a:pt x="1162" y="862"/>
                </a:lnTo>
                <a:lnTo>
                  <a:pt x="1147" y="878"/>
                </a:lnTo>
                <a:lnTo>
                  <a:pt x="1129" y="892"/>
                </a:lnTo>
                <a:lnTo>
                  <a:pt x="1108" y="901"/>
                </a:lnTo>
                <a:lnTo>
                  <a:pt x="1086" y="907"/>
                </a:lnTo>
                <a:lnTo>
                  <a:pt x="1064" y="907"/>
                </a:lnTo>
                <a:lnTo>
                  <a:pt x="1043" y="904"/>
                </a:lnTo>
                <a:lnTo>
                  <a:pt x="1022" y="897"/>
                </a:lnTo>
                <a:lnTo>
                  <a:pt x="525" y="657"/>
                </a:lnTo>
                <a:lnTo>
                  <a:pt x="511" y="680"/>
                </a:lnTo>
                <a:lnTo>
                  <a:pt x="493" y="700"/>
                </a:lnTo>
                <a:lnTo>
                  <a:pt x="470" y="715"/>
                </a:lnTo>
                <a:lnTo>
                  <a:pt x="445" y="725"/>
                </a:lnTo>
                <a:lnTo>
                  <a:pt x="418" y="730"/>
                </a:lnTo>
                <a:lnTo>
                  <a:pt x="391" y="728"/>
                </a:lnTo>
                <a:lnTo>
                  <a:pt x="366" y="723"/>
                </a:lnTo>
                <a:lnTo>
                  <a:pt x="342" y="710"/>
                </a:lnTo>
                <a:lnTo>
                  <a:pt x="321" y="694"/>
                </a:lnTo>
                <a:lnTo>
                  <a:pt x="303" y="672"/>
                </a:lnTo>
                <a:lnTo>
                  <a:pt x="22" y="248"/>
                </a:lnTo>
                <a:lnTo>
                  <a:pt x="9" y="224"/>
                </a:lnTo>
                <a:lnTo>
                  <a:pt x="3" y="198"/>
                </a:lnTo>
                <a:lnTo>
                  <a:pt x="0" y="172"/>
                </a:lnTo>
                <a:lnTo>
                  <a:pt x="4" y="144"/>
                </a:lnTo>
                <a:lnTo>
                  <a:pt x="13" y="118"/>
                </a:lnTo>
                <a:lnTo>
                  <a:pt x="28" y="95"/>
                </a:lnTo>
                <a:lnTo>
                  <a:pt x="46" y="76"/>
                </a:lnTo>
                <a:lnTo>
                  <a:pt x="69" y="61"/>
                </a:lnTo>
                <a:lnTo>
                  <a:pt x="93" y="49"/>
                </a:lnTo>
                <a:lnTo>
                  <a:pt x="121" y="45"/>
                </a:lnTo>
                <a:lnTo>
                  <a:pt x="62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4"/>
          <p:cNvSpPr>
            <a:spLocks/>
          </p:cNvSpPr>
          <p:nvPr/>
        </p:nvSpPr>
        <p:spPr bwMode="auto">
          <a:xfrm>
            <a:off x="6910263" y="4765229"/>
            <a:ext cx="215650" cy="345330"/>
          </a:xfrm>
          <a:custGeom>
            <a:avLst/>
            <a:gdLst>
              <a:gd name="T0" fmla="*/ 965 w 1855"/>
              <a:gd name="T1" fmla="*/ 11 h 2923"/>
              <a:gd name="T2" fmla="*/ 1119 w 1855"/>
              <a:gd name="T3" fmla="*/ 69 h 2923"/>
              <a:gd name="T4" fmla="*/ 1261 w 1855"/>
              <a:gd name="T5" fmla="*/ 181 h 2923"/>
              <a:gd name="T6" fmla="*/ 199 w 1855"/>
              <a:gd name="T7" fmla="*/ 1306 h 2923"/>
              <a:gd name="T8" fmla="*/ 1680 w 1855"/>
              <a:gd name="T9" fmla="*/ 1430 h 2923"/>
              <a:gd name="T10" fmla="*/ 1678 w 1855"/>
              <a:gd name="T11" fmla="*/ 1539 h 2923"/>
              <a:gd name="T12" fmla="*/ 1716 w 1855"/>
              <a:gd name="T13" fmla="*/ 1610 h 2923"/>
              <a:gd name="T14" fmla="*/ 1770 w 1855"/>
              <a:gd name="T15" fmla="*/ 1685 h 2923"/>
              <a:gd name="T16" fmla="*/ 1821 w 1855"/>
              <a:gd name="T17" fmla="*/ 1755 h 2923"/>
              <a:gd name="T18" fmla="*/ 1852 w 1855"/>
              <a:gd name="T19" fmla="*/ 1814 h 2923"/>
              <a:gd name="T20" fmla="*/ 1847 w 1855"/>
              <a:gd name="T21" fmla="*/ 1857 h 2923"/>
              <a:gd name="T22" fmla="*/ 1774 w 1855"/>
              <a:gd name="T23" fmla="*/ 1904 h 2923"/>
              <a:gd name="T24" fmla="*/ 1710 w 1855"/>
              <a:gd name="T25" fmla="*/ 1920 h 2923"/>
              <a:gd name="T26" fmla="*/ 1695 w 1855"/>
              <a:gd name="T27" fmla="*/ 1923 h 2923"/>
              <a:gd name="T28" fmla="*/ 1712 w 1855"/>
              <a:gd name="T29" fmla="*/ 1958 h 2923"/>
              <a:gd name="T30" fmla="*/ 1730 w 1855"/>
              <a:gd name="T31" fmla="*/ 2011 h 2923"/>
              <a:gd name="T32" fmla="*/ 1734 w 1855"/>
              <a:gd name="T33" fmla="*/ 2060 h 2923"/>
              <a:gd name="T34" fmla="*/ 1700 w 1855"/>
              <a:gd name="T35" fmla="*/ 2087 h 2923"/>
              <a:gd name="T36" fmla="*/ 1648 w 1855"/>
              <a:gd name="T37" fmla="*/ 2091 h 2923"/>
              <a:gd name="T38" fmla="*/ 1623 w 1855"/>
              <a:gd name="T39" fmla="*/ 2089 h 2923"/>
              <a:gd name="T40" fmla="*/ 1641 w 1855"/>
              <a:gd name="T41" fmla="*/ 2104 h 2923"/>
              <a:gd name="T42" fmla="*/ 1676 w 1855"/>
              <a:gd name="T43" fmla="*/ 2140 h 2923"/>
              <a:gd name="T44" fmla="*/ 1695 w 1855"/>
              <a:gd name="T45" fmla="*/ 2180 h 2923"/>
              <a:gd name="T46" fmla="*/ 1673 w 1855"/>
              <a:gd name="T47" fmla="*/ 2215 h 2923"/>
              <a:gd name="T48" fmla="*/ 1625 w 1855"/>
              <a:gd name="T49" fmla="*/ 2248 h 2923"/>
              <a:gd name="T50" fmla="*/ 1583 w 1855"/>
              <a:gd name="T51" fmla="*/ 2270 h 2923"/>
              <a:gd name="T52" fmla="*/ 1572 w 1855"/>
              <a:gd name="T53" fmla="*/ 2277 h 2923"/>
              <a:gd name="T54" fmla="*/ 1574 w 1855"/>
              <a:gd name="T55" fmla="*/ 2305 h 2923"/>
              <a:gd name="T56" fmla="*/ 1568 w 1855"/>
              <a:gd name="T57" fmla="*/ 2355 h 2923"/>
              <a:gd name="T58" fmla="*/ 1549 w 1855"/>
              <a:gd name="T59" fmla="*/ 2412 h 2923"/>
              <a:gd name="T60" fmla="*/ 1509 w 1855"/>
              <a:gd name="T61" fmla="*/ 2460 h 2923"/>
              <a:gd name="T62" fmla="*/ 1441 w 1855"/>
              <a:gd name="T63" fmla="*/ 2482 h 2923"/>
              <a:gd name="T64" fmla="*/ 1325 w 1855"/>
              <a:gd name="T65" fmla="*/ 2470 h 2923"/>
              <a:gd name="T66" fmla="*/ 1244 w 1855"/>
              <a:gd name="T67" fmla="*/ 2447 h 2923"/>
              <a:gd name="T68" fmla="*/ 1205 w 1855"/>
              <a:gd name="T69" fmla="*/ 2425 h 2923"/>
              <a:gd name="T70" fmla="*/ 1196 w 1855"/>
              <a:gd name="T71" fmla="*/ 2416 h 2923"/>
              <a:gd name="T72" fmla="*/ 544 w 1855"/>
              <a:gd name="T73" fmla="*/ 2151 h 2923"/>
              <a:gd name="T74" fmla="*/ 526 w 1855"/>
              <a:gd name="T75" fmla="*/ 2132 h 2923"/>
              <a:gd name="T76" fmla="*/ 480 w 1855"/>
              <a:gd name="T77" fmla="*/ 2076 h 2923"/>
              <a:gd name="T78" fmla="*/ 417 w 1855"/>
              <a:gd name="T79" fmla="*/ 1992 h 2923"/>
              <a:gd name="T80" fmla="*/ 345 w 1855"/>
              <a:gd name="T81" fmla="*/ 1883 h 2923"/>
              <a:gd name="T82" fmla="*/ 275 w 1855"/>
              <a:gd name="T83" fmla="*/ 1754 h 2923"/>
              <a:gd name="T84" fmla="*/ 216 w 1855"/>
              <a:gd name="T85" fmla="*/ 1612 h 2923"/>
              <a:gd name="T86" fmla="*/ 178 w 1855"/>
              <a:gd name="T87" fmla="*/ 1461 h 2923"/>
              <a:gd name="T88" fmla="*/ 171 w 1855"/>
              <a:gd name="T89" fmla="*/ 1308 h 2923"/>
              <a:gd name="T90" fmla="*/ 145 w 1855"/>
              <a:gd name="T91" fmla="*/ 1257 h 2923"/>
              <a:gd name="T92" fmla="*/ 103 w 1855"/>
              <a:gd name="T93" fmla="*/ 1170 h 2923"/>
              <a:gd name="T94" fmla="*/ 55 w 1855"/>
              <a:gd name="T95" fmla="*/ 1059 h 2923"/>
              <a:gd name="T96" fmla="*/ 16 w 1855"/>
              <a:gd name="T97" fmla="*/ 929 h 2923"/>
              <a:gd name="T98" fmla="*/ 0 w 1855"/>
              <a:gd name="T99" fmla="*/ 785 h 2923"/>
              <a:gd name="T100" fmla="*/ 21 w 1855"/>
              <a:gd name="T101" fmla="*/ 629 h 2923"/>
              <a:gd name="T102" fmla="*/ 95 w 1855"/>
              <a:gd name="T103" fmla="*/ 466 h 2923"/>
              <a:gd name="T104" fmla="*/ 234 w 1855"/>
              <a:gd name="T105" fmla="*/ 302 h 2923"/>
              <a:gd name="T106" fmla="*/ 403 w 1855"/>
              <a:gd name="T107" fmla="*/ 165 h 2923"/>
              <a:gd name="T108" fmla="*/ 574 w 1855"/>
              <a:gd name="T109" fmla="*/ 68 h 2923"/>
              <a:gd name="T110" fmla="*/ 745 w 1855"/>
              <a:gd name="T111" fmla="*/ 12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55" h="2923">
                <a:moveTo>
                  <a:pt x="856" y="0"/>
                </a:moveTo>
                <a:lnTo>
                  <a:pt x="911" y="3"/>
                </a:lnTo>
                <a:lnTo>
                  <a:pt x="965" y="11"/>
                </a:lnTo>
                <a:lnTo>
                  <a:pt x="1017" y="24"/>
                </a:lnTo>
                <a:lnTo>
                  <a:pt x="1069" y="43"/>
                </a:lnTo>
                <a:lnTo>
                  <a:pt x="1119" y="69"/>
                </a:lnTo>
                <a:lnTo>
                  <a:pt x="1168" y="100"/>
                </a:lnTo>
                <a:lnTo>
                  <a:pt x="1216" y="137"/>
                </a:lnTo>
                <a:lnTo>
                  <a:pt x="1261" y="181"/>
                </a:lnTo>
                <a:lnTo>
                  <a:pt x="1306" y="232"/>
                </a:lnTo>
                <a:lnTo>
                  <a:pt x="1348" y="289"/>
                </a:lnTo>
                <a:lnTo>
                  <a:pt x="199" y="1306"/>
                </a:lnTo>
                <a:lnTo>
                  <a:pt x="1688" y="1306"/>
                </a:lnTo>
                <a:lnTo>
                  <a:pt x="1686" y="1366"/>
                </a:lnTo>
                <a:lnTo>
                  <a:pt x="1680" y="1430"/>
                </a:lnTo>
                <a:lnTo>
                  <a:pt x="1668" y="1495"/>
                </a:lnTo>
                <a:lnTo>
                  <a:pt x="1671" y="1517"/>
                </a:lnTo>
                <a:lnTo>
                  <a:pt x="1678" y="1539"/>
                </a:lnTo>
                <a:lnTo>
                  <a:pt x="1688" y="1563"/>
                </a:lnTo>
                <a:lnTo>
                  <a:pt x="1701" y="1586"/>
                </a:lnTo>
                <a:lnTo>
                  <a:pt x="1716" y="1610"/>
                </a:lnTo>
                <a:lnTo>
                  <a:pt x="1734" y="1636"/>
                </a:lnTo>
                <a:lnTo>
                  <a:pt x="1751" y="1660"/>
                </a:lnTo>
                <a:lnTo>
                  <a:pt x="1770" y="1685"/>
                </a:lnTo>
                <a:lnTo>
                  <a:pt x="1788" y="1709"/>
                </a:lnTo>
                <a:lnTo>
                  <a:pt x="1805" y="1732"/>
                </a:lnTo>
                <a:lnTo>
                  <a:pt x="1821" y="1755"/>
                </a:lnTo>
                <a:lnTo>
                  <a:pt x="1834" y="1776"/>
                </a:lnTo>
                <a:lnTo>
                  <a:pt x="1845" y="1796"/>
                </a:lnTo>
                <a:lnTo>
                  <a:pt x="1852" y="1814"/>
                </a:lnTo>
                <a:lnTo>
                  <a:pt x="1855" y="1831"/>
                </a:lnTo>
                <a:lnTo>
                  <a:pt x="1854" y="1844"/>
                </a:lnTo>
                <a:lnTo>
                  <a:pt x="1847" y="1857"/>
                </a:lnTo>
                <a:lnTo>
                  <a:pt x="1824" y="1877"/>
                </a:lnTo>
                <a:lnTo>
                  <a:pt x="1799" y="1893"/>
                </a:lnTo>
                <a:lnTo>
                  <a:pt x="1774" y="1904"/>
                </a:lnTo>
                <a:lnTo>
                  <a:pt x="1749" y="1912"/>
                </a:lnTo>
                <a:lnTo>
                  <a:pt x="1728" y="1916"/>
                </a:lnTo>
                <a:lnTo>
                  <a:pt x="1710" y="1920"/>
                </a:lnTo>
                <a:lnTo>
                  <a:pt x="1699" y="1920"/>
                </a:lnTo>
                <a:lnTo>
                  <a:pt x="1694" y="1921"/>
                </a:lnTo>
                <a:lnTo>
                  <a:pt x="1695" y="1923"/>
                </a:lnTo>
                <a:lnTo>
                  <a:pt x="1700" y="1931"/>
                </a:lnTo>
                <a:lnTo>
                  <a:pt x="1705" y="1943"/>
                </a:lnTo>
                <a:lnTo>
                  <a:pt x="1712" y="1958"/>
                </a:lnTo>
                <a:lnTo>
                  <a:pt x="1719" y="1974"/>
                </a:lnTo>
                <a:lnTo>
                  <a:pt x="1726" y="1993"/>
                </a:lnTo>
                <a:lnTo>
                  <a:pt x="1730" y="2011"/>
                </a:lnTo>
                <a:lnTo>
                  <a:pt x="1735" y="2029"/>
                </a:lnTo>
                <a:lnTo>
                  <a:pt x="1736" y="2046"/>
                </a:lnTo>
                <a:lnTo>
                  <a:pt x="1734" y="2060"/>
                </a:lnTo>
                <a:lnTo>
                  <a:pt x="1728" y="2070"/>
                </a:lnTo>
                <a:lnTo>
                  <a:pt x="1716" y="2081"/>
                </a:lnTo>
                <a:lnTo>
                  <a:pt x="1700" y="2087"/>
                </a:lnTo>
                <a:lnTo>
                  <a:pt x="1682" y="2091"/>
                </a:lnTo>
                <a:lnTo>
                  <a:pt x="1665" y="2092"/>
                </a:lnTo>
                <a:lnTo>
                  <a:pt x="1648" y="2091"/>
                </a:lnTo>
                <a:lnTo>
                  <a:pt x="1636" y="2090"/>
                </a:lnTo>
                <a:lnTo>
                  <a:pt x="1626" y="2089"/>
                </a:lnTo>
                <a:lnTo>
                  <a:pt x="1623" y="2089"/>
                </a:lnTo>
                <a:lnTo>
                  <a:pt x="1625" y="2091"/>
                </a:lnTo>
                <a:lnTo>
                  <a:pt x="1632" y="2096"/>
                </a:lnTo>
                <a:lnTo>
                  <a:pt x="1641" y="2104"/>
                </a:lnTo>
                <a:lnTo>
                  <a:pt x="1653" y="2114"/>
                </a:lnTo>
                <a:lnTo>
                  <a:pt x="1665" y="2126"/>
                </a:lnTo>
                <a:lnTo>
                  <a:pt x="1676" y="2140"/>
                </a:lnTo>
                <a:lnTo>
                  <a:pt x="1686" y="2153"/>
                </a:lnTo>
                <a:lnTo>
                  <a:pt x="1693" y="2168"/>
                </a:lnTo>
                <a:lnTo>
                  <a:pt x="1695" y="2180"/>
                </a:lnTo>
                <a:lnTo>
                  <a:pt x="1692" y="2192"/>
                </a:lnTo>
                <a:lnTo>
                  <a:pt x="1685" y="2204"/>
                </a:lnTo>
                <a:lnTo>
                  <a:pt x="1673" y="2215"/>
                </a:lnTo>
                <a:lnTo>
                  <a:pt x="1658" y="2227"/>
                </a:lnTo>
                <a:lnTo>
                  <a:pt x="1643" y="2237"/>
                </a:lnTo>
                <a:lnTo>
                  <a:pt x="1625" y="2248"/>
                </a:lnTo>
                <a:lnTo>
                  <a:pt x="1610" y="2257"/>
                </a:lnTo>
                <a:lnTo>
                  <a:pt x="1595" y="2264"/>
                </a:lnTo>
                <a:lnTo>
                  <a:pt x="1583" y="2270"/>
                </a:lnTo>
                <a:lnTo>
                  <a:pt x="1576" y="2273"/>
                </a:lnTo>
                <a:lnTo>
                  <a:pt x="1572" y="2275"/>
                </a:lnTo>
                <a:lnTo>
                  <a:pt x="1572" y="2277"/>
                </a:lnTo>
                <a:lnTo>
                  <a:pt x="1574" y="2283"/>
                </a:lnTo>
                <a:lnTo>
                  <a:pt x="1574" y="2293"/>
                </a:lnTo>
                <a:lnTo>
                  <a:pt x="1574" y="2305"/>
                </a:lnTo>
                <a:lnTo>
                  <a:pt x="1572" y="2321"/>
                </a:lnTo>
                <a:lnTo>
                  <a:pt x="1571" y="2338"/>
                </a:lnTo>
                <a:lnTo>
                  <a:pt x="1568" y="2355"/>
                </a:lnTo>
                <a:lnTo>
                  <a:pt x="1563" y="2375"/>
                </a:lnTo>
                <a:lnTo>
                  <a:pt x="1557" y="2394"/>
                </a:lnTo>
                <a:lnTo>
                  <a:pt x="1549" y="2412"/>
                </a:lnTo>
                <a:lnTo>
                  <a:pt x="1539" y="2429"/>
                </a:lnTo>
                <a:lnTo>
                  <a:pt x="1526" y="2446"/>
                </a:lnTo>
                <a:lnTo>
                  <a:pt x="1509" y="2460"/>
                </a:lnTo>
                <a:lnTo>
                  <a:pt x="1491" y="2470"/>
                </a:lnTo>
                <a:lnTo>
                  <a:pt x="1467" y="2478"/>
                </a:lnTo>
                <a:lnTo>
                  <a:pt x="1441" y="2482"/>
                </a:lnTo>
                <a:lnTo>
                  <a:pt x="1411" y="2482"/>
                </a:lnTo>
                <a:lnTo>
                  <a:pt x="1364" y="2477"/>
                </a:lnTo>
                <a:lnTo>
                  <a:pt x="1325" y="2470"/>
                </a:lnTo>
                <a:lnTo>
                  <a:pt x="1292" y="2463"/>
                </a:lnTo>
                <a:lnTo>
                  <a:pt x="1265" y="2455"/>
                </a:lnTo>
                <a:lnTo>
                  <a:pt x="1244" y="2447"/>
                </a:lnTo>
                <a:lnTo>
                  <a:pt x="1226" y="2439"/>
                </a:lnTo>
                <a:lnTo>
                  <a:pt x="1215" y="2432"/>
                </a:lnTo>
                <a:lnTo>
                  <a:pt x="1205" y="2425"/>
                </a:lnTo>
                <a:lnTo>
                  <a:pt x="1199" y="2420"/>
                </a:lnTo>
                <a:lnTo>
                  <a:pt x="1197" y="2417"/>
                </a:lnTo>
                <a:lnTo>
                  <a:pt x="1196" y="2416"/>
                </a:lnTo>
                <a:lnTo>
                  <a:pt x="1142" y="2923"/>
                </a:lnTo>
                <a:lnTo>
                  <a:pt x="518" y="2923"/>
                </a:lnTo>
                <a:lnTo>
                  <a:pt x="544" y="2151"/>
                </a:lnTo>
                <a:lnTo>
                  <a:pt x="541" y="2149"/>
                </a:lnTo>
                <a:lnTo>
                  <a:pt x="535" y="2142"/>
                </a:lnTo>
                <a:lnTo>
                  <a:pt x="526" y="2132"/>
                </a:lnTo>
                <a:lnTo>
                  <a:pt x="513" y="2117"/>
                </a:lnTo>
                <a:lnTo>
                  <a:pt x="498" y="2098"/>
                </a:lnTo>
                <a:lnTo>
                  <a:pt x="480" y="2076"/>
                </a:lnTo>
                <a:lnTo>
                  <a:pt x="461" y="2052"/>
                </a:lnTo>
                <a:lnTo>
                  <a:pt x="440" y="2023"/>
                </a:lnTo>
                <a:lnTo>
                  <a:pt x="417" y="1992"/>
                </a:lnTo>
                <a:lnTo>
                  <a:pt x="394" y="1958"/>
                </a:lnTo>
                <a:lnTo>
                  <a:pt x="369" y="1921"/>
                </a:lnTo>
                <a:lnTo>
                  <a:pt x="345" y="1883"/>
                </a:lnTo>
                <a:lnTo>
                  <a:pt x="322" y="1842"/>
                </a:lnTo>
                <a:lnTo>
                  <a:pt x="298" y="1799"/>
                </a:lnTo>
                <a:lnTo>
                  <a:pt x="275" y="1754"/>
                </a:lnTo>
                <a:lnTo>
                  <a:pt x="254" y="1708"/>
                </a:lnTo>
                <a:lnTo>
                  <a:pt x="234" y="1660"/>
                </a:lnTo>
                <a:lnTo>
                  <a:pt x="216" y="1612"/>
                </a:lnTo>
                <a:lnTo>
                  <a:pt x="200" y="1563"/>
                </a:lnTo>
                <a:lnTo>
                  <a:pt x="187" y="1512"/>
                </a:lnTo>
                <a:lnTo>
                  <a:pt x="178" y="1461"/>
                </a:lnTo>
                <a:lnTo>
                  <a:pt x="172" y="1410"/>
                </a:lnTo>
                <a:lnTo>
                  <a:pt x="168" y="1359"/>
                </a:lnTo>
                <a:lnTo>
                  <a:pt x="171" y="1308"/>
                </a:lnTo>
                <a:lnTo>
                  <a:pt x="163" y="1294"/>
                </a:lnTo>
                <a:lnTo>
                  <a:pt x="154" y="1280"/>
                </a:lnTo>
                <a:lnTo>
                  <a:pt x="145" y="1257"/>
                </a:lnTo>
                <a:lnTo>
                  <a:pt x="132" y="1231"/>
                </a:lnTo>
                <a:lnTo>
                  <a:pt x="118" y="1202"/>
                </a:lnTo>
                <a:lnTo>
                  <a:pt x="103" y="1170"/>
                </a:lnTo>
                <a:lnTo>
                  <a:pt x="87" y="1136"/>
                </a:lnTo>
                <a:lnTo>
                  <a:pt x="70" y="1098"/>
                </a:lnTo>
                <a:lnTo>
                  <a:pt x="55" y="1059"/>
                </a:lnTo>
                <a:lnTo>
                  <a:pt x="40" y="1019"/>
                </a:lnTo>
                <a:lnTo>
                  <a:pt x="27" y="975"/>
                </a:lnTo>
                <a:lnTo>
                  <a:pt x="16" y="929"/>
                </a:lnTo>
                <a:lnTo>
                  <a:pt x="7" y="883"/>
                </a:lnTo>
                <a:lnTo>
                  <a:pt x="2" y="834"/>
                </a:lnTo>
                <a:lnTo>
                  <a:pt x="0" y="785"/>
                </a:lnTo>
                <a:lnTo>
                  <a:pt x="2" y="734"/>
                </a:lnTo>
                <a:lnTo>
                  <a:pt x="9" y="681"/>
                </a:lnTo>
                <a:lnTo>
                  <a:pt x="21" y="629"/>
                </a:lnTo>
                <a:lnTo>
                  <a:pt x="40" y="575"/>
                </a:lnTo>
                <a:lnTo>
                  <a:pt x="64" y="522"/>
                </a:lnTo>
                <a:lnTo>
                  <a:pt x="95" y="466"/>
                </a:lnTo>
                <a:lnTo>
                  <a:pt x="133" y="412"/>
                </a:lnTo>
                <a:lnTo>
                  <a:pt x="180" y="357"/>
                </a:lnTo>
                <a:lnTo>
                  <a:pt x="234" y="302"/>
                </a:lnTo>
                <a:lnTo>
                  <a:pt x="290" y="252"/>
                </a:lnTo>
                <a:lnTo>
                  <a:pt x="346" y="207"/>
                </a:lnTo>
                <a:lnTo>
                  <a:pt x="403" y="165"/>
                </a:lnTo>
                <a:lnTo>
                  <a:pt x="459" y="128"/>
                </a:lnTo>
                <a:lnTo>
                  <a:pt x="517" y="95"/>
                </a:lnTo>
                <a:lnTo>
                  <a:pt x="574" y="68"/>
                </a:lnTo>
                <a:lnTo>
                  <a:pt x="631" y="44"/>
                </a:lnTo>
                <a:lnTo>
                  <a:pt x="689" y="26"/>
                </a:lnTo>
                <a:lnTo>
                  <a:pt x="745" y="12"/>
                </a:lnTo>
                <a:lnTo>
                  <a:pt x="801" y="4"/>
                </a:lnTo>
                <a:lnTo>
                  <a:pt x="8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5"/>
          <p:cNvSpPr>
            <a:spLocks/>
          </p:cNvSpPr>
          <p:nvPr/>
        </p:nvSpPr>
        <p:spPr bwMode="auto">
          <a:xfrm>
            <a:off x="7133589" y="4768775"/>
            <a:ext cx="215650" cy="341785"/>
          </a:xfrm>
          <a:custGeom>
            <a:avLst/>
            <a:gdLst>
              <a:gd name="T0" fmla="*/ 1110 w 1855"/>
              <a:gd name="T1" fmla="*/ 11 h 2891"/>
              <a:gd name="T2" fmla="*/ 1281 w 1855"/>
              <a:gd name="T3" fmla="*/ 66 h 2891"/>
              <a:gd name="T4" fmla="*/ 1453 w 1855"/>
              <a:gd name="T5" fmla="*/ 164 h 2891"/>
              <a:gd name="T6" fmla="*/ 1621 w 1855"/>
              <a:gd name="T7" fmla="*/ 301 h 2891"/>
              <a:gd name="T8" fmla="*/ 1760 w 1855"/>
              <a:gd name="T9" fmla="*/ 465 h 2891"/>
              <a:gd name="T10" fmla="*/ 1834 w 1855"/>
              <a:gd name="T11" fmla="*/ 627 h 2891"/>
              <a:gd name="T12" fmla="*/ 1855 w 1855"/>
              <a:gd name="T13" fmla="*/ 784 h 2891"/>
              <a:gd name="T14" fmla="*/ 1840 w 1855"/>
              <a:gd name="T15" fmla="*/ 929 h 2891"/>
              <a:gd name="T16" fmla="*/ 1801 w 1855"/>
              <a:gd name="T17" fmla="*/ 1058 h 2891"/>
              <a:gd name="T18" fmla="*/ 1753 w 1855"/>
              <a:gd name="T19" fmla="*/ 1168 h 2891"/>
              <a:gd name="T20" fmla="*/ 1711 w 1855"/>
              <a:gd name="T21" fmla="*/ 1256 h 2891"/>
              <a:gd name="T22" fmla="*/ 1685 w 1855"/>
              <a:gd name="T23" fmla="*/ 1307 h 2891"/>
              <a:gd name="T24" fmla="*/ 1678 w 1855"/>
              <a:gd name="T25" fmla="*/ 1460 h 2891"/>
              <a:gd name="T26" fmla="*/ 1640 w 1855"/>
              <a:gd name="T27" fmla="*/ 1611 h 2891"/>
              <a:gd name="T28" fmla="*/ 1580 w 1855"/>
              <a:gd name="T29" fmla="*/ 1753 h 2891"/>
              <a:gd name="T30" fmla="*/ 1510 w 1855"/>
              <a:gd name="T31" fmla="*/ 1882 h 2891"/>
              <a:gd name="T32" fmla="*/ 1439 w 1855"/>
              <a:gd name="T33" fmla="*/ 1991 h 2891"/>
              <a:gd name="T34" fmla="*/ 1374 w 1855"/>
              <a:gd name="T35" fmla="*/ 2075 h 2891"/>
              <a:gd name="T36" fmla="*/ 1330 w 1855"/>
              <a:gd name="T37" fmla="*/ 2131 h 2891"/>
              <a:gd name="T38" fmla="*/ 1313 w 1855"/>
              <a:gd name="T39" fmla="*/ 2150 h 2891"/>
              <a:gd name="T40" fmla="*/ 659 w 1855"/>
              <a:gd name="T41" fmla="*/ 2414 h 2891"/>
              <a:gd name="T42" fmla="*/ 650 w 1855"/>
              <a:gd name="T43" fmla="*/ 2424 h 2891"/>
              <a:gd name="T44" fmla="*/ 612 w 1855"/>
              <a:gd name="T45" fmla="*/ 2446 h 2891"/>
              <a:gd name="T46" fmla="*/ 530 w 1855"/>
              <a:gd name="T47" fmla="*/ 2469 h 2891"/>
              <a:gd name="T48" fmla="*/ 414 w 1855"/>
              <a:gd name="T49" fmla="*/ 2481 h 2891"/>
              <a:gd name="T50" fmla="*/ 346 w 1855"/>
              <a:gd name="T51" fmla="*/ 2458 h 2891"/>
              <a:gd name="T52" fmla="*/ 306 w 1855"/>
              <a:gd name="T53" fmla="*/ 2411 h 2891"/>
              <a:gd name="T54" fmla="*/ 287 w 1855"/>
              <a:gd name="T55" fmla="*/ 2355 h 2891"/>
              <a:gd name="T56" fmla="*/ 283 w 1855"/>
              <a:gd name="T57" fmla="*/ 2305 h 2891"/>
              <a:gd name="T58" fmla="*/ 283 w 1855"/>
              <a:gd name="T59" fmla="*/ 2276 h 2891"/>
              <a:gd name="T60" fmla="*/ 272 w 1855"/>
              <a:gd name="T61" fmla="*/ 2269 h 2891"/>
              <a:gd name="T62" fmla="*/ 230 w 1855"/>
              <a:gd name="T63" fmla="*/ 2247 h 2891"/>
              <a:gd name="T64" fmla="*/ 183 w 1855"/>
              <a:gd name="T65" fmla="*/ 2214 h 2891"/>
              <a:gd name="T66" fmla="*/ 161 w 1855"/>
              <a:gd name="T67" fmla="*/ 2180 h 2891"/>
              <a:gd name="T68" fmla="*/ 180 w 1855"/>
              <a:gd name="T69" fmla="*/ 2138 h 2891"/>
              <a:gd name="T70" fmla="*/ 215 w 1855"/>
              <a:gd name="T71" fmla="*/ 2103 h 2891"/>
              <a:gd name="T72" fmla="*/ 233 w 1855"/>
              <a:gd name="T73" fmla="*/ 2088 h 2891"/>
              <a:gd name="T74" fmla="*/ 207 w 1855"/>
              <a:gd name="T75" fmla="*/ 2090 h 2891"/>
              <a:gd name="T76" fmla="*/ 155 w 1855"/>
              <a:gd name="T77" fmla="*/ 2086 h 2891"/>
              <a:gd name="T78" fmla="*/ 121 w 1855"/>
              <a:gd name="T79" fmla="*/ 2059 h 2891"/>
              <a:gd name="T80" fmla="*/ 125 w 1855"/>
              <a:gd name="T81" fmla="*/ 2011 h 2891"/>
              <a:gd name="T82" fmla="*/ 143 w 1855"/>
              <a:gd name="T83" fmla="*/ 1956 h 2891"/>
              <a:gd name="T84" fmla="*/ 160 w 1855"/>
              <a:gd name="T85" fmla="*/ 1923 h 2891"/>
              <a:gd name="T86" fmla="*/ 146 w 1855"/>
              <a:gd name="T87" fmla="*/ 1918 h 2891"/>
              <a:gd name="T88" fmla="*/ 83 w 1855"/>
              <a:gd name="T89" fmla="*/ 1903 h 2891"/>
              <a:gd name="T90" fmla="*/ 9 w 1855"/>
              <a:gd name="T91" fmla="*/ 1855 h 2891"/>
              <a:gd name="T92" fmla="*/ 3 w 1855"/>
              <a:gd name="T93" fmla="*/ 1812 h 2891"/>
              <a:gd name="T94" fmla="*/ 35 w 1855"/>
              <a:gd name="T95" fmla="*/ 1753 h 2891"/>
              <a:gd name="T96" fmla="*/ 86 w 1855"/>
              <a:gd name="T97" fmla="*/ 1684 h 2891"/>
              <a:gd name="T98" fmla="*/ 140 w 1855"/>
              <a:gd name="T99" fmla="*/ 1610 h 2891"/>
              <a:gd name="T100" fmla="*/ 179 w 1855"/>
              <a:gd name="T101" fmla="*/ 1538 h 2891"/>
              <a:gd name="T102" fmla="*/ 176 w 1855"/>
              <a:gd name="T103" fmla="*/ 1428 h 2891"/>
              <a:gd name="T104" fmla="*/ 1657 w 1855"/>
              <a:gd name="T105" fmla="*/ 1305 h 2891"/>
              <a:gd name="T106" fmla="*/ 595 w 1855"/>
              <a:gd name="T107" fmla="*/ 180 h 2891"/>
              <a:gd name="T108" fmla="*/ 736 w 1855"/>
              <a:gd name="T109" fmla="*/ 67 h 2891"/>
              <a:gd name="T110" fmla="*/ 892 w 1855"/>
              <a:gd name="T111" fmla="*/ 9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55" h="2891">
                <a:moveTo>
                  <a:pt x="999" y="0"/>
                </a:moveTo>
                <a:lnTo>
                  <a:pt x="1055" y="2"/>
                </a:lnTo>
                <a:lnTo>
                  <a:pt x="1110" y="11"/>
                </a:lnTo>
                <a:lnTo>
                  <a:pt x="1168" y="24"/>
                </a:lnTo>
                <a:lnTo>
                  <a:pt x="1224" y="43"/>
                </a:lnTo>
                <a:lnTo>
                  <a:pt x="1281" y="66"/>
                </a:lnTo>
                <a:lnTo>
                  <a:pt x="1338" y="95"/>
                </a:lnTo>
                <a:lnTo>
                  <a:pt x="1396" y="127"/>
                </a:lnTo>
                <a:lnTo>
                  <a:pt x="1453" y="164"/>
                </a:lnTo>
                <a:lnTo>
                  <a:pt x="1509" y="206"/>
                </a:lnTo>
                <a:lnTo>
                  <a:pt x="1565" y="251"/>
                </a:lnTo>
                <a:lnTo>
                  <a:pt x="1621" y="301"/>
                </a:lnTo>
                <a:lnTo>
                  <a:pt x="1676" y="355"/>
                </a:lnTo>
                <a:lnTo>
                  <a:pt x="1722" y="411"/>
                </a:lnTo>
                <a:lnTo>
                  <a:pt x="1760" y="465"/>
                </a:lnTo>
                <a:lnTo>
                  <a:pt x="1792" y="520"/>
                </a:lnTo>
                <a:lnTo>
                  <a:pt x="1816" y="574"/>
                </a:lnTo>
                <a:lnTo>
                  <a:pt x="1834" y="627"/>
                </a:lnTo>
                <a:lnTo>
                  <a:pt x="1846" y="681"/>
                </a:lnTo>
                <a:lnTo>
                  <a:pt x="1853" y="733"/>
                </a:lnTo>
                <a:lnTo>
                  <a:pt x="1855" y="784"/>
                </a:lnTo>
                <a:lnTo>
                  <a:pt x="1854" y="834"/>
                </a:lnTo>
                <a:lnTo>
                  <a:pt x="1848" y="881"/>
                </a:lnTo>
                <a:lnTo>
                  <a:pt x="1840" y="929"/>
                </a:lnTo>
                <a:lnTo>
                  <a:pt x="1828" y="974"/>
                </a:lnTo>
                <a:lnTo>
                  <a:pt x="1815" y="1017"/>
                </a:lnTo>
                <a:lnTo>
                  <a:pt x="1801" y="1058"/>
                </a:lnTo>
                <a:lnTo>
                  <a:pt x="1785" y="1098"/>
                </a:lnTo>
                <a:lnTo>
                  <a:pt x="1770" y="1135"/>
                </a:lnTo>
                <a:lnTo>
                  <a:pt x="1753" y="1168"/>
                </a:lnTo>
                <a:lnTo>
                  <a:pt x="1738" y="1201"/>
                </a:lnTo>
                <a:lnTo>
                  <a:pt x="1724" y="1230"/>
                </a:lnTo>
                <a:lnTo>
                  <a:pt x="1711" y="1256"/>
                </a:lnTo>
                <a:lnTo>
                  <a:pt x="1701" y="1280"/>
                </a:lnTo>
                <a:lnTo>
                  <a:pt x="1694" y="1294"/>
                </a:lnTo>
                <a:lnTo>
                  <a:pt x="1685" y="1307"/>
                </a:lnTo>
                <a:lnTo>
                  <a:pt x="1687" y="1358"/>
                </a:lnTo>
                <a:lnTo>
                  <a:pt x="1684" y="1409"/>
                </a:lnTo>
                <a:lnTo>
                  <a:pt x="1678" y="1460"/>
                </a:lnTo>
                <a:lnTo>
                  <a:pt x="1668" y="1511"/>
                </a:lnTo>
                <a:lnTo>
                  <a:pt x="1655" y="1561"/>
                </a:lnTo>
                <a:lnTo>
                  <a:pt x="1640" y="1611"/>
                </a:lnTo>
                <a:lnTo>
                  <a:pt x="1622" y="1660"/>
                </a:lnTo>
                <a:lnTo>
                  <a:pt x="1602" y="1707"/>
                </a:lnTo>
                <a:lnTo>
                  <a:pt x="1580" y="1753"/>
                </a:lnTo>
                <a:lnTo>
                  <a:pt x="1558" y="1797"/>
                </a:lnTo>
                <a:lnTo>
                  <a:pt x="1535" y="1840"/>
                </a:lnTo>
                <a:lnTo>
                  <a:pt x="1510" y="1882"/>
                </a:lnTo>
                <a:lnTo>
                  <a:pt x="1486" y="1920"/>
                </a:lnTo>
                <a:lnTo>
                  <a:pt x="1462" y="1957"/>
                </a:lnTo>
                <a:lnTo>
                  <a:pt x="1439" y="1991"/>
                </a:lnTo>
                <a:lnTo>
                  <a:pt x="1415" y="2022"/>
                </a:lnTo>
                <a:lnTo>
                  <a:pt x="1394" y="2050"/>
                </a:lnTo>
                <a:lnTo>
                  <a:pt x="1374" y="2075"/>
                </a:lnTo>
                <a:lnTo>
                  <a:pt x="1357" y="2097"/>
                </a:lnTo>
                <a:lnTo>
                  <a:pt x="1342" y="2116"/>
                </a:lnTo>
                <a:lnTo>
                  <a:pt x="1330" y="2131"/>
                </a:lnTo>
                <a:lnTo>
                  <a:pt x="1321" y="2141"/>
                </a:lnTo>
                <a:lnTo>
                  <a:pt x="1315" y="2147"/>
                </a:lnTo>
                <a:lnTo>
                  <a:pt x="1313" y="2150"/>
                </a:lnTo>
                <a:lnTo>
                  <a:pt x="1337" y="2891"/>
                </a:lnTo>
                <a:lnTo>
                  <a:pt x="714" y="2891"/>
                </a:lnTo>
                <a:lnTo>
                  <a:pt x="659" y="2414"/>
                </a:lnTo>
                <a:lnTo>
                  <a:pt x="659" y="2415"/>
                </a:lnTo>
                <a:lnTo>
                  <a:pt x="656" y="2418"/>
                </a:lnTo>
                <a:lnTo>
                  <a:pt x="650" y="2424"/>
                </a:lnTo>
                <a:lnTo>
                  <a:pt x="641" y="2430"/>
                </a:lnTo>
                <a:lnTo>
                  <a:pt x="629" y="2438"/>
                </a:lnTo>
                <a:lnTo>
                  <a:pt x="612" y="2446"/>
                </a:lnTo>
                <a:lnTo>
                  <a:pt x="590" y="2454"/>
                </a:lnTo>
                <a:lnTo>
                  <a:pt x="563" y="2462"/>
                </a:lnTo>
                <a:lnTo>
                  <a:pt x="530" y="2469"/>
                </a:lnTo>
                <a:lnTo>
                  <a:pt x="491" y="2476"/>
                </a:lnTo>
                <a:lnTo>
                  <a:pt x="444" y="2481"/>
                </a:lnTo>
                <a:lnTo>
                  <a:pt x="414" y="2481"/>
                </a:lnTo>
                <a:lnTo>
                  <a:pt x="388" y="2477"/>
                </a:lnTo>
                <a:lnTo>
                  <a:pt x="366" y="2469"/>
                </a:lnTo>
                <a:lnTo>
                  <a:pt x="346" y="2458"/>
                </a:lnTo>
                <a:lnTo>
                  <a:pt x="329" y="2444"/>
                </a:lnTo>
                <a:lnTo>
                  <a:pt x="316" y="2429"/>
                </a:lnTo>
                <a:lnTo>
                  <a:pt x="306" y="2411"/>
                </a:lnTo>
                <a:lnTo>
                  <a:pt x="298" y="2393"/>
                </a:lnTo>
                <a:lnTo>
                  <a:pt x="292" y="2373"/>
                </a:lnTo>
                <a:lnTo>
                  <a:pt x="287" y="2355"/>
                </a:lnTo>
                <a:lnTo>
                  <a:pt x="285" y="2336"/>
                </a:lnTo>
                <a:lnTo>
                  <a:pt x="284" y="2320"/>
                </a:lnTo>
                <a:lnTo>
                  <a:pt x="283" y="2305"/>
                </a:lnTo>
                <a:lnTo>
                  <a:pt x="283" y="2292"/>
                </a:lnTo>
                <a:lnTo>
                  <a:pt x="283" y="2282"/>
                </a:lnTo>
                <a:lnTo>
                  <a:pt x="283" y="2276"/>
                </a:lnTo>
                <a:lnTo>
                  <a:pt x="284" y="2273"/>
                </a:lnTo>
                <a:lnTo>
                  <a:pt x="280" y="2272"/>
                </a:lnTo>
                <a:lnTo>
                  <a:pt x="272" y="2269"/>
                </a:lnTo>
                <a:lnTo>
                  <a:pt x="260" y="2263"/>
                </a:lnTo>
                <a:lnTo>
                  <a:pt x="246" y="2255"/>
                </a:lnTo>
                <a:lnTo>
                  <a:pt x="230" y="2247"/>
                </a:lnTo>
                <a:lnTo>
                  <a:pt x="214" y="2236"/>
                </a:lnTo>
                <a:lnTo>
                  <a:pt x="197" y="2226"/>
                </a:lnTo>
                <a:lnTo>
                  <a:pt x="183" y="2214"/>
                </a:lnTo>
                <a:lnTo>
                  <a:pt x="172" y="2203"/>
                </a:lnTo>
                <a:lnTo>
                  <a:pt x="163" y="2191"/>
                </a:lnTo>
                <a:lnTo>
                  <a:pt x="161" y="2180"/>
                </a:lnTo>
                <a:lnTo>
                  <a:pt x="163" y="2166"/>
                </a:lnTo>
                <a:lnTo>
                  <a:pt x="170" y="2152"/>
                </a:lnTo>
                <a:lnTo>
                  <a:pt x="180" y="2138"/>
                </a:lnTo>
                <a:lnTo>
                  <a:pt x="191" y="2125"/>
                </a:lnTo>
                <a:lnTo>
                  <a:pt x="203" y="2114"/>
                </a:lnTo>
                <a:lnTo>
                  <a:pt x="215" y="2103"/>
                </a:lnTo>
                <a:lnTo>
                  <a:pt x="224" y="2095"/>
                </a:lnTo>
                <a:lnTo>
                  <a:pt x="231" y="2089"/>
                </a:lnTo>
                <a:lnTo>
                  <a:pt x="233" y="2088"/>
                </a:lnTo>
                <a:lnTo>
                  <a:pt x="230" y="2088"/>
                </a:lnTo>
                <a:lnTo>
                  <a:pt x="221" y="2089"/>
                </a:lnTo>
                <a:lnTo>
                  <a:pt x="207" y="2090"/>
                </a:lnTo>
                <a:lnTo>
                  <a:pt x="190" y="2090"/>
                </a:lnTo>
                <a:lnTo>
                  <a:pt x="173" y="2089"/>
                </a:lnTo>
                <a:lnTo>
                  <a:pt x="155" y="2086"/>
                </a:lnTo>
                <a:lnTo>
                  <a:pt x="140" y="2080"/>
                </a:lnTo>
                <a:lnTo>
                  <a:pt x="127" y="2070"/>
                </a:lnTo>
                <a:lnTo>
                  <a:pt x="121" y="2059"/>
                </a:lnTo>
                <a:lnTo>
                  <a:pt x="120" y="2044"/>
                </a:lnTo>
                <a:lnTo>
                  <a:pt x="121" y="2028"/>
                </a:lnTo>
                <a:lnTo>
                  <a:pt x="125" y="2011"/>
                </a:lnTo>
                <a:lnTo>
                  <a:pt x="131" y="1992"/>
                </a:lnTo>
                <a:lnTo>
                  <a:pt x="136" y="1973"/>
                </a:lnTo>
                <a:lnTo>
                  <a:pt x="143" y="1956"/>
                </a:lnTo>
                <a:lnTo>
                  <a:pt x="150" y="1942"/>
                </a:lnTo>
                <a:lnTo>
                  <a:pt x="156" y="1929"/>
                </a:lnTo>
                <a:lnTo>
                  <a:pt x="160" y="1923"/>
                </a:lnTo>
                <a:lnTo>
                  <a:pt x="161" y="1919"/>
                </a:lnTo>
                <a:lnTo>
                  <a:pt x="157" y="1919"/>
                </a:lnTo>
                <a:lnTo>
                  <a:pt x="146" y="1918"/>
                </a:lnTo>
                <a:lnTo>
                  <a:pt x="128" y="1916"/>
                </a:lnTo>
                <a:lnTo>
                  <a:pt x="106" y="1911"/>
                </a:lnTo>
                <a:lnTo>
                  <a:pt x="83" y="1903"/>
                </a:lnTo>
                <a:lnTo>
                  <a:pt x="57" y="1891"/>
                </a:lnTo>
                <a:lnTo>
                  <a:pt x="32" y="1876"/>
                </a:lnTo>
                <a:lnTo>
                  <a:pt x="9" y="1855"/>
                </a:lnTo>
                <a:lnTo>
                  <a:pt x="2" y="1844"/>
                </a:lnTo>
                <a:lnTo>
                  <a:pt x="0" y="1830"/>
                </a:lnTo>
                <a:lnTo>
                  <a:pt x="3" y="1812"/>
                </a:lnTo>
                <a:lnTo>
                  <a:pt x="10" y="1795"/>
                </a:lnTo>
                <a:lnTo>
                  <a:pt x="21" y="1774"/>
                </a:lnTo>
                <a:lnTo>
                  <a:pt x="35" y="1753"/>
                </a:lnTo>
                <a:lnTo>
                  <a:pt x="50" y="1731"/>
                </a:lnTo>
                <a:lnTo>
                  <a:pt x="67" y="1708"/>
                </a:lnTo>
                <a:lnTo>
                  <a:pt x="86" y="1684"/>
                </a:lnTo>
                <a:lnTo>
                  <a:pt x="104" y="1660"/>
                </a:lnTo>
                <a:lnTo>
                  <a:pt x="122" y="1634"/>
                </a:lnTo>
                <a:lnTo>
                  <a:pt x="140" y="1610"/>
                </a:lnTo>
                <a:lnTo>
                  <a:pt x="155" y="1585"/>
                </a:lnTo>
                <a:lnTo>
                  <a:pt x="168" y="1561"/>
                </a:lnTo>
                <a:lnTo>
                  <a:pt x="179" y="1538"/>
                </a:lnTo>
                <a:lnTo>
                  <a:pt x="184" y="1516"/>
                </a:lnTo>
                <a:lnTo>
                  <a:pt x="187" y="1494"/>
                </a:lnTo>
                <a:lnTo>
                  <a:pt x="176" y="1428"/>
                </a:lnTo>
                <a:lnTo>
                  <a:pt x="170" y="1365"/>
                </a:lnTo>
                <a:lnTo>
                  <a:pt x="168" y="1305"/>
                </a:lnTo>
                <a:lnTo>
                  <a:pt x="1657" y="1305"/>
                </a:lnTo>
                <a:lnTo>
                  <a:pt x="508" y="288"/>
                </a:lnTo>
                <a:lnTo>
                  <a:pt x="550" y="231"/>
                </a:lnTo>
                <a:lnTo>
                  <a:pt x="595" y="180"/>
                </a:lnTo>
                <a:lnTo>
                  <a:pt x="640" y="136"/>
                </a:lnTo>
                <a:lnTo>
                  <a:pt x="687" y="99"/>
                </a:lnTo>
                <a:lnTo>
                  <a:pt x="736" y="67"/>
                </a:lnTo>
                <a:lnTo>
                  <a:pt x="786" y="43"/>
                </a:lnTo>
                <a:lnTo>
                  <a:pt x="838" y="23"/>
                </a:lnTo>
                <a:lnTo>
                  <a:pt x="892" y="9"/>
                </a:lnTo>
                <a:lnTo>
                  <a:pt x="945" y="2"/>
                </a:lnTo>
                <a:lnTo>
                  <a:pt x="99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6"/>
          <p:cNvSpPr>
            <a:spLocks/>
          </p:cNvSpPr>
          <p:nvPr/>
        </p:nvSpPr>
        <p:spPr bwMode="auto">
          <a:xfrm>
            <a:off x="7020181" y="4828340"/>
            <a:ext cx="192968" cy="80128"/>
          </a:xfrm>
          <a:custGeom>
            <a:avLst/>
            <a:gdLst>
              <a:gd name="T0" fmla="*/ 916 w 1659"/>
              <a:gd name="T1" fmla="*/ 3 h 679"/>
              <a:gd name="T2" fmla="*/ 1060 w 1659"/>
              <a:gd name="T3" fmla="*/ 25 h 679"/>
              <a:gd name="T4" fmla="*/ 1183 w 1659"/>
              <a:gd name="T5" fmla="*/ 57 h 679"/>
              <a:gd name="T6" fmla="*/ 1286 w 1659"/>
              <a:gd name="T7" fmla="*/ 99 h 679"/>
              <a:gd name="T8" fmla="*/ 1371 w 1659"/>
              <a:gd name="T9" fmla="*/ 145 h 679"/>
              <a:gd name="T10" fmla="*/ 1440 w 1659"/>
              <a:gd name="T11" fmla="*/ 195 h 679"/>
              <a:gd name="T12" fmla="*/ 1495 w 1659"/>
              <a:gd name="T13" fmla="*/ 244 h 679"/>
              <a:gd name="T14" fmla="*/ 1536 w 1659"/>
              <a:gd name="T15" fmla="*/ 290 h 679"/>
              <a:gd name="T16" fmla="*/ 1659 w 1659"/>
              <a:gd name="T17" fmla="*/ 270 h 679"/>
              <a:gd name="T18" fmla="*/ 1317 w 1659"/>
              <a:gd name="T19" fmla="*/ 398 h 679"/>
              <a:gd name="T20" fmla="*/ 1397 w 1659"/>
              <a:gd name="T21" fmla="*/ 343 h 679"/>
              <a:gd name="T22" fmla="*/ 1354 w 1659"/>
              <a:gd name="T23" fmla="*/ 304 h 679"/>
              <a:gd name="T24" fmla="*/ 1296 w 1659"/>
              <a:gd name="T25" fmla="*/ 262 h 679"/>
              <a:gd name="T26" fmla="*/ 1225 w 1659"/>
              <a:gd name="T27" fmla="*/ 224 h 679"/>
              <a:gd name="T28" fmla="*/ 1136 w 1659"/>
              <a:gd name="T29" fmla="*/ 188 h 679"/>
              <a:gd name="T30" fmla="*/ 1030 w 1659"/>
              <a:gd name="T31" fmla="*/ 160 h 679"/>
              <a:gd name="T32" fmla="*/ 904 w 1659"/>
              <a:gd name="T33" fmla="*/ 142 h 679"/>
              <a:gd name="T34" fmla="*/ 792 w 1659"/>
              <a:gd name="T35" fmla="*/ 143 h 679"/>
              <a:gd name="T36" fmla="*/ 688 w 1659"/>
              <a:gd name="T37" fmla="*/ 166 h 679"/>
              <a:gd name="T38" fmla="*/ 591 w 1659"/>
              <a:gd name="T39" fmla="*/ 207 h 679"/>
              <a:gd name="T40" fmla="*/ 500 w 1659"/>
              <a:gd name="T41" fmla="*/ 261 h 679"/>
              <a:gd name="T42" fmla="*/ 418 w 1659"/>
              <a:gd name="T43" fmla="*/ 324 h 679"/>
              <a:gd name="T44" fmla="*/ 345 w 1659"/>
              <a:gd name="T45" fmla="*/ 392 h 679"/>
              <a:gd name="T46" fmla="*/ 280 w 1659"/>
              <a:gd name="T47" fmla="*/ 461 h 679"/>
              <a:gd name="T48" fmla="*/ 225 w 1659"/>
              <a:gd name="T49" fmla="*/ 529 h 679"/>
              <a:gd name="T50" fmla="*/ 182 w 1659"/>
              <a:gd name="T51" fmla="*/ 588 h 679"/>
              <a:gd name="T52" fmla="*/ 151 w 1659"/>
              <a:gd name="T53" fmla="*/ 635 h 679"/>
              <a:gd name="T54" fmla="*/ 131 w 1659"/>
              <a:gd name="T55" fmla="*/ 668 h 679"/>
              <a:gd name="T56" fmla="*/ 123 w 1659"/>
              <a:gd name="T57" fmla="*/ 679 h 679"/>
              <a:gd name="T58" fmla="*/ 3 w 1659"/>
              <a:gd name="T59" fmla="*/ 606 h 679"/>
              <a:gd name="T60" fmla="*/ 20 w 1659"/>
              <a:gd name="T61" fmla="*/ 578 h 679"/>
              <a:gd name="T62" fmla="*/ 49 w 1659"/>
              <a:gd name="T63" fmla="*/ 534 h 679"/>
              <a:gd name="T64" fmla="*/ 90 w 1659"/>
              <a:gd name="T65" fmla="*/ 475 h 679"/>
              <a:gd name="T66" fmla="*/ 142 w 1659"/>
              <a:gd name="T67" fmla="*/ 408 h 679"/>
              <a:gd name="T68" fmla="*/ 206 w 1659"/>
              <a:gd name="T69" fmla="*/ 335 h 679"/>
              <a:gd name="T70" fmla="*/ 280 w 1659"/>
              <a:gd name="T71" fmla="*/ 260 h 679"/>
              <a:gd name="T72" fmla="*/ 365 w 1659"/>
              <a:gd name="T73" fmla="*/ 188 h 679"/>
              <a:gd name="T74" fmla="*/ 458 w 1659"/>
              <a:gd name="T75" fmla="*/ 122 h 679"/>
              <a:gd name="T76" fmla="*/ 560 w 1659"/>
              <a:gd name="T77" fmla="*/ 66 h 679"/>
              <a:gd name="T78" fmla="*/ 671 w 1659"/>
              <a:gd name="T79" fmla="*/ 26 h 679"/>
              <a:gd name="T80" fmla="*/ 790 w 1659"/>
              <a:gd name="T81" fmla="*/ 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9" h="679">
                <a:moveTo>
                  <a:pt x="852" y="0"/>
                </a:moveTo>
                <a:lnTo>
                  <a:pt x="916" y="3"/>
                </a:lnTo>
                <a:lnTo>
                  <a:pt x="991" y="12"/>
                </a:lnTo>
                <a:lnTo>
                  <a:pt x="1060" y="25"/>
                </a:lnTo>
                <a:lnTo>
                  <a:pt x="1123" y="40"/>
                </a:lnTo>
                <a:lnTo>
                  <a:pt x="1183" y="57"/>
                </a:lnTo>
                <a:lnTo>
                  <a:pt x="1237" y="77"/>
                </a:lnTo>
                <a:lnTo>
                  <a:pt x="1286" y="99"/>
                </a:lnTo>
                <a:lnTo>
                  <a:pt x="1330" y="121"/>
                </a:lnTo>
                <a:lnTo>
                  <a:pt x="1371" y="145"/>
                </a:lnTo>
                <a:lnTo>
                  <a:pt x="1407" y="169"/>
                </a:lnTo>
                <a:lnTo>
                  <a:pt x="1440" y="195"/>
                </a:lnTo>
                <a:lnTo>
                  <a:pt x="1469" y="219"/>
                </a:lnTo>
                <a:lnTo>
                  <a:pt x="1495" y="244"/>
                </a:lnTo>
                <a:lnTo>
                  <a:pt x="1517" y="267"/>
                </a:lnTo>
                <a:lnTo>
                  <a:pt x="1536" y="290"/>
                </a:lnTo>
                <a:lnTo>
                  <a:pt x="1551" y="311"/>
                </a:lnTo>
                <a:lnTo>
                  <a:pt x="1659" y="270"/>
                </a:lnTo>
                <a:lnTo>
                  <a:pt x="1600" y="632"/>
                </a:lnTo>
                <a:lnTo>
                  <a:pt x="1317" y="398"/>
                </a:lnTo>
                <a:lnTo>
                  <a:pt x="1414" y="362"/>
                </a:lnTo>
                <a:lnTo>
                  <a:pt x="1397" y="343"/>
                </a:lnTo>
                <a:lnTo>
                  <a:pt x="1377" y="324"/>
                </a:lnTo>
                <a:lnTo>
                  <a:pt x="1354" y="304"/>
                </a:lnTo>
                <a:lnTo>
                  <a:pt x="1327" y="283"/>
                </a:lnTo>
                <a:lnTo>
                  <a:pt x="1296" y="262"/>
                </a:lnTo>
                <a:lnTo>
                  <a:pt x="1262" y="242"/>
                </a:lnTo>
                <a:lnTo>
                  <a:pt x="1225" y="224"/>
                </a:lnTo>
                <a:lnTo>
                  <a:pt x="1183" y="205"/>
                </a:lnTo>
                <a:lnTo>
                  <a:pt x="1136" y="188"/>
                </a:lnTo>
                <a:lnTo>
                  <a:pt x="1085" y="173"/>
                </a:lnTo>
                <a:lnTo>
                  <a:pt x="1030" y="160"/>
                </a:lnTo>
                <a:lnTo>
                  <a:pt x="969" y="150"/>
                </a:lnTo>
                <a:lnTo>
                  <a:pt x="904" y="142"/>
                </a:lnTo>
                <a:lnTo>
                  <a:pt x="847" y="139"/>
                </a:lnTo>
                <a:lnTo>
                  <a:pt x="792" y="143"/>
                </a:lnTo>
                <a:lnTo>
                  <a:pt x="740" y="152"/>
                </a:lnTo>
                <a:lnTo>
                  <a:pt x="688" y="166"/>
                </a:lnTo>
                <a:lnTo>
                  <a:pt x="639" y="185"/>
                </a:lnTo>
                <a:lnTo>
                  <a:pt x="591" y="207"/>
                </a:lnTo>
                <a:lnTo>
                  <a:pt x="545" y="232"/>
                </a:lnTo>
                <a:lnTo>
                  <a:pt x="500" y="261"/>
                </a:lnTo>
                <a:lnTo>
                  <a:pt x="458" y="291"/>
                </a:lnTo>
                <a:lnTo>
                  <a:pt x="418" y="324"/>
                </a:lnTo>
                <a:lnTo>
                  <a:pt x="380" y="357"/>
                </a:lnTo>
                <a:lnTo>
                  <a:pt x="345" y="392"/>
                </a:lnTo>
                <a:lnTo>
                  <a:pt x="311" y="427"/>
                </a:lnTo>
                <a:lnTo>
                  <a:pt x="280" y="461"/>
                </a:lnTo>
                <a:lnTo>
                  <a:pt x="252" y="495"/>
                </a:lnTo>
                <a:lnTo>
                  <a:pt x="225" y="529"/>
                </a:lnTo>
                <a:lnTo>
                  <a:pt x="203" y="559"/>
                </a:lnTo>
                <a:lnTo>
                  <a:pt x="182" y="588"/>
                </a:lnTo>
                <a:lnTo>
                  <a:pt x="165" y="613"/>
                </a:lnTo>
                <a:lnTo>
                  <a:pt x="151" y="635"/>
                </a:lnTo>
                <a:lnTo>
                  <a:pt x="139" y="654"/>
                </a:lnTo>
                <a:lnTo>
                  <a:pt x="131" y="668"/>
                </a:lnTo>
                <a:lnTo>
                  <a:pt x="125" y="676"/>
                </a:lnTo>
                <a:lnTo>
                  <a:pt x="123" y="679"/>
                </a:lnTo>
                <a:lnTo>
                  <a:pt x="0" y="612"/>
                </a:lnTo>
                <a:lnTo>
                  <a:pt x="3" y="606"/>
                </a:lnTo>
                <a:lnTo>
                  <a:pt x="10" y="595"/>
                </a:lnTo>
                <a:lnTo>
                  <a:pt x="20" y="578"/>
                </a:lnTo>
                <a:lnTo>
                  <a:pt x="33" y="559"/>
                </a:lnTo>
                <a:lnTo>
                  <a:pt x="49" y="534"/>
                </a:lnTo>
                <a:lnTo>
                  <a:pt x="68" y="507"/>
                </a:lnTo>
                <a:lnTo>
                  <a:pt x="90" y="475"/>
                </a:lnTo>
                <a:lnTo>
                  <a:pt x="114" y="443"/>
                </a:lnTo>
                <a:lnTo>
                  <a:pt x="142" y="408"/>
                </a:lnTo>
                <a:lnTo>
                  <a:pt x="173" y="372"/>
                </a:lnTo>
                <a:lnTo>
                  <a:pt x="206" y="335"/>
                </a:lnTo>
                <a:lnTo>
                  <a:pt x="242" y="297"/>
                </a:lnTo>
                <a:lnTo>
                  <a:pt x="280" y="260"/>
                </a:lnTo>
                <a:lnTo>
                  <a:pt x="321" y="224"/>
                </a:lnTo>
                <a:lnTo>
                  <a:pt x="365" y="188"/>
                </a:lnTo>
                <a:lnTo>
                  <a:pt x="410" y="154"/>
                </a:lnTo>
                <a:lnTo>
                  <a:pt x="458" y="122"/>
                </a:lnTo>
                <a:lnTo>
                  <a:pt x="507" y="93"/>
                </a:lnTo>
                <a:lnTo>
                  <a:pt x="560" y="66"/>
                </a:lnTo>
                <a:lnTo>
                  <a:pt x="615" y="44"/>
                </a:lnTo>
                <a:lnTo>
                  <a:pt x="671" y="26"/>
                </a:lnTo>
                <a:lnTo>
                  <a:pt x="729" y="12"/>
                </a:lnTo>
                <a:lnTo>
                  <a:pt x="790" y="4"/>
                </a:lnTo>
                <a:lnTo>
                  <a:pt x="8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645598" y="171618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284460" y="1710335"/>
            <a:ext cx="4574464" cy="646331"/>
          </a:xfrm>
          <a:prstGeom prst="rect">
            <a:avLst/>
          </a:prstGeom>
        </p:spPr>
        <p:txBody>
          <a:bodyPr wrap="square">
            <a:spAutoFit/>
          </a:bodyPr>
          <a:lstStyle/>
          <a:p>
            <a:r>
              <a:rPr lang="en-US" sz="1800" b="1" dirty="0">
                <a:solidFill>
                  <a:schemeClr val="accent1"/>
                </a:solidFill>
                <a:latin typeface="+mj-lt"/>
              </a:rPr>
              <a:t>$350B: </a:t>
            </a:r>
            <a:r>
              <a:rPr lang="en-US" sz="1800" b="1" dirty="0">
                <a:latin typeface="+mj-lt"/>
              </a:rPr>
              <a:t>Coronavirus State &amp; Local Fiscal Recovery Fund</a:t>
            </a:r>
          </a:p>
        </p:txBody>
      </p:sp>
      <p:sp>
        <p:nvSpPr>
          <p:cNvPr id="87" name="Oval 86"/>
          <p:cNvSpPr/>
          <p:nvPr/>
        </p:nvSpPr>
        <p:spPr>
          <a:xfrm>
            <a:off x="645598" y="253703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88" name="Rectangle 87"/>
          <p:cNvSpPr/>
          <p:nvPr/>
        </p:nvSpPr>
        <p:spPr>
          <a:xfrm>
            <a:off x="1284459" y="2607749"/>
            <a:ext cx="4837379" cy="369332"/>
          </a:xfrm>
          <a:prstGeom prst="rect">
            <a:avLst/>
          </a:prstGeom>
        </p:spPr>
        <p:txBody>
          <a:bodyPr wrap="square">
            <a:spAutoFit/>
          </a:bodyPr>
          <a:lstStyle/>
          <a:p>
            <a:r>
              <a:rPr lang="en-US" sz="1800" b="1" dirty="0">
                <a:solidFill>
                  <a:schemeClr val="accent1"/>
                </a:solidFill>
                <a:latin typeface="+mj-lt"/>
              </a:rPr>
              <a:t>$10B: </a:t>
            </a:r>
            <a:r>
              <a:rPr lang="en-US" sz="1800" b="1" dirty="0">
                <a:latin typeface="+mj-lt"/>
              </a:rPr>
              <a:t>Coronavirus Capital Projects </a:t>
            </a:r>
            <a:endParaRPr lang="en-US" sz="1800" dirty="0">
              <a:latin typeface="+mj-lt"/>
            </a:endParaRPr>
          </a:p>
        </p:txBody>
      </p:sp>
      <p:sp>
        <p:nvSpPr>
          <p:cNvPr id="90" name="Oval 89"/>
          <p:cNvSpPr/>
          <p:nvPr/>
        </p:nvSpPr>
        <p:spPr>
          <a:xfrm>
            <a:off x="640263" y="3263492"/>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3</a:t>
            </a:r>
          </a:p>
        </p:txBody>
      </p:sp>
      <p:sp>
        <p:nvSpPr>
          <p:cNvPr id="91" name="Rectangle 90"/>
          <p:cNvSpPr/>
          <p:nvPr/>
        </p:nvSpPr>
        <p:spPr>
          <a:xfrm>
            <a:off x="1284459" y="3316159"/>
            <a:ext cx="4382797" cy="923330"/>
          </a:xfrm>
          <a:prstGeom prst="rect">
            <a:avLst/>
          </a:prstGeom>
        </p:spPr>
        <p:txBody>
          <a:bodyPr wrap="square">
            <a:spAutoFit/>
          </a:bodyPr>
          <a:lstStyle/>
          <a:p>
            <a:r>
              <a:rPr lang="en-US" sz="1800" b="1" dirty="0">
                <a:solidFill>
                  <a:schemeClr val="accent1"/>
                </a:solidFill>
                <a:latin typeface="+mj-lt"/>
              </a:rPr>
              <a:t>$656.18B: </a:t>
            </a:r>
            <a:r>
              <a:rPr lang="en-US" sz="1800" b="1" dirty="0">
                <a:latin typeface="+mj-lt"/>
              </a:rPr>
              <a:t>Direct Financial Assistance </a:t>
            </a:r>
            <a:r>
              <a:rPr lang="en-US" sz="1800" dirty="0">
                <a:latin typeface="+mj-lt"/>
              </a:rPr>
              <a:t>(Stimulus Checks, Unemployment, Tax Credits, EIDL, PPP, etc.)</a:t>
            </a:r>
          </a:p>
        </p:txBody>
      </p:sp>
      <p:sp>
        <p:nvSpPr>
          <p:cNvPr id="93" name="Oval 92"/>
          <p:cNvSpPr/>
          <p:nvPr/>
        </p:nvSpPr>
        <p:spPr>
          <a:xfrm>
            <a:off x="640263" y="452563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4</a:t>
            </a:r>
          </a:p>
        </p:txBody>
      </p:sp>
      <p:sp>
        <p:nvSpPr>
          <p:cNvPr id="94" name="Rectangle 93"/>
          <p:cNvSpPr/>
          <p:nvPr/>
        </p:nvSpPr>
        <p:spPr>
          <a:xfrm>
            <a:off x="1266957" y="4418092"/>
            <a:ext cx="4775314" cy="2031325"/>
          </a:xfrm>
          <a:prstGeom prst="rect">
            <a:avLst/>
          </a:prstGeom>
        </p:spPr>
        <p:txBody>
          <a:bodyPr wrap="square">
            <a:spAutoFit/>
          </a:bodyPr>
          <a:lstStyle/>
          <a:p>
            <a:r>
              <a:rPr lang="en-US" sz="1800" b="1" dirty="0">
                <a:solidFill>
                  <a:schemeClr val="accent1"/>
                </a:solidFill>
                <a:latin typeface="+mj-lt"/>
              </a:rPr>
              <a:t>$56.27B </a:t>
            </a:r>
            <a:r>
              <a:rPr lang="en-US" sz="1800" b="1" dirty="0">
                <a:latin typeface="+mj-lt"/>
              </a:rPr>
              <a:t>Assistance to Individuals &amp; Families </a:t>
            </a:r>
            <a:r>
              <a:rPr lang="en-US" sz="1800" dirty="0">
                <a:latin typeface="+mj-lt"/>
              </a:rPr>
              <a:t>(SNAP, EBT, WIC, Nutrition Assistance, IDEA, Veterans Affairs, Family Violence Prevention, Pandemic Emergency Assistance, OAA, Elder Justice Act, Rental Assistance, Homelessness Assistance, Homeowner Assistance, Rural Housing, etc.)</a:t>
            </a:r>
          </a:p>
        </p:txBody>
      </p:sp>
      <p:sp>
        <p:nvSpPr>
          <p:cNvPr id="96" name="Oval 95"/>
          <p:cNvSpPr/>
          <p:nvPr/>
        </p:nvSpPr>
        <p:spPr>
          <a:xfrm>
            <a:off x="6234362" y="173681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5</a:t>
            </a:r>
          </a:p>
        </p:txBody>
      </p:sp>
      <p:sp>
        <p:nvSpPr>
          <p:cNvPr id="97" name="Rectangle 96"/>
          <p:cNvSpPr/>
          <p:nvPr/>
        </p:nvSpPr>
        <p:spPr>
          <a:xfrm>
            <a:off x="6842219" y="1705038"/>
            <a:ext cx="5337855" cy="923330"/>
          </a:xfrm>
          <a:prstGeom prst="rect">
            <a:avLst/>
          </a:prstGeom>
        </p:spPr>
        <p:txBody>
          <a:bodyPr wrap="square">
            <a:spAutoFit/>
          </a:bodyPr>
          <a:lstStyle/>
          <a:p>
            <a:r>
              <a:rPr lang="en-US" sz="1800" b="1" dirty="0">
                <a:solidFill>
                  <a:schemeClr val="accent1"/>
                </a:solidFill>
                <a:latin typeface="+mj-lt"/>
              </a:rPr>
              <a:t>$211.57B: </a:t>
            </a:r>
            <a:r>
              <a:rPr lang="en-US" sz="1800" b="1" dirty="0">
                <a:latin typeface="+mj-lt"/>
              </a:rPr>
              <a:t>Education &amp; Childcare </a:t>
            </a:r>
            <a:r>
              <a:rPr lang="en-US" sz="1800" dirty="0">
                <a:latin typeface="+mj-lt"/>
              </a:rPr>
              <a:t>(CCDBG, Education Stabilization, Child Care Entitlements, LIHEAP, LIHWAP, Head Start)</a:t>
            </a:r>
          </a:p>
        </p:txBody>
      </p:sp>
      <p:sp>
        <p:nvSpPr>
          <p:cNvPr id="99" name="Oval 98"/>
          <p:cNvSpPr/>
          <p:nvPr/>
        </p:nvSpPr>
        <p:spPr>
          <a:xfrm>
            <a:off x="6234362" y="2823180"/>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6</a:t>
            </a:r>
          </a:p>
        </p:txBody>
      </p:sp>
      <p:sp>
        <p:nvSpPr>
          <p:cNvPr id="100" name="Rectangle 99"/>
          <p:cNvSpPr/>
          <p:nvPr/>
        </p:nvSpPr>
        <p:spPr>
          <a:xfrm>
            <a:off x="6829296" y="2754649"/>
            <a:ext cx="5306387" cy="1200329"/>
          </a:xfrm>
          <a:prstGeom prst="rect">
            <a:avLst/>
          </a:prstGeom>
        </p:spPr>
        <p:txBody>
          <a:bodyPr wrap="square">
            <a:spAutoFit/>
          </a:bodyPr>
          <a:lstStyle/>
          <a:p>
            <a:pPr lvl="0"/>
            <a:r>
              <a:rPr lang="en-US" sz="1800" b="1" dirty="0">
                <a:solidFill>
                  <a:schemeClr val="accent1"/>
                </a:solidFill>
                <a:latin typeface="+mj-lt"/>
              </a:rPr>
              <a:t>$86.24B: </a:t>
            </a:r>
            <a:r>
              <a:rPr lang="en-US" sz="1800" b="1" dirty="0">
                <a:latin typeface="+mj-lt"/>
              </a:rPr>
              <a:t>Health </a:t>
            </a:r>
            <a:r>
              <a:rPr lang="en-US" sz="1800" dirty="0">
                <a:latin typeface="+mj-lt"/>
              </a:rPr>
              <a:t>(Emergency Rural Development Grants, Behavioral Health Clinic Expansion, Various Mental Health and Substance Abuse Programs, Testing &amp; Vaccine Grants, etc.)</a:t>
            </a:r>
            <a:endParaRPr lang="en-US" sz="1800" dirty="0">
              <a:solidFill>
                <a:schemeClr val="tx1">
                  <a:lumMod val="50000"/>
                  <a:lumOff val="50000"/>
                </a:schemeClr>
              </a:solidFill>
              <a:latin typeface="+mj-lt"/>
              <a:cs typeface="Arial" pitchFamily="34" charset="0"/>
            </a:endParaRPr>
          </a:p>
        </p:txBody>
      </p:sp>
      <p:sp>
        <p:nvSpPr>
          <p:cNvPr id="102" name="Oval 101"/>
          <p:cNvSpPr/>
          <p:nvPr/>
        </p:nvSpPr>
        <p:spPr>
          <a:xfrm>
            <a:off x="6234362" y="415940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7</a:t>
            </a:r>
          </a:p>
        </p:txBody>
      </p:sp>
      <p:sp>
        <p:nvSpPr>
          <p:cNvPr id="103" name="Rectangle 102"/>
          <p:cNvSpPr/>
          <p:nvPr/>
        </p:nvSpPr>
        <p:spPr>
          <a:xfrm>
            <a:off x="6842219" y="4146445"/>
            <a:ext cx="5306386" cy="646331"/>
          </a:xfrm>
          <a:prstGeom prst="rect">
            <a:avLst/>
          </a:prstGeom>
        </p:spPr>
        <p:txBody>
          <a:bodyPr wrap="square">
            <a:spAutoFit/>
          </a:bodyPr>
          <a:lstStyle/>
          <a:p>
            <a:r>
              <a:rPr lang="en-US" sz="1800" b="1" dirty="0">
                <a:solidFill>
                  <a:schemeClr val="accent1"/>
                </a:solidFill>
                <a:latin typeface="+mj-lt"/>
              </a:rPr>
              <a:t>$40.16B: </a:t>
            </a:r>
            <a:r>
              <a:rPr lang="en-US" sz="1800" b="1" dirty="0">
                <a:latin typeface="+mj-lt"/>
              </a:rPr>
              <a:t>Transportation </a:t>
            </a:r>
            <a:r>
              <a:rPr lang="en-US" sz="1800" dirty="0">
                <a:latin typeface="+mj-lt"/>
              </a:rPr>
              <a:t>(Transit Infrastructure Grants, Relief for Airports, Amtrak)</a:t>
            </a:r>
          </a:p>
        </p:txBody>
      </p:sp>
      <p:sp>
        <p:nvSpPr>
          <p:cNvPr id="105" name="Oval 104"/>
          <p:cNvSpPr/>
          <p:nvPr/>
        </p:nvSpPr>
        <p:spPr>
          <a:xfrm>
            <a:off x="6234362" y="497655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8</a:t>
            </a:r>
          </a:p>
        </p:txBody>
      </p:sp>
      <p:sp>
        <p:nvSpPr>
          <p:cNvPr id="106" name="Rectangle 105"/>
          <p:cNvSpPr/>
          <p:nvPr/>
        </p:nvSpPr>
        <p:spPr>
          <a:xfrm>
            <a:off x="6852205" y="5052885"/>
            <a:ext cx="5169242" cy="2031325"/>
          </a:xfrm>
          <a:prstGeom prst="rect">
            <a:avLst/>
          </a:prstGeom>
        </p:spPr>
        <p:txBody>
          <a:bodyPr wrap="square">
            <a:spAutoFit/>
          </a:bodyPr>
          <a:lstStyle/>
          <a:p>
            <a:r>
              <a:rPr lang="en-US" sz="1800" b="1" dirty="0">
                <a:solidFill>
                  <a:schemeClr val="accent1"/>
                </a:solidFill>
                <a:latin typeface="+mj-lt"/>
              </a:rPr>
              <a:t>$61.32B: </a:t>
            </a:r>
            <a:r>
              <a:rPr lang="en-US" sz="1800" b="1" dirty="0">
                <a:latin typeface="+mj-lt"/>
              </a:rPr>
              <a:t>Other Programs </a:t>
            </a:r>
            <a:r>
              <a:rPr lang="en-US" sz="1800" dirty="0">
                <a:latin typeface="+mj-lt"/>
              </a:rPr>
              <a:t>(Disaster Relief Fund, Emergency Food and Shelter Programs, Assistance to Firefighter and Emergency Response Grants,  Emergency Management Performance Grants, Economic Development Assistance Programs, Environmental Justice Grants, etc.) </a:t>
            </a:r>
          </a:p>
          <a:p>
            <a:pPr lvl="0"/>
            <a:r>
              <a:rPr lang="en-US" sz="1800" kern="0" dirty="0">
                <a:solidFill>
                  <a:schemeClr val="tx1">
                    <a:lumMod val="50000"/>
                    <a:lumOff val="50000"/>
                  </a:schemeClr>
                </a:solidFill>
                <a:latin typeface="+mj-lt"/>
                <a:cs typeface="Arial" pitchFamily="34" charset="0"/>
              </a:rPr>
              <a:t>. </a:t>
            </a:r>
            <a:endParaRPr lang="en-US" sz="1800" dirty="0">
              <a:solidFill>
                <a:schemeClr val="tx1">
                  <a:lumMod val="50000"/>
                  <a:lumOff val="50000"/>
                </a:schemeClr>
              </a:solidFill>
              <a:latin typeface="+mj-lt"/>
              <a:cs typeface="Arial" pitchFamily="34" charset="0"/>
            </a:endParaRPr>
          </a:p>
        </p:txBody>
      </p:sp>
      <p:sp>
        <p:nvSpPr>
          <p:cNvPr id="111" name="Rectangle 110"/>
          <p:cNvSpPr/>
          <p:nvPr/>
        </p:nvSpPr>
        <p:spPr>
          <a:xfrm>
            <a:off x="0" y="0"/>
            <a:ext cx="12192000" cy="1360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691678" y="453907"/>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American Rescue Plan Act of 2021</a:t>
            </a:r>
          </a:p>
        </p:txBody>
      </p:sp>
      <p:sp>
        <p:nvSpPr>
          <p:cNvPr id="2" name="Oval 1">
            <a:extLst>
              <a:ext uri="{FF2B5EF4-FFF2-40B4-BE49-F238E27FC236}">
                <a16:creationId xmlns:a16="http://schemas.microsoft.com/office/drawing/2014/main" id="{6E6BE277-15A0-8146-BC7E-1F12DCA08CCD}"/>
              </a:ext>
            </a:extLst>
          </p:cNvPr>
          <p:cNvSpPr/>
          <p:nvPr/>
        </p:nvSpPr>
        <p:spPr>
          <a:xfrm>
            <a:off x="407368" y="1482084"/>
            <a:ext cx="5184576" cy="1054953"/>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44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810652" y="3268286"/>
            <a:ext cx="3523827" cy="3262710"/>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alpha val="59168"/>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7083432" y="2752785"/>
            <a:ext cx="82383" cy="101309"/>
          </a:xfrm>
          <a:custGeom>
            <a:avLst/>
            <a:gdLst>
              <a:gd name="T0" fmla="*/ 339 w 700"/>
              <a:gd name="T1" fmla="*/ 2 h 848"/>
              <a:gd name="T2" fmla="*/ 412 w 700"/>
              <a:gd name="T3" fmla="*/ 21 h 848"/>
              <a:gd name="T4" fmla="*/ 477 w 700"/>
              <a:gd name="T5" fmla="*/ 57 h 848"/>
              <a:gd name="T6" fmla="*/ 532 w 700"/>
              <a:gd name="T7" fmla="*/ 109 h 848"/>
              <a:gd name="T8" fmla="*/ 570 w 700"/>
              <a:gd name="T9" fmla="*/ 167 h 848"/>
              <a:gd name="T10" fmla="*/ 599 w 700"/>
              <a:gd name="T11" fmla="*/ 240 h 848"/>
              <a:gd name="T12" fmla="*/ 625 w 700"/>
              <a:gd name="T13" fmla="*/ 328 h 848"/>
              <a:gd name="T14" fmla="*/ 648 w 700"/>
              <a:gd name="T15" fmla="*/ 426 h 848"/>
              <a:gd name="T16" fmla="*/ 667 w 700"/>
              <a:gd name="T17" fmla="*/ 523 h 848"/>
              <a:gd name="T18" fmla="*/ 684 w 700"/>
              <a:gd name="T19" fmla="*/ 615 h 848"/>
              <a:gd name="T20" fmla="*/ 696 w 700"/>
              <a:gd name="T21" fmla="*/ 693 h 848"/>
              <a:gd name="T22" fmla="*/ 360 w 700"/>
              <a:gd name="T23" fmla="*/ 134 h 848"/>
              <a:gd name="T24" fmla="*/ 340 w 700"/>
              <a:gd name="T25" fmla="*/ 116 h 848"/>
              <a:gd name="T26" fmla="*/ 317 w 700"/>
              <a:gd name="T27" fmla="*/ 112 h 848"/>
              <a:gd name="T28" fmla="*/ 291 w 700"/>
              <a:gd name="T29" fmla="*/ 128 h 848"/>
              <a:gd name="T30" fmla="*/ 279 w 700"/>
              <a:gd name="T31" fmla="*/ 153 h 848"/>
              <a:gd name="T32" fmla="*/ 280 w 700"/>
              <a:gd name="T33" fmla="*/ 180 h 848"/>
              <a:gd name="T34" fmla="*/ 296 w 700"/>
              <a:gd name="T35" fmla="*/ 232 h 848"/>
              <a:gd name="T36" fmla="*/ 310 w 700"/>
              <a:gd name="T37" fmla="*/ 300 h 848"/>
              <a:gd name="T38" fmla="*/ 313 w 700"/>
              <a:gd name="T39" fmla="*/ 368 h 848"/>
              <a:gd name="T40" fmla="*/ 312 w 700"/>
              <a:gd name="T41" fmla="*/ 374 h 848"/>
              <a:gd name="T42" fmla="*/ 312 w 700"/>
              <a:gd name="T43" fmla="*/ 376 h 848"/>
              <a:gd name="T44" fmla="*/ 302 w 700"/>
              <a:gd name="T45" fmla="*/ 374 h 848"/>
              <a:gd name="T46" fmla="*/ 284 w 700"/>
              <a:gd name="T47" fmla="*/ 368 h 848"/>
              <a:gd name="T48" fmla="*/ 258 w 700"/>
              <a:gd name="T49" fmla="*/ 353 h 848"/>
              <a:gd name="T50" fmla="*/ 219 w 700"/>
              <a:gd name="T51" fmla="*/ 326 h 848"/>
              <a:gd name="T52" fmla="*/ 204 w 700"/>
              <a:gd name="T53" fmla="*/ 317 h 848"/>
              <a:gd name="T54" fmla="*/ 180 w 700"/>
              <a:gd name="T55" fmla="*/ 316 h 848"/>
              <a:gd name="T56" fmla="*/ 161 w 700"/>
              <a:gd name="T57" fmla="*/ 328 h 848"/>
              <a:gd name="T58" fmla="*/ 152 w 700"/>
              <a:gd name="T59" fmla="*/ 345 h 848"/>
              <a:gd name="T60" fmla="*/ 148 w 700"/>
              <a:gd name="T61" fmla="*/ 359 h 848"/>
              <a:gd name="T62" fmla="*/ 148 w 700"/>
              <a:gd name="T63" fmla="*/ 378 h 848"/>
              <a:gd name="T64" fmla="*/ 159 w 700"/>
              <a:gd name="T65" fmla="*/ 402 h 848"/>
              <a:gd name="T66" fmla="*/ 362 w 700"/>
              <a:gd name="T67" fmla="*/ 630 h 848"/>
              <a:gd name="T68" fmla="*/ 564 w 700"/>
              <a:gd name="T69" fmla="*/ 841 h 848"/>
              <a:gd name="T70" fmla="*/ 521 w 700"/>
              <a:gd name="T71" fmla="*/ 829 h 848"/>
              <a:gd name="T72" fmla="*/ 447 w 700"/>
              <a:gd name="T73" fmla="*/ 785 h 848"/>
              <a:gd name="T74" fmla="*/ 367 w 700"/>
              <a:gd name="T75" fmla="*/ 734 h 848"/>
              <a:gd name="T76" fmla="*/ 286 w 700"/>
              <a:gd name="T77" fmla="*/ 681 h 848"/>
              <a:gd name="T78" fmla="*/ 210 w 700"/>
              <a:gd name="T79" fmla="*/ 626 h 848"/>
              <a:gd name="T80" fmla="*/ 141 w 700"/>
              <a:gd name="T81" fmla="*/ 572 h 848"/>
              <a:gd name="T82" fmla="*/ 86 w 700"/>
              <a:gd name="T83" fmla="*/ 522 h 848"/>
              <a:gd name="T84" fmla="*/ 49 w 700"/>
              <a:gd name="T85" fmla="*/ 477 h 848"/>
              <a:gd name="T86" fmla="*/ 15 w 700"/>
              <a:gd name="T87" fmla="*/ 405 h 848"/>
              <a:gd name="T88" fmla="*/ 0 w 700"/>
              <a:gd name="T89" fmla="*/ 325 h 848"/>
              <a:gd name="T90" fmla="*/ 6 w 700"/>
              <a:gd name="T91" fmla="*/ 245 h 848"/>
              <a:gd name="T92" fmla="*/ 33 w 700"/>
              <a:gd name="T93" fmla="*/ 168 h 848"/>
              <a:gd name="T94" fmla="*/ 77 w 700"/>
              <a:gd name="T95" fmla="*/ 102 h 848"/>
              <a:gd name="T96" fmla="*/ 137 w 700"/>
              <a:gd name="T97" fmla="*/ 49 h 848"/>
              <a:gd name="T98" fmla="*/ 200 w 700"/>
              <a:gd name="T99" fmla="*/ 18 h 848"/>
              <a:gd name="T100" fmla="*/ 267 w 700"/>
              <a:gd name="T101" fmla="*/ 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48">
                <a:moveTo>
                  <a:pt x="302" y="0"/>
                </a:moveTo>
                <a:lnTo>
                  <a:pt x="339" y="2"/>
                </a:lnTo>
                <a:lnTo>
                  <a:pt x="377" y="9"/>
                </a:lnTo>
                <a:lnTo>
                  <a:pt x="412" y="21"/>
                </a:lnTo>
                <a:lnTo>
                  <a:pt x="446" y="37"/>
                </a:lnTo>
                <a:lnTo>
                  <a:pt x="477" y="57"/>
                </a:lnTo>
                <a:lnTo>
                  <a:pt x="507" y="82"/>
                </a:lnTo>
                <a:lnTo>
                  <a:pt x="532" y="109"/>
                </a:lnTo>
                <a:lnTo>
                  <a:pt x="555" y="140"/>
                </a:lnTo>
                <a:lnTo>
                  <a:pt x="570" y="167"/>
                </a:lnTo>
                <a:lnTo>
                  <a:pt x="586" y="201"/>
                </a:lnTo>
                <a:lnTo>
                  <a:pt x="599" y="240"/>
                </a:lnTo>
                <a:lnTo>
                  <a:pt x="612" y="282"/>
                </a:lnTo>
                <a:lnTo>
                  <a:pt x="625" y="328"/>
                </a:lnTo>
                <a:lnTo>
                  <a:pt x="637" y="377"/>
                </a:lnTo>
                <a:lnTo>
                  <a:pt x="648" y="426"/>
                </a:lnTo>
                <a:lnTo>
                  <a:pt x="658" y="475"/>
                </a:lnTo>
                <a:lnTo>
                  <a:pt x="667" y="523"/>
                </a:lnTo>
                <a:lnTo>
                  <a:pt x="676" y="570"/>
                </a:lnTo>
                <a:lnTo>
                  <a:pt x="684" y="615"/>
                </a:lnTo>
                <a:lnTo>
                  <a:pt x="690" y="656"/>
                </a:lnTo>
                <a:lnTo>
                  <a:pt x="696" y="693"/>
                </a:lnTo>
                <a:lnTo>
                  <a:pt x="700" y="723"/>
                </a:lnTo>
                <a:lnTo>
                  <a:pt x="360" y="134"/>
                </a:lnTo>
                <a:lnTo>
                  <a:pt x="351" y="122"/>
                </a:lnTo>
                <a:lnTo>
                  <a:pt x="340" y="116"/>
                </a:lnTo>
                <a:lnTo>
                  <a:pt x="332" y="113"/>
                </a:lnTo>
                <a:lnTo>
                  <a:pt x="317" y="112"/>
                </a:lnTo>
                <a:lnTo>
                  <a:pt x="302" y="118"/>
                </a:lnTo>
                <a:lnTo>
                  <a:pt x="291" y="128"/>
                </a:lnTo>
                <a:lnTo>
                  <a:pt x="284" y="140"/>
                </a:lnTo>
                <a:lnTo>
                  <a:pt x="279" y="153"/>
                </a:lnTo>
                <a:lnTo>
                  <a:pt x="278" y="166"/>
                </a:lnTo>
                <a:lnTo>
                  <a:pt x="280" y="180"/>
                </a:lnTo>
                <a:lnTo>
                  <a:pt x="287" y="205"/>
                </a:lnTo>
                <a:lnTo>
                  <a:pt x="296" y="232"/>
                </a:lnTo>
                <a:lnTo>
                  <a:pt x="303" y="264"/>
                </a:lnTo>
                <a:lnTo>
                  <a:pt x="310" y="300"/>
                </a:lnTo>
                <a:lnTo>
                  <a:pt x="314" y="335"/>
                </a:lnTo>
                <a:lnTo>
                  <a:pt x="313" y="368"/>
                </a:lnTo>
                <a:lnTo>
                  <a:pt x="313" y="371"/>
                </a:lnTo>
                <a:lnTo>
                  <a:pt x="312" y="374"/>
                </a:lnTo>
                <a:lnTo>
                  <a:pt x="312" y="376"/>
                </a:lnTo>
                <a:lnTo>
                  <a:pt x="312" y="376"/>
                </a:lnTo>
                <a:lnTo>
                  <a:pt x="308" y="376"/>
                </a:lnTo>
                <a:lnTo>
                  <a:pt x="302" y="374"/>
                </a:lnTo>
                <a:lnTo>
                  <a:pt x="294" y="372"/>
                </a:lnTo>
                <a:lnTo>
                  <a:pt x="284" y="368"/>
                </a:lnTo>
                <a:lnTo>
                  <a:pt x="272" y="362"/>
                </a:lnTo>
                <a:lnTo>
                  <a:pt x="258" y="353"/>
                </a:lnTo>
                <a:lnTo>
                  <a:pt x="239" y="341"/>
                </a:lnTo>
                <a:lnTo>
                  <a:pt x="219" y="326"/>
                </a:lnTo>
                <a:lnTo>
                  <a:pt x="214" y="322"/>
                </a:lnTo>
                <a:lnTo>
                  <a:pt x="204" y="317"/>
                </a:lnTo>
                <a:lnTo>
                  <a:pt x="191" y="315"/>
                </a:lnTo>
                <a:lnTo>
                  <a:pt x="180" y="316"/>
                </a:lnTo>
                <a:lnTo>
                  <a:pt x="170" y="321"/>
                </a:lnTo>
                <a:lnTo>
                  <a:pt x="161" y="328"/>
                </a:lnTo>
                <a:lnTo>
                  <a:pt x="156" y="337"/>
                </a:lnTo>
                <a:lnTo>
                  <a:pt x="152" y="345"/>
                </a:lnTo>
                <a:lnTo>
                  <a:pt x="149" y="353"/>
                </a:lnTo>
                <a:lnTo>
                  <a:pt x="148" y="359"/>
                </a:lnTo>
                <a:lnTo>
                  <a:pt x="147" y="366"/>
                </a:lnTo>
                <a:lnTo>
                  <a:pt x="148" y="378"/>
                </a:lnTo>
                <a:lnTo>
                  <a:pt x="152" y="390"/>
                </a:lnTo>
                <a:lnTo>
                  <a:pt x="159" y="402"/>
                </a:lnTo>
                <a:lnTo>
                  <a:pt x="260" y="518"/>
                </a:lnTo>
                <a:lnTo>
                  <a:pt x="362" y="630"/>
                </a:lnTo>
                <a:lnTo>
                  <a:pt x="464" y="738"/>
                </a:lnTo>
                <a:lnTo>
                  <a:pt x="564" y="841"/>
                </a:lnTo>
                <a:lnTo>
                  <a:pt x="555" y="848"/>
                </a:lnTo>
                <a:lnTo>
                  <a:pt x="521" y="829"/>
                </a:lnTo>
                <a:lnTo>
                  <a:pt x="485" y="808"/>
                </a:lnTo>
                <a:lnTo>
                  <a:pt x="447" y="785"/>
                </a:lnTo>
                <a:lnTo>
                  <a:pt x="407" y="760"/>
                </a:lnTo>
                <a:lnTo>
                  <a:pt x="367" y="734"/>
                </a:lnTo>
                <a:lnTo>
                  <a:pt x="326" y="708"/>
                </a:lnTo>
                <a:lnTo>
                  <a:pt x="286" y="681"/>
                </a:lnTo>
                <a:lnTo>
                  <a:pt x="246" y="654"/>
                </a:lnTo>
                <a:lnTo>
                  <a:pt x="210" y="626"/>
                </a:lnTo>
                <a:lnTo>
                  <a:pt x="174" y="599"/>
                </a:lnTo>
                <a:lnTo>
                  <a:pt x="141" y="572"/>
                </a:lnTo>
                <a:lnTo>
                  <a:pt x="112" y="547"/>
                </a:lnTo>
                <a:lnTo>
                  <a:pt x="86" y="522"/>
                </a:lnTo>
                <a:lnTo>
                  <a:pt x="65" y="499"/>
                </a:lnTo>
                <a:lnTo>
                  <a:pt x="49" y="477"/>
                </a:lnTo>
                <a:lnTo>
                  <a:pt x="30" y="441"/>
                </a:lnTo>
                <a:lnTo>
                  <a:pt x="15" y="405"/>
                </a:lnTo>
                <a:lnTo>
                  <a:pt x="5" y="366"/>
                </a:lnTo>
                <a:lnTo>
                  <a:pt x="0" y="325"/>
                </a:lnTo>
                <a:lnTo>
                  <a:pt x="1" y="286"/>
                </a:lnTo>
                <a:lnTo>
                  <a:pt x="6" y="245"/>
                </a:lnTo>
                <a:lnTo>
                  <a:pt x="18" y="205"/>
                </a:lnTo>
                <a:lnTo>
                  <a:pt x="33" y="168"/>
                </a:lnTo>
                <a:lnTo>
                  <a:pt x="53" y="134"/>
                </a:lnTo>
                <a:lnTo>
                  <a:pt x="77" y="102"/>
                </a:lnTo>
                <a:lnTo>
                  <a:pt x="106" y="74"/>
                </a:lnTo>
                <a:lnTo>
                  <a:pt x="137" y="49"/>
                </a:lnTo>
                <a:lnTo>
                  <a:pt x="168" y="31"/>
                </a:lnTo>
                <a:lnTo>
                  <a:pt x="200" y="18"/>
                </a:lnTo>
                <a:lnTo>
                  <a:pt x="233" y="7"/>
                </a:lnTo>
                <a:lnTo>
                  <a:pt x="267" y="2"/>
                </a:lnTo>
                <a:lnTo>
                  <a:pt x="3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810652" y="2044312"/>
            <a:ext cx="457200" cy="457200"/>
          </a:xfrm>
          <a:prstGeom prst="ellipse">
            <a:avLst/>
          </a:prstGeom>
          <a:solidFill>
            <a:schemeClr val="accent3">
              <a:lumMod val="20000"/>
              <a:lumOff val="80000"/>
            </a:schemeClr>
          </a:solidFill>
          <a:ln w="38100">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385987" y="1706866"/>
            <a:ext cx="4463585" cy="1200329"/>
          </a:xfrm>
          <a:prstGeom prst="rect">
            <a:avLst/>
          </a:prstGeom>
        </p:spPr>
        <p:txBody>
          <a:bodyPr wrap="square">
            <a:spAutoFit/>
          </a:bodyPr>
          <a:lstStyle/>
          <a:p>
            <a:pPr lvl="0"/>
            <a:r>
              <a:rPr lang="en-US" sz="2400" kern="0" dirty="0">
                <a:solidFill>
                  <a:schemeClr val="tx1">
                    <a:lumMod val="50000"/>
                    <a:lumOff val="50000"/>
                  </a:schemeClr>
                </a:solidFill>
                <a:latin typeface="Arial" pitchFamily="34" charset="0"/>
                <a:cs typeface="Arial" pitchFamily="34" charset="0"/>
              </a:rPr>
              <a:t>A project must be ARP-CLFRF- eligible AND authorized by state law</a:t>
            </a:r>
            <a:endParaRPr lang="en-US" sz="2400" dirty="0">
              <a:solidFill>
                <a:schemeClr val="tx1">
                  <a:lumMod val="50000"/>
                  <a:lumOff val="50000"/>
                </a:schemeClr>
              </a:solidFill>
              <a:latin typeface="Arial" pitchFamily="34" charset="0"/>
              <a:cs typeface="Arial" pitchFamily="34" charset="0"/>
            </a:endParaRPr>
          </a:p>
        </p:txBody>
      </p:sp>
      <p:sp>
        <p:nvSpPr>
          <p:cNvPr id="87" name="Oval 86"/>
          <p:cNvSpPr/>
          <p:nvPr/>
        </p:nvSpPr>
        <p:spPr>
          <a:xfrm>
            <a:off x="6443110" y="2077573"/>
            <a:ext cx="457200" cy="457200"/>
          </a:xfrm>
          <a:prstGeom prst="ellipse">
            <a:avLst/>
          </a:prstGeom>
          <a:solidFill>
            <a:schemeClr val="accent3">
              <a:lumMod val="20000"/>
              <a:lumOff val="80000"/>
            </a:schemeClr>
          </a:solidFill>
          <a:ln w="38100">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97" name="Rectangle 96"/>
          <p:cNvSpPr/>
          <p:nvPr/>
        </p:nvSpPr>
        <p:spPr>
          <a:xfrm>
            <a:off x="7051553" y="1706866"/>
            <a:ext cx="4734878" cy="1200329"/>
          </a:xfrm>
          <a:prstGeom prst="rect">
            <a:avLst/>
          </a:prstGeom>
        </p:spPr>
        <p:txBody>
          <a:bodyPr wrap="square">
            <a:spAutoFit/>
          </a:bodyPr>
          <a:lstStyle/>
          <a:p>
            <a:pPr lvl="0"/>
            <a:r>
              <a:rPr lang="en-US" sz="2400" kern="0" dirty="0">
                <a:solidFill>
                  <a:schemeClr val="tx1">
                    <a:lumMod val="50000"/>
                    <a:lumOff val="50000"/>
                  </a:schemeClr>
                </a:solidFill>
                <a:latin typeface="Arial" pitchFamily="34" charset="0"/>
                <a:cs typeface="Arial" pitchFamily="34" charset="0"/>
              </a:rPr>
              <a:t>A local government must follow BOTH federal and state compliance requirements</a:t>
            </a:r>
            <a:endParaRPr lang="en-US" sz="2400" dirty="0">
              <a:solidFill>
                <a:schemeClr val="tx1">
                  <a:lumMod val="50000"/>
                  <a:lumOff val="50000"/>
                </a:schemeClr>
              </a:solidFill>
              <a:latin typeface="Arial" pitchFamily="34" charset="0"/>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691677" y="453906"/>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ARP/CLFRF are Public Funds!</a:t>
            </a:r>
          </a:p>
        </p:txBody>
      </p:sp>
      <p:sp>
        <p:nvSpPr>
          <p:cNvPr id="72" name="Freeform 71">
            <a:extLst>
              <a:ext uri="{FF2B5EF4-FFF2-40B4-BE49-F238E27FC236}">
                <a16:creationId xmlns:a16="http://schemas.microsoft.com/office/drawing/2014/main" id="{C8FB8F91-0205-6B46-BDBD-8864B2B41A17}"/>
              </a:ext>
            </a:extLst>
          </p:cNvPr>
          <p:cNvSpPr/>
          <p:nvPr/>
        </p:nvSpPr>
        <p:spPr>
          <a:xfrm>
            <a:off x="6423859" y="3302853"/>
            <a:ext cx="3637294" cy="3193576"/>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alpha val="5375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73" name="Freeform 72">
            <a:extLst>
              <a:ext uri="{FF2B5EF4-FFF2-40B4-BE49-F238E27FC236}">
                <a16:creationId xmlns:a16="http://schemas.microsoft.com/office/drawing/2014/main" id="{7AF1C573-598D-0A44-BABE-4BA4BD092190}"/>
              </a:ext>
            </a:extLst>
          </p:cNvPr>
          <p:cNvSpPr/>
          <p:nvPr/>
        </p:nvSpPr>
        <p:spPr>
          <a:xfrm>
            <a:off x="7976496" y="3268286"/>
            <a:ext cx="3523827" cy="3262710"/>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alpha val="7625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1" name="Freeform 10"/>
          <p:cNvSpPr/>
          <p:nvPr/>
        </p:nvSpPr>
        <p:spPr>
          <a:xfrm>
            <a:off x="1878031" y="3337420"/>
            <a:ext cx="3637294" cy="3193576"/>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FFFF00">
              <a:alpha val="33000"/>
            </a:srgb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6" name="TextBox 5">
            <a:extLst>
              <a:ext uri="{FF2B5EF4-FFF2-40B4-BE49-F238E27FC236}">
                <a16:creationId xmlns:a16="http://schemas.microsoft.com/office/drawing/2014/main" id="{6399F2C8-021C-0741-96B5-D59522EC0C6F}"/>
              </a:ext>
            </a:extLst>
          </p:cNvPr>
          <p:cNvSpPr txBox="1"/>
          <p:nvPr/>
        </p:nvSpPr>
        <p:spPr>
          <a:xfrm>
            <a:off x="969496" y="4350230"/>
            <a:ext cx="2007167" cy="954107"/>
          </a:xfrm>
          <a:prstGeom prst="rect">
            <a:avLst/>
          </a:prstGeom>
          <a:noFill/>
        </p:spPr>
        <p:txBody>
          <a:bodyPr wrap="square" rtlCol="0">
            <a:spAutoFit/>
          </a:bodyPr>
          <a:lstStyle/>
          <a:p>
            <a:pPr algn="ctr"/>
            <a:r>
              <a:rPr lang="en-US" sz="2800" dirty="0"/>
              <a:t>ARP/CLFRF Eligible</a:t>
            </a:r>
          </a:p>
        </p:txBody>
      </p:sp>
      <p:sp>
        <p:nvSpPr>
          <p:cNvPr id="74" name="TextBox 73">
            <a:extLst>
              <a:ext uri="{FF2B5EF4-FFF2-40B4-BE49-F238E27FC236}">
                <a16:creationId xmlns:a16="http://schemas.microsoft.com/office/drawing/2014/main" id="{9ECB02D0-2D32-A945-A420-3E1261448251}"/>
              </a:ext>
            </a:extLst>
          </p:cNvPr>
          <p:cNvSpPr txBox="1"/>
          <p:nvPr/>
        </p:nvSpPr>
        <p:spPr>
          <a:xfrm>
            <a:off x="3367730" y="4350230"/>
            <a:ext cx="1825544" cy="954107"/>
          </a:xfrm>
          <a:prstGeom prst="rect">
            <a:avLst/>
          </a:prstGeom>
          <a:noFill/>
        </p:spPr>
        <p:txBody>
          <a:bodyPr wrap="square" rtlCol="0">
            <a:spAutoFit/>
          </a:bodyPr>
          <a:lstStyle/>
          <a:p>
            <a:pPr algn="ctr"/>
            <a:r>
              <a:rPr lang="en-US" sz="2800" dirty="0"/>
              <a:t>State Law Authority</a:t>
            </a:r>
          </a:p>
        </p:txBody>
      </p:sp>
      <p:sp>
        <p:nvSpPr>
          <p:cNvPr id="75" name="TextBox 74">
            <a:extLst>
              <a:ext uri="{FF2B5EF4-FFF2-40B4-BE49-F238E27FC236}">
                <a16:creationId xmlns:a16="http://schemas.microsoft.com/office/drawing/2014/main" id="{779CA155-74B8-BC4A-8079-085E9E0578C0}"/>
              </a:ext>
            </a:extLst>
          </p:cNvPr>
          <p:cNvSpPr txBox="1"/>
          <p:nvPr/>
        </p:nvSpPr>
        <p:spPr>
          <a:xfrm>
            <a:off x="6732860" y="4350230"/>
            <a:ext cx="2007167" cy="954107"/>
          </a:xfrm>
          <a:prstGeom prst="rect">
            <a:avLst/>
          </a:prstGeom>
          <a:noFill/>
        </p:spPr>
        <p:txBody>
          <a:bodyPr wrap="square" rtlCol="0">
            <a:spAutoFit/>
          </a:bodyPr>
          <a:lstStyle/>
          <a:p>
            <a:pPr algn="ctr"/>
            <a:r>
              <a:rPr lang="en-US" sz="2800" dirty="0"/>
              <a:t>Federal Law Compliance</a:t>
            </a:r>
          </a:p>
        </p:txBody>
      </p:sp>
      <p:sp>
        <p:nvSpPr>
          <p:cNvPr id="79" name="TextBox 78">
            <a:extLst>
              <a:ext uri="{FF2B5EF4-FFF2-40B4-BE49-F238E27FC236}">
                <a16:creationId xmlns:a16="http://schemas.microsoft.com/office/drawing/2014/main" id="{18FBFC4E-95C9-074A-BAAC-C55B614D384D}"/>
              </a:ext>
            </a:extLst>
          </p:cNvPr>
          <p:cNvSpPr txBox="1"/>
          <p:nvPr/>
        </p:nvSpPr>
        <p:spPr>
          <a:xfrm>
            <a:off x="9104585" y="4350230"/>
            <a:ext cx="2069441" cy="954107"/>
          </a:xfrm>
          <a:prstGeom prst="rect">
            <a:avLst/>
          </a:prstGeom>
          <a:noFill/>
        </p:spPr>
        <p:txBody>
          <a:bodyPr wrap="square" rtlCol="0">
            <a:spAutoFit/>
          </a:bodyPr>
          <a:lstStyle/>
          <a:p>
            <a:pPr algn="ctr"/>
            <a:r>
              <a:rPr lang="en-US" sz="2800" dirty="0"/>
              <a:t>State Law Compliance</a:t>
            </a:r>
          </a:p>
        </p:txBody>
      </p:sp>
    </p:spTree>
    <p:extLst>
      <p:ext uri="{BB962C8B-B14F-4D97-AF65-F5344CB8AC3E}">
        <p14:creationId xmlns:p14="http://schemas.microsoft.com/office/powerpoint/2010/main" val="3373582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714052" y="1040210"/>
          <a:ext cx="10477948"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Star with solid fill">
            <a:extLst>
              <a:ext uri="{FF2B5EF4-FFF2-40B4-BE49-F238E27FC236}">
                <a16:creationId xmlns:a16="http://schemas.microsoft.com/office/drawing/2014/main" id="{B0EF2AF5-C885-D34F-BD6E-835E41A6E7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4052" y="3147299"/>
            <a:ext cx="914400" cy="91440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Know Your Category!</a:t>
            </a:r>
          </a:p>
        </p:txBody>
      </p:sp>
    </p:spTree>
    <p:extLst>
      <p:ext uri="{BB962C8B-B14F-4D97-AF65-F5344CB8AC3E}">
        <p14:creationId xmlns:p14="http://schemas.microsoft.com/office/powerpoint/2010/main" val="40822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dirty="0">
                <a:solidFill>
                  <a:schemeClr val="bg1"/>
                </a:solidFill>
              </a:rPr>
              <a:t>Federal 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nvPr>
        </p:nvGraphicFramePr>
        <p:xfrm>
          <a:off x="0" y="773543"/>
          <a:ext cx="12192000" cy="464820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09137">
                <a:tc>
                  <a:txBody>
                    <a:bodyPr/>
                    <a:lstStyle/>
                    <a:p>
                      <a:pPr algn="ctr"/>
                      <a:r>
                        <a:rPr lang="en-US" sz="1600" dirty="0"/>
                        <a:t>Award Terms</a:t>
                      </a:r>
                    </a:p>
                  </a:txBody>
                  <a:tcPr/>
                </a:tc>
                <a:tc>
                  <a:txBody>
                    <a:bodyPr/>
                    <a:lstStyle/>
                    <a:p>
                      <a:pPr algn="ctr"/>
                      <a:r>
                        <a:rPr lang="en-US" dirty="0"/>
                        <a:t>Prohibited Expenditures </a:t>
                      </a:r>
                    </a:p>
                  </a:txBody>
                  <a:tcPr/>
                </a:tc>
                <a:tc>
                  <a:txBody>
                    <a:bodyPr/>
                    <a:lstStyle/>
                    <a:p>
                      <a:pPr algn="ctr"/>
                      <a:r>
                        <a:rPr lang="en-US" dirty="0"/>
                        <a:t>Uniform Guidance (UG)</a:t>
                      </a:r>
                    </a:p>
                  </a:txBody>
                  <a:tcPr/>
                </a:tc>
                <a:extLst>
                  <a:ext uri="{0D108BD9-81ED-4DB2-BD59-A6C34878D82A}">
                    <a16:rowId xmlns:a16="http://schemas.microsoft.com/office/drawing/2014/main" val="3392893364"/>
                  </a:ext>
                </a:extLst>
              </a:tr>
              <a:tr h="3657390">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 -- Document data elements for certain EC’s</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all applicable Uniform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dirty="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1238251" y="4989076"/>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local government agreed to as condition of receiving funds. </a:t>
            </a:r>
            <a:r>
              <a:rPr lang="en-US" b="1" dirty="0"/>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Final Rule prohibits certain expenditures no matter what. </a:t>
            </a:r>
            <a:r>
              <a:rPr lang="en-US" b="1" dirty="0"/>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1400" b="1" dirty="0"/>
              <a:t>Applies ONLY TO SOME projects and DOES NOT apply to Revenue Replacement</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 of federal compliance regulations that apply to federal awards.</a:t>
            </a:r>
          </a:p>
        </p:txBody>
      </p:sp>
    </p:spTree>
    <p:extLst>
      <p:ext uri="{BB962C8B-B14F-4D97-AF65-F5344CB8AC3E}">
        <p14:creationId xmlns:p14="http://schemas.microsoft.com/office/powerpoint/2010/main" val="154884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925DE4C-7990-4360-916E-20056D71FCEE}"/>
              </a:ext>
            </a:extLst>
          </p:cNvPr>
          <p:cNvSpPr>
            <a:spLocks noGrp="1" noChangeArrowheads="1"/>
          </p:cNvSpPr>
          <p:nvPr>
            <p:ph type="title"/>
          </p:nvPr>
        </p:nvSpPr>
        <p:spPr/>
        <p:txBody>
          <a:bodyPr/>
          <a:lstStyle/>
          <a:p>
            <a:pPr eaLnBrk="1" hangingPunct="1"/>
            <a:r>
              <a:rPr lang="en-US" altLang="LID8192"/>
              <a:t>Metropolitan Cities</a:t>
            </a:r>
          </a:p>
        </p:txBody>
      </p:sp>
      <p:graphicFrame>
        <p:nvGraphicFramePr>
          <p:cNvPr id="3" name="Table 3">
            <a:extLst>
              <a:ext uri="{FF2B5EF4-FFF2-40B4-BE49-F238E27FC236}">
                <a16:creationId xmlns:a16="http://schemas.microsoft.com/office/drawing/2014/main" id="{F9F67375-D433-41B3-B5FD-A12C66747820}"/>
              </a:ext>
            </a:extLst>
          </p:cNvPr>
          <p:cNvGraphicFramePr>
            <a:graphicFrameLocks noGrp="1"/>
          </p:cNvGraphicFramePr>
          <p:nvPr/>
        </p:nvGraphicFramePr>
        <p:xfrm>
          <a:off x="540551" y="1945639"/>
          <a:ext cx="10876131" cy="4739247"/>
        </p:xfrm>
        <a:graphic>
          <a:graphicData uri="http://schemas.openxmlformats.org/drawingml/2006/table">
            <a:tbl>
              <a:tblPr firstRow="1" bandRow="1">
                <a:tableStyleId>{69CF1AB2-1976-4502-BF36-3FF5EA218861}</a:tableStyleId>
              </a:tblPr>
              <a:tblGrid>
                <a:gridCol w="3625377">
                  <a:extLst>
                    <a:ext uri="{9D8B030D-6E8A-4147-A177-3AD203B41FA5}">
                      <a16:colId xmlns:a16="http://schemas.microsoft.com/office/drawing/2014/main" val="3028106007"/>
                    </a:ext>
                  </a:extLst>
                </a:gridCol>
                <a:gridCol w="3625377">
                  <a:extLst>
                    <a:ext uri="{9D8B030D-6E8A-4147-A177-3AD203B41FA5}">
                      <a16:colId xmlns:a16="http://schemas.microsoft.com/office/drawing/2014/main" val="4139503871"/>
                    </a:ext>
                  </a:extLst>
                </a:gridCol>
                <a:gridCol w="3625377">
                  <a:extLst>
                    <a:ext uri="{9D8B030D-6E8A-4147-A177-3AD203B41FA5}">
                      <a16:colId xmlns:a16="http://schemas.microsoft.com/office/drawing/2014/main" val="785550986"/>
                    </a:ext>
                  </a:extLst>
                </a:gridCol>
              </a:tblGrid>
              <a:tr h="526583">
                <a:tc>
                  <a:txBody>
                    <a:bodyPr/>
                    <a:lstStyle/>
                    <a:p>
                      <a:pPr algn="ctr"/>
                      <a:r>
                        <a:rPr lang="en-US" sz="2800" b="0"/>
                        <a:t>Apex</a:t>
                      </a:r>
                    </a:p>
                  </a:txBody>
                  <a:tcPr anchor="ctr"/>
                </a:tc>
                <a:tc>
                  <a:txBody>
                    <a:bodyPr/>
                    <a:lstStyle/>
                    <a:p>
                      <a:pPr algn="ctr"/>
                      <a:r>
                        <a:rPr lang="en-US" sz="2800" b="0"/>
                        <a:t>Gastonia</a:t>
                      </a:r>
                    </a:p>
                  </a:txBody>
                  <a:tcPr anchor="ctr"/>
                </a:tc>
                <a:tc>
                  <a:txBody>
                    <a:bodyPr/>
                    <a:lstStyle/>
                    <a:p>
                      <a:pPr algn="ctr"/>
                      <a:r>
                        <a:rPr lang="en-US" sz="2800" b="0"/>
                        <a:t>Lenoir</a:t>
                      </a:r>
                    </a:p>
                  </a:txBody>
                  <a:tcPr anchor="ctr"/>
                </a:tc>
                <a:extLst>
                  <a:ext uri="{0D108BD9-81ED-4DB2-BD59-A6C34878D82A}">
                    <a16:rowId xmlns:a16="http://schemas.microsoft.com/office/drawing/2014/main" val="74286058"/>
                  </a:ext>
                </a:extLst>
              </a:tr>
              <a:tr h="526583">
                <a:tc>
                  <a:txBody>
                    <a:bodyPr/>
                    <a:lstStyle/>
                    <a:p>
                      <a:pPr algn="ctr"/>
                      <a:r>
                        <a:rPr lang="en-US" sz="2800" b="0"/>
                        <a:t>Asheville</a:t>
                      </a:r>
                    </a:p>
                  </a:txBody>
                  <a:tcPr anchor="ctr"/>
                </a:tc>
                <a:tc>
                  <a:txBody>
                    <a:bodyPr/>
                    <a:lstStyle/>
                    <a:p>
                      <a:pPr algn="ctr"/>
                      <a:r>
                        <a:rPr lang="en-US" sz="2800" b="0"/>
                        <a:t>Goldsboro</a:t>
                      </a:r>
                    </a:p>
                  </a:txBody>
                  <a:tcPr anchor="ctr"/>
                </a:tc>
                <a:tc>
                  <a:txBody>
                    <a:bodyPr/>
                    <a:lstStyle/>
                    <a:p>
                      <a:pPr algn="ctr"/>
                      <a:r>
                        <a:rPr lang="en-US" sz="2800" b="0"/>
                        <a:t>Morganton</a:t>
                      </a:r>
                    </a:p>
                  </a:txBody>
                  <a:tcPr anchor="ctr"/>
                </a:tc>
                <a:extLst>
                  <a:ext uri="{0D108BD9-81ED-4DB2-BD59-A6C34878D82A}">
                    <a16:rowId xmlns:a16="http://schemas.microsoft.com/office/drawing/2014/main" val="802319585"/>
                  </a:ext>
                </a:extLst>
              </a:tr>
              <a:tr h="526583">
                <a:tc>
                  <a:txBody>
                    <a:bodyPr/>
                    <a:lstStyle/>
                    <a:p>
                      <a:pPr algn="ctr"/>
                      <a:r>
                        <a:rPr lang="en-US" sz="2800" b="0"/>
                        <a:t>Burlington</a:t>
                      </a:r>
                    </a:p>
                  </a:txBody>
                  <a:tcPr anchor="ctr"/>
                </a:tc>
                <a:tc>
                  <a:txBody>
                    <a:bodyPr/>
                    <a:lstStyle/>
                    <a:p>
                      <a:pPr algn="ctr"/>
                      <a:r>
                        <a:rPr lang="en-US" sz="2800" b="0"/>
                        <a:t>Greensboro</a:t>
                      </a:r>
                    </a:p>
                  </a:txBody>
                  <a:tcPr anchor="ctr"/>
                </a:tc>
                <a:tc>
                  <a:txBody>
                    <a:bodyPr/>
                    <a:lstStyle/>
                    <a:p>
                      <a:pPr algn="ctr"/>
                      <a:r>
                        <a:rPr lang="en-US" sz="2800" b="0"/>
                        <a:t>New Bern</a:t>
                      </a:r>
                    </a:p>
                  </a:txBody>
                  <a:tcPr anchor="ctr"/>
                </a:tc>
                <a:extLst>
                  <a:ext uri="{0D108BD9-81ED-4DB2-BD59-A6C34878D82A}">
                    <a16:rowId xmlns:a16="http://schemas.microsoft.com/office/drawing/2014/main" val="284145052"/>
                  </a:ext>
                </a:extLst>
              </a:tr>
              <a:tr h="526583">
                <a:tc>
                  <a:txBody>
                    <a:bodyPr/>
                    <a:lstStyle/>
                    <a:p>
                      <a:pPr algn="ctr"/>
                      <a:r>
                        <a:rPr lang="en-US" sz="2800" b="0"/>
                        <a:t>Cary</a:t>
                      </a:r>
                    </a:p>
                  </a:txBody>
                  <a:tcPr anchor="ctr"/>
                </a:tc>
                <a:tc>
                  <a:txBody>
                    <a:bodyPr/>
                    <a:lstStyle/>
                    <a:p>
                      <a:pPr algn="ctr"/>
                      <a:r>
                        <a:rPr lang="en-US" sz="2800" b="0"/>
                        <a:t>Greenville</a:t>
                      </a:r>
                    </a:p>
                  </a:txBody>
                  <a:tcPr anchor="ctr"/>
                </a:tc>
                <a:tc>
                  <a:txBody>
                    <a:bodyPr/>
                    <a:lstStyle/>
                    <a:p>
                      <a:pPr algn="ctr"/>
                      <a:r>
                        <a:rPr lang="en-US" sz="2800" b="0"/>
                        <a:t>Raleigh</a:t>
                      </a:r>
                    </a:p>
                  </a:txBody>
                  <a:tcPr anchor="ctr"/>
                </a:tc>
                <a:extLst>
                  <a:ext uri="{0D108BD9-81ED-4DB2-BD59-A6C34878D82A}">
                    <a16:rowId xmlns:a16="http://schemas.microsoft.com/office/drawing/2014/main" val="2735197205"/>
                  </a:ext>
                </a:extLst>
              </a:tr>
              <a:tr h="526583">
                <a:tc>
                  <a:txBody>
                    <a:bodyPr/>
                    <a:lstStyle/>
                    <a:p>
                      <a:pPr algn="ctr"/>
                      <a:r>
                        <a:rPr lang="en-US" sz="2800" b="0"/>
                        <a:t>Chapel Hill</a:t>
                      </a:r>
                    </a:p>
                  </a:txBody>
                  <a:tcPr anchor="ctr"/>
                </a:tc>
                <a:tc>
                  <a:txBody>
                    <a:bodyPr/>
                    <a:lstStyle/>
                    <a:p>
                      <a:pPr algn="ctr"/>
                      <a:r>
                        <a:rPr lang="en-US" sz="2800" b="0"/>
                        <a:t>Hickory</a:t>
                      </a:r>
                    </a:p>
                  </a:txBody>
                  <a:tcPr anchor="ctr"/>
                </a:tc>
                <a:tc>
                  <a:txBody>
                    <a:bodyPr/>
                    <a:lstStyle/>
                    <a:p>
                      <a:pPr algn="ctr"/>
                      <a:r>
                        <a:rPr lang="en-US" sz="2800" b="0"/>
                        <a:t>Rocky Mount</a:t>
                      </a:r>
                    </a:p>
                  </a:txBody>
                  <a:tcPr anchor="ctr"/>
                </a:tc>
                <a:extLst>
                  <a:ext uri="{0D108BD9-81ED-4DB2-BD59-A6C34878D82A}">
                    <a16:rowId xmlns:a16="http://schemas.microsoft.com/office/drawing/2014/main" val="1359437059"/>
                  </a:ext>
                </a:extLst>
              </a:tr>
              <a:tr h="526583">
                <a:tc>
                  <a:txBody>
                    <a:bodyPr/>
                    <a:lstStyle/>
                    <a:p>
                      <a:pPr algn="ctr"/>
                      <a:r>
                        <a:rPr lang="en-US" sz="2800" b="0"/>
                        <a:t>Charlotte</a:t>
                      </a:r>
                    </a:p>
                  </a:txBody>
                  <a:tcPr anchor="ctr"/>
                </a:tc>
                <a:tc>
                  <a:txBody>
                    <a:bodyPr/>
                    <a:lstStyle/>
                    <a:p>
                      <a:pPr algn="ctr"/>
                      <a:r>
                        <a:rPr lang="en-US" sz="2800" b="0"/>
                        <a:t>High Point</a:t>
                      </a:r>
                    </a:p>
                  </a:txBody>
                  <a:tcPr anchor="ctr"/>
                </a:tc>
                <a:tc>
                  <a:txBody>
                    <a:bodyPr/>
                    <a:lstStyle/>
                    <a:p>
                      <a:pPr algn="ctr"/>
                      <a:r>
                        <a:rPr lang="en-US" sz="2800" b="0"/>
                        <a:t>Salisbury</a:t>
                      </a:r>
                    </a:p>
                  </a:txBody>
                  <a:tcPr anchor="ctr"/>
                </a:tc>
                <a:extLst>
                  <a:ext uri="{0D108BD9-81ED-4DB2-BD59-A6C34878D82A}">
                    <a16:rowId xmlns:a16="http://schemas.microsoft.com/office/drawing/2014/main" val="1254615349"/>
                  </a:ext>
                </a:extLst>
              </a:tr>
              <a:tr h="526583">
                <a:tc>
                  <a:txBody>
                    <a:bodyPr/>
                    <a:lstStyle/>
                    <a:p>
                      <a:pPr algn="ctr"/>
                      <a:r>
                        <a:rPr lang="en-US" sz="2800" b="0"/>
                        <a:t>Concord</a:t>
                      </a:r>
                    </a:p>
                  </a:txBody>
                  <a:tcPr anchor="ctr"/>
                </a:tc>
                <a:tc>
                  <a:txBody>
                    <a:bodyPr/>
                    <a:lstStyle/>
                    <a:p>
                      <a:pPr algn="ctr"/>
                      <a:r>
                        <a:rPr lang="en-US" sz="2800" b="0"/>
                        <a:t>Huntersville</a:t>
                      </a:r>
                    </a:p>
                  </a:txBody>
                  <a:tcPr anchor="ctr"/>
                </a:tc>
                <a:tc>
                  <a:txBody>
                    <a:bodyPr/>
                    <a:lstStyle/>
                    <a:p>
                      <a:pPr algn="ctr"/>
                      <a:r>
                        <a:rPr lang="en-US" sz="2800" b="0"/>
                        <a:t>Wilmington</a:t>
                      </a:r>
                    </a:p>
                  </a:txBody>
                  <a:tcPr anchor="ctr"/>
                </a:tc>
                <a:extLst>
                  <a:ext uri="{0D108BD9-81ED-4DB2-BD59-A6C34878D82A}">
                    <a16:rowId xmlns:a16="http://schemas.microsoft.com/office/drawing/2014/main" val="3438544473"/>
                  </a:ext>
                </a:extLst>
              </a:tr>
              <a:tr h="526583">
                <a:tc>
                  <a:txBody>
                    <a:bodyPr/>
                    <a:lstStyle/>
                    <a:p>
                      <a:pPr algn="ctr"/>
                      <a:r>
                        <a:rPr lang="en-US" sz="2800" b="0"/>
                        <a:t>Durham</a:t>
                      </a:r>
                    </a:p>
                  </a:txBody>
                  <a:tcPr anchor="ctr"/>
                </a:tc>
                <a:tc>
                  <a:txBody>
                    <a:bodyPr/>
                    <a:lstStyle/>
                    <a:p>
                      <a:pPr algn="ctr"/>
                      <a:r>
                        <a:rPr lang="en-US" sz="2800" b="0"/>
                        <a:t>Jacksonville</a:t>
                      </a:r>
                    </a:p>
                  </a:txBody>
                  <a:tcPr anchor="ctr"/>
                </a:tc>
                <a:tc>
                  <a:txBody>
                    <a:bodyPr/>
                    <a:lstStyle/>
                    <a:p>
                      <a:pPr algn="ctr"/>
                      <a:r>
                        <a:rPr lang="en-US" sz="2800" b="0"/>
                        <a:t>Winston-Salem</a:t>
                      </a:r>
                    </a:p>
                  </a:txBody>
                  <a:tcPr anchor="ctr"/>
                </a:tc>
                <a:extLst>
                  <a:ext uri="{0D108BD9-81ED-4DB2-BD59-A6C34878D82A}">
                    <a16:rowId xmlns:a16="http://schemas.microsoft.com/office/drawing/2014/main" val="3503708599"/>
                  </a:ext>
                </a:extLst>
              </a:tr>
              <a:tr h="526583">
                <a:tc>
                  <a:txBody>
                    <a:bodyPr/>
                    <a:lstStyle/>
                    <a:p>
                      <a:pPr algn="ctr"/>
                      <a:r>
                        <a:rPr lang="en-US" sz="2800" b="0"/>
                        <a:t>Fayetteville</a:t>
                      </a:r>
                    </a:p>
                  </a:txBody>
                  <a:tcPr anchor="ctr"/>
                </a:tc>
                <a:tc>
                  <a:txBody>
                    <a:bodyPr/>
                    <a:lstStyle/>
                    <a:p>
                      <a:pPr algn="ctr"/>
                      <a:r>
                        <a:rPr lang="en-US" sz="2800" b="0"/>
                        <a:t>Kannapolis</a:t>
                      </a:r>
                    </a:p>
                  </a:txBody>
                  <a:tcPr anchor="ctr"/>
                </a:tc>
                <a:tc>
                  <a:txBody>
                    <a:bodyPr/>
                    <a:lstStyle/>
                    <a:p>
                      <a:pPr algn="ctr"/>
                      <a:endParaRPr lang="en-US" sz="2800" b="0">
                        <a:highlight>
                          <a:srgbClr val="000000"/>
                        </a:highlight>
                      </a:endParaRPr>
                    </a:p>
                  </a:txBody>
                  <a:tcPr anchor="ctr"/>
                </a:tc>
                <a:extLst>
                  <a:ext uri="{0D108BD9-81ED-4DB2-BD59-A6C34878D82A}">
                    <a16:rowId xmlns:a16="http://schemas.microsoft.com/office/drawing/2014/main" val="2582135022"/>
                  </a:ext>
                </a:extLst>
              </a:tr>
            </a:tbl>
          </a:graphicData>
        </a:graphic>
      </p:graphicFrame>
    </p:spTree>
    <p:extLst>
      <p:ext uri="{BB962C8B-B14F-4D97-AF65-F5344CB8AC3E}">
        <p14:creationId xmlns:p14="http://schemas.microsoft.com/office/powerpoint/2010/main" val="258240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cxnSp>
        <p:nvCxnSpPr>
          <p:cNvPr id="21" name="Straight Connector 20"/>
          <p:cNvCxnSpPr/>
          <p:nvPr/>
        </p:nvCxnSpPr>
        <p:spPr>
          <a:xfrm>
            <a:off x="8977745" y="5106921"/>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39491" y="3694928"/>
            <a:ext cx="0" cy="1463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10145452" y="2339740"/>
            <a:ext cx="7645" cy="14133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6763" y="2339740"/>
            <a:ext cx="7406640" cy="20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9491" y="3726732"/>
            <a:ext cx="59139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39491" y="5132895"/>
            <a:ext cx="47501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5136" y="5995553"/>
            <a:ext cx="39426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136" y="5963748"/>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50878" y="1181719"/>
            <a:ext cx="2098305" cy="2052063"/>
          </a:xfrm>
          <a:prstGeom prst="ellips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186446" y="3558546"/>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49" name="Oval 48"/>
          <p:cNvSpPr/>
          <p:nvPr/>
        </p:nvSpPr>
        <p:spPr>
          <a:xfrm>
            <a:off x="7501542" y="206392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1" name="Oval 50"/>
          <p:cNvSpPr/>
          <p:nvPr/>
        </p:nvSpPr>
        <p:spPr>
          <a:xfrm>
            <a:off x="7605891" y="487474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2" name="Oval 51"/>
          <p:cNvSpPr/>
          <p:nvPr/>
        </p:nvSpPr>
        <p:spPr>
          <a:xfrm>
            <a:off x="4796343" y="614111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20" name="Rectangle 19"/>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ARP/CSLFRF Timing</a:t>
            </a:r>
          </a:p>
        </p:txBody>
      </p:sp>
      <p:sp>
        <p:nvSpPr>
          <p:cNvPr id="2" name="Rectangle 1"/>
          <p:cNvSpPr/>
          <p:nvPr/>
        </p:nvSpPr>
        <p:spPr>
          <a:xfrm>
            <a:off x="1245983" y="1682474"/>
            <a:ext cx="1708094" cy="1200329"/>
          </a:xfrm>
          <a:prstGeom prst="rect">
            <a:avLst/>
          </a:prstGeom>
        </p:spPr>
        <p:txBody>
          <a:bodyPr wrap="square">
            <a:spAutoFit/>
          </a:bodyPr>
          <a:lstStyle/>
          <a:p>
            <a:pPr algn="ctr"/>
            <a:r>
              <a:rPr lang="en-US" b="1" cap="all">
                <a:solidFill>
                  <a:schemeClr val="bg1"/>
                </a:solidFill>
                <a:latin typeface="Arial" panose="020B0604020202020204" pitchFamily="34" charset="0"/>
                <a:cs typeface="Arial" panose="020B0604020202020204" pitchFamily="34" charset="0"/>
              </a:rPr>
              <a:t>January 27,</a:t>
            </a:r>
          </a:p>
          <a:p>
            <a:pPr algn="ctr"/>
            <a:r>
              <a:rPr lang="en-US" b="1" cap="all">
                <a:solidFill>
                  <a:schemeClr val="bg1"/>
                </a:solidFill>
                <a:latin typeface="Arial" panose="020B0604020202020204" pitchFamily="34" charset="0"/>
                <a:cs typeface="Arial" panose="020B0604020202020204" pitchFamily="34" charset="0"/>
              </a:rPr>
              <a:t>2020:</a:t>
            </a:r>
          </a:p>
          <a:p>
            <a:pPr algn="ctr"/>
            <a:r>
              <a:rPr lang="en-US" b="1" cap="all">
                <a:solidFill>
                  <a:schemeClr val="bg1"/>
                </a:solidFill>
                <a:latin typeface="Arial" panose="020B0604020202020204" pitchFamily="34" charset="0"/>
                <a:cs typeface="Arial" panose="020B0604020202020204" pitchFamily="34" charset="0"/>
              </a:rPr>
              <a:t>Pandemic Begins</a:t>
            </a:r>
          </a:p>
        </p:txBody>
      </p:sp>
      <p:sp>
        <p:nvSpPr>
          <p:cNvPr id="23" name="Rectangle 22"/>
          <p:cNvSpPr/>
          <p:nvPr/>
        </p:nvSpPr>
        <p:spPr>
          <a:xfrm>
            <a:off x="9659994" y="3715850"/>
            <a:ext cx="2532006"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First ½ Distribution</a:t>
            </a:r>
          </a:p>
        </p:txBody>
      </p:sp>
      <p:sp>
        <p:nvSpPr>
          <p:cNvPr id="24" name="Rectangle 23"/>
          <p:cNvSpPr/>
          <p:nvPr/>
        </p:nvSpPr>
        <p:spPr>
          <a:xfrm>
            <a:off x="5285805" y="6145228"/>
            <a:ext cx="3427220"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2026:</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All Funds Fully Expended</a:t>
            </a:r>
          </a:p>
        </p:txBody>
      </p:sp>
      <p:sp>
        <p:nvSpPr>
          <p:cNvPr id="25" name="Rectangle 24"/>
          <p:cNvSpPr/>
          <p:nvPr/>
        </p:nvSpPr>
        <p:spPr>
          <a:xfrm>
            <a:off x="7957252" y="1361184"/>
            <a:ext cx="3405484" cy="861774"/>
          </a:xfrm>
          <a:prstGeom prst="rect">
            <a:avLst/>
          </a:prstGeom>
        </p:spPr>
        <p:txBody>
          <a:bodyPr wrap="none">
            <a:spAutoFit/>
          </a:bodyPr>
          <a:lstStyle/>
          <a:p>
            <a:pPr algn="ctr"/>
            <a:endParaRPr lang="en-US" b="1" cap="all">
              <a:solidFill>
                <a:schemeClr val="tx1">
                  <a:lumMod val="50000"/>
                  <a:lumOff val="50000"/>
                </a:schemeClr>
              </a:solidFill>
              <a:latin typeface="Arial" panose="020B0604020202020204" pitchFamily="34" charset="0"/>
              <a:cs typeface="Arial" panose="020B0604020202020204" pitchFamily="34" charset="0"/>
            </a:endParaRPr>
          </a:p>
          <a:p>
            <a:r>
              <a:rPr lang="en-US" sz="1600" b="1" cap="all">
                <a:solidFill>
                  <a:schemeClr val="tx1">
                    <a:lumMod val="50000"/>
                    <a:lumOff val="50000"/>
                  </a:schemeClr>
                </a:solidFill>
                <a:latin typeface="Arial" panose="020B0604020202020204" pitchFamily="34" charset="0"/>
                <a:cs typeface="Arial" panose="020B0604020202020204" pitchFamily="34" charset="0"/>
              </a:rPr>
              <a:t>March 3, 2021:</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ARP/CLFRF Effective Date</a:t>
            </a:r>
          </a:p>
        </p:txBody>
      </p:sp>
      <p:sp>
        <p:nvSpPr>
          <p:cNvPr id="27" name="Rectangle 26"/>
          <p:cNvSpPr/>
          <p:nvPr/>
        </p:nvSpPr>
        <p:spPr>
          <a:xfrm>
            <a:off x="7967144" y="4477795"/>
            <a:ext cx="2803973"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2022:</a:t>
            </a:r>
          </a:p>
          <a:p>
            <a:r>
              <a:rPr lang="en-US" sz="1600" b="1" cap="all">
                <a:solidFill>
                  <a:schemeClr val="tx1">
                    <a:lumMod val="50000"/>
                    <a:lumOff val="50000"/>
                  </a:schemeClr>
                </a:solidFill>
                <a:latin typeface="Arial" panose="020B0604020202020204" pitchFamily="34" charset="0"/>
                <a:cs typeface="Arial" panose="020B0604020202020204" pitchFamily="34" charset="0"/>
              </a:rPr>
              <a:t>Second ½ Distribution</a:t>
            </a:r>
          </a:p>
        </p:txBody>
      </p:sp>
      <p:sp>
        <p:nvSpPr>
          <p:cNvPr id="29" name="Oval 28">
            <a:extLst>
              <a:ext uri="{FF2B5EF4-FFF2-40B4-BE49-F238E27FC236}">
                <a16:creationId xmlns:a16="http://schemas.microsoft.com/office/drawing/2014/main" id="{4C7C9F25-07C2-B04C-81D0-4FA045859805}"/>
              </a:ext>
            </a:extLst>
          </p:cNvPr>
          <p:cNvSpPr/>
          <p:nvPr/>
        </p:nvSpPr>
        <p:spPr>
          <a:xfrm>
            <a:off x="8717139" y="5712630"/>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3406829-D8BB-2549-A0EE-0A4A1B5F5AA7}"/>
              </a:ext>
            </a:extLst>
          </p:cNvPr>
          <p:cNvSpPr/>
          <p:nvPr/>
        </p:nvSpPr>
        <p:spPr>
          <a:xfrm>
            <a:off x="9216536" y="5721215"/>
            <a:ext cx="2941773"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2024:</a:t>
            </a:r>
          </a:p>
          <a:p>
            <a:r>
              <a:rPr lang="en-US" sz="1600" b="1" cap="all">
                <a:solidFill>
                  <a:schemeClr val="tx1">
                    <a:lumMod val="50000"/>
                    <a:lumOff val="50000"/>
                  </a:schemeClr>
                </a:solidFill>
                <a:latin typeface="Arial" panose="020B0604020202020204" pitchFamily="34" charset="0"/>
                <a:cs typeface="Arial" panose="020B0604020202020204" pitchFamily="34" charset="0"/>
              </a:rPr>
              <a:t>All Funds Obligated</a:t>
            </a:r>
          </a:p>
        </p:txBody>
      </p:sp>
      <p:sp>
        <p:nvSpPr>
          <p:cNvPr id="3" name="Rectangle 2">
            <a:extLst>
              <a:ext uri="{FF2B5EF4-FFF2-40B4-BE49-F238E27FC236}">
                <a16:creationId xmlns:a16="http://schemas.microsoft.com/office/drawing/2014/main" id="{7D55F5AA-1B94-7147-92FA-6BCB18819275}"/>
              </a:ext>
            </a:extLst>
          </p:cNvPr>
          <p:cNvSpPr/>
          <p:nvPr/>
        </p:nvSpPr>
        <p:spPr>
          <a:xfrm>
            <a:off x="99550" y="3359571"/>
            <a:ext cx="3789235" cy="3208296"/>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a:solidFill>
                  <a:schemeClr val="accent1"/>
                </a:solidFill>
              </a:rPr>
              <a:t>Premium Pay: </a:t>
            </a:r>
            <a:r>
              <a:rPr lang="en-US" sz="1600">
                <a:solidFill>
                  <a:schemeClr val="accent1"/>
                </a:solidFill>
              </a:rPr>
              <a:t>May be applied retroactively to beginning of pandemic</a:t>
            </a:r>
          </a:p>
          <a:p>
            <a:pPr marL="285750" indent="-285750">
              <a:spcBef>
                <a:spcPts val="600"/>
              </a:spcBef>
              <a:buFont typeface="Arial" panose="020B0604020202020204" pitchFamily="34" charset="0"/>
              <a:buChar char="•"/>
            </a:pPr>
            <a:r>
              <a:rPr lang="en-US" sz="1600" b="1">
                <a:solidFill>
                  <a:schemeClr val="accent1"/>
                </a:solidFill>
              </a:rPr>
              <a:t>Assistance Programs</a:t>
            </a:r>
            <a:r>
              <a:rPr lang="en-US" sz="1600">
                <a:solidFill>
                  <a:schemeClr val="accent1"/>
                </a:solidFill>
              </a:rPr>
              <a:t>: May address negative impacts from beginning of pandemic</a:t>
            </a:r>
          </a:p>
          <a:p>
            <a:pPr marL="285750" indent="-285750">
              <a:spcBef>
                <a:spcPts val="600"/>
              </a:spcBef>
              <a:buFont typeface="Arial" panose="020B0604020202020204" pitchFamily="34" charset="0"/>
              <a:buChar char="•"/>
            </a:pPr>
            <a:r>
              <a:rPr lang="en-US" sz="1600" b="1">
                <a:solidFill>
                  <a:schemeClr val="accent1"/>
                </a:solidFill>
              </a:rPr>
              <a:t>Revenue Loss: </a:t>
            </a:r>
            <a:r>
              <a:rPr lang="en-US" sz="1600">
                <a:solidFill>
                  <a:schemeClr val="accent1"/>
                </a:solidFill>
              </a:rPr>
              <a:t>Will be calculated from beginning of pandemic. May cover expenses from March 3, 2021 onward</a:t>
            </a:r>
          </a:p>
          <a:p>
            <a:pPr marL="285750" indent="-285750">
              <a:spcBef>
                <a:spcPts val="600"/>
              </a:spcBef>
              <a:buFont typeface="Arial" panose="020B0604020202020204" pitchFamily="34" charset="0"/>
              <a:buChar char="•"/>
            </a:pPr>
            <a:r>
              <a:rPr lang="en-US" sz="1600" b="1">
                <a:solidFill>
                  <a:schemeClr val="accent1"/>
                </a:solidFill>
              </a:rPr>
              <a:t>Water/Wastewater/Broadband: </a:t>
            </a:r>
            <a:r>
              <a:rPr lang="en-US" sz="1600">
                <a:solidFill>
                  <a:schemeClr val="accent1"/>
                </a:solidFill>
              </a:rPr>
              <a:t>May be used for projects that started before March 3, 2021, but only for expenses after that date</a:t>
            </a:r>
          </a:p>
        </p:txBody>
      </p:sp>
      <p:sp>
        <p:nvSpPr>
          <p:cNvPr id="31" name="Oval 30">
            <a:extLst>
              <a:ext uri="{FF2B5EF4-FFF2-40B4-BE49-F238E27FC236}">
                <a16:creationId xmlns:a16="http://schemas.microsoft.com/office/drawing/2014/main" id="{873228A0-0D2A-C748-9FFB-CEE7C54CB107}"/>
              </a:ext>
            </a:extLst>
          </p:cNvPr>
          <p:cNvSpPr/>
          <p:nvPr/>
        </p:nvSpPr>
        <p:spPr>
          <a:xfrm>
            <a:off x="9892493" y="2778101"/>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841931B-2B97-1846-A6EC-182FA2C8F21B}"/>
              </a:ext>
            </a:extLst>
          </p:cNvPr>
          <p:cNvSpPr/>
          <p:nvPr/>
        </p:nvSpPr>
        <p:spPr>
          <a:xfrm>
            <a:off x="7391580" y="2741879"/>
            <a:ext cx="2365102" cy="584775"/>
          </a:xfrm>
          <a:prstGeom prst="rect">
            <a:avLst/>
          </a:prstGeom>
        </p:spPr>
        <p:txBody>
          <a:bodyPr wrap="square">
            <a:spAutoFit/>
          </a:bodyPr>
          <a:lstStyle/>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May 2021:</a:t>
            </a:r>
          </a:p>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Interim Final Rule</a:t>
            </a:r>
          </a:p>
        </p:txBody>
      </p:sp>
      <p:sp>
        <p:nvSpPr>
          <p:cNvPr id="33" name="Rectangle 32">
            <a:extLst>
              <a:ext uri="{FF2B5EF4-FFF2-40B4-BE49-F238E27FC236}">
                <a16:creationId xmlns:a16="http://schemas.microsoft.com/office/drawing/2014/main" id="{E6C8610E-7661-124F-803A-6419613A75D0}"/>
              </a:ext>
            </a:extLst>
          </p:cNvPr>
          <p:cNvSpPr/>
          <p:nvPr/>
        </p:nvSpPr>
        <p:spPr>
          <a:xfrm>
            <a:off x="4931705" y="3752707"/>
            <a:ext cx="3763064"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Fall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Various Compliance Guides</a:t>
            </a:r>
          </a:p>
        </p:txBody>
      </p:sp>
      <p:sp>
        <p:nvSpPr>
          <p:cNvPr id="34" name="Oval 33">
            <a:extLst>
              <a:ext uri="{FF2B5EF4-FFF2-40B4-BE49-F238E27FC236}">
                <a16:creationId xmlns:a16="http://schemas.microsoft.com/office/drawing/2014/main" id="{3BBA37C3-8A20-BB4B-BE6A-097B4E9B84C7}"/>
              </a:ext>
            </a:extLst>
          </p:cNvPr>
          <p:cNvSpPr/>
          <p:nvPr/>
        </p:nvSpPr>
        <p:spPr>
          <a:xfrm>
            <a:off x="6149204" y="3466128"/>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09A5B94C-FCA4-A441-943D-9C0B7EA303CF}"/>
              </a:ext>
            </a:extLst>
          </p:cNvPr>
          <p:cNvSpPr/>
          <p:nvPr/>
        </p:nvSpPr>
        <p:spPr>
          <a:xfrm>
            <a:off x="3989434" y="451332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1D70A1F-A55A-0049-B4F1-B637C840135D}"/>
              </a:ext>
            </a:extLst>
          </p:cNvPr>
          <p:cNvSpPr/>
          <p:nvPr/>
        </p:nvSpPr>
        <p:spPr>
          <a:xfrm>
            <a:off x="4537091" y="4589902"/>
            <a:ext cx="3042350" cy="338554"/>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January 2022: Final Rule</a:t>
            </a:r>
          </a:p>
        </p:txBody>
      </p:sp>
      <p:sp>
        <p:nvSpPr>
          <p:cNvPr id="4" name="Rectangle 3">
            <a:extLst>
              <a:ext uri="{FF2B5EF4-FFF2-40B4-BE49-F238E27FC236}">
                <a16:creationId xmlns:a16="http://schemas.microsoft.com/office/drawing/2014/main" id="{B95FF74C-B8EF-524F-9355-11645F72E2FD}"/>
              </a:ext>
            </a:extLst>
          </p:cNvPr>
          <p:cNvSpPr/>
          <p:nvPr/>
        </p:nvSpPr>
        <p:spPr>
          <a:xfrm>
            <a:off x="4055841" y="3682434"/>
            <a:ext cx="5963132" cy="1704088"/>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400" i="1" dirty="0"/>
              <a:t>Obligation </a:t>
            </a:r>
            <a:r>
              <a:rPr lang="en-US" sz="2400" dirty="0"/>
              <a:t>means an order placed for property and services and entering into contracts, subawards, and similar transactions that require payment. </a:t>
            </a:r>
          </a:p>
        </p:txBody>
      </p:sp>
      <p:sp>
        <p:nvSpPr>
          <p:cNvPr id="5" name="Oval 4">
            <a:extLst>
              <a:ext uri="{FF2B5EF4-FFF2-40B4-BE49-F238E27FC236}">
                <a16:creationId xmlns:a16="http://schemas.microsoft.com/office/drawing/2014/main" id="{24429F61-D9E5-5543-974F-99B22812D6D7}"/>
              </a:ext>
            </a:extLst>
          </p:cNvPr>
          <p:cNvSpPr/>
          <p:nvPr/>
        </p:nvSpPr>
        <p:spPr>
          <a:xfrm>
            <a:off x="9139792" y="5498086"/>
            <a:ext cx="2644216" cy="103103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2372854" y="141993"/>
          <a:ext cx="9523194" cy="1571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Pentagon 13">
            <a:extLst>
              <a:ext uri="{FF2B5EF4-FFF2-40B4-BE49-F238E27FC236}">
                <a16:creationId xmlns:a16="http://schemas.microsoft.com/office/drawing/2014/main" id="{002FC9BC-DBD8-1941-832F-6407AF9909E1}"/>
              </a:ext>
            </a:extLst>
          </p:cNvPr>
          <p:cNvSpPr/>
          <p:nvPr/>
        </p:nvSpPr>
        <p:spPr>
          <a:xfrm>
            <a:off x="2372854" y="1410779"/>
            <a:ext cx="4359537" cy="2613590"/>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17F65F-9A5F-8B4B-93E3-5B12B53B4790}"/>
              </a:ext>
            </a:extLst>
          </p:cNvPr>
          <p:cNvSpPr/>
          <p:nvPr/>
        </p:nvSpPr>
        <p:spPr>
          <a:xfrm>
            <a:off x="1" y="-1"/>
            <a:ext cx="2668806" cy="3429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t>If ARP/CSLFRF allocation is between $0 and $10 million, may spend all ARP/CSLFRF funds in this category. </a:t>
            </a:r>
          </a:p>
          <a:p>
            <a:pPr marL="180975"/>
            <a:endParaRPr lang="en-US" sz="1100" dirty="0"/>
          </a:p>
          <a:p>
            <a:pPr marL="180975"/>
            <a:r>
              <a:rPr lang="en-US" sz="2000" dirty="0"/>
              <a:t>DO NOT HAVE TO SHOW ANY ACTUAL REVENUE LOSS!!!</a:t>
            </a:r>
          </a:p>
        </p:txBody>
      </p:sp>
      <p:sp>
        <p:nvSpPr>
          <p:cNvPr id="8" name="Rectangle 7">
            <a:extLst>
              <a:ext uri="{FF2B5EF4-FFF2-40B4-BE49-F238E27FC236}">
                <a16:creationId xmlns:a16="http://schemas.microsoft.com/office/drawing/2014/main" id="{1D2EE8FB-B04E-3F4B-AABF-7565457DB93D}"/>
              </a:ext>
            </a:extLst>
          </p:cNvPr>
          <p:cNvSpPr/>
          <p:nvPr/>
        </p:nvSpPr>
        <p:spPr>
          <a:xfrm>
            <a:off x="6732391" y="1131570"/>
            <a:ext cx="5449407" cy="2873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May spend Revenue Replacement ARP/CSLFRF on almost any expenditure that authorized to undertake by State Law, including reimbursements back to </a:t>
            </a:r>
          </a:p>
          <a:p>
            <a:pPr algn="ctr"/>
            <a:r>
              <a:rPr lang="en-US" sz="2800" b="1" dirty="0"/>
              <a:t>March 3, 2021</a:t>
            </a:r>
          </a:p>
        </p:txBody>
      </p:sp>
      <p:sp>
        <p:nvSpPr>
          <p:cNvPr id="10" name="Rectangle 9">
            <a:extLst>
              <a:ext uri="{FF2B5EF4-FFF2-40B4-BE49-F238E27FC236}">
                <a16:creationId xmlns:a16="http://schemas.microsoft.com/office/drawing/2014/main" id="{52D59489-3454-C04D-BF97-8B1A5FC3DBEB}"/>
              </a:ext>
            </a:extLst>
          </p:cNvPr>
          <p:cNvSpPr/>
          <p:nvPr/>
        </p:nvSpPr>
        <p:spPr>
          <a:xfrm>
            <a:off x="0" y="3506993"/>
            <a:ext cx="2668806" cy="3351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t>If ARP/CSLFRF allocation is over $10 million, may spend up to $10 million in this category (standard allowance) or more if formula shows actual lost revenue growth due to pandemic exceeds $10 million.</a:t>
            </a:r>
          </a:p>
        </p:txBody>
      </p:sp>
      <p:sp>
        <p:nvSpPr>
          <p:cNvPr id="9" name="Rectangle 8">
            <a:extLst>
              <a:ext uri="{FF2B5EF4-FFF2-40B4-BE49-F238E27FC236}">
                <a16:creationId xmlns:a16="http://schemas.microsoft.com/office/drawing/2014/main" id="{9011390F-A12A-4E4B-83B1-67F0CF7FAE7F}"/>
              </a:ext>
            </a:extLst>
          </p:cNvPr>
          <p:cNvSpPr/>
          <p:nvPr/>
        </p:nvSpPr>
        <p:spPr>
          <a:xfrm>
            <a:off x="2818503" y="1410779"/>
            <a:ext cx="3317497" cy="2537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lumMod val="65000"/>
                    <a:lumOff val="35000"/>
                  </a:schemeClr>
                </a:solidFill>
              </a:rPr>
              <a:t>General fund expenditures</a:t>
            </a:r>
          </a:p>
          <a:p>
            <a:pPr marL="285750" indent="-285750">
              <a:buFont typeface="Arial" panose="020B0604020202020204" pitchFamily="34" charset="0"/>
              <a:buChar char="•"/>
            </a:pPr>
            <a:r>
              <a:rPr lang="en-US" sz="1600" dirty="0">
                <a:solidFill>
                  <a:schemeClr val="tx1">
                    <a:lumMod val="65000"/>
                    <a:lumOff val="35000"/>
                  </a:schemeClr>
                </a:solidFill>
              </a:rPr>
              <a:t>Enterprise fund expenditures</a:t>
            </a:r>
          </a:p>
          <a:p>
            <a:pPr marL="285750" indent="-285750">
              <a:buFont typeface="Arial" panose="020B0604020202020204" pitchFamily="34" charset="0"/>
              <a:buChar char="•"/>
            </a:pPr>
            <a:r>
              <a:rPr lang="en-US" sz="1600" dirty="0">
                <a:solidFill>
                  <a:schemeClr val="tx1">
                    <a:lumMod val="65000"/>
                    <a:lumOff val="35000"/>
                  </a:schemeClr>
                </a:solidFill>
              </a:rPr>
              <a:t>Operating costs</a:t>
            </a:r>
          </a:p>
          <a:p>
            <a:pPr marL="285750" indent="-285750">
              <a:buFont typeface="Arial" panose="020B0604020202020204" pitchFamily="34" charset="0"/>
              <a:buChar char="•"/>
            </a:pPr>
            <a:r>
              <a:rPr lang="en-US" sz="1600" dirty="0">
                <a:solidFill>
                  <a:schemeClr val="tx1">
                    <a:lumMod val="65000"/>
                    <a:lumOff val="35000"/>
                  </a:schemeClr>
                </a:solidFill>
              </a:rPr>
              <a:t>Capital costs</a:t>
            </a:r>
          </a:p>
          <a:p>
            <a:pPr marL="285750" indent="-285750">
              <a:buFont typeface="Arial" panose="020B0604020202020204" pitchFamily="34" charset="0"/>
              <a:buChar char="•"/>
            </a:pPr>
            <a:r>
              <a:rPr lang="en-US" sz="1600" dirty="0">
                <a:solidFill>
                  <a:schemeClr val="tx1">
                    <a:lumMod val="65000"/>
                    <a:lumOff val="35000"/>
                  </a:schemeClr>
                </a:solidFill>
              </a:rPr>
              <a:t>Internal expenditures (</a:t>
            </a:r>
            <a:r>
              <a:rPr lang="en-US" sz="1600" i="1" dirty="0" err="1">
                <a:solidFill>
                  <a:schemeClr val="tx1">
                    <a:lumMod val="65000"/>
                    <a:lumOff val="35000"/>
                  </a:schemeClr>
                </a:solidFill>
              </a:rPr>
              <a:t>eg</a:t>
            </a:r>
            <a:r>
              <a:rPr lang="en-US" sz="1600" dirty="0">
                <a:solidFill>
                  <a:schemeClr val="tx1">
                    <a:lumMod val="65000"/>
                    <a:lumOff val="35000"/>
                  </a:schemeClr>
                </a:solidFill>
              </a:rPr>
              <a:t> salaries &amp; benefits)</a:t>
            </a:r>
          </a:p>
          <a:p>
            <a:pPr marL="285750" indent="-285750">
              <a:buFont typeface="Arial" panose="020B0604020202020204" pitchFamily="34" charset="0"/>
              <a:buChar char="•"/>
            </a:pPr>
            <a:r>
              <a:rPr lang="en-US" sz="1600" dirty="0">
                <a:solidFill>
                  <a:schemeClr val="tx1">
                    <a:lumMod val="65000"/>
                    <a:lumOff val="35000"/>
                  </a:schemeClr>
                </a:solidFill>
              </a:rPr>
              <a:t>External expenditures (</a:t>
            </a:r>
            <a:r>
              <a:rPr lang="en-US" sz="1600" i="1" dirty="0" err="1">
                <a:solidFill>
                  <a:schemeClr val="tx1">
                    <a:lumMod val="65000"/>
                    <a:lumOff val="35000"/>
                  </a:schemeClr>
                </a:solidFill>
              </a:rPr>
              <a:t>eg</a:t>
            </a:r>
            <a:r>
              <a:rPr lang="en-US" sz="1600" i="1" dirty="0">
                <a:solidFill>
                  <a:schemeClr val="tx1">
                    <a:lumMod val="65000"/>
                    <a:lumOff val="35000"/>
                  </a:schemeClr>
                </a:solidFill>
              </a:rPr>
              <a:t> </a:t>
            </a:r>
            <a:r>
              <a:rPr lang="en-US" sz="1600" dirty="0">
                <a:solidFill>
                  <a:schemeClr val="tx1">
                    <a:lumMod val="65000"/>
                    <a:lumOff val="35000"/>
                  </a:schemeClr>
                </a:solidFill>
              </a:rPr>
              <a:t>contracts, partnerships, interlocal agreements)</a:t>
            </a:r>
          </a:p>
        </p:txBody>
      </p:sp>
      <p:sp>
        <p:nvSpPr>
          <p:cNvPr id="11" name="Rectangle 10">
            <a:extLst>
              <a:ext uri="{FF2B5EF4-FFF2-40B4-BE49-F238E27FC236}">
                <a16:creationId xmlns:a16="http://schemas.microsoft.com/office/drawing/2014/main" id="{69EAC5C8-479E-9640-AE2E-E5BF17E858B6}"/>
              </a:ext>
            </a:extLst>
          </p:cNvPr>
          <p:cNvSpPr/>
          <p:nvPr/>
        </p:nvSpPr>
        <p:spPr>
          <a:xfrm>
            <a:off x="2818503" y="4026048"/>
            <a:ext cx="9363295" cy="275933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r>
              <a:rPr lang="en-US" sz="2000" b="1" dirty="0">
                <a:solidFill>
                  <a:schemeClr val="tx1">
                    <a:lumMod val="65000"/>
                    <a:lumOff val="35000"/>
                  </a:schemeClr>
                </a:solidFill>
              </a:rPr>
              <a:t>But Avoid These PROHIBITED Expenditures:</a:t>
            </a:r>
          </a:p>
          <a:p>
            <a:pPr marL="1381125" indent="-463550"/>
            <a:r>
              <a:rPr lang="en-US" sz="2000" dirty="0">
                <a:solidFill>
                  <a:schemeClr val="tx1">
                    <a:lumMod val="65000"/>
                    <a:lumOff val="35000"/>
                  </a:schemeClr>
                </a:solidFill>
              </a:rPr>
              <a:t>NO: Pension fund contributions</a:t>
            </a:r>
          </a:p>
          <a:p>
            <a:pPr marL="1381125" indent="-463550"/>
            <a:r>
              <a:rPr lang="en-US" sz="2000" dirty="0">
                <a:solidFill>
                  <a:schemeClr val="tx1">
                    <a:lumMod val="65000"/>
                    <a:lumOff val="35000"/>
                  </a:schemeClr>
                </a:solidFill>
              </a:rPr>
              <a:t>NO: Borrowing money</a:t>
            </a:r>
          </a:p>
          <a:p>
            <a:pPr marL="1381125" indent="-463550"/>
            <a:r>
              <a:rPr lang="en-US" sz="2000" dirty="0">
                <a:solidFill>
                  <a:schemeClr val="tx1">
                    <a:lumMod val="65000"/>
                    <a:lumOff val="35000"/>
                  </a:schemeClr>
                </a:solidFill>
              </a:rPr>
              <a:t>NO: Financial reserves / rainy day fund</a:t>
            </a:r>
          </a:p>
          <a:p>
            <a:pPr marL="1381125" indent="-463550"/>
            <a:r>
              <a:rPr lang="en-US" sz="2000" dirty="0">
                <a:solidFill>
                  <a:schemeClr val="tx1">
                    <a:lumMod val="65000"/>
                    <a:lumOff val="35000"/>
                  </a:schemeClr>
                </a:solidFill>
              </a:rPr>
              <a:t>NO: Settlement/judgement/consent decree</a:t>
            </a:r>
          </a:p>
          <a:p>
            <a:pPr marL="1381125" indent="-463550"/>
            <a:r>
              <a:rPr lang="en-US" sz="2000" dirty="0">
                <a:solidFill>
                  <a:schemeClr val="tx1">
                    <a:lumMod val="65000"/>
                    <a:lumOff val="35000"/>
                  </a:schemeClr>
                </a:solidFill>
              </a:rPr>
              <a:t>NO: Undermines or discourages compliance with CDC guidelines</a:t>
            </a:r>
          </a:p>
          <a:p>
            <a:pPr marL="1381125" indent="-463550"/>
            <a:r>
              <a:rPr lang="en-US" sz="2000" dirty="0">
                <a:solidFill>
                  <a:schemeClr val="tx1">
                    <a:lumMod val="65000"/>
                    <a:lumOff val="35000"/>
                  </a:schemeClr>
                </a:solidFill>
              </a:rPr>
              <a:t>NO: Violates conflict of interest provisions</a:t>
            </a:r>
          </a:p>
          <a:p>
            <a:pPr marL="1381125" indent="-463550"/>
            <a:r>
              <a:rPr lang="en-US" sz="2000" dirty="0">
                <a:solidFill>
                  <a:schemeClr val="tx1">
                    <a:lumMod val="65000"/>
                    <a:lumOff val="35000"/>
                  </a:schemeClr>
                </a:solidFill>
              </a:rPr>
              <a:t>NO: Violates state law or other federal laws and regulations, including applicable Uniform Guidance</a:t>
            </a:r>
          </a:p>
        </p:txBody>
      </p:sp>
      <p:pic>
        <p:nvPicPr>
          <p:cNvPr id="13" name="Graphic 12" descr="Stop with solid fill">
            <a:extLst>
              <a:ext uri="{FF2B5EF4-FFF2-40B4-BE49-F238E27FC236}">
                <a16:creationId xmlns:a16="http://schemas.microsoft.com/office/drawing/2014/main" id="{DE1BF34C-9DD5-2045-8115-1E7E05CCC0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4597698"/>
            <a:ext cx="457201" cy="457201"/>
          </a:xfrm>
          <a:prstGeom prst="rect">
            <a:avLst/>
          </a:prstGeom>
          <a:effectLst>
            <a:outerShdw blurRad="50800" dist="38100" dir="8100000" algn="tr" rotWithShape="0">
              <a:prstClr val="black">
                <a:alpha val="40000"/>
              </a:prstClr>
            </a:outerShdw>
          </a:effectLst>
        </p:spPr>
      </p:pic>
      <p:pic>
        <p:nvPicPr>
          <p:cNvPr id="15" name="Graphic 14" descr="Stop with solid fill">
            <a:extLst>
              <a:ext uri="{FF2B5EF4-FFF2-40B4-BE49-F238E27FC236}">
                <a16:creationId xmlns:a16="http://schemas.microsoft.com/office/drawing/2014/main" id="{67993666-837B-4C4C-AC7A-718BA4B29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1" y="4911629"/>
            <a:ext cx="457201" cy="457201"/>
          </a:xfrm>
          <a:prstGeom prst="rect">
            <a:avLst/>
          </a:prstGeom>
          <a:effectLst>
            <a:outerShdw blurRad="50800" dist="38100" dir="8100000" algn="tr" rotWithShape="0">
              <a:prstClr val="black">
                <a:alpha val="40000"/>
              </a:prstClr>
            </a:outerShdw>
          </a:effectLst>
        </p:spPr>
      </p:pic>
      <p:pic>
        <p:nvPicPr>
          <p:cNvPr id="16" name="Graphic 15" descr="Stop with solid fill">
            <a:extLst>
              <a:ext uri="{FF2B5EF4-FFF2-40B4-BE49-F238E27FC236}">
                <a16:creationId xmlns:a16="http://schemas.microsoft.com/office/drawing/2014/main" id="{DF9C463B-5649-E145-B20F-CB05F74302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5210518"/>
            <a:ext cx="457201" cy="457201"/>
          </a:xfrm>
          <a:prstGeom prst="rect">
            <a:avLst/>
          </a:prstGeom>
          <a:effectLst>
            <a:outerShdw blurRad="50800" dist="38100" dir="8100000" algn="tr" rotWithShape="0">
              <a:prstClr val="black">
                <a:alpha val="40000"/>
              </a:prstClr>
            </a:outerShdw>
          </a:effectLst>
        </p:spPr>
      </p:pic>
      <p:pic>
        <p:nvPicPr>
          <p:cNvPr id="17" name="Graphic 16" descr="Stop with solid fill">
            <a:extLst>
              <a:ext uri="{FF2B5EF4-FFF2-40B4-BE49-F238E27FC236}">
                <a16:creationId xmlns:a16="http://schemas.microsoft.com/office/drawing/2014/main" id="{9BC28835-E96E-C946-8A3E-6E01FF29B9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0" y="5539693"/>
            <a:ext cx="457201" cy="457201"/>
          </a:xfrm>
          <a:prstGeom prst="rect">
            <a:avLst/>
          </a:prstGeom>
          <a:effectLst>
            <a:outerShdw blurRad="50800" dist="38100" dir="8100000" algn="tr" rotWithShape="0">
              <a:prstClr val="black">
                <a:alpha val="40000"/>
              </a:prstClr>
            </a:outerShdw>
          </a:effectLst>
        </p:spPr>
      </p:pic>
      <p:pic>
        <p:nvPicPr>
          <p:cNvPr id="18" name="Graphic 17" descr="Stop with solid fill">
            <a:extLst>
              <a:ext uri="{FF2B5EF4-FFF2-40B4-BE49-F238E27FC236}">
                <a16:creationId xmlns:a16="http://schemas.microsoft.com/office/drawing/2014/main" id="{2AE4B0E7-ADFF-5941-A39C-0B205239C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4" y="5867720"/>
            <a:ext cx="457201" cy="457201"/>
          </a:xfrm>
          <a:prstGeom prst="rect">
            <a:avLst/>
          </a:prstGeom>
          <a:effectLst>
            <a:outerShdw blurRad="50800" dist="38100" dir="8100000" algn="tr" rotWithShape="0">
              <a:prstClr val="black">
                <a:alpha val="40000"/>
              </a:prstClr>
            </a:outerShdw>
          </a:effectLst>
        </p:spPr>
      </p:pic>
      <p:pic>
        <p:nvPicPr>
          <p:cNvPr id="19" name="Graphic 18" descr="Stop with solid fill">
            <a:extLst>
              <a:ext uri="{FF2B5EF4-FFF2-40B4-BE49-F238E27FC236}">
                <a16:creationId xmlns:a16="http://schemas.microsoft.com/office/drawing/2014/main" id="{40C871EB-2511-BC4B-BAC4-C3C73CCA09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5" y="6129330"/>
            <a:ext cx="457201" cy="457201"/>
          </a:xfrm>
          <a:prstGeom prst="rect">
            <a:avLst/>
          </a:prstGeom>
          <a:effectLst>
            <a:outerShdw blurRad="50800" dist="38100" dir="8100000" algn="tr" rotWithShape="0">
              <a:prstClr val="black">
                <a:alpha val="40000"/>
              </a:prstClr>
            </a:outerShdw>
          </a:effectLst>
        </p:spPr>
      </p:pic>
      <p:pic>
        <p:nvPicPr>
          <p:cNvPr id="20" name="Graphic 19" descr="Stop with solid fill">
            <a:extLst>
              <a:ext uri="{FF2B5EF4-FFF2-40B4-BE49-F238E27FC236}">
                <a16:creationId xmlns:a16="http://schemas.microsoft.com/office/drawing/2014/main" id="{8A9F5649-96EE-1642-A794-31911C85FF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2" y="4295837"/>
            <a:ext cx="457201" cy="4572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31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8" grpId="0" animBg="1"/>
      <p:bldP spid="10" grpId="0" animBg="1"/>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3A05-A244-9E4F-826E-88D332CC6FA3}"/>
              </a:ext>
            </a:extLst>
          </p:cNvPr>
          <p:cNvSpPr>
            <a:spLocks noGrp="1"/>
          </p:cNvSpPr>
          <p:nvPr>
            <p:ph type="title"/>
          </p:nvPr>
        </p:nvSpPr>
        <p:spPr>
          <a:xfrm>
            <a:off x="-1" y="16136"/>
            <a:ext cx="12191999" cy="1325563"/>
          </a:xfrm>
          <a:solidFill>
            <a:schemeClr val="accent2"/>
          </a:solidFill>
          <a:ln>
            <a:solidFill>
              <a:schemeClr val="accent2"/>
            </a:solidFill>
          </a:ln>
        </p:spPr>
        <p:txBody>
          <a:bodyPr/>
          <a:lstStyle/>
          <a:p>
            <a:pPr algn="ctr"/>
            <a:r>
              <a:rPr lang="en-US" dirty="0">
                <a:solidFill>
                  <a:schemeClr val="bg1"/>
                </a:solidFill>
              </a:rPr>
              <a:t>Revenue Replacement Compliance: </a:t>
            </a:r>
            <a:br>
              <a:rPr lang="en-US" dirty="0">
                <a:solidFill>
                  <a:schemeClr val="bg1"/>
                </a:solidFill>
              </a:rPr>
            </a:br>
            <a:r>
              <a:rPr lang="en-US" dirty="0">
                <a:solidFill>
                  <a:schemeClr val="bg1"/>
                </a:solidFill>
              </a:rPr>
              <a:t>Exempt from Some UG Provisions</a:t>
            </a:r>
          </a:p>
        </p:txBody>
      </p:sp>
      <p:sp>
        <p:nvSpPr>
          <p:cNvPr id="3" name="Content Placeholder 2">
            <a:extLst>
              <a:ext uri="{FF2B5EF4-FFF2-40B4-BE49-F238E27FC236}">
                <a16:creationId xmlns:a16="http://schemas.microsoft.com/office/drawing/2014/main" id="{0D5E442F-CE99-F84C-BF40-6140407DAE2D}"/>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9B83FC4C-6D08-CF4F-928A-0819A5C1AD7A}"/>
              </a:ext>
            </a:extLst>
          </p:cNvPr>
          <p:cNvGraphicFramePr>
            <a:graphicFrameLocks/>
          </p:cNvGraphicFramePr>
          <p:nvPr/>
        </p:nvGraphicFramePr>
        <p:xfrm>
          <a:off x="0" y="1341699"/>
          <a:ext cx="12192000" cy="471806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78708">
                <a:tc>
                  <a:txBody>
                    <a:bodyPr/>
                    <a:lstStyle/>
                    <a:p>
                      <a:pPr algn="ctr"/>
                      <a:r>
                        <a:rPr lang="en-US" sz="1600" dirty="0"/>
                        <a:t>Award Terms</a:t>
                      </a:r>
                    </a:p>
                  </a:txBody>
                  <a:tcPr/>
                </a:tc>
                <a:tc>
                  <a:txBody>
                    <a:bodyPr/>
                    <a:lstStyle/>
                    <a:p>
                      <a:pPr algn="ctr"/>
                      <a:r>
                        <a:rPr lang="en-US" dirty="0"/>
                        <a:t>Prohibited Expenditures</a:t>
                      </a:r>
                    </a:p>
                  </a:txBody>
                  <a:tcPr/>
                </a:tc>
                <a:tc>
                  <a:txBody>
                    <a:bodyPr/>
                    <a:lstStyle/>
                    <a:p>
                      <a:pPr algn="ctr"/>
                      <a:r>
                        <a:rPr lang="en-US" dirty="0"/>
                        <a:t>Uniform Guidance (UG)</a:t>
                      </a:r>
                    </a:p>
                  </a:txBody>
                  <a:tcPr/>
                </a:tc>
                <a:extLst>
                  <a:ext uri="{0D108BD9-81ED-4DB2-BD59-A6C34878D82A}">
                    <a16:rowId xmlns:a16="http://schemas.microsoft.com/office/drawing/2014/main" val="3392893364"/>
                  </a:ext>
                </a:extLst>
              </a:tr>
              <a:tr h="4339361">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 – </a:t>
                      </a:r>
                      <a:r>
                        <a:rPr lang="en-US" sz="1600" strike="sngStrike" dirty="0"/>
                        <a:t>Document data elements for certain ECs</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t>
                      </a:r>
                      <a:r>
                        <a:rPr lang="en-US" sz="1600" strike="sngStrike" dirty="0"/>
                        <a:t>all applicable </a:t>
                      </a:r>
                      <a:r>
                        <a:rPr lang="en-US" sz="1600" strike="noStrike" dirty="0"/>
                        <a:t> </a:t>
                      </a:r>
                      <a:r>
                        <a:rPr lang="en-US" sz="1600" strike="noStrike" dirty="0">
                          <a:solidFill>
                            <a:srgbClr val="FF0000"/>
                          </a:solidFill>
                        </a:rPr>
                        <a:t>some</a:t>
                      </a:r>
                      <a:r>
                        <a:rPr lang="en-US" sz="1600" strike="noStrike" dirty="0"/>
                        <a:t> U</a:t>
                      </a:r>
                      <a:r>
                        <a:rPr lang="en-US" sz="1600" dirty="0"/>
                        <a:t>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r>
                        <a:rPr lang="en-US" sz="1800" b="0" dirty="0">
                          <a:solidFill>
                            <a:srgbClr val="FF0000"/>
                          </a:solidFill>
                        </a:rPr>
                        <a:t>(limited review)</a:t>
                      </a:r>
                      <a:endParaRPr lang="en-US" sz="1800" b="0" dirty="0">
                        <a:solidFill>
                          <a:schemeClr val="tx1"/>
                        </a:solidFill>
                      </a:endParaRP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Procurement, Suspension, &amp; Debarment Policy</a:t>
                      </a:r>
                      <a:r>
                        <a:rPr lang="en-US" sz="1800" b="0" dirty="0">
                          <a:solidFill>
                            <a:schemeClr val="tx1"/>
                          </a:solidFill>
                        </a:rPr>
                        <a:t>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Property Management Policy</a:t>
                      </a:r>
                      <a:r>
                        <a:rPr lang="en-US" sz="1800" b="0" dirty="0">
                          <a:solidFill>
                            <a:schemeClr val="tx1"/>
                          </a:solidFill>
                        </a:rPr>
                        <a:t>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5" name="Rectangle 4">
            <a:extLst>
              <a:ext uri="{FF2B5EF4-FFF2-40B4-BE49-F238E27FC236}">
                <a16:creationId xmlns:a16="http://schemas.microsoft.com/office/drawing/2014/main" id="{8A9FC1F2-B167-B14C-8EF8-9795AFD9E573}"/>
              </a:ext>
            </a:extLst>
          </p:cNvPr>
          <p:cNvSpPr/>
          <p:nvPr/>
        </p:nvSpPr>
        <p:spPr>
          <a:xfrm>
            <a:off x="-1" y="6082301"/>
            <a:ext cx="12192000" cy="775699"/>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 the July 2022 FAQs, US Treasury exempted Revenue Replacement expenditures from some provisions of the Uniform Guidance as reflected here.</a:t>
            </a:r>
          </a:p>
        </p:txBody>
      </p:sp>
    </p:spTree>
    <p:extLst>
      <p:ext uri="{BB962C8B-B14F-4D97-AF65-F5344CB8AC3E}">
        <p14:creationId xmlns:p14="http://schemas.microsoft.com/office/powerpoint/2010/main" val="4033414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704D0C-02C2-D84B-B41E-329618F74A23}"/>
              </a:ext>
            </a:extLst>
          </p:cNvPr>
          <p:cNvSpPr/>
          <p:nvPr/>
        </p:nvSpPr>
        <p:spPr>
          <a:xfrm>
            <a:off x="0" y="0"/>
            <a:ext cx="12192000" cy="168895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42EFE3E3-D6C9-2544-A4C0-5092BBC28614}"/>
              </a:ext>
            </a:extLst>
          </p:cNvPr>
          <p:cNvSpPr>
            <a:spLocks noGrp="1"/>
          </p:cNvSpPr>
          <p:nvPr>
            <p:ph type="title"/>
          </p:nvPr>
        </p:nvSpPr>
        <p:spPr>
          <a:xfrm>
            <a:off x="838200" y="18255"/>
            <a:ext cx="10515600" cy="1670696"/>
          </a:xfrm>
        </p:spPr>
        <p:txBody>
          <a:bodyPr>
            <a:normAutofit fontScale="90000"/>
          </a:bodyPr>
          <a:lstStyle/>
          <a:p>
            <a:pPr algn="ctr"/>
            <a:r>
              <a:rPr lang="en-US" dirty="0">
                <a:solidFill>
                  <a:schemeClr val="bg1"/>
                </a:solidFill>
              </a:rPr>
              <a:t>Using ARP/CSLFRF For Salaries / Benefits or Reimbursement Expenditures</a:t>
            </a:r>
            <a:br>
              <a:rPr lang="en-US" dirty="0">
                <a:solidFill>
                  <a:schemeClr val="bg1"/>
                </a:solidFill>
              </a:rPr>
            </a:br>
            <a:r>
              <a:rPr lang="en-US" dirty="0">
                <a:solidFill>
                  <a:schemeClr val="bg1"/>
                </a:solidFill>
              </a:rPr>
              <a:t>(aka MB</a:t>
            </a:r>
            <a:r>
              <a:rPr lang="en-US" baseline="30000" dirty="0">
                <a:solidFill>
                  <a:schemeClr val="bg1"/>
                </a:solidFill>
              </a:rPr>
              <a:t>2</a:t>
            </a:r>
            <a:r>
              <a:rPr lang="en-US" dirty="0">
                <a:solidFill>
                  <a:schemeClr val="bg1"/>
                </a:solidFill>
              </a:rPr>
              <a:t>)</a:t>
            </a:r>
          </a:p>
        </p:txBody>
      </p:sp>
      <p:graphicFrame>
        <p:nvGraphicFramePr>
          <p:cNvPr id="4" name="Content Placeholder 3">
            <a:extLst>
              <a:ext uri="{FF2B5EF4-FFF2-40B4-BE49-F238E27FC236}">
                <a16:creationId xmlns:a16="http://schemas.microsoft.com/office/drawing/2014/main" id="{1779987B-ED5B-B24B-822F-5AB250843B4A}"/>
              </a:ext>
            </a:extLst>
          </p:cNvPr>
          <p:cNvGraphicFramePr>
            <a:graphicFrameLocks noGrp="1"/>
          </p:cNvGraphicFramePr>
          <p:nvPr>
            <p:ph idx="1"/>
          </p:nvPr>
        </p:nvGraphicFramePr>
        <p:xfrm>
          <a:off x="971162" y="1483932"/>
          <a:ext cx="10515600" cy="2885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BE03594-74E0-6443-BB52-BC5F11694F10}"/>
              </a:ext>
            </a:extLst>
          </p:cNvPr>
          <p:cNvSpPr/>
          <p:nvPr/>
        </p:nvSpPr>
        <p:spPr>
          <a:xfrm>
            <a:off x="971162" y="3765733"/>
            <a:ext cx="3217762"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May reimburse salary and benefit or other local government expenditures from March 3, 2021 through today and/or for future salary and benefit expenditures from today through December 31, 2024 </a:t>
            </a:r>
          </a:p>
        </p:txBody>
      </p:sp>
      <p:sp>
        <p:nvSpPr>
          <p:cNvPr id="8" name="Rectangle 7">
            <a:extLst>
              <a:ext uri="{FF2B5EF4-FFF2-40B4-BE49-F238E27FC236}">
                <a16:creationId xmlns:a16="http://schemas.microsoft.com/office/drawing/2014/main" id="{45E56E6D-C1B3-8447-A937-D16806064F09}"/>
              </a:ext>
            </a:extLst>
          </p:cNvPr>
          <p:cNvSpPr/>
          <p:nvPr/>
        </p:nvSpPr>
        <p:spPr>
          <a:xfrm>
            <a:off x="4776338" y="3780201"/>
            <a:ext cx="3217762"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Must adopt certain Uniform Guidance policies and follow all Award Terms related to expenditure of ARP/CSLFRF funds on salaries/benefits or reimbursement expenditures</a:t>
            </a:r>
          </a:p>
          <a:p>
            <a:endParaRPr lang="en-US" sz="2000" dirty="0">
              <a:solidFill>
                <a:schemeClr val="tx1">
                  <a:lumMod val="65000"/>
                  <a:lumOff val="35000"/>
                </a:schemeClr>
              </a:solidFill>
            </a:endParaRPr>
          </a:p>
          <a:p>
            <a:endParaRPr lang="en-US" sz="2000" dirty="0">
              <a:solidFill>
                <a:schemeClr val="tx1">
                  <a:lumMod val="65000"/>
                  <a:lumOff val="35000"/>
                </a:schemeClr>
              </a:solidFill>
            </a:endParaRPr>
          </a:p>
        </p:txBody>
      </p:sp>
      <p:sp>
        <p:nvSpPr>
          <p:cNvPr id="9" name="Rectangle 8">
            <a:extLst>
              <a:ext uri="{FF2B5EF4-FFF2-40B4-BE49-F238E27FC236}">
                <a16:creationId xmlns:a16="http://schemas.microsoft.com/office/drawing/2014/main" id="{402E7E48-DE83-A849-AC9F-E001B52AF3AD}"/>
              </a:ext>
            </a:extLst>
          </p:cNvPr>
          <p:cNvSpPr/>
          <p:nvPr/>
        </p:nvSpPr>
        <p:spPr>
          <a:xfrm>
            <a:off x="8725714" y="4061821"/>
            <a:ext cx="3054755"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Freed up non-grant revenues are NOT subject to Award Terms, including timing requirements, and Uniform Guidance. They may be spent for any public purpose authorized by state law and at any time.</a:t>
            </a:r>
          </a:p>
          <a:p>
            <a:endParaRPr lang="en-US" sz="2000" dirty="0">
              <a:solidFill>
                <a:schemeClr val="tx1">
                  <a:lumMod val="65000"/>
                  <a:lumOff val="35000"/>
                </a:schemeClr>
              </a:solidFill>
            </a:endParaRPr>
          </a:p>
          <a:p>
            <a:endParaRPr lang="en-US" sz="2000" dirty="0">
              <a:solidFill>
                <a:schemeClr val="tx1">
                  <a:lumMod val="65000"/>
                  <a:lumOff val="35000"/>
                </a:schemeClr>
              </a:solidFill>
            </a:endParaRPr>
          </a:p>
        </p:txBody>
      </p:sp>
    </p:spTree>
    <p:extLst>
      <p:ext uri="{BB962C8B-B14F-4D97-AF65-F5344CB8AC3E}">
        <p14:creationId xmlns:p14="http://schemas.microsoft.com/office/powerpoint/2010/main" val="20418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704D0C-02C2-D84B-B41E-329618F74A23}"/>
              </a:ext>
            </a:extLst>
          </p:cNvPr>
          <p:cNvSpPr/>
          <p:nvPr/>
        </p:nvSpPr>
        <p:spPr>
          <a:xfrm>
            <a:off x="0" y="0"/>
            <a:ext cx="12192000" cy="168895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42EFE3E3-D6C9-2544-A4C0-5092BBC28614}"/>
              </a:ext>
            </a:extLst>
          </p:cNvPr>
          <p:cNvSpPr>
            <a:spLocks noGrp="1"/>
          </p:cNvSpPr>
          <p:nvPr>
            <p:ph type="title"/>
          </p:nvPr>
        </p:nvSpPr>
        <p:spPr>
          <a:xfrm>
            <a:off x="838200" y="18255"/>
            <a:ext cx="10515600" cy="1670696"/>
          </a:xfrm>
        </p:spPr>
        <p:txBody>
          <a:bodyPr>
            <a:normAutofit/>
          </a:bodyPr>
          <a:lstStyle/>
          <a:p>
            <a:pPr algn="ctr"/>
            <a:r>
              <a:rPr lang="en-US" dirty="0">
                <a:solidFill>
                  <a:schemeClr val="bg1"/>
                </a:solidFill>
              </a:rPr>
              <a:t>Revenue Replacement Options: </a:t>
            </a:r>
            <a:br>
              <a:rPr lang="en-US" dirty="0">
                <a:solidFill>
                  <a:schemeClr val="bg1"/>
                </a:solidFill>
              </a:rPr>
            </a:br>
            <a:r>
              <a:rPr lang="en-US" dirty="0">
                <a:solidFill>
                  <a:schemeClr val="bg1"/>
                </a:solidFill>
              </a:rPr>
              <a:t>Land Purchase</a:t>
            </a:r>
          </a:p>
        </p:txBody>
      </p:sp>
      <p:sp>
        <p:nvSpPr>
          <p:cNvPr id="11" name="Oval 10">
            <a:extLst>
              <a:ext uri="{FF2B5EF4-FFF2-40B4-BE49-F238E27FC236}">
                <a16:creationId xmlns:a16="http://schemas.microsoft.com/office/drawing/2014/main" id="{E0208B4C-8B36-6F4D-96DF-2DB12D474DAC}"/>
              </a:ext>
            </a:extLst>
          </p:cNvPr>
          <p:cNvSpPr/>
          <p:nvPr/>
        </p:nvSpPr>
        <p:spPr>
          <a:xfrm>
            <a:off x="2186043" y="1562546"/>
            <a:ext cx="1956099" cy="1866454"/>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Option 1</a:t>
            </a:r>
          </a:p>
        </p:txBody>
      </p:sp>
      <p:sp>
        <p:nvSpPr>
          <p:cNvPr id="12" name="Oval 11">
            <a:extLst>
              <a:ext uri="{FF2B5EF4-FFF2-40B4-BE49-F238E27FC236}">
                <a16:creationId xmlns:a16="http://schemas.microsoft.com/office/drawing/2014/main" id="{EB282F8F-C4D9-7449-939F-B09A5D88A911}"/>
              </a:ext>
            </a:extLst>
          </p:cNvPr>
          <p:cNvSpPr/>
          <p:nvPr/>
        </p:nvSpPr>
        <p:spPr>
          <a:xfrm>
            <a:off x="7813191" y="1562546"/>
            <a:ext cx="1956099" cy="1866454"/>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Option 2</a:t>
            </a:r>
          </a:p>
        </p:txBody>
      </p:sp>
      <p:sp>
        <p:nvSpPr>
          <p:cNvPr id="13" name="Rounded Rectangle 12">
            <a:extLst>
              <a:ext uri="{FF2B5EF4-FFF2-40B4-BE49-F238E27FC236}">
                <a16:creationId xmlns:a16="http://schemas.microsoft.com/office/drawing/2014/main" id="{ACDAEF16-0AE8-164D-A236-43BB0123862B}"/>
              </a:ext>
            </a:extLst>
          </p:cNvPr>
          <p:cNvSpPr/>
          <p:nvPr/>
        </p:nvSpPr>
        <p:spPr>
          <a:xfrm>
            <a:off x="838200" y="3883509"/>
            <a:ext cx="5217458" cy="23753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Expend ARP/CSLFRF funds on salaries and benefits and/or reimbursement expenditures by December 31, 2024. Document compliance for these expenditures, including allowable costs and conflict of interest.</a:t>
            </a:r>
          </a:p>
          <a:p>
            <a:endParaRPr lang="en-US" sz="1200" dirty="0">
              <a:solidFill>
                <a:schemeClr val="tx1">
                  <a:lumMod val="65000"/>
                  <a:lumOff val="35000"/>
                </a:schemeClr>
              </a:solidFill>
            </a:endParaRPr>
          </a:p>
          <a:p>
            <a:r>
              <a:rPr lang="en-US" sz="2000" dirty="0">
                <a:solidFill>
                  <a:schemeClr val="tx1">
                    <a:lumMod val="65000"/>
                    <a:lumOff val="35000"/>
                  </a:schemeClr>
                </a:solidFill>
              </a:rPr>
              <a:t>Free up non-grant funds to purchase land at any time (even after grant term ends), without any federal compliance requirements. Just follow state law. </a:t>
            </a:r>
          </a:p>
        </p:txBody>
      </p:sp>
      <p:sp>
        <p:nvSpPr>
          <p:cNvPr id="14" name="Rounded Rectangle 13">
            <a:extLst>
              <a:ext uri="{FF2B5EF4-FFF2-40B4-BE49-F238E27FC236}">
                <a16:creationId xmlns:a16="http://schemas.microsoft.com/office/drawing/2014/main" id="{DAEBE8A6-7269-3D4F-BAD5-6DE095C2E5CF}"/>
              </a:ext>
            </a:extLst>
          </p:cNvPr>
          <p:cNvSpPr/>
          <p:nvPr/>
        </p:nvSpPr>
        <p:spPr>
          <a:xfrm>
            <a:off x="6621332" y="3792069"/>
            <a:ext cx="5570668" cy="25581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Expend ARP/CSLFRF funds directly on land purchase. Execute purchase contract by December 31, 2024, and fully expend funds for land purchase by December 31, 2026. Document compliance for land purchase, including allowable cost, conflict of interest, suspension/debarment check.</a:t>
            </a:r>
          </a:p>
          <a:p>
            <a:endParaRPr lang="en-US" sz="2000" dirty="0">
              <a:solidFill>
                <a:schemeClr val="tx1">
                  <a:lumMod val="65000"/>
                  <a:lumOff val="35000"/>
                </a:schemeClr>
              </a:solidFill>
            </a:endParaRPr>
          </a:p>
          <a:p>
            <a:endParaRPr lang="en-US" sz="2000" dirty="0">
              <a:solidFill>
                <a:schemeClr val="tx1">
                  <a:lumMod val="65000"/>
                  <a:lumOff val="35000"/>
                </a:schemeClr>
              </a:solidFill>
            </a:endParaRPr>
          </a:p>
          <a:p>
            <a:endParaRPr lang="en-US" sz="1200" dirty="0">
              <a:solidFill>
                <a:schemeClr val="tx1">
                  <a:lumMod val="65000"/>
                  <a:lumOff val="35000"/>
                </a:schemeClr>
              </a:solidFill>
            </a:endParaRPr>
          </a:p>
        </p:txBody>
      </p:sp>
      <p:sp>
        <p:nvSpPr>
          <p:cNvPr id="15" name="Rectangle 14">
            <a:extLst>
              <a:ext uri="{FF2B5EF4-FFF2-40B4-BE49-F238E27FC236}">
                <a16:creationId xmlns:a16="http://schemas.microsoft.com/office/drawing/2014/main" id="{03B6F872-7C44-C04D-881E-453E76F19E3B}"/>
              </a:ext>
            </a:extLst>
          </p:cNvPr>
          <p:cNvSpPr/>
          <p:nvPr/>
        </p:nvSpPr>
        <p:spPr>
          <a:xfrm rot="16200000">
            <a:off x="-778199" y="4740473"/>
            <a:ext cx="2840019" cy="609726"/>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ARP/CSLFRF-Enabled</a:t>
            </a:r>
          </a:p>
        </p:txBody>
      </p:sp>
      <p:sp>
        <p:nvSpPr>
          <p:cNvPr id="16" name="Rectangle 15">
            <a:extLst>
              <a:ext uri="{FF2B5EF4-FFF2-40B4-BE49-F238E27FC236}">
                <a16:creationId xmlns:a16="http://schemas.microsoft.com/office/drawing/2014/main" id="{34E12CAB-F039-264E-9ED6-7F915A70D5AD}"/>
              </a:ext>
            </a:extLst>
          </p:cNvPr>
          <p:cNvSpPr/>
          <p:nvPr/>
        </p:nvSpPr>
        <p:spPr>
          <a:xfrm rot="16200000">
            <a:off x="5004164" y="4740474"/>
            <a:ext cx="2840019" cy="609726"/>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ARP/CSLFRF Direct Expenditure</a:t>
            </a:r>
          </a:p>
        </p:txBody>
      </p:sp>
    </p:spTree>
    <p:extLst>
      <p:ext uri="{BB962C8B-B14F-4D97-AF65-F5344CB8AC3E}">
        <p14:creationId xmlns:p14="http://schemas.microsoft.com/office/powerpoint/2010/main" val="359053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714052" y="1040210"/>
          <a:ext cx="10477948"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If allocation is over $10 million, likely have to spend some funds in one or more of these categories.</a:t>
            </a:r>
          </a:p>
        </p:txBody>
      </p:sp>
    </p:spTree>
    <p:extLst>
      <p:ext uri="{BB962C8B-B14F-4D97-AF65-F5344CB8AC3E}">
        <p14:creationId xmlns:p14="http://schemas.microsoft.com/office/powerpoint/2010/main" val="3909320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617233" y="427024"/>
          <a:ext cx="10477948" cy="1595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able&#10;&#10;Description automatically generated">
            <a:extLst>
              <a:ext uri="{FF2B5EF4-FFF2-40B4-BE49-F238E27FC236}">
                <a16:creationId xmlns:a16="http://schemas.microsoft.com/office/drawing/2014/main" id="{948E3F9F-3E55-C94B-967F-42B45AC46EDE}"/>
              </a:ext>
            </a:extLst>
          </p:cNvPr>
          <p:cNvPicPr>
            <a:picLocks noChangeAspect="1"/>
          </p:cNvPicPr>
          <p:nvPr/>
        </p:nvPicPr>
        <p:blipFill>
          <a:blip r:embed="rId8"/>
          <a:stretch>
            <a:fillRect/>
          </a:stretch>
        </p:blipFill>
        <p:spPr>
          <a:xfrm>
            <a:off x="2086823" y="1753497"/>
            <a:ext cx="10008358" cy="4101923"/>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22F9B449-1385-8947-A48B-6F1289D7CF58}"/>
              </a:ext>
            </a:extLst>
          </p:cNvPr>
          <p:cNvSpPr/>
          <p:nvPr/>
        </p:nvSpPr>
        <p:spPr>
          <a:xfrm>
            <a:off x="0" y="5970494"/>
            <a:ext cx="12191999" cy="887506"/>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See </a:t>
            </a:r>
            <a:r>
              <a:rPr lang="en-US" sz="3200" dirty="0">
                <a:solidFill>
                  <a:schemeClr val="bg1"/>
                </a:solidFill>
                <a:hlinkClick r:id="rId9">
                  <a:extLst>
                    <a:ext uri="{A12FA001-AC4F-418D-AE19-62706E023703}">
                      <ahyp:hlinkClr xmlns:ahyp="http://schemas.microsoft.com/office/drawing/2018/hyperlinkcolor" val="tx"/>
                    </a:ext>
                  </a:extLst>
                </a:hlinkClick>
              </a:rPr>
              <a:t>Final Rule Overview </a:t>
            </a:r>
            <a:r>
              <a:rPr lang="en-US" sz="3200" dirty="0"/>
              <a:t>for lists of safe harbor projects.</a:t>
            </a:r>
          </a:p>
        </p:txBody>
      </p:sp>
      <p:sp>
        <p:nvSpPr>
          <p:cNvPr id="6" name="Pentagon 5">
            <a:extLst>
              <a:ext uri="{FF2B5EF4-FFF2-40B4-BE49-F238E27FC236}">
                <a16:creationId xmlns:a16="http://schemas.microsoft.com/office/drawing/2014/main" id="{63162665-E879-0A49-BF5A-0102840E9A34}"/>
              </a:ext>
            </a:extLst>
          </p:cNvPr>
          <p:cNvSpPr/>
          <p:nvPr/>
        </p:nvSpPr>
        <p:spPr>
          <a:xfrm>
            <a:off x="0" y="0"/>
            <a:ext cx="2086823" cy="6858000"/>
          </a:xfrm>
          <a:prstGeom prst="homePlate">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bg1"/>
                </a:solidFill>
              </a:rPr>
              <a:t>Identify targeted beneficiary that was harmed due to COVID and design project/ program to address that harm</a:t>
            </a:r>
          </a:p>
        </p:txBody>
      </p:sp>
    </p:spTree>
    <p:extLst>
      <p:ext uri="{BB962C8B-B14F-4D97-AF65-F5344CB8AC3E}">
        <p14:creationId xmlns:p14="http://schemas.microsoft.com/office/powerpoint/2010/main" val="4178968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solidFill>
                  <a:sysClr val="windowText" lastClr="000000"/>
                </a:solidFill>
              </a:rPr>
              <a:t>Must also clearly identify state law authority. There is broad state law authority to assist low- or moderate- income citizens and senior citizens but very limited state law authority to directly aid small businesses and nonprofits.</a:t>
            </a:r>
          </a:p>
          <a:p>
            <a:pPr marL="236538"/>
            <a:endParaRPr lang="en-US" sz="2000" dirty="0">
              <a:solidFill>
                <a:sysClr val="windowText" lastClr="000000"/>
              </a:solidFill>
            </a:endParaRPr>
          </a:p>
          <a:p>
            <a:pPr algn="ctr"/>
            <a:endParaRPr lang="en-US" dirty="0"/>
          </a:p>
          <a:p>
            <a:pPr algn="ctr"/>
            <a:endParaRPr lang="en-US" dirty="0"/>
          </a:p>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30315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endParaRPr lang="en-US" dirty="0">
              <a:solidFill>
                <a:schemeClr val="bg1"/>
              </a:solidFill>
            </a:endParaRPr>
          </a:p>
          <a:p>
            <a:r>
              <a:rPr lang="en-US" dirty="0"/>
              <a:t>(by Tyler Mulligan)</a:t>
            </a:r>
          </a:p>
        </p:txBody>
      </p:sp>
    </p:spTree>
    <p:extLst>
      <p:ext uri="{BB962C8B-B14F-4D97-AF65-F5344CB8AC3E}">
        <p14:creationId xmlns:p14="http://schemas.microsoft.com/office/powerpoint/2010/main" val="4131640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sz="2000" dirty="0">
                <a:solidFill>
                  <a:sysClr val="windowText" lastClr="000000"/>
                </a:solidFill>
              </a:rPr>
              <a:t>General Analysis</a:t>
            </a:r>
          </a:p>
          <a:p>
            <a:pPr marL="236538"/>
            <a:endParaRPr lang="en-US" sz="900" dirty="0">
              <a:solidFill>
                <a:sysClr val="windowText" lastClr="000000"/>
              </a:solidFill>
            </a:endParaRPr>
          </a:p>
          <a:p>
            <a:pPr marL="236538"/>
            <a:r>
              <a:rPr lang="en-US" sz="2000" dirty="0">
                <a:solidFill>
                  <a:sysClr val="windowText" lastClr="000000"/>
                </a:solidFill>
              </a:rPr>
              <a:t>Program, service, capital expenditure eligible if LG identifies harm or impact to beneficiary or class caused or exacerbated by COVID or its negative economic impacts AND the program, service, or capital expenditure responds to the harm.</a:t>
            </a:r>
          </a:p>
          <a:p>
            <a:pPr marL="236538"/>
            <a:endParaRPr lang="en-US" sz="2000" dirty="0">
              <a:solidFill>
                <a:sysClr val="windowText" lastClr="000000"/>
              </a:solidFill>
            </a:endParaRPr>
          </a:p>
          <a:p>
            <a:pPr algn="ctr"/>
            <a:endParaRPr lang="en-US" dirty="0"/>
          </a:p>
          <a:p>
            <a:pPr algn="ctr"/>
            <a:endParaRPr lang="en-US" dirty="0"/>
          </a:p>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12762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r>
              <a:rPr lang="en-US" dirty="0"/>
              <a:t>(by Tyler Mulligan)</a:t>
            </a:r>
          </a:p>
        </p:txBody>
      </p:sp>
      <p:sp>
        <p:nvSpPr>
          <p:cNvPr id="4" name="Pentagon 3">
            <a:extLst>
              <a:ext uri="{FF2B5EF4-FFF2-40B4-BE49-F238E27FC236}">
                <a16:creationId xmlns:a16="http://schemas.microsoft.com/office/drawing/2014/main" id="{A36DF938-950D-CB47-9885-F644EC2E0B41}"/>
              </a:ext>
            </a:extLst>
          </p:cNvPr>
          <p:cNvSpPr/>
          <p:nvPr/>
        </p:nvSpPr>
        <p:spPr>
          <a:xfrm>
            <a:off x="0" y="3248020"/>
            <a:ext cx="4720590" cy="3635997"/>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The final rule presumes that all enumerated eligible uses for programs and services, including COVID-19 mitigation and prevention programs and services, are reasonably proportional responses to the harm identified unless a response is grossly disproportionate to the type or extent of harm experienced. </a:t>
            </a:r>
            <a:endParaRPr lang="en-US" sz="2000" dirty="0">
              <a:solidFill>
                <a:schemeClr val="tx1">
                  <a:lumMod val="65000"/>
                  <a:lumOff val="35000"/>
                </a:schemeClr>
              </a:solidFill>
              <a:effectLst/>
            </a:endParaRPr>
          </a:p>
        </p:txBody>
      </p:sp>
    </p:spTree>
    <p:extLst>
      <p:ext uri="{BB962C8B-B14F-4D97-AF65-F5344CB8AC3E}">
        <p14:creationId xmlns:p14="http://schemas.microsoft.com/office/powerpoint/2010/main" val="1978640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8FF9-31DB-0948-9C81-624ECF559A48}"/>
              </a:ext>
            </a:extLst>
          </p:cNvPr>
          <p:cNvSpPr>
            <a:spLocks noGrp="1"/>
          </p:cNvSpPr>
          <p:nvPr>
            <p:ph type="title"/>
          </p:nvPr>
        </p:nvSpPr>
        <p:spPr>
          <a:xfrm>
            <a:off x="467809" y="686863"/>
            <a:ext cx="3413479" cy="3534226"/>
          </a:xfrm>
          <a:solidFill>
            <a:srgbClr val="7030A0"/>
          </a:solidFill>
          <a:effectLst>
            <a:outerShdw blurRad="50800" dist="38100" dir="8100000" algn="tr" rotWithShape="0">
              <a:prstClr val="black">
                <a:alpha val="40000"/>
              </a:prstClr>
            </a:outerShdw>
          </a:effectLst>
        </p:spPr>
        <p:txBody>
          <a:bodyPr>
            <a:normAutofit/>
          </a:bodyPr>
          <a:lstStyle/>
          <a:p>
            <a:pPr marL="176213" algn="ctr"/>
            <a:r>
              <a:rPr lang="en-US" sz="3800" dirty="0">
                <a:solidFill>
                  <a:srgbClr val="FFFFFF"/>
                </a:solidFill>
              </a:rPr>
              <a:t>Public Sector Capacity &amp; Workforce</a:t>
            </a:r>
          </a:p>
        </p:txBody>
      </p:sp>
      <p:sp>
        <p:nvSpPr>
          <p:cNvPr id="3" name="Content Placeholder 2">
            <a:extLst>
              <a:ext uri="{FF2B5EF4-FFF2-40B4-BE49-F238E27FC236}">
                <a16:creationId xmlns:a16="http://schemas.microsoft.com/office/drawing/2014/main" id="{FBCB00CD-877B-AB42-8926-58C44002F26A}"/>
              </a:ext>
            </a:extLst>
          </p:cNvPr>
          <p:cNvSpPr>
            <a:spLocks noGrp="1"/>
          </p:cNvSpPr>
          <p:nvPr>
            <p:ph idx="1"/>
          </p:nvPr>
        </p:nvSpPr>
        <p:spPr>
          <a:xfrm>
            <a:off x="4049487" y="188687"/>
            <a:ext cx="7910284" cy="7257142"/>
          </a:xfrm>
        </p:spPr>
        <p:txBody>
          <a:bodyPr anchor="ctr">
            <a:normAutofit/>
          </a:bodyPr>
          <a:lstStyle/>
          <a:p>
            <a:pPr>
              <a:spcBef>
                <a:spcPts val="984"/>
              </a:spcBef>
            </a:pPr>
            <a:r>
              <a:rPr lang="en-US" sz="1900" dirty="0"/>
              <a:t>Payroll and covered benefit expenses for public safety, public health, health care, human services, and similar employees to the extent that the employee’s time is spent mitigating or responding to the COVID-19 public health emergency; </a:t>
            </a:r>
          </a:p>
          <a:p>
            <a:pPr>
              <a:spcBef>
                <a:spcPts val="984"/>
              </a:spcBef>
            </a:pPr>
            <a:r>
              <a:rPr lang="en-US" sz="1900" dirty="0"/>
              <a:t>Payroll, covered benefit, and other costs associated with programs or services to support the public sector workforce and with the LG: </a:t>
            </a:r>
          </a:p>
          <a:p>
            <a:pPr marL="609494" lvl="1" indent="0">
              <a:spcBef>
                <a:spcPts val="984"/>
              </a:spcBef>
              <a:buNone/>
            </a:pPr>
            <a:r>
              <a:rPr lang="en-US" sz="1900" dirty="0"/>
              <a:t>Hiring or rehiring staff to fill budgeted full-time equivalent positions that existed on January 27, 2020 but that were unfilled or eliminated as of March 3, 2021; or </a:t>
            </a:r>
          </a:p>
          <a:p>
            <a:pPr marL="609494" lvl="1" indent="0">
              <a:spcBef>
                <a:spcPts val="984"/>
              </a:spcBef>
              <a:buNone/>
            </a:pPr>
            <a:r>
              <a:rPr lang="en-US" sz="1900" dirty="0"/>
              <a:t>Increasing the number of its budgeted full-time equivalent employees by up to the difference between the number of its budgeted full-time equivalent employees on January 27, 2020, multiplied by 1.075, and the number of its budgeted full-time equivalent employees on March 3, 2021, provided that funds shall only be used for additional budgeted full-time equivalent employees above the recipient’s number of budgeted full-time equivalent employees as of March 3, 2021; </a:t>
            </a:r>
          </a:p>
          <a:p>
            <a:pPr>
              <a:spcBef>
                <a:spcPts val="984"/>
              </a:spcBef>
            </a:pPr>
            <a:r>
              <a:rPr lang="en-US" sz="1900" dirty="0"/>
              <a:t>Costs to improve the design and execution of programs responding to the COVID-19 pandemic and to administer or improve the efficacy of programs addressing the public health emergency or its negative economic impacts</a:t>
            </a:r>
          </a:p>
          <a:p>
            <a:pPr>
              <a:spcBef>
                <a:spcPts val="984"/>
              </a:spcBef>
            </a:pPr>
            <a:r>
              <a:rPr lang="en-US" sz="1900" dirty="0"/>
              <a:t>Costs associated with addressing administrative needs of recipient governments that were caused or exacerbated by the pandemic. </a:t>
            </a:r>
          </a:p>
          <a:p>
            <a:pPr>
              <a:lnSpc>
                <a:spcPct val="90000"/>
              </a:lnSpc>
            </a:pPr>
            <a:endParaRPr lang="en-US" sz="1600" dirty="0"/>
          </a:p>
          <a:p>
            <a:pPr>
              <a:lnSpc>
                <a:spcPct val="90000"/>
              </a:lnSpc>
            </a:pPr>
            <a:endParaRPr lang="en-US" sz="1600" dirty="0"/>
          </a:p>
        </p:txBody>
      </p:sp>
      <p:sp>
        <p:nvSpPr>
          <p:cNvPr id="4" name="Rectangle 3">
            <a:extLst>
              <a:ext uri="{FF2B5EF4-FFF2-40B4-BE49-F238E27FC236}">
                <a16:creationId xmlns:a16="http://schemas.microsoft.com/office/drawing/2014/main" id="{8E227E72-4E65-BD4A-B04B-209427A89016}"/>
              </a:ext>
            </a:extLst>
          </p:cNvPr>
          <p:cNvSpPr/>
          <p:nvPr/>
        </p:nvSpPr>
        <p:spPr>
          <a:xfrm>
            <a:off x="467809" y="4419227"/>
            <a:ext cx="3413480" cy="1979852"/>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that these limitations only apply to the “purple” category expenditures. If using Revenue Replacement, may pay for any government costs, except those on prohibited list. </a:t>
            </a:r>
          </a:p>
        </p:txBody>
      </p:sp>
    </p:spTree>
    <p:extLst>
      <p:ext uri="{BB962C8B-B14F-4D97-AF65-F5344CB8AC3E}">
        <p14:creationId xmlns:p14="http://schemas.microsoft.com/office/powerpoint/2010/main" val="28516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How Did We Get Here?</a:t>
            </a:r>
          </a:p>
        </p:txBody>
      </p:sp>
      <p:pic>
        <p:nvPicPr>
          <p:cNvPr id="1028" name="Picture 4" descr="Girl Tourist Read The Map Free Stock Photo - Public Domain Pictures">
            <a:extLst>
              <a:ext uri="{FF2B5EF4-FFF2-40B4-BE49-F238E27FC236}">
                <a16:creationId xmlns:a16="http://schemas.microsoft.com/office/drawing/2014/main" id="{D31AF966-EC58-A4C9-56C3-0900C2D6E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104" y="1810139"/>
            <a:ext cx="7571792" cy="50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36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995B80-E94E-9346-A5CE-7A49026182D1}"/>
              </a:ext>
            </a:extLst>
          </p:cNvPr>
          <p:cNvSpPr/>
          <p:nvPr/>
        </p:nvSpPr>
        <p:spPr>
          <a:xfrm>
            <a:off x="1588" y="0"/>
            <a:ext cx="12176124" cy="12803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27192-24BC-C245-B649-37372EBCA033}"/>
              </a:ext>
            </a:extLst>
          </p:cNvPr>
          <p:cNvSpPr>
            <a:spLocks noGrp="1"/>
          </p:cNvSpPr>
          <p:nvPr>
            <p:ph type="title"/>
          </p:nvPr>
        </p:nvSpPr>
        <p:spPr>
          <a:xfrm>
            <a:off x="838200" y="72115"/>
            <a:ext cx="10515600" cy="1208257"/>
          </a:xfrm>
        </p:spPr>
        <p:txBody>
          <a:bodyPr>
            <a:normAutofit/>
          </a:bodyPr>
          <a:lstStyle/>
          <a:p>
            <a:pPr algn="ctr"/>
            <a:r>
              <a:rPr lang="en-US" sz="4000" dirty="0">
                <a:solidFill>
                  <a:schemeClr val="bg1"/>
                </a:solidFill>
              </a:rPr>
              <a:t>Capital Outlay for Address COVID and </a:t>
            </a:r>
            <a:br>
              <a:rPr lang="en-US" sz="4000" dirty="0">
                <a:solidFill>
                  <a:schemeClr val="bg1"/>
                </a:solidFill>
              </a:rPr>
            </a:br>
            <a:r>
              <a:rPr lang="en-US" sz="4000" dirty="0">
                <a:solidFill>
                  <a:schemeClr val="bg1"/>
                </a:solidFill>
              </a:rPr>
              <a:t>Negative Economic Impact Category </a:t>
            </a:r>
          </a:p>
        </p:txBody>
      </p:sp>
      <p:pic>
        <p:nvPicPr>
          <p:cNvPr id="1025" name="Picture 1" descr="page422image32070208">
            <a:extLst>
              <a:ext uri="{FF2B5EF4-FFF2-40B4-BE49-F238E27FC236}">
                <a16:creationId xmlns:a16="http://schemas.microsoft.com/office/drawing/2014/main" id="{5162B1EB-EFD6-9E46-873B-869C947F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22image32074624">
            <a:extLst>
              <a:ext uri="{FF2B5EF4-FFF2-40B4-BE49-F238E27FC236}">
                <a16:creationId xmlns:a16="http://schemas.microsoft.com/office/drawing/2014/main" id="{0F977DEE-4EF1-6E4D-B963-F3213A541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22image32068480">
            <a:extLst>
              <a:ext uri="{FF2B5EF4-FFF2-40B4-BE49-F238E27FC236}">
                <a16:creationId xmlns:a16="http://schemas.microsoft.com/office/drawing/2014/main" id="{D79B82FD-93FA-E44B-BE90-21564D4FB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17295-6CB0-2643-B11F-4E0638CAF6DB}"/>
              </a:ext>
            </a:extLst>
          </p:cNvPr>
          <p:cNvSpPr/>
          <p:nvPr/>
        </p:nvSpPr>
        <p:spPr>
          <a:xfrm>
            <a:off x="206247" y="4869160"/>
            <a:ext cx="11855053" cy="1829704"/>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000" dirty="0"/>
              <a:t>Written justification must include the following elements: </a:t>
            </a:r>
          </a:p>
          <a:p>
            <a:endParaRPr lang="en-US" sz="800" dirty="0"/>
          </a:p>
          <a:p>
            <a:pPr marL="342900" indent="-342900">
              <a:buFont typeface="Arial" panose="020B0604020202020204" pitchFamily="34" charset="0"/>
              <a:buChar char="•"/>
            </a:pPr>
            <a:r>
              <a:rPr lang="en-US" sz="2000" dirty="0"/>
              <a:t>Describe the harm or need to be addressed;</a:t>
            </a:r>
          </a:p>
          <a:p>
            <a:pPr marL="342900" indent="-342900">
              <a:buFont typeface="Arial" panose="020B0604020202020204" pitchFamily="34" charset="0"/>
              <a:buChar char="•"/>
            </a:pPr>
            <a:r>
              <a:rPr lang="en-US" sz="2000" dirty="0"/>
              <a:t>Explain why a capital expenditure is appropriate; and</a:t>
            </a:r>
          </a:p>
          <a:p>
            <a:pPr marL="342900" indent="-342900">
              <a:buFont typeface="Arial" panose="020B0604020202020204" pitchFamily="34" charset="0"/>
              <a:buChar char="•"/>
            </a:pPr>
            <a:r>
              <a:rPr lang="en-US" sz="2000" dirty="0"/>
              <a:t>Compare the proposed capital expenditure to at least two alternative capital expenditures and demonstrate why the proposed capital expenditure is superior. </a:t>
            </a:r>
          </a:p>
        </p:txBody>
      </p:sp>
      <p:graphicFrame>
        <p:nvGraphicFramePr>
          <p:cNvPr id="4" name="Content Placeholder 3">
            <a:extLst>
              <a:ext uri="{FF2B5EF4-FFF2-40B4-BE49-F238E27FC236}">
                <a16:creationId xmlns:a16="http://schemas.microsoft.com/office/drawing/2014/main" id="{9E5AC33D-B890-CF4C-979E-2785B1C01806}"/>
              </a:ext>
            </a:extLst>
          </p:cNvPr>
          <p:cNvGraphicFramePr>
            <a:graphicFrameLocks noGrp="1"/>
          </p:cNvGraphicFramePr>
          <p:nvPr>
            <p:ph idx="1"/>
          </p:nvPr>
        </p:nvGraphicFramePr>
        <p:xfrm>
          <a:off x="591531" y="1397678"/>
          <a:ext cx="11084484" cy="3298277"/>
        </p:xfrm>
        <a:graphic>
          <a:graphicData uri="http://schemas.openxmlformats.org/drawingml/2006/table">
            <a:tbl>
              <a:tblPr/>
              <a:tblGrid>
                <a:gridCol w="3694828">
                  <a:extLst>
                    <a:ext uri="{9D8B030D-6E8A-4147-A177-3AD203B41FA5}">
                      <a16:colId xmlns:a16="http://schemas.microsoft.com/office/drawing/2014/main" val="1911408063"/>
                    </a:ext>
                  </a:extLst>
                </a:gridCol>
                <a:gridCol w="3694828">
                  <a:extLst>
                    <a:ext uri="{9D8B030D-6E8A-4147-A177-3AD203B41FA5}">
                      <a16:colId xmlns:a16="http://schemas.microsoft.com/office/drawing/2014/main" val="3987541854"/>
                    </a:ext>
                  </a:extLst>
                </a:gridCol>
                <a:gridCol w="3694828">
                  <a:extLst>
                    <a:ext uri="{9D8B030D-6E8A-4147-A177-3AD203B41FA5}">
                      <a16:colId xmlns:a16="http://schemas.microsoft.com/office/drawing/2014/main" val="2589204561"/>
                    </a:ext>
                  </a:extLst>
                </a:gridCol>
              </a:tblGrid>
              <a:tr h="647108">
                <a:tc>
                  <a:txBody>
                    <a:bodyPr/>
                    <a:lstStyle/>
                    <a:p>
                      <a:r>
                        <a:rPr lang="en-US" sz="1800" b="1" dirty="0">
                          <a:effectLst/>
                          <a:latin typeface="TimesNewRomanPS"/>
                        </a:rPr>
                        <a:t>If a project has total expected capital expenditures of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dirty="0">
                          <a:effectLst/>
                          <a:latin typeface="TimesNewRomanPS"/>
                        </a:rPr>
                        <a:t>and the use is enumerated in (b)(3), then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not enumerated in (b)(3), then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43359"/>
                  </a:ext>
                </a:extLst>
              </a:tr>
              <a:tr h="521030">
                <a:tc>
                  <a:txBody>
                    <a:bodyPr/>
                    <a:lstStyle/>
                    <a:p>
                      <a:r>
                        <a:rPr lang="en-US" sz="1800" dirty="0">
                          <a:effectLst/>
                          <a:latin typeface="TimesNewRomanPSMT"/>
                        </a:rPr>
                        <a:t>Less than $1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95308"/>
                  </a:ext>
                </a:extLst>
              </a:tr>
              <a:tr h="1215739">
                <a:tc>
                  <a:txBody>
                    <a:bodyPr/>
                    <a:lstStyle/>
                    <a:p>
                      <a:r>
                        <a:rPr lang="en-US" sz="1800" dirty="0">
                          <a:effectLst/>
                          <a:latin typeface="TimesNewRomanPSMT"/>
                        </a:rPr>
                        <a:t>Greater than or equal to $1 million, but less than $10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but recipients are not required to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rowSpan="2">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27210"/>
                  </a:ext>
                </a:extLst>
              </a:tr>
              <a:tr h="774252">
                <a:tc>
                  <a:txBody>
                    <a:bodyPr/>
                    <a:lstStyle/>
                    <a:p>
                      <a:r>
                        <a:rPr lang="en-US" sz="1800" dirty="0">
                          <a:effectLst/>
                          <a:latin typeface="TimesNewRomanPSMT"/>
                        </a:rPr>
                        <a:t>$10 million or more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3967795"/>
                  </a:ext>
                </a:extLst>
              </a:tr>
            </a:tbl>
          </a:graphicData>
        </a:graphic>
      </p:graphicFrame>
    </p:spTree>
    <p:extLst>
      <p:ext uri="{BB962C8B-B14F-4D97-AF65-F5344CB8AC3E}">
        <p14:creationId xmlns:p14="http://schemas.microsoft.com/office/powerpoint/2010/main" val="1921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41CFB15D-579C-9044-AAB6-344D0CF77454}"/>
              </a:ext>
            </a:extLst>
          </p:cNvPr>
          <p:cNvGraphicFramePr>
            <a:graphicFrameLocks noGrp="1"/>
          </p:cNvGraphicFramePr>
          <p:nvPr>
            <p:ph idx="1"/>
          </p:nvPr>
        </p:nvGraphicFramePr>
        <p:xfrm>
          <a:off x="0" y="49308"/>
          <a:ext cx="10477948" cy="1430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49D2C511-9231-444F-901B-403EA38E7C9C}"/>
              </a:ext>
            </a:extLst>
          </p:cNvPr>
          <p:cNvSpPr/>
          <p:nvPr/>
        </p:nvSpPr>
        <p:spPr>
          <a:xfrm>
            <a:off x="1" y="1258646"/>
            <a:ext cx="3095740" cy="5410714"/>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spcBef>
                <a:spcPts val="1200"/>
              </a:spcBef>
            </a:pPr>
            <a:r>
              <a:rPr lang="en-US" sz="2400" dirty="0">
                <a:solidFill>
                  <a:schemeClr val="tx1">
                    <a:lumMod val="65000"/>
                    <a:lumOff val="35000"/>
                  </a:schemeClr>
                </a:solidFill>
              </a:rPr>
              <a:t>May provide </a:t>
            </a:r>
            <a:r>
              <a:rPr lang="en-US" sz="2400" b="1" dirty="0">
                <a:solidFill>
                  <a:schemeClr val="tx1">
                    <a:lumMod val="65000"/>
                    <a:lumOff val="35000"/>
                  </a:schemeClr>
                </a:solidFill>
              </a:rPr>
              <a:t>subaward</a:t>
            </a:r>
            <a:r>
              <a:rPr lang="en-US" sz="2400" dirty="0">
                <a:solidFill>
                  <a:schemeClr val="tx1">
                    <a:lumMod val="65000"/>
                    <a:lumOff val="35000"/>
                  </a:schemeClr>
                </a:solidFill>
              </a:rPr>
              <a:t> to nonprofit fire departments, rescue squads, or similar entities to provide premium pay to their employees –must be for work that LG has state statutory authority to perform itself and that is also eligible under ARP/CSLFRF </a:t>
            </a:r>
          </a:p>
        </p:txBody>
      </p:sp>
      <p:sp>
        <p:nvSpPr>
          <p:cNvPr id="5" name="Rectangle 4">
            <a:extLst>
              <a:ext uri="{FF2B5EF4-FFF2-40B4-BE49-F238E27FC236}">
                <a16:creationId xmlns:a16="http://schemas.microsoft.com/office/drawing/2014/main" id="{6A8171CC-5960-A844-8D0B-9810435B5F09}"/>
              </a:ext>
            </a:extLst>
          </p:cNvPr>
          <p:cNvSpPr/>
          <p:nvPr/>
        </p:nvSpPr>
        <p:spPr>
          <a:xfrm>
            <a:off x="3218512" y="1258646"/>
            <a:ext cx="8863319" cy="5444440"/>
          </a:xfrm>
          <a:prstGeom prst="rect">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1600" dirty="0">
              <a:solidFill>
                <a:schemeClr val="tx1">
                  <a:lumMod val="65000"/>
                  <a:lumOff val="35000"/>
                </a:schemeClr>
              </a:solidFill>
            </a:endParaRP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May award premium pay to any local government employee who performed essential work during the pandemic</a:t>
            </a:r>
          </a:p>
          <a:p>
            <a:pPr marL="742864" lvl="1" indent="-285664">
              <a:spcBef>
                <a:spcPts val="600"/>
              </a:spcBef>
              <a:buFont typeface="Arial" panose="020B0604020202020204" pitchFamily="34" charset="0"/>
              <a:buChar char="•"/>
            </a:pPr>
            <a:r>
              <a:rPr lang="en-US" sz="2000" dirty="0">
                <a:solidFill>
                  <a:schemeClr val="tx1">
                    <a:lumMod val="65000"/>
                    <a:lumOff val="35000"/>
                  </a:schemeClr>
                </a:solidFill>
              </a:rPr>
              <a:t>Essential work is work that is performed in person with regular interactions with others (including co-workers) OR regularly handling items handled by others</a:t>
            </a:r>
          </a:p>
          <a:p>
            <a:pPr marL="800100" lvl="1" indent="-342900">
              <a:spcBef>
                <a:spcPts val="600"/>
              </a:spcBef>
              <a:buFont typeface="Arial" panose="020B0604020202020204" pitchFamily="34" charset="0"/>
              <a:buChar char="•"/>
            </a:pPr>
            <a:r>
              <a:rPr lang="en-US" sz="2000" dirty="0">
                <a:solidFill>
                  <a:schemeClr val="tx1">
                    <a:lumMod val="65000"/>
                    <a:lumOff val="35000"/>
                  </a:schemeClr>
                </a:solidFill>
              </a:rPr>
              <a:t>Must target low- or moderate-income employees OR be able to provide justification for including higher income employees based on their special risks due to COVID</a:t>
            </a:r>
          </a:p>
          <a:p>
            <a:pPr marL="1552575" lvl="2" indent="-487363">
              <a:spcBef>
                <a:spcPts val="600"/>
              </a:spcBef>
              <a:buFont typeface="Arial" panose="020B0604020202020204" pitchFamily="34" charset="0"/>
              <a:buChar char="•"/>
            </a:pPr>
            <a:r>
              <a:rPr lang="en-US" sz="2000" dirty="0">
                <a:solidFill>
                  <a:schemeClr val="tx1">
                    <a:lumMod val="65000"/>
                    <a:lumOff val="35000"/>
                  </a:schemeClr>
                </a:solidFill>
              </a:rPr>
              <a:t>Employee NOT EXEMPT from FLSA overtime provisions OR</a:t>
            </a:r>
          </a:p>
          <a:p>
            <a:pPr marL="1552575" lvl="2" indent="-487363">
              <a:spcBef>
                <a:spcPts val="600"/>
              </a:spcBef>
              <a:buFont typeface="Arial" panose="020B0604020202020204" pitchFamily="34" charset="0"/>
              <a:buChar char="•"/>
            </a:pPr>
            <a:r>
              <a:rPr lang="en-US" sz="2000" dirty="0">
                <a:solidFill>
                  <a:schemeClr val="tx1">
                    <a:lumMod val="65000"/>
                    <a:lumOff val="35000"/>
                  </a:schemeClr>
                </a:solidFill>
              </a:rPr>
              <a:t>Employee’s total wages and remuneration does not exceed 150% of the state or county average for all occupations, whichever is higher</a:t>
            </a: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$13 / hour &amp; $25K total maximums</a:t>
            </a: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May pay retroactively back to January 27, 2020 or prospectively until December 31, 2024, but must be for work actually performed (no pre-payments)</a:t>
            </a:r>
          </a:p>
          <a:p>
            <a:pPr marL="285664" indent="-285664">
              <a:spcBef>
                <a:spcPts val="600"/>
              </a:spcBef>
              <a:buFont typeface="Arial" panose="020B0604020202020204" pitchFamily="34" charset="0"/>
              <a:buChar char="•"/>
            </a:pPr>
            <a:endParaRPr lang="en-US" sz="2000" dirty="0">
              <a:solidFill>
                <a:schemeClr val="tx1">
                  <a:lumMod val="65000"/>
                  <a:lumOff val="35000"/>
                </a:schemeClr>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
        <p:nvSpPr>
          <p:cNvPr id="6" name="Pentagon 5">
            <a:extLst>
              <a:ext uri="{FF2B5EF4-FFF2-40B4-BE49-F238E27FC236}">
                <a16:creationId xmlns:a16="http://schemas.microsoft.com/office/drawing/2014/main" id="{36F992FB-CC6D-2B47-BE2E-4336A81B5B37}"/>
              </a:ext>
            </a:extLst>
          </p:cNvPr>
          <p:cNvSpPr/>
          <p:nvPr/>
        </p:nvSpPr>
        <p:spPr>
          <a:xfrm>
            <a:off x="3015730" y="4180914"/>
            <a:ext cx="1805940" cy="101727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Low- or moderate- income criteria</a:t>
            </a:r>
          </a:p>
        </p:txBody>
      </p:sp>
    </p:spTree>
    <p:extLst>
      <p:ext uri="{BB962C8B-B14F-4D97-AF65-F5344CB8AC3E}">
        <p14:creationId xmlns:p14="http://schemas.microsoft.com/office/powerpoint/2010/main" val="12717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D252290-4A14-B145-BBEC-42E90BFBE943}"/>
              </a:ext>
            </a:extLst>
          </p:cNvPr>
          <p:cNvGraphicFramePr>
            <a:graphicFrameLocks noGrp="1"/>
          </p:cNvGraphicFramePr>
          <p:nvPr>
            <p:ph idx="1"/>
          </p:nvPr>
        </p:nvGraphicFramePr>
        <p:xfrm>
          <a:off x="93040" y="0"/>
          <a:ext cx="10477948" cy="1391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eft Arrow 7">
            <a:extLst>
              <a:ext uri="{FF2B5EF4-FFF2-40B4-BE49-F238E27FC236}">
                <a16:creationId xmlns:a16="http://schemas.microsoft.com/office/drawing/2014/main" id="{61418EB2-7D75-6543-B9A8-88449B8AAE31}"/>
              </a:ext>
            </a:extLst>
          </p:cNvPr>
          <p:cNvSpPr/>
          <p:nvPr/>
        </p:nvSpPr>
        <p:spPr>
          <a:xfrm rot="19716734">
            <a:off x="9292132" y="4656496"/>
            <a:ext cx="2266894" cy="1115301"/>
          </a:xfrm>
          <a:prstGeom prst="leftArrow">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Necessary</a:t>
            </a:r>
          </a:p>
        </p:txBody>
      </p:sp>
      <p:pic>
        <p:nvPicPr>
          <p:cNvPr id="13" name="Picture 5">
            <a:extLst>
              <a:ext uri="{FF2B5EF4-FFF2-40B4-BE49-F238E27FC236}">
                <a16:creationId xmlns:a16="http://schemas.microsoft.com/office/drawing/2014/main" id="{BE7120A9-8E72-964F-A299-FDCD3C545F32}"/>
              </a:ext>
            </a:extLst>
          </p:cNvPr>
          <p:cNvPicPr>
            <a:picLocks noChangeAspect="1"/>
          </p:cNvPicPr>
          <p:nvPr/>
        </p:nvPicPr>
        <p:blipFill rotWithShape="1">
          <a:blip r:embed="rId8"/>
          <a:srcRect l="-2" r="52970"/>
          <a:stretch/>
        </p:blipFill>
        <p:spPr>
          <a:xfrm>
            <a:off x="1589" y="1130622"/>
            <a:ext cx="4014830" cy="5562600"/>
          </a:xfrm>
          <a:prstGeom prst="rect">
            <a:avLst/>
          </a:prstGeom>
          <a:effectLst>
            <a:outerShdw blurRad="50800" dist="38100" dir="8100000" algn="tr" rotWithShape="0">
              <a:prstClr val="black">
                <a:alpha val="40000"/>
              </a:prstClr>
            </a:outerShdw>
          </a:effectLst>
        </p:spPr>
      </p:pic>
      <p:pic>
        <p:nvPicPr>
          <p:cNvPr id="14" name="Picture 5">
            <a:extLst>
              <a:ext uri="{FF2B5EF4-FFF2-40B4-BE49-F238E27FC236}">
                <a16:creationId xmlns:a16="http://schemas.microsoft.com/office/drawing/2014/main" id="{491E29CB-02C4-F943-B185-B00CB9AA60A0}"/>
              </a:ext>
            </a:extLst>
          </p:cNvPr>
          <p:cNvPicPr>
            <a:picLocks noChangeAspect="1"/>
          </p:cNvPicPr>
          <p:nvPr/>
        </p:nvPicPr>
        <p:blipFill rotWithShape="1">
          <a:blip r:embed="rId8"/>
          <a:srcRect l="51798"/>
          <a:stretch/>
        </p:blipFill>
        <p:spPr>
          <a:xfrm>
            <a:off x="7938648" y="1130622"/>
            <a:ext cx="4253351" cy="5581569"/>
          </a:xfrm>
          <a:prstGeom prst="rect">
            <a:avLst/>
          </a:prstGeom>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8340E781-C2EC-714C-AB6D-D127BF3F94C2}"/>
              </a:ext>
            </a:extLst>
          </p:cNvPr>
          <p:cNvSpPr/>
          <p:nvPr/>
        </p:nvSpPr>
        <p:spPr>
          <a:xfrm>
            <a:off x="4016419" y="1134320"/>
            <a:ext cx="3922229" cy="5562600"/>
          </a:xfrm>
          <a:prstGeom prst="rect">
            <a:avLst/>
          </a:prstGeom>
          <a:solidFill>
            <a:schemeClr val="accent3">
              <a:lumMod val="60000"/>
              <a:lumOff val="40000"/>
            </a:schemeClr>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2399" dirty="0">
              <a:solidFill>
                <a:schemeClr val="bg1"/>
              </a:solidFill>
            </a:endParaRPr>
          </a:p>
          <a:p>
            <a:pPr algn="ctr">
              <a:spcBef>
                <a:spcPts val="1200"/>
              </a:spcBef>
            </a:pPr>
            <a:r>
              <a:rPr lang="en-US" sz="3200" dirty="0">
                <a:solidFill>
                  <a:schemeClr val="tx1">
                    <a:lumMod val="65000"/>
                    <a:lumOff val="35000"/>
                  </a:schemeClr>
                </a:solidFill>
              </a:rPr>
              <a:t>Presumed Eligible:</a:t>
            </a:r>
            <a:endParaRPr lang="en-US" sz="800" dirty="0">
              <a:solidFill>
                <a:schemeClr val="tx1">
                  <a:lumMod val="65000"/>
                  <a:lumOff val="35000"/>
                </a:schemeClr>
              </a:solidFill>
            </a:endParaRPr>
          </a:p>
          <a:p>
            <a:pPr algn="ctr">
              <a:spcBef>
                <a:spcPts val="1200"/>
              </a:spcBef>
            </a:pPr>
            <a:r>
              <a:rPr lang="en-US" sz="3200" dirty="0">
                <a:solidFill>
                  <a:schemeClr val="tx1">
                    <a:lumMod val="65000"/>
                    <a:lumOff val="35000"/>
                  </a:schemeClr>
                </a:solidFill>
              </a:rPr>
              <a:t>Projects allowed under Clean Water State Revolving Fund  (</a:t>
            </a:r>
            <a:r>
              <a:rPr lang="en-US" sz="3200" dirty="0">
                <a:solidFill>
                  <a:schemeClr val="tx1">
                    <a:lumMod val="65000"/>
                    <a:lumOff val="35000"/>
                  </a:schemeClr>
                </a:solidFill>
                <a:hlinkClick r:id="rId9">
                  <a:extLst>
                    <a:ext uri="{A12FA001-AC4F-418D-AE19-62706E023703}">
                      <ahyp:hlinkClr xmlns:ahyp="http://schemas.microsoft.com/office/drawing/2018/hyperlinkcolor" val="tx"/>
                    </a:ext>
                  </a:extLst>
                </a:hlinkClick>
              </a:rPr>
              <a:t>CWSRF</a:t>
            </a:r>
            <a:r>
              <a:rPr lang="en-US" sz="3200" dirty="0">
                <a:solidFill>
                  <a:schemeClr val="tx1">
                    <a:lumMod val="65000"/>
                    <a:lumOff val="35000"/>
                  </a:schemeClr>
                </a:solidFill>
              </a:rPr>
              <a:t>) and Drinking Water State Revolving Fund (</a:t>
            </a:r>
            <a:r>
              <a:rPr lang="en-US" sz="3200" dirty="0">
                <a:solidFill>
                  <a:schemeClr val="tx1">
                    <a:lumMod val="65000"/>
                    <a:lumOff val="35000"/>
                  </a:schemeClr>
                </a:solidFill>
                <a:hlinkClick r:id="rId10">
                  <a:extLst>
                    <a:ext uri="{A12FA001-AC4F-418D-AE19-62706E023703}">
                      <ahyp:hlinkClr xmlns:ahyp="http://schemas.microsoft.com/office/drawing/2018/hyperlinkcolor" val="tx"/>
                    </a:ext>
                  </a:extLst>
                </a:hlinkClick>
              </a:rPr>
              <a:t>DWSRF</a:t>
            </a:r>
            <a:r>
              <a:rPr lang="en-US" sz="3200" dirty="0">
                <a:solidFill>
                  <a:schemeClr val="tx1">
                    <a:lumMod val="65000"/>
                    <a:lumOff val="35000"/>
                  </a:schemeClr>
                </a:solidFill>
              </a:rPr>
              <a:t>) programs</a:t>
            </a:r>
            <a:endParaRPr lang="en-US" sz="3200" dirty="0">
              <a:solidFill>
                <a:schemeClr val="bg1"/>
              </a:solidFill>
            </a:endParaRPr>
          </a:p>
          <a:p>
            <a:pPr>
              <a:spcBef>
                <a:spcPts val="1200"/>
              </a:spcBef>
            </a:pPr>
            <a:endParaRPr lang="en-US" sz="2399" dirty="0">
              <a:solidFill>
                <a:schemeClr val="bg1"/>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Tree>
    <p:extLst>
      <p:ext uri="{BB962C8B-B14F-4D97-AF65-F5344CB8AC3E}">
        <p14:creationId xmlns:p14="http://schemas.microsoft.com/office/powerpoint/2010/main" val="6871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37D37E3-59EF-E3EC-CB86-361F0B9AD655}"/>
              </a:ext>
            </a:extLst>
          </p:cNvPr>
          <p:cNvGraphicFramePr/>
          <p:nvPr/>
        </p:nvGraphicFramePr>
        <p:xfrm>
          <a:off x="373039" y="911638"/>
          <a:ext cx="11445922" cy="472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6F4A9AC-5CA3-C042-8232-4A8B165A36C5}"/>
              </a:ext>
            </a:extLst>
          </p:cNvPr>
          <p:cNvSpPr/>
          <p:nvPr/>
        </p:nvSpPr>
        <p:spPr>
          <a:xfrm>
            <a:off x="1588" y="893"/>
            <a:ext cx="12188825" cy="12822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7" y="-4819"/>
            <a:ext cx="10902226" cy="1282217"/>
          </a:xfrm>
        </p:spPr>
        <p:txBody>
          <a:bodyPr>
            <a:normAutofit fontScale="90000"/>
          </a:bodyPr>
          <a:lstStyle/>
          <a:p>
            <a:pPr algn="ctr"/>
            <a:r>
              <a:rPr lang="en-US" sz="4799" dirty="0">
                <a:solidFill>
                  <a:schemeClr val="bg1"/>
                </a:solidFill>
              </a:rPr>
              <a:t>Infrastructure Investments:</a:t>
            </a:r>
            <a:br>
              <a:rPr lang="en-US" sz="4799" dirty="0">
                <a:solidFill>
                  <a:schemeClr val="bg1"/>
                </a:solidFill>
              </a:rPr>
            </a:br>
            <a:r>
              <a:rPr lang="en-US" sz="4799" dirty="0">
                <a:solidFill>
                  <a:schemeClr val="bg1"/>
                </a:solidFill>
              </a:rPr>
              <a:t>Additional Eligibility</a:t>
            </a:r>
          </a:p>
        </p:txBody>
      </p:sp>
      <p:sp>
        <p:nvSpPr>
          <p:cNvPr id="3" name="Rectangle 2">
            <a:extLst>
              <a:ext uri="{FF2B5EF4-FFF2-40B4-BE49-F238E27FC236}">
                <a16:creationId xmlns:a16="http://schemas.microsoft.com/office/drawing/2014/main" id="{D295FB7E-540F-744A-99E3-66438F804CF1}"/>
              </a:ext>
            </a:extLst>
          </p:cNvPr>
          <p:cNvSpPr/>
          <p:nvPr/>
        </p:nvSpPr>
        <p:spPr>
          <a:xfrm>
            <a:off x="1394460" y="5190113"/>
            <a:ext cx="10795952" cy="1667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3413" lvl="1" indent="-176213">
              <a:lnSpc>
                <a:spcPct val="107000"/>
              </a:lnSpc>
              <a:spcBef>
                <a:spcPts val="0"/>
              </a:spcBef>
              <a:spcAft>
                <a:spcPts val="600"/>
              </a:spcAft>
              <a:buFont typeface="+mj-lt"/>
              <a:buAutoNum type="arabicPeriod"/>
            </a:pPr>
            <a:r>
              <a:rPr lang="en-US" sz="1600" dirty="0">
                <a:ea typeface="Calibri" panose="020F0502020204030204" pitchFamily="34" charset="0"/>
                <a:cs typeface="Calibri"/>
              </a:rPr>
              <a:t>Responsive to an identified need to achieve or maintain an adequate minimum level of service, which may include a reasonable projection of increased need, whether due to population growth or otherwise,</a:t>
            </a:r>
          </a:p>
          <a:p>
            <a:pPr marL="633413" lvl="1" indent="-176213">
              <a:lnSpc>
                <a:spcPct val="107000"/>
              </a:lnSpc>
              <a:spcBef>
                <a:spcPts val="0"/>
              </a:spcBef>
              <a:spcAft>
                <a:spcPts val="600"/>
              </a:spcAft>
              <a:buFont typeface="+mj-lt"/>
              <a:buAutoNum type="arabicPeriod"/>
            </a:pPr>
            <a:r>
              <a:rPr lang="en-US" sz="1600" dirty="0">
                <a:ea typeface="Calibri" panose="020F0502020204030204" pitchFamily="34" charset="0"/>
                <a:cs typeface="Times New Roman"/>
              </a:rPr>
              <a:t>A cost-effective means for meeting that need, taking into account available alternatives, and</a:t>
            </a:r>
          </a:p>
          <a:p>
            <a:pPr marL="633413" lvl="1" indent="-176213">
              <a:lnSpc>
                <a:spcPct val="107000"/>
              </a:lnSpc>
              <a:spcBef>
                <a:spcPts val="0"/>
              </a:spcBef>
              <a:spcAft>
                <a:spcPts val="600"/>
              </a:spcAft>
              <a:buFont typeface="+mj-lt"/>
              <a:buAutoNum type="arabicPeriod"/>
            </a:pPr>
            <a:r>
              <a:rPr lang="en-US" sz="1600" dirty="0">
                <a:ea typeface="Calibri" panose="020F0502020204030204" pitchFamily="34" charset="0"/>
                <a:cs typeface="Times New Roman"/>
              </a:rPr>
              <a:t>For investments in infrastructure that supply drinking water in order to meet projected population growth, projected to be sustainable over its estimated useful life. </a:t>
            </a:r>
            <a:endParaRPr lang="en-US" sz="1600" dirty="0">
              <a:ea typeface="Calibri" panose="020F0502020204030204" pitchFamily="34" charset="0"/>
              <a:cs typeface="Times New Roman" panose="02020603050405020304" pitchFamily="18" charset="0"/>
            </a:endParaRPr>
          </a:p>
        </p:txBody>
      </p:sp>
      <p:sp>
        <p:nvSpPr>
          <p:cNvPr id="5" name="Pentagon 4">
            <a:extLst>
              <a:ext uri="{FF2B5EF4-FFF2-40B4-BE49-F238E27FC236}">
                <a16:creationId xmlns:a16="http://schemas.microsoft.com/office/drawing/2014/main" id="{52D29925-578D-9645-AED8-4E76DB38BA09}"/>
              </a:ext>
            </a:extLst>
          </p:cNvPr>
          <p:cNvSpPr/>
          <p:nvPr/>
        </p:nvSpPr>
        <p:spPr>
          <a:xfrm>
            <a:off x="0" y="5189219"/>
            <a:ext cx="1840230" cy="1667887"/>
          </a:xfrm>
          <a:prstGeom prst="homePlate">
            <a:avLst>
              <a:gd name="adj" fmla="val 50000"/>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Must be Necessary</a:t>
            </a:r>
          </a:p>
        </p:txBody>
      </p:sp>
    </p:spTree>
    <p:extLst>
      <p:ext uri="{BB962C8B-B14F-4D97-AF65-F5344CB8AC3E}">
        <p14:creationId xmlns:p14="http://schemas.microsoft.com/office/powerpoint/2010/main" val="2405087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F947-032A-514F-8639-5AF2AB3BEE09}"/>
              </a:ext>
            </a:extLst>
          </p:cNvPr>
          <p:cNvSpPr>
            <a:spLocks noGrp="1"/>
          </p:cNvSpPr>
          <p:nvPr>
            <p:ph type="title"/>
          </p:nvPr>
        </p:nvSpPr>
        <p:spPr>
          <a:xfrm>
            <a:off x="1509661" y="-290854"/>
            <a:ext cx="9643334" cy="1325563"/>
          </a:xfrm>
        </p:spPr>
        <p:txBody>
          <a:bodyPr/>
          <a:lstStyle/>
          <a:p>
            <a:pPr algn="ctr"/>
            <a:br>
              <a:rPr lang="en-US" dirty="0"/>
            </a:br>
            <a:r>
              <a:rPr lang="en-US" dirty="0"/>
              <a:t>Every Local Government Must:</a:t>
            </a:r>
          </a:p>
        </p:txBody>
      </p:sp>
      <p:graphicFrame>
        <p:nvGraphicFramePr>
          <p:cNvPr id="5" name="Content Placeholder 2">
            <a:extLst>
              <a:ext uri="{FF2B5EF4-FFF2-40B4-BE49-F238E27FC236}">
                <a16:creationId xmlns:a16="http://schemas.microsoft.com/office/drawing/2014/main" id="{27A8EE37-DD8A-6EEA-8CB8-4A0239A1E649}"/>
              </a:ext>
            </a:extLst>
          </p:cNvPr>
          <p:cNvGraphicFramePr>
            <a:graphicFrameLocks noGrp="1"/>
          </p:cNvGraphicFramePr>
          <p:nvPr>
            <p:ph idx="1"/>
          </p:nvPr>
        </p:nvGraphicFramePr>
        <p:xfrm>
          <a:off x="123824" y="432435"/>
          <a:ext cx="11944351" cy="5993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a:extLst>
              <a:ext uri="{FF2B5EF4-FFF2-40B4-BE49-F238E27FC236}">
                <a16:creationId xmlns:a16="http://schemas.microsoft.com/office/drawing/2014/main" id="{C9EF2B5D-369B-354B-B139-6261E72B3F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599" y="228600"/>
            <a:ext cx="6400799" cy="640079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General Compliance: Financial Management</a:t>
            </a:r>
          </a:p>
        </p:txBody>
      </p:sp>
      <p:sp>
        <p:nvSpPr>
          <p:cNvPr id="2" name="Rectangle 1">
            <a:extLst>
              <a:ext uri="{FF2B5EF4-FFF2-40B4-BE49-F238E27FC236}">
                <a16:creationId xmlns:a16="http://schemas.microsoft.com/office/drawing/2014/main" id="{22E9C5B7-E313-CA46-B747-5794019799EF}"/>
              </a:ext>
            </a:extLst>
          </p:cNvPr>
          <p:cNvSpPr/>
          <p:nvPr/>
        </p:nvSpPr>
        <p:spPr>
          <a:xfrm>
            <a:off x="0" y="1632030"/>
            <a:ext cx="3706761" cy="4975247"/>
          </a:xfrm>
          <a:prstGeom prst="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dirty="0">
                <a:solidFill>
                  <a:schemeClr val="bg1"/>
                </a:solidFill>
              </a:rPr>
              <a:t>Financial administration </a:t>
            </a:r>
          </a:p>
          <a:p>
            <a:r>
              <a:rPr lang="en-US" sz="2000" b="1" dirty="0">
                <a:solidFill>
                  <a:schemeClr val="bg1"/>
                </a:solidFill>
              </a:rPr>
              <a:t>(</a:t>
            </a:r>
            <a:r>
              <a:rPr lang="en-US" sz="2000" b="1" u="sng" dirty="0">
                <a:solidFill>
                  <a:schemeClr val="bg1"/>
                </a:solidFill>
                <a:hlinkClick r:id="rId2">
                  <a:extLst>
                    <a:ext uri="{A12FA001-AC4F-418D-AE19-62706E023703}">
                      <ahyp:hlinkClr xmlns:ahyp="http://schemas.microsoft.com/office/drawing/2018/hyperlinkcolor" val="tx"/>
                    </a:ext>
                  </a:extLst>
                </a:hlinkClick>
              </a:rPr>
              <a:t>2 CFR 200.302</a:t>
            </a:r>
            <a:r>
              <a:rPr lang="en-US" sz="2000" b="1" dirty="0">
                <a:solidFill>
                  <a:schemeClr val="bg1"/>
                </a:solidFill>
              </a:rPr>
              <a:t>). </a:t>
            </a:r>
            <a:r>
              <a:rPr lang="en-US" sz="2000" dirty="0">
                <a:solidFill>
                  <a:schemeClr val="bg1"/>
                </a:solidFill>
              </a:rPr>
              <a:t>A local government must have a financial management system that is sufficient to allow it to complete all necessary reporting requirements related to the ARP/CSLFRF award. At a minimum, a local government must track obligations and expenditures of ARP/CSLFRF funds by project and include real-time comparisons to budgeted amounts for those projects. </a:t>
            </a:r>
          </a:p>
          <a:p>
            <a:endParaRPr lang="en-US" dirty="0">
              <a:solidFill>
                <a:schemeClr val="tx1">
                  <a:lumMod val="65000"/>
                  <a:lumOff val="35000"/>
                </a:schemeClr>
              </a:solidFill>
            </a:endParaRPr>
          </a:p>
          <a:p>
            <a:endParaRPr lang="en-US" sz="2200" dirty="0">
              <a:solidFill>
                <a:schemeClr val="tx1">
                  <a:lumMod val="65000"/>
                  <a:lumOff val="35000"/>
                </a:schemeClr>
              </a:solidFill>
            </a:endParaRPr>
          </a:p>
        </p:txBody>
      </p:sp>
      <p:pic>
        <p:nvPicPr>
          <p:cNvPr id="9" name="Picture 8" descr="Table&#10;&#10;Description automatically generated">
            <a:extLst>
              <a:ext uri="{FF2B5EF4-FFF2-40B4-BE49-F238E27FC236}">
                <a16:creationId xmlns:a16="http://schemas.microsoft.com/office/drawing/2014/main" id="{0D670488-0ABC-374A-8415-CA5B9A1D7AA5}"/>
              </a:ext>
            </a:extLst>
          </p:cNvPr>
          <p:cNvPicPr>
            <a:picLocks noChangeAspect="1"/>
          </p:cNvPicPr>
          <p:nvPr/>
        </p:nvPicPr>
        <p:blipFill>
          <a:blip r:embed="rId3"/>
          <a:stretch>
            <a:fillRect/>
          </a:stretch>
        </p:blipFill>
        <p:spPr>
          <a:xfrm>
            <a:off x="4002895" y="1867437"/>
            <a:ext cx="7892970" cy="4218815"/>
          </a:xfrm>
          <a:prstGeom prst="rect">
            <a:avLst/>
          </a:prstGeom>
        </p:spPr>
      </p:pic>
      <p:sp>
        <p:nvSpPr>
          <p:cNvPr id="10" name="Left Arrow 9">
            <a:extLst>
              <a:ext uri="{FF2B5EF4-FFF2-40B4-BE49-F238E27FC236}">
                <a16:creationId xmlns:a16="http://schemas.microsoft.com/office/drawing/2014/main" id="{AA231C25-C951-7141-9E78-EEE77DA51918}"/>
              </a:ext>
            </a:extLst>
          </p:cNvPr>
          <p:cNvSpPr/>
          <p:nvPr/>
        </p:nvSpPr>
        <p:spPr>
          <a:xfrm>
            <a:off x="5202431" y="2447679"/>
            <a:ext cx="1996225" cy="437882"/>
          </a:xfrm>
          <a:prstGeom prst="leftArrow">
            <a:avLst/>
          </a:prstGeom>
          <a:solidFill>
            <a:schemeClr val="accent4"/>
          </a:solidFill>
          <a:ln>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1DF934B-9037-8147-A7F5-B04E590623EB}"/>
              </a:ext>
            </a:extLst>
          </p:cNvPr>
          <p:cNvSpPr/>
          <p:nvPr/>
        </p:nvSpPr>
        <p:spPr>
          <a:xfrm>
            <a:off x="8091948" y="2885561"/>
            <a:ext cx="3706762" cy="543439"/>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177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331374"/>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3255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331374"/>
            <a:ext cx="10515600" cy="1325563"/>
          </a:xfrm>
        </p:spPr>
        <p:txBody>
          <a:bodyPr/>
          <a:lstStyle/>
          <a:p>
            <a:pPr algn="ctr"/>
            <a:br>
              <a:rPr lang="en-US" dirty="0">
                <a:solidFill>
                  <a:schemeClr val="bg1"/>
                </a:solidFill>
              </a:rPr>
            </a:br>
            <a:r>
              <a:rPr lang="en-US" dirty="0">
                <a:solidFill>
                  <a:schemeClr val="bg1"/>
                </a:solidFill>
              </a:rPr>
              <a:t>General Compliance: Internal Controls</a:t>
            </a:r>
          </a:p>
        </p:txBody>
      </p:sp>
      <p:sp>
        <p:nvSpPr>
          <p:cNvPr id="2" name="Rectangle 1">
            <a:extLst>
              <a:ext uri="{FF2B5EF4-FFF2-40B4-BE49-F238E27FC236}">
                <a16:creationId xmlns:a16="http://schemas.microsoft.com/office/drawing/2014/main" id="{C517985F-2A8F-E443-91F4-1956A6D068B8}"/>
              </a:ext>
            </a:extLst>
          </p:cNvPr>
          <p:cNvSpPr/>
          <p:nvPr/>
        </p:nvSpPr>
        <p:spPr>
          <a:xfrm>
            <a:off x="0" y="4539727"/>
            <a:ext cx="12192000" cy="2318273"/>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solidFill>
                  <a:schemeClr val="bg1"/>
                </a:solidFill>
              </a:rPr>
              <a:t>A local government must have a written set of internal controls related to its financial transactions. The nature of these controls will vary based on the size of the unit and its staffing capacity, but there are some minimum requirements. The regulation prompts a local government to generally conform its internal controls to those that apply to federal agencies through what is known as the federal </a:t>
            </a:r>
            <a:r>
              <a:rPr lang="en-US" sz="2000" b="1" u="sng" dirty="0">
                <a:solidFill>
                  <a:schemeClr val="bg1"/>
                </a:solidFill>
                <a:hlinkClick r:id="rId7">
                  <a:extLst>
                    <a:ext uri="{A12FA001-AC4F-418D-AE19-62706E023703}">
                      <ahyp:hlinkClr xmlns:ahyp="http://schemas.microsoft.com/office/drawing/2018/hyperlinkcolor" val="tx"/>
                    </a:ext>
                  </a:extLst>
                </a:hlinkClick>
              </a:rPr>
              <a:t>Green Book</a:t>
            </a:r>
            <a:r>
              <a:rPr lang="en-US" sz="2000" b="1" dirty="0">
                <a:solidFill>
                  <a:schemeClr val="bg1"/>
                </a:solidFill>
              </a:rPr>
              <a:t> or COSO Framework.</a:t>
            </a:r>
            <a:r>
              <a:rPr lang="en-US" sz="2000" dirty="0">
                <a:solidFill>
                  <a:schemeClr val="bg1"/>
                </a:solidFill>
              </a:rPr>
              <a:t> That does not mean that a local government must adopt all the specific controls that apply to federal agencies; rather, it should simply follow the same general framework for its own controls. </a:t>
            </a:r>
          </a:p>
        </p:txBody>
      </p:sp>
    </p:spTree>
    <p:extLst>
      <p:ext uri="{BB962C8B-B14F-4D97-AF65-F5344CB8AC3E}">
        <p14:creationId xmlns:p14="http://schemas.microsoft.com/office/powerpoint/2010/main" val="1653135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542DD5-D85E-2A44-B00E-9606A6EFAA19}"/>
              </a:ext>
            </a:extLst>
          </p:cNvPr>
          <p:cNvGraphicFramePr>
            <a:graphicFrameLocks noGrp="1"/>
          </p:cNvGraphicFramePr>
          <p:nvPr>
            <p:ph idx="1"/>
          </p:nvPr>
        </p:nvGraphicFramePr>
        <p:xfrm>
          <a:off x="294967" y="1168400"/>
          <a:ext cx="11720051"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3E7B6E9-AE67-CC4E-9343-77A7B9CBC840}"/>
              </a:ext>
            </a:extLst>
          </p:cNvPr>
          <p:cNvSpPr/>
          <p:nvPr/>
        </p:nvSpPr>
        <p:spPr>
          <a:xfrm>
            <a:off x="0" y="0"/>
            <a:ext cx="12192000" cy="116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General Compliance: </a:t>
            </a:r>
          </a:p>
          <a:p>
            <a:pPr algn="ctr"/>
            <a:r>
              <a:rPr lang="en-US" sz="3600" dirty="0"/>
              <a:t>Adopt and Implement these Policies</a:t>
            </a:r>
          </a:p>
        </p:txBody>
      </p:sp>
    </p:spTree>
    <p:extLst>
      <p:ext uri="{BB962C8B-B14F-4D97-AF65-F5344CB8AC3E}">
        <p14:creationId xmlns:p14="http://schemas.microsoft.com/office/powerpoint/2010/main" val="1576806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6836-D979-3843-9EDC-BCAE7CF9EF47}"/>
              </a:ext>
            </a:extLst>
          </p:cNvPr>
          <p:cNvSpPr>
            <a:spLocks noGrp="1"/>
          </p:cNvSpPr>
          <p:nvPr>
            <p:ph type="title"/>
          </p:nvPr>
        </p:nvSpPr>
        <p:spPr/>
        <p:txBody>
          <a:bodyPr/>
          <a:lstStyle/>
          <a:p>
            <a:pPr algn="ctr"/>
            <a:r>
              <a:rPr lang="en-US" dirty="0"/>
              <a:t>Additional Compliance for </a:t>
            </a:r>
            <a:br>
              <a:rPr lang="en-US" dirty="0"/>
            </a:br>
            <a:r>
              <a:rPr lang="en-US" dirty="0">
                <a:solidFill>
                  <a:srgbClr val="7030A0"/>
                </a:solidFill>
              </a:rPr>
              <a:t>Purple</a:t>
            </a:r>
            <a:r>
              <a:rPr lang="en-US" dirty="0"/>
              <a:t>, </a:t>
            </a:r>
            <a:r>
              <a:rPr lang="en-US" dirty="0">
                <a:solidFill>
                  <a:schemeClr val="accent6"/>
                </a:solidFill>
              </a:rPr>
              <a:t>Green</a:t>
            </a:r>
            <a:r>
              <a:rPr lang="en-US" dirty="0"/>
              <a:t>, and </a:t>
            </a:r>
            <a:r>
              <a:rPr lang="en-US" dirty="0">
                <a:solidFill>
                  <a:schemeClr val="accent5"/>
                </a:solidFill>
              </a:rPr>
              <a:t>Blue</a:t>
            </a:r>
            <a:r>
              <a:rPr lang="en-US" dirty="0"/>
              <a:t> Categories ONLY</a:t>
            </a:r>
          </a:p>
        </p:txBody>
      </p:sp>
      <p:sp>
        <p:nvSpPr>
          <p:cNvPr id="3" name="Content Placeholder 2">
            <a:extLst>
              <a:ext uri="{FF2B5EF4-FFF2-40B4-BE49-F238E27FC236}">
                <a16:creationId xmlns:a16="http://schemas.microsoft.com/office/drawing/2014/main" id="{11B714C6-6865-FF42-A5BA-A436763725B5}"/>
              </a:ext>
            </a:extLst>
          </p:cNvPr>
          <p:cNvSpPr>
            <a:spLocks noGrp="1"/>
          </p:cNvSpPr>
          <p:nvPr>
            <p:ph idx="1"/>
          </p:nvPr>
        </p:nvSpPr>
        <p:spPr>
          <a:xfrm>
            <a:off x="3184264" y="1825625"/>
            <a:ext cx="8169536" cy="4667250"/>
          </a:xfrm>
        </p:spPr>
        <p:txBody>
          <a:bodyPr>
            <a:normAutofit lnSpcReduction="10000"/>
          </a:bodyPr>
          <a:lstStyle/>
          <a:p>
            <a:r>
              <a:rPr lang="en-US" b="1" dirty="0"/>
              <a:t>UG Procurement. </a:t>
            </a:r>
            <a:r>
              <a:rPr lang="en-US" dirty="0"/>
              <a:t>Adopt and implement a procurement policy that complies with federal and state law requirements. </a:t>
            </a:r>
          </a:p>
          <a:p>
            <a:r>
              <a:rPr lang="en-US" b="1" dirty="0"/>
              <a:t>UG Property Management. </a:t>
            </a:r>
            <a:r>
              <a:rPr lang="en-US" dirty="0"/>
              <a:t>Adopt and implement policy for managing, using, and disposing of real property, equipment, and supplies, acquired or improved with federal funds. </a:t>
            </a:r>
          </a:p>
          <a:p>
            <a:r>
              <a:rPr lang="en-US" b="1" dirty="0"/>
              <a:t>UG Subawards. </a:t>
            </a:r>
            <a:r>
              <a:rPr lang="en-US" dirty="0"/>
              <a:t>Adopt and implement policy for partnership agreements with external parties. </a:t>
            </a:r>
          </a:p>
          <a:p>
            <a:r>
              <a:rPr lang="en-US" b="1" dirty="0"/>
              <a:t>UG Program Income. </a:t>
            </a:r>
            <a:r>
              <a:rPr lang="en-US" dirty="0"/>
              <a:t>Adopt and implement policy for identifying, tracking, and re-obligating program income earned as a result of grant award. </a:t>
            </a:r>
          </a:p>
          <a:p>
            <a:endParaRPr lang="en-US" dirty="0"/>
          </a:p>
        </p:txBody>
      </p:sp>
      <p:sp>
        <p:nvSpPr>
          <p:cNvPr id="4" name="Rectangle 3">
            <a:extLst>
              <a:ext uri="{FF2B5EF4-FFF2-40B4-BE49-F238E27FC236}">
                <a16:creationId xmlns:a16="http://schemas.microsoft.com/office/drawing/2014/main" id="{9CD0B1C4-9EAB-FA4A-B4E7-F587EF55BDC6}"/>
              </a:ext>
            </a:extLst>
          </p:cNvPr>
          <p:cNvSpPr/>
          <p:nvPr/>
        </p:nvSpPr>
        <p:spPr>
          <a:xfrm>
            <a:off x="86061" y="1775012"/>
            <a:ext cx="3098203" cy="4717863"/>
          </a:xfrm>
          <a:prstGeom prst="rect">
            <a:avLst/>
          </a:prstGeom>
          <a:solidFill>
            <a:schemeClr val="tx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Sign-up for FREE on-demand video instructions and sample policies for each of these requirements. </a:t>
            </a:r>
          </a:p>
          <a:p>
            <a:pPr algn="ctr"/>
            <a:endParaRPr lang="en-US" sz="2800" dirty="0"/>
          </a:p>
          <a:p>
            <a:pPr algn="ctr"/>
            <a:r>
              <a:rPr lang="en-US" dirty="0"/>
              <a:t>Thanks to the NC Association of Regional Councils of Government for sponsoring the course!</a:t>
            </a:r>
          </a:p>
        </p:txBody>
      </p:sp>
    </p:spTree>
    <p:extLst>
      <p:ext uri="{BB962C8B-B14F-4D97-AF65-F5344CB8AC3E}">
        <p14:creationId xmlns:p14="http://schemas.microsoft.com/office/powerpoint/2010/main" val="3274827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 table&#10;&#10;Description automatically generated">
            <a:extLst>
              <a:ext uri="{FF2B5EF4-FFF2-40B4-BE49-F238E27FC236}">
                <a16:creationId xmlns:a16="http://schemas.microsoft.com/office/drawing/2014/main" id="{D90240C8-3C97-034A-9ADE-868400804723}"/>
              </a:ext>
            </a:extLst>
          </p:cNvPr>
          <p:cNvPicPr>
            <a:picLocks noChangeAspect="1"/>
          </p:cNvPicPr>
          <p:nvPr/>
        </p:nvPicPr>
        <p:blipFill>
          <a:blip r:embed="rId3"/>
          <a:stretch>
            <a:fillRect/>
          </a:stretch>
        </p:blipFill>
        <p:spPr>
          <a:xfrm>
            <a:off x="0" y="282121"/>
            <a:ext cx="6297287" cy="6293758"/>
          </a:xfrm>
          <a:prstGeom prst="rect">
            <a:avLst/>
          </a:prstGeom>
          <a:effectLst>
            <a:outerShdw blurRad="50800" dist="38100" dir="8100000" algn="tr" rotWithShape="0">
              <a:prstClr val="black">
                <a:alpha val="40000"/>
              </a:prstClr>
            </a:outerShdw>
          </a:effectLst>
        </p:spPr>
      </p:pic>
      <p:sp>
        <p:nvSpPr>
          <p:cNvPr id="15" name="Pentagon 14">
            <a:extLst>
              <a:ext uri="{FF2B5EF4-FFF2-40B4-BE49-F238E27FC236}">
                <a16:creationId xmlns:a16="http://schemas.microsoft.com/office/drawing/2014/main" id="{0D1444BE-DE20-2D49-89DB-C0A1DD2D5E1A}"/>
              </a:ext>
            </a:extLst>
          </p:cNvPr>
          <p:cNvSpPr/>
          <p:nvPr/>
        </p:nvSpPr>
        <p:spPr>
          <a:xfrm flipH="1">
            <a:off x="5894713" y="0"/>
            <a:ext cx="6297286"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lgn="ctr"/>
            <a:r>
              <a:rPr lang="en-US" sz="2400" dirty="0"/>
              <a:t>Compliance Guide Lists Expenditure Categories (EC) within each broad grouping. Local government must align each project with one (and only one) EC</a:t>
            </a:r>
          </a:p>
          <a:p>
            <a:pPr marL="123825" algn="ctr"/>
            <a:r>
              <a:rPr lang="en-US" sz="2400" dirty="0">
                <a:solidFill>
                  <a:schemeClr val="bg1"/>
                </a:solidFill>
              </a:rPr>
              <a:t>Must </a:t>
            </a:r>
            <a:r>
              <a:rPr lang="en-US" sz="2400" dirty="0">
                <a:solidFill>
                  <a:schemeClr val="bg1"/>
                </a:solidFill>
                <a:hlinkClick r:id="rId4">
                  <a:extLst>
                    <a:ext uri="{A12FA001-AC4F-418D-AE19-62706E023703}">
                      <ahyp:hlinkClr xmlns:ahyp="http://schemas.microsoft.com/office/drawing/2018/hyperlinkcolor" val="tx"/>
                    </a:ext>
                  </a:extLst>
                </a:hlinkClick>
              </a:rPr>
              <a:t>track data elements </a:t>
            </a:r>
            <a:r>
              <a:rPr lang="en-US" sz="2400" dirty="0"/>
              <a:t>for certain ECs</a:t>
            </a:r>
          </a:p>
        </p:txBody>
      </p:sp>
      <p:sp>
        <p:nvSpPr>
          <p:cNvPr id="16" name="Pentagon 15">
            <a:extLst>
              <a:ext uri="{FF2B5EF4-FFF2-40B4-BE49-F238E27FC236}">
                <a16:creationId xmlns:a16="http://schemas.microsoft.com/office/drawing/2014/main" id="{A5937F16-489B-684C-A75B-B48735A8D1A2}"/>
              </a:ext>
            </a:extLst>
          </p:cNvPr>
          <p:cNvSpPr/>
          <p:nvPr/>
        </p:nvSpPr>
        <p:spPr>
          <a:xfrm flipH="1">
            <a:off x="5981252" y="3429000"/>
            <a:ext cx="6210748"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spcBef>
                <a:spcPts val="600"/>
              </a:spcBef>
            </a:pPr>
            <a:r>
              <a:rPr lang="en-US" sz="2400" dirty="0"/>
              <a:t>* Projects that local government will report on amount of funds spent on evidenced-based projects</a:t>
            </a:r>
          </a:p>
          <a:p>
            <a:pPr marL="236538" algn="ctr">
              <a:spcBef>
                <a:spcPts val="600"/>
              </a:spcBef>
            </a:pPr>
            <a:endParaRPr lang="en-US" sz="800" dirty="0"/>
          </a:p>
          <a:p>
            <a:pPr marL="236538" algn="ctr">
              <a:spcBef>
                <a:spcPts val="600"/>
              </a:spcBef>
            </a:pPr>
            <a:r>
              <a:rPr lang="en-US" sz="2400" dirty="0"/>
              <a:t>^ Projects that local government will report on number of disproportionately impacted beneficiaries</a:t>
            </a:r>
          </a:p>
        </p:txBody>
      </p:sp>
    </p:spTree>
    <p:extLst>
      <p:ext uri="{BB962C8B-B14F-4D97-AF65-F5344CB8AC3E}">
        <p14:creationId xmlns:p14="http://schemas.microsoft.com/office/powerpoint/2010/main" val="41016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897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96C418-AB82-8849-9AA6-9F130A19FFB1}"/>
              </a:ext>
            </a:extLst>
          </p:cNvPr>
          <p:cNvSpPr/>
          <p:nvPr/>
        </p:nvSpPr>
        <p:spPr>
          <a:xfrm>
            <a:off x="251460" y="1394460"/>
            <a:ext cx="6252210" cy="368046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6C22B8-D49D-2049-A8AF-83AD038282BD}"/>
              </a:ext>
            </a:extLst>
          </p:cNvPr>
          <p:cNvSpPr>
            <a:spLocks noGrp="1"/>
          </p:cNvSpPr>
          <p:nvPr>
            <p:ph type="title"/>
          </p:nvPr>
        </p:nvSpPr>
        <p:spPr>
          <a:xfrm>
            <a:off x="539115" y="76835"/>
            <a:ext cx="5665470" cy="1325563"/>
          </a:xfrm>
        </p:spPr>
        <p:txBody>
          <a:bodyPr/>
          <a:lstStyle/>
          <a:p>
            <a:pPr algn="ctr"/>
            <a:r>
              <a:rPr lang="en-US" dirty="0"/>
              <a:t>School of Government Resources</a:t>
            </a:r>
          </a:p>
        </p:txBody>
      </p:sp>
      <p:sp>
        <p:nvSpPr>
          <p:cNvPr id="3" name="Content Placeholder 2">
            <a:extLst>
              <a:ext uri="{FF2B5EF4-FFF2-40B4-BE49-F238E27FC236}">
                <a16:creationId xmlns:a16="http://schemas.microsoft.com/office/drawing/2014/main" id="{48D92B2D-AA66-9F45-B5F2-D19A92468F2D}"/>
              </a:ext>
            </a:extLst>
          </p:cNvPr>
          <p:cNvSpPr>
            <a:spLocks noGrp="1"/>
          </p:cNvSpPr>
          <p:nvPr>
            <p:ph idx="1"/>
          </p:nvPr>
        </p:nvSpPr>
        <p:spPr>
          <a:xfrm>
            <a:off x="377190" y="1493838"/>
            <a:ext cx="5989320" cy="3749357"/>
          </a:xfrm>
        </p:spPr>
        <p:txBody>
          <a:bodyPr>
            <a:normAutofit fontScale="47500" lnSpcReduction="20000"/>
          </a:bodyPr>
          <a:lstStyle/>
          <a:p>
            <a:pPr marL="0" indent="0">
              <a:buNone/>
            </a:pPr>
            <a:r>
              <a:rPr lang="en-US" sz="3800" dirty="0">
                <a:solidFill>
                  <a:schemeClr val="bg1"/>
                </a:solidFill>
              </a:rPr>
              <a:t>ARP Office Hours:</a:t>
            </a:r>
          </a:p>
          <a:p>
            <a:pPr>
              <a:lnSpc>
                <a:spcPct val="120000"/>
              </a:lnSpc>
              <a:spcBef>
                <a:spcPts val="0"/>
              </a:spcBef>
            </a:pPr>
            <a:r>
              <a:rPr lang="en-US" sz="3800" dirty="0">
                <a:solidFill>
                  <a:schemeClr val="bg1"/>
                </a:solidFill>
              </a:rPr>
              <a:t>Monday, September 12, at 12:00pm</a:t>
            </a:r>
          </a:p>
          <a:p>
            <a:pPr>
              <a:lnSpc>
                <a:spcPct val="120000"/>
              </a:lnSpc>
              <a:spcBef>
                <a:spcPts val="0"/>
              </a:spcBef>
            </a:pPr>
            <a:r>
              <a:rPr lang="en-US" sz="3800" dirty="0">
                <a:solidFill>
                  <a:schemeClr val="bg1"/>
                </a:solidFill>
              </a:rPr>
              <a:t>Friday, September 23, at 8:30am</a:t>
            </a:r>
          </a:p>
          <a:p>
            <a:pPr>
              <a:lnSpc>
                <a:spcPct val="120000"/>
              </a:lnSpc>
              <a:spcBef>
                <a:spcPts val="0"/>
              </a:spcBef>
            </a:pPr>
            <a:r>
              <a:rPr lang="en-US" sz="3800" dirty="0">
                <a:solidFill>
                  <a:schemeClr val="bg1"/>
                </a:solidFill>
              </a:rPr>
              <a:t>Friday, September 30, at 12:00pm</a:t>
            </a:r>
          </a:p>
          <a:p>
            <a:pPr>
              <a:lnSpc>
                <a:spcPct val="120000"/>
              </a:lnSpc>
              <a:spcBef>
                <a:spcPts val="0"/>
              </a:spcBef>
            </a:pPr>
            <a:r>
              <a:rPr lang="en-US" sz="3800" dirty="0">
                <a:solidFill>
                  <a:schemeClr val="bg1"/>
                </a:solidFill>
              </a:rPr>
              <a:t>Friday, October 7, at 8:30am</a:t>
            </a:r>
          </a:p>
          <a:p>
            <a:pPr>
              <a:lnSpc>
                <a:spcPct val="120000"/>
              </a:lnSpc>
              <a:spcBef>
                <a:spcPts val="0"/>
              </a:spcBef>
            </a:pPr>
            <a:r>
              <a:rPr lang="en-US" sz="3800" dirty="0">
                <a:solidFill>
                  <a:schemeClr val="bg1"/>
                </a:solidFill>
              </a:rPr>
              <a:t>Friday, October 14, at 12:00pm</a:t>
            </a:r>
          </a:p>
          <a:p>
            <a:pPr>
              <a:lnSpc>
                <a:spcPct val="120000"/>
              </a:lnSpc>
              <a:spcBef>
                <a:spcPts val="0"/>
              </a:spcBef>
            </a:pPr>
            <a:r>
              <a:rPr lang="en-US" sz="3800" dirty="0">
                <a:solidFill>
                  <a:schemeClr val="bg1"/>
                </a:solidFill>
              </a:rPr>
              <a:t>Wednesday, October 19, at 8:30am</a:t>
            </a:r>
          </a:p>
          <a:p>
            <a:pPr>
              <a:lnSpc>
                <a:spcPct val="120000"/>
              </a:lnSpc>
              <a:spcBef>
                <a:spcPts val="0"/>
              </a:spcBef>
            </a:pPr>
            <a:r>
              <a:rPr lang="en-US" sz="3800" dirty="0">
                <a:solidFill>
                  <a:schemeClr val="bg1"/>
                </a:solidFill>
              </a:rPr>
              <a:t>Monday, October 24, at 12:00pm</a:t>
            </a:r>
          </a:p>
          <a:p>
            <a:pPr>
              <a:lnSpc>
                <a:spcPct val="120000"/>
              </a:lnSpc>
              <a:spcBef>
                <a:spcPts val="0"/>
              </a:spcBef>
            </a:pPr>
            <a:r>
              <a:rPr lang="en-US" sz="3800" dirty="0">
                <a:solidFill>
                  <a:schemeClr val="bg1"/>
                </a:solidFill>
              </a:rPr>
              <a:t>Monday, November 1, at 8:30am</a:t>
            </a:r>
          </a:p>
          <a:p>
            <a:pPr marL="0" indent="0">
              <a:buNone/>
            </a:pPr>
            <a:endParaRPr lang="en-US" dirty="0">
              <a:solidFill>
                <a:schemeClr val="bg1"/>
              </a:solidFill>
            </a:endParaRPr>
          </a:p>
          <a:p>
            <a:pPr marL="0" indent="0">
              <a:lnSpc>
                <a:spcPct val="120000"/>
              </a:lnSpc>
              <a:spcBef>
                <a:spcPts val="0"/>
              </a:spcBef>
              <a:buNone/>
            </a:pPr>
            <a:r>
              <a:rPr lang="en-US" dirty="0">
                <a:solidFill>
                  <a:schemeClr val="bg1"/>
                </a:solidFill>
              </a:rPr>
              <a:t>The Zoom link for all sessions is </a:t>
            </a:r>
          </a:p>
          <a:p>
            <a:pPr marL="0" indent="0">
              <a:lnSpc>
                <a:spcPct val="120000"/>
              </a:lnSpc>
              <a:spcBef>
                <a:spcPts val="0"/>
              </a:spcBef>
              <a:buNone/>
            </a:pPr>
            <a:r>
              <a:rPr lang="en-US" u="sng" dirty="0">
                <a:solidFill>
                  <a:schemeClr val="bg1"/>
                </a:solidFill>
                <a:hlinkClick r:id="rId3">
                  <a:extLst>
                    <a:ext uri="{A12FA001-AC4F-418D-AE19-62706E023703}">
                      <ahyp:hlinkClr xmlns:ahyp="http://schemas.microsoft.com/office/drawing/2018/hyperlinkcolor" val="tx"/>
                    </a:ext>
                  </a:extLst>
                </a:hlinkClick>
              </a:rPr>
              <a:t>https://zoom.us/j/91906998701?pwd=eWg0anp1MFJzSFVsU0FIYmduU3ZQUT09</a:t>
            </a:r>
            <a:endParaRPr lang="en-US" dirty="0">
              <a:solidFill>
                <a:schemeClr val="bg1"/>
              </a:solidFill>
            </a:endParaRPr>
          </a:p>
          <a:p>
            <a:pPr marL="0" indent="0">
              <a:lnSpc>
                <a:spcPct val="120000"/>
              </a:lnSpc>
              <a:spcBef>
                <a:spcPts val="0"/>
              </a:spcBef>
              <a:buNone/>
            </a:pPr>
            <a:r>
              <a:rPr lang="en-US" dirty="0">
                <a:solidFill>
                  <a:schemeClr val="bg1"/>
                </a:solidFill>
              </a:rPr>
              <a:t>Meeting ID: 919 0699 8701</a:t>
            </a:r>
          </a:p>
          <a:p>
            <a:pPr marL="0" indent="0">
              <a:lnSpc>
                <a:spcPct val="120000"/>
              </a:lnSpc>
              <a:spcBef>
                <a:spcPts val="0"/>
              </a:spcBef>
              <a:buNone/>
            </a:pPr>
            <a:r>
              <a:rPr lang="en-US" dirty="0">
                <a:solidFill>
                  <a:schemeClr val="bg1"/>
                </a:solidFill>
              </a:rPr>
              <a:t>Passcode: 912104</a:t>
            </a:r>
          </a:p>
          <a:p>
            <a:pPr marL="0" indent="0">
              <a:buNone/>
            </a:pPr>
            <a:endParaRPr lang="en-US" dirty="0"/>
          </a:p>
        </p:txBody>
      </p:sp>
      <p:sp>
        <p:nvSpPr>
          <p:cNvPr id="4" name="Rectangle 3">
            <a:extLst>
              <a:ext uri="{FF2B5EF4-FFF2-40B4-BE49-F238E27FC236}">
                <a16:creationId xmlns:a16="http://schemas.microsoft.com/office/drawing/2014/main" id="{54514519-C966-B44C-8201-730FD5DADC25}"/>
              </a:ext>
            </a:extLst>
          </p:cNvPr>
          <p:cNvSpPr/>
          <p:nvPr/>
        </p:nvSpPr>
        <p:spPr>
          <a:xfrm>
            <a:off x="6663690" y="0"/>
            <a:ext cx="5528310" cy="6858000"/>
          </a:xfrm>
          <a:prstGeom prst="rect">
            <a:avLst/>
          </a:prstGeom>
          <a:solidFill>
            <a:schemeClr val="accent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From A to Z: Using American Rescue Plan Act Fiscal Recovery Funds to Directly Fund a Capital Project</a:t>
            </a:r>
            <a:endParaRPr lang="en-US" dirty="0">
              <a:solidFill>
                <a:schemeClr val="bg1"/>
              </a:solidFill>
            </a:endParaRPr>
          </a:p>
          <a:p>
            <a:r>
              <a:rPr lang="en-US" dirty="0">
                <a:solidFill>
                  <a:schemeClr val="bg1"/>
                </a:solidFill>
              </a:rPr>
              <a:t> </a:t>
            </a:r>
          </a:p>
          <a:p>
            <a:r>
              <a:rPr lang="en-US" dirty="0">
                <a:solidFill>
                  <a:schemeClr val="bg1"/>
                </a:solidFill>
              </a:rPr>
              <a:t>In this online workshop (via Zoom), we detailed all the legal requirements involved in spending American Rescue Plan Act Coronavirus State and Local Fiscal Recovery Funds (ARP/CSLFRF) directly for a capital project. Using a specific capital project as an example, we highlighted the substantive and process requirements for expending ARP/CSLFRF funds appropriately and demonstrated how to adopt and implement the various state and federal budgeting and compliance provisions, </a:t>
            </a:r>
          </a:p>
          <a:p>
            <a:r>
              <a:rPr lang="en-US" dirty="0">
                <a:solidFill>
                  <a:schemeClr val="bg1"/>
                </a:solidFill>
              </a:rPr>
              <a:t> </a:t>
            </a:r>
          </a:p>
          <a:p>
            <a:r>
              <a:rPr lang="en-US" dirty="0">
                <a:solidFill>
                  <a:schemeClr val="bg1"/>
                </a:solidFill>
              </a:rPr>
              <a:t>The course was held live on August 10, 2022. On demand video recordings of the course are available now and are divided into segments that can be viewed separately or as a single course. </a:t>
            </a:r>
            <a:r>
              <a:rPr lang="en-US" b="1" dirty="0">
                <a:solidFill>
                  <a:schemeClr val="bg1"/>
                </a:solidFill>
              </a:rPr>
              <a:t>The on-demand videos and other resources are available for FREE </a:t>
            </a:r>
            <a:r>
              <a:rPr lang="en-US" b="1" dirty="0">
                <a:solidFill>
                  <a:schemeClr val="bg1"/>
                </a:solidFill>
                <a:hlinkClick r:id="rId4">
                  <a:extLst>
                    <a:ext uri="{A12FA001-AC4F-418D-AE19-62706E023703}">
                      <ahyp:hlinkClr xmlns:ahyp="http://schemas.microsoft.com/office/drawing/2018/hyperlinkcolor" val="tx"/>
                    </a:ext>
                  </a:extLst>
                </a:hlinkClick>
              </a:rPr>
              <a:t>here</a:t>
            </a:r>
            <a:r>
              <a:rPr lang="en-US" b="1" dirty="0">
                <a:solidFill>
                  <a:schemeClr val="bg1"/>
                </a:solidFill>
              </a:rPr>
              <a:t>.  </a:t>
            </a:r>
          </a:p>
          <a:p>
            <a:endParaRPr lang="en-US" b="1" u="sng" dirty="0">
              <a:solidFill>
                <a:schemeClr val="bg1"/>
              </a:solidFill>
            </a:endParaRPr>
          </a:p>
          <a:p>
            <a:pPr algn="ctr"/>
            <a:r>
              <a:rPr lang="en-US" sz="1400" b="1" dirty="0">
                <a:solidFill>
                  <a:schemeClr val="bg1"/>
                </a:solidFill>
              </a:rPr>
              <a:t>Sponsored by NC Association of Regional Councils of Government</a:t>
            </a:r>
            <a:endParaRPr lang="en-US" sz="1400" dirty="0">
              <a:solidFill>
                <a:schemeClr val="bg1"/>
              </a:solidFill>
            </a:endParaRPr>
          </a:p>
        </p:txBody>
      </p:sp>
      <p:sp>
        <p:nvSpPr>
          <p:cNvPr id="5" name="Rectangle 4">
            <a:extLst>
              <a:ext uri="{FF2B5EF4-FFF2-40B4-BE49-F238E27FC236}">
                <a16:creationId xmlns:a16="http://schemas.microsoft.com/office/drawing/2014/main" id="{F17C72ED-2CD2-7946-8D2E-0251DF40F6E7}"/>
              </a:ext>
            </a:extLst>
          </p:cNvPr>
          <p:cNvSpPr/>
          <p:nvPr/>
        </p:nvSpPr>
        <p:spPr>
          <a:xfrm>
            <a:off x="251460" y="5200650"/>
            <a:ext cx="6252210" cy="1485900"/>
          </a:xfrm>
          <a:prstGeom prst="rect">
            <a:avLst/>
          </a:prstGeom>
          <a:solidFill>
            <a:schemeClr val="accent6"/>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r>
              <a:rPr lang="en-US" sz="2400" dirty="0">
                <a:solidFill>
                  <a:schemeClr val="bg1"/>
                </a:solidFill>
                <a:hlinkClick r:id="rId5">
                  <a:extLst>
                    <a:ext uri="{A12FA001-AC4F-418D-AE19-62706E023703}">
                      <ahyp:hlinkClr xmlns:ahyp="http://schemas.microsoft.com/office/drawing/2018/hyperlinkcolor" val="tx"/>
                    </a:ext>
                  </a:extLst>
                </a:hlinkClick>
              </a:rPr>
              <a:t>Coates Canons Blog Posts</a:t>
            </a:r>
            <a:endParaRPr lang="en-US" sz="2400" dirty="0">
              <a:solidFill>
                <a:schemeClr val="bg1"/>
              </a:solidFill>
            </a:endParaRPr>
          </a:p>
          <a:p>
            <a:pPr marL="123825"/>
            <a:endParaRPr lang="en-US" sz="2400" dirty="0"/>
          </a:p>
          <a:p>
            <a:pPr marL="123825"/>
            <a:r>
              <a:rPr lang="en-US" sz="2400" dirty="0">
                <a:solidFill>
                  <a:schemeClr val="bg1"/>
                </a:solidFill>
                <a:hlinkClick r:id="rId6">
                  <a:extLst>
                    <a:ext uri="{A12FA001-AC4F-418D-AE19-62706E023703}">
                      <ahyp:hlinkClr xmlns:ahyp="http://schemas.microsoft.com/office/drawing/2018/hyperlinkcolor" val="tx"/>
                    </a:ext>
                  </a:extLst>
                </a:hlinkClick>
              </a:rPr>
              <a:t>ARP Webpage</a:t>
            </a:r>
            <a:endParaRPr lang="en-US" sz="2400" dirty="0">
              <a:solidFill>
                <a:schemeClr val="bg1"/>
              </a:solidFill>
            </a:endParaRPr>
          </a:p>
        </p:txBody>
      </p:sp>
    </p:spTree>
    <p:extLst>
      <p:ext uri="{BB962C8B-B14F-4D97-AF65-F5344CB8AC3E}">
        <p14:creationId xmlns:p14="http://schemas.microsoft.com/office/powerpoint/2010/main" val="2909062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p:cNvSpPr/>
          <p:nvPr/>
        </p:nvSpPr>
        <p:spPr>
          <a:xfrm>
            <a:off x="4114691" y="0"/>
            <a:ext cx="5693962" cy="6858000"/>
          </a:xfrm>
          <a:prstGeom prst="parallelogram">
            <a:avLst>
              <a:gd name="adj" fmla="val 7454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flipV="1">
            <a:off x="234656" y="-2601687"/>
            <a:ext cx="3410278" cy="3602516"/>
          </a:xfrm>
          <a:custGeom>
            <a:avLst/>
            <a:gdLst>
              <a:gd name="connsiteX0" fmla="*/ 0 w 4649118"/>
              <a:gd name="connsiteY0" fmla="*/ 3602516 h 3602516"/>
              <a:gd name="connsiteX1" fmla="*/ 2324559 w 4649118"/>
              <a:gd name="connsiteY1" fmla="*/ 2702688 h 3602516"/>
              <a:gd name="connsiteX2" fmla="*/ 4649118 w 4649118"/>
              <a:gd name="connsiteY2" fmla="*/ 3602516 h 3602516"/>
              <a:gd name="connsiteX3" fmla="*/ 2324559 w 4649118"/>
              <a:gd name="connsiteY3" fmla="*/ 0 h 3602516"/>
            </a:gdLst>
            <a:ahLst/>
            <a:cxnLst>
              <a:cxn ang="0">
                <a:pos x="connsiteX0" y="connsiteY0"/>
              </a:cxn>
              <a:cxn ang="0">
                <a:pos x="connsiteX1" y="connsiteY1"/>
              </a:cxn>
              <a:cxn ang="0">
                <a:pos x="connsiteX2" y="connsiteY2"/>
              </a:cxn>
              <a:cxn ang="0">
                <a:pos x="connsiteX3" y="connsiteY3"/>
              </a:cxn>
            </a:cxnLst>
            <a:rect l="l" t="t" r="r" b="b"/>
            <a:pathLst>
              <a:path w="4649118" h="3602516">
                <a:moveTo>
                  <a:pt x="0" y="3602516"/>
                </a:moveTo>
                <a:lnTo>
                  <a:pt x="2324559" y="2702688"/>
                </a:lnTo>
                <a:lnTo>
                  <a:pt x="4649118" y="3602516"/>
                </a:lnTo>
                <a:lnTo>
                  <a:pt x="2324559"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7089" y="4821139"/>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hlinkClick r:id="rId2"/>
              </a:rPr>
              <a:t>US Treasury Final Rule Summary</a:t>
            </a:r>
            <a:endParaRPr lang="en-US" sz="2000" dirty="0">
              <a:solidFill>
                <a:schemeClr val="tx1">
                  <a:lumMod val="65000"/>
                  <a:lumOff val="35000"/>
                </a:schemeClr>
              </a:solidFill>
            </a:endParaRPr>
          </a:p>
        </p:txBody>
      </p:sp>
      <p:sp>
        <p:nvSpPr>
          <p:cNvPr id="26" name="TextBox 25"/>
          <p:cNvSpPr txBox="1"/>
          <p:nvPr/>
        </p:nvSpPr>
        <p:spPr>
          <a:xfrm>
            <a:off x="6529889" y="5750790"/>
            <a:ext cx="5693962" cy="461665"/>
          </a:xfrm>
          <a:prstGeom prst="rect">
            <a:avLst/>
          </a:prstGeom>
          <a:noFill/>
        </p:spPr>
        <p:txBody>
          <a:bodyPr wrap="square" rtlCol="0">
            <a:spAutoFit/>
          </a:bodyPr>
          <a:lstStyle/>
          <a:p>
            <a:r>
              <a:rPr lang="en-US" sz="2400" spc="-150" dirty="0">
                <a:solidFill>
                  <a:schemeClr val="tx1">
                    <a:lumMod val="65000"/>
                    <a:lumOff val="35000"/>
                  </a:schemeClr>
                </a:solidFill>
              </a:rPr>
              <a:t>Where to go for the latest guidance on ARP/CLFRF</a:t>
            </a:r>
          </a:p>
        </p:txBody>
      </p:sp>
      <p:sp>
        <p:nvSpPr>
          <p:cNvPr id="27" name="TextBox 26"/>
          <p:cNvSpPr txBox="1"/>
          <p:nvPr/>
        </p:nvSpPr>
        <p:spPr>
          <a:xfrm>
            <a:off x="6924880" y="4919793"/>
            <a:ext cx="6013821" cy="830997"/>
          </a:xfrm>
          <a:prstGeom prst="rect">
            <a:avLst/>
          </a:prstGeom>
          <a:noFill/>
        </p:spPr>
        <p:txBody>
          <a:bodyPr wrap="square" rtlCol="0" anchor="ctr">
            <a:spAutoFit/>
          </a:bodyPr>
          <a:lstStyle/>
          <a:p>
            <a:r>
              <a:rPr lang="en-US" sz="4800" b="1" spc="-300" dirty="0">
                <a:solidFill>
                  <a:schemeClr val="accent2"/>
                </a:solidFill>
              </a:rPr>
              <a:t>ARP/CSLFRF</a:t>
            </a:r>
          </a:p>
        </p:txBody>
      </p:sp>
      <p:grpSp>
        <p:nvGrpSpPr>
          <p:cNvPr id="51" name="Group 50"/>
          <p:cNvGrpSpPr/>
          <p:nvPr/>
        </p:nvGrpSpPr>
        <p:grpSpPr>
          <a:xfrm>
            <a:off x="2596260" y="944523"/>
            <a:ext cx="4533496" cy="903383"/>
            <a:chOff x="1885901" y="695187"/>
            <a:chExt cx="4533496" cy="903383"/>
          </a:xfrm>
        </p:grpSpPr>
        <p:sp>
          <p:nvSpPr>
            <p:cNvPr id="9" name="TextBox 8"/>
            <p:cNvSpPr txBox="1"/>
            <p:nvPr/>
          </p:nvSpPr>
          <p:spPr>
            <a:xfrm>
              <a:off x="3665538" y="1129354"/>
              <a:ext cx="2753859" cy="400110"/>
            </a:xfrm>
            <a:prstGeom prst="rect">
              <a:avLst/>
            </a:prstGeom>
            <a:noFill/>
          </p:spPr>
          <p:txBody>
            <a:bodyPr wrap="square" rtlCol="0">
              <a:spAutoFit/>
            </a:bodyPr>
            <a:lstStyle/>
            <a:p>
              <a:endParaRPr lang="en-US" sz="2000" b="1" spc="-150" dirty="0">
                <a:solidFill>
                  <a:schemeClr val="tx1">
                    <a:lumMod val="65000"/>
                    <a:lumOff val="35000"/>
                  </a:schemeClr>
                </a:solidFill>
              </a:endParaRPr>
            </a:p>
          </p:txBody>
        </p:sp>
        <p:grpSp>
          <p:nvGrpSpPr>
            <p:cNvPr id="24" name="Group 23"/>
            <p:cNvGrpSpPr/>
            <p:nvPr/>
          </p:nvGrpSpPr>
          <p:grpSpPr>
            <a:xfrm>
              <a:off x="1885901" y="695187"/>
              <a:ext cx="1260893" cy="903383"/>
              <a:chOff x="1885901" y="695187"/>
              <a:chExt cx="1260893" cy="903383"/>
            </a:xfrm>
          </p:grpSpPr>
          <p:sp>
            <p:nvSpPr>
              <p:cNvPr id="5" name="Oval 4"/>
              <p:cNvSpPr/>
              <p:nvPr/>
            </p:nvSpPr>
            <p:spPr>
              <a:xfrm>
                <a:off x="1885901" y="695187"/>
                <a:ext cx="870332" cy="903383"/>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7" name="Group 4"/>
              <p:cNvGrpSpPr>
                <a:grpSpLocks noChangeAspect="1"/>
              </p:cNvGrpSpPr>
              <p:nvPr/>
            </p:nvGrpSpPr>
            <p:grpSpPr bwMode="auto">
              <a:xfrm>
                <a:off x="3022250" y="1417947"/>
                <a:ext cx="124544" cy="124816"/>
                <a:chOff x="2337" y="963"/>
                <a:chExt cx="915" cy="917"/>
              </a:xfrm>
              <a:solidFill>
                <a:schemeClr val="bg1"/>
              </a:solidFill>
            </p:grpSpPr>
            <p:sp>
              <p:nvSpPr>
                <p:cNvPr id="22" name="Freeform 7"/>
                <p:cNvSpPr>
                  <a:spLocks noEditPoints="1"/>
                </p:cNvSpPr>
                <p:nvPr/>
              </p:nvSpPr>
              <p:spPr bwMode="auto">
                <a:xfrm>
                  <a:off x="2337" y="963"/>
                  <a:ext cx="915" cy="917"/>
                </a:xfrm>
                <a:custGeom>
                  <a:avLst/>
                  <a:gdLst>
                    <a:gd name="T0" fmla="*/ 825 w 1831"/>
                    <a:gd name="T1" fmla="*/ 198 h 1833"/>
                    <a:gd name="T2" fmla="*/ 654 w 1831"/>
                    <a:gd name="T3" fmla="*/ 241 h 1833"/>
                    <a:gd name="T4" fmla="*/ 502 w 1831"/>
                    <a:gd name="T5" fmla="*/ 322 h 1833"/>
                    <a:gd name="T6" fmla="*/ 375 w 1831"/>
                    <a:gd name="T7" fmla="*/ 436 h 1833"/>
                    <a:gd name="T8" fmla="*/ 276 w 1831"/>
                    <a:gd name="T9" fmla="*/ 576 h 1833"/>
                    <a:gd name="T10" fmla="*/ 214 w 1831"/>
                    <a:gd name="T11" fmla="*/ 738 h 1833"/>
                    <a:gd name="T12" fmla="*/ 191 w 1831"/>
                    <a:gd name="T13" fmla="*/ 917 h 1833"/>
                    <a:gd name="T14" fmla="*/ 214 w 1831"/>
                    <a:gd name="T15" fmla="*/ 1095 h 1833"/>
                    <a:gd name="T16" fmla="*/ 276 w 1831"/>
                    <a:gd name="T17" fmla="*/ 1257 h 1833"/>
                    <a:gd name="T18" fmla="*/ 375 w 1831"/>
                    <a:gd name="T19" fmla="*/ 1397 h 1833"/>
                    <a:gd name="T20" fmla="*/ 502 w 1831"/>
                    <a:gd name="T21" fmla="*/ 1511 h 1833"/>
                    <a:gd name="T22" fmla="*/ 654 w 1831"/>
                    <a:gd name="T23" fmla="*/ 1592 h 1833"/>
                    <a:gd name="T24" fmla="*/ 825 w 1831"/>
                    <a:gd name="T25" fmla="*/ 1635 h 1833"/>
                    <a:gd name="T26" fmla="*/ 1006 w 1831"/>
                    <a:gd name="T27" fmla="*/ 1635 h 1833"/>
                    <a:gd name="T28" fmla="*/ 1176 w 1831"/>
                    <a:gd name="T29" fmla="*/ 1592 h 1833"/>
                    <a:gd name="T30" fmla="*/ 1329 w 1831"/>
                    <a:gd name="T31" fmla="*/ 1511 h 1833"/>
                    <a:gd name="T32" fmla="*/ 1456 w 1831"/>
                    <a:gd name="T33" fmla="*/ 1397 h 1833"/>
                    <a:gd name="T34" fmla="*/ 1554 w 1831"/>
                    <a:gd name="T35" fmla="*/ 1257 h 1833"/>
                    <a:gd name="T36" fmla="*/ 1617 w 1831"/>
                    <a:gd name="T37" fmla="*/ 1095 h 1833"/>
                    <a:gd name="T38" fmla="*/ 1638 w 1831"/>
                    <a:gd name="T39" fmla="*/ 917 h 1833"/>
                    <a:gd name="T40" fmla="*/ 1617 w 1831"/>
                    <a:gd name="T41" fmla="*/ 738 h 1833"/>
                    <a:gd name="T42" fmla="*/ 1554 w 1831"/>
                    <a:gd name="T43" fmla="*/ 576 h 1833"/>
                    <a:gd name="T44" fmla="*/ 1456 w 1831"/>
                    <a:gd name="T45" fmla="*/ 436 h 1833"/>
                    <a:gd name="T46" fmla="*/ 1329 w 1831"/>
                    <a:gd name="T47" fmla="*/ 322 h 1833"/>
                    <a:gd name="T48" fmla="*/ 1176 w 1831"/>
                    <a:gd name="T49" fmla="*/ 241 h 1833"/>
                    <a:gd name="T50" fmla="*/ 1006 w 1831"/>
                    <a:gd name="T51" fmla="*/ 198 h 1833"/>
                    <a:gd name="T52" fmla="*/ 915 w 1831"/>
                    <a:gd name="T53" fmla="*/ 0 h 1833"/>
                    <a:gd name="T54" fmla="*/ 1111 w 1831"/>
                    <a:gd name="T55" fmla="*/ 22 h 1833"/>
                    <a:gd name="T56" fmla="*/ 1293 w 1831"/>
                    <a:gd name="T57" fmla="*/ 83 h 1833"/>
                    <a:gd name="T58" fmla="*/ 1456 w 1831"/>
                    <a:gd name="T59" fmla="*/ 178 h 1833"/>
                    <a:gd name="T60" fmla="*/ 1595 w 1831"/>
                    <a:gd name="T61" fmla="*/ 304 h 1833"/>
                    <a:gd name="T62" fmla="*/ 1707 w 1831"/>
                    <a:gd name="T63" fmla="*/ 456 h 1833"/>
                    <a:gd name="T64" fmla="*/ 1784 w 1831"/>
                    <a:gd name="T65" fmla="*/ 628 h 1833"/>
                    <a:gd name="T66" fmla="*/ 1825 w 1831"/>
                    <a:gd name="T67" fmla="*/ 818 h 1833"/>
                    <a:gd name="T68" fmla="*/ 1825 w 1831"/>
                    <a:gd name="T69" fmla="*/ 1017 h 1833"/>
                    <a:gd name="T70" fmla="*/ 1784 w 1831"/>
                    <a:gd name="T71" fmla="*/ 1207 h 1833"/>
                    <a:gd name="T72" fmla="*/ 1707 w 1831"/>
                    <a:gd name="T73" fmla="*/ 1379 h 1833"/>
                    <a:gd name="T74" fmla="*/ 1595 w 1831"/>
                    <a:gd name="T75" fmla="*/ 1531 h 1833"/>
                    <a:gd name="T76" fmla="*/ 1456 w 1831"/>
                    <a:gd name="T77" fmla="*/ 1657 h 1833"/>
                    <a:gd name="T78" fmla="*/ 1293 w 1831"/>
                    <a:gd name="T79" fmla="*/ 1752 h 1833"/>
                    <a:gd name="T80" fmla="*/ 1111 w 1831"/>
                    <a:gd name="T81" fmla="*/ 1812 h 1833"/>
                    <a:gd name="T82" fmla="*/ 915 w 1831"/>
                    <a:gd name="T83" fmla="*/ 1833 h 1833"/>
                    <a:gd name="T84" fmla="*/ 718 w 1831"/>
                    <a:gd name="T85" fmla="*/ 1812 h 1833"/>
                    <a:gd name="T86" fmla="*/ 537 w 1831"/>
                    <a:gd name="T87" fmla="*/ 1752 h 1833"/>
                    <a:gd name="T88" fmla="*/ 375 w 1831"/>
                    <a:gd name="T89" fmla="*/ 1657 h 1833"/>
                    <a:gd name="T90" fmla="*/ 236 w 1831"/>
                    <a:gd name="T91" fmla="*/ 1531 h 1833"/>
                    <a:gd name="T92" fmla="*/ 124 w 1831"/>
                    <a:gd name="T93" fmla="*/ 1379 h 1833"/>
                    <a:gd name="T94" fmla="*/ 47 w 1831"/>
                    <a:gd name="T95" fmla="*/ 1207 h 1833"/>
                    <a:gd name="T96" fmla="*/ 6 w 1831"/>
                    <a:gd name="T97" fmla="*/ 1017 h 1833"/>
                    <a:gd name="T98" fmla="*/ 6 w 1831"/>
                    <a:gd name="T99" fmla="*/ 818 h 1833"/>
                    <a:gd name="T100" fmla="*/ 47 w 1831"/>
                    <a:gd name="T101" fmla="*/ 628 h 1833"/>
                    <a:gd name="T102" fmla="*/ 124 w 1831"/>
                    <a:gd name="T103" fmla="*/ 456 h 1833"/>
                    <a:gd name="T104" fmla="*/ 236 w 1831"/>
                    <a:gd name="T105" fmla="*/ 304 h 1833"/>
                    <a:gd name="T106" fmla="*/ 375 w 1831"/>
                    <a:gd name="T107" fmla="*/ 178 h 1833"/>
                    <a:gd name="T108" fmla="*/ 537 w 1831"/>
                    <a:gd name="T109" fmla="*/ 83 h 1833"/>
                    <a:gd name="T110" fmla="*/ 718 w 1831"/>
                    <a:gd name="T111" fmla="*/ 22 h 1833"/>
                    <a:gd name="T112" fmla="*/ 915 w 1831"/>
                    <a:gd name="T113"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1" h="1833">
                      <a:moveTo>
                        <a:pt x="915" y="193"/>
                      </a:moveTo>
                      <a:lnTo>
                        <a:pt x="825" y="198"/>
                      </a:lnTo>
                      <a:lnTo>
                        <a:pt x="736" y="216"/>
                      </a:lnTo>
                      <a:lnTo>
                        <a:pt x="654" y="241"/>
                      </a:lnTo>
                      <a:lnTo>
                        <a:pt x="574" y="277"/>
                      </a:lnTo>
                      <a:lnTo>
                        <a:pt x="502" y="322"/>
                      </a:lnTo>
                      <a:lnTo>
                        <a:pt x="434" y="376"/>
                      </a:lnTo>
                      <a:lnTo>
                        <a:pt x="375" y="436"/>
                      </a:lnTo>
                      <a:lnTo>
                        <a:pt x="321" y="504"/>
                      </a:lnTo>
                      <a:lnTo>
                        <a:pt x="276" y="576"/>
                      </a:lnTo>
                      <a:lnTo>
                        <a:pt x="240" y="655"/>
                      </a:lnTo>
                      <a:lnTo>
                        <a:pt x="214" y="738"/>
                      </a:lnTo>
                      <a:lnTo>
                        <a:pt x="196" y="827"/>
                      </a:lnTo>
                      <a:lnTo>
                        <a:pt x="191" y="917"/>
                      </a:lnTo>
                      <a:lnTo>
                        <a:pt x="196" y="1008"/>
                      </a:lnTo>
                      <a:lnTo>
                        <a:pt x="214" y="1095"/>
                      </a:lnTo>
                      <a:lnTo>
                        <a:pt x="240" y="1178"/>
                      </a:lnTo>
                      <a:lnTo>
                        <a:pt x="276" y="1257"/>
                      </a:lnTo>
                      <a:lnTo>
                        <a:pt x="321" y="1331"/>
                      </a:lnTo>
                      <a:lnTo>
                        <a:pt x="375" y="1397"/>
                      </a:lnTo>
                      <a:lnTo>
                        <a:pt x="434" y="1459"/>
                      </a:lnTo>
                      <a:lnTo>
                        <a:pt x="502" y="1511"/>
                      </a:lnTo>
                      <a:lnTo>
                        <a:pt x="574" y="1556"/>
                      </a:lnTo>
                      <a:lnTo>
                        <a:pt x="654" y="1592"/>
                      </a:lnTo>
                      <a:lnTo>
                        <a:pt x="736" y="1619"/>
                      </a:lnTo>
                      <a:lnTo>
                        <a:pt x="825" y="1635"/>
                      </a:lnTo>
                      <a:lnTo>
                        <a:pt x="915" y="1641"/>
                      </a:lnTo>
                      <a:lnTo>
                        <a:pt x="1006" y="1635"/>
                      </a:lnTo>
                      <a:lnTo>
                        <a:pt x="1093" y="1619"/>
                      </a:lnTo>
                      <a:lnTo>
                        <a:pt x="1176" y="1592"/>
                      </a:lnTo>
                      <a:lnTo>
                        <a:pt x="1255" y="1556"/>
                      </a:lnTo>
                      <a:lnTo>
                        <a:pt x="1329" y="1511"/>
                      </a:lnTo>
                      <a:lnTo>
                        <a:pt x="1395" y="1459"/>
                      </a:lnTo>
                      <a:lnTo>
                        <a:pt x="1456" y="1397"/>
                      </a:lnTo>
                      <a:lnTo>
                        <a:pt x="1509" y="1331"/>
                      </a:lnTo>
                      <a:lnTo>
                        <a:pt x="1554" y="1257"/>
                      </a:lnTo>
                      <a:lnTo>
                        <a:pt x="1590" y="1178"/>
                      </a:lnTo>
                      <a:lnTo>
                        <a:pt x="1617" y="1095"/>
                      </a:lnTo>
                      <a:lnTo>
                        <a:pt x="1633" y="1008"/>
                      </a:lnTo>
                      <a:lnTo>
                        <a:pt x="1638" y="917"/>
                      </a:lnTo>
                      <a:lnTo>
                        <a:pt x="1633" y="827"/>
                      </a:lnTo>
                      <a:lnTo>
                        <a:pt x="1617" y="738"/>
                      </a:lnTo>
                      <a:lnTo>
                        <a:pt x="1590" y="655"/>
                      </a:lnTo>
                      <a:lnTo>
                        <a:pt x="1554" y="576"/>
                      </a:lnTo>
                      <a:lnTo>
                        <a:pt x="1509" y="504"/>
                      </a:lnTo>
                      <a:lnTo>
                        <a:pt x="1456" y="436"/>
                      </a:lnTo>
                      <a:lnTo>
                        <a:pt x="1395" y="376"/>
                      </a:lnTo>
                      <a:lnTo>
                        <a:pt x="1329" y="322"/>
                      </a:lnTo>
                      <a:lnTo>
                        <a:pt x="1255" y="277"/>
                      </a:lnTo>
                      <a:lnTo>
                        <a:pt x="1176" y="241"/>
                      </a:lnTo>
                      <a:lnTo>
                        <a:pt x="1093" y="216"/>
                      </a:lnTo>
                      <a:lnTo>
                        <a:pt x="1006" y="198"/>
                      </a:lnTo>
                      <a:lnTo>
                        <a:pt x="915" y="193"/>
                      </a:lnTo>
                      <a:close/>
                      <a:moveTo>
                        <a:pt x="915" y="0"/>
                      </a:moveTo>
                      <a:lnTo>
                        <a:pt x="1015" y="5"/>
                      </a:lnTo>
                      <a:lnTo>
                        <a:pt x="1111" y="22"/>
                      </a:lnTo>
                      <a:lnTo>
                        <a:pt x="1204" y="47"/>
                      </a:lnTo>
                      <a:lnTo>
                        <a:pt x="1293" y="83"/>
                      </a:lnTo>
                      <a:lnTo>
                        <a:pt x="1377" y="126"/>
                      </a:lnTo>
                      <a:lnTo>
                        <a:pt x="1456" y="178"/>
                      </a:lnTo>
                      <a:lnTo>
                        <a:pt x="1528" y="238"/>
                      </a:lnTo>
                      <a:lnTo>
                        <a:pt x="1595" y="304"/>
                      </a:lnTo>
                      <a:lnTo>
                        <a:pt x="1654" y="376"/>
                      </a:lnTo>
                      <a:lnTo>
                        <a:pt x="1707" y="456"/>
                      </a:lnTo>
                      <a:lnTo>
                        <a:pt x="1750" y="538"/>
                      </a:lnTo>
                      <a:lnTo>
                        <a:pt x="1784" y="628"/>
                      </a:lnTo>
                      <a:lnTo>
                        <a:pt x="1809" y="720"/>
                      </a:lnTo>
                      <a:lnTo>
                        <a:pt x="1825" y="818"/>
                      </a:lnTo>
                      <a:lnTo>
                        <a:pt x="1831" y="917"/>
                      </a:lnTo>
                      <a:lnTo>
                        <a:pt x="1825" y="1017"/>
                      </a:lnTo>
                      <a:lnTo>
                        <a:pt x="1809" y="1113"/>
                      </a:lnTo>
                      <a:lnTo>
                        <a:pt x="1784" y="1207"/>
                      </a:lnTo>
                      <a:lnTo>
                        <a:pt x="1750" y="1295"/>
                      </a:lnTo>
                      <a:lnTo>
                        <a:pt x="1707" y="1379"/>
                      </a:lnTo>
                      <a:lnTo>
                        <a:pt x="1654" y="1459"/>
                      </a:lnTo>
                      <a:lnTo>
                        <a:pt x="1595" y="1531"/>
                      </a:lnTo>
                      <a:lnTo>
                        <a:pt x="1528" y="1597"/>
                      </a:lnTo>
                      <a:lnTo>
                        <a:pt x="1456" y="1657"/>
                      </a:lnTo>
                      <a:lnTo>
                        <a:pt x="1377" y="1707"/>
                      </a:lnTo>
                      <a:lnTo>
                        <a:pt x="1293" y="1752"/>
                      </a:lnTo>
                      <a:lnTo>
                        <a:pt x="1204" y="1787"/>
                      </a:lnTo>
                      <a:lnTo>
                        <a:pt x="1111" y="1812"/>
                      </a:lnTo>
                      <a:lnTo>
                        <a:pt x="1015" y="1828"/>
                      </a:lnTo>
                      <a:lnTo>
                        <a:pt x="915" y="1833"/>
                      </a:lnTo>
                      <a:lnTo>
                        <a:pt x="816" y="1828"/>
                      </a:lnTo>
                      <a:lnTo>
                        <a:pt x="718" y="1812"/>
                      </a:lnTo>
                      <a:lnTo>
                        <a:pt x="627" y="1787"/>
                      </a:lnTo>
                      <a:lnTo>
                        <a:pt x="537" y="1752"/>
                      </a:lnTo>
                      <a:lnTo>
                        <a:pt x="454" y="1707"/>
                      </a:lnTo>
                      <a:lnTo>
                        <a:pt x="375" y="1657"/>
                      </a:lnTo>
                      <a:lnTo>
                        <a:pt x="303" y="1597"/>
                      </a:lnTo>
                      <a:lnTo>
                        <a:pt x="236" y="1531"/>
                      </a:lnTo>
                      <a:lnTo>
                        <a:pt x="177" y="1459"/>
                      </a:lnTo>
                      <a:lnTo>
                        <a:pt x="124" y="1379"/>
                      </a:lnTo>
                      <a:lnTo>
                        <a:pt x="81" y="1295"/>
                      </a:lnTo>
                      <a:lnTo>
                        <a:pt x="47" y="1207"/>
                      </a:lnTo>
                      <a:lnTo>
                        <a:pt x="20" y="1113"/>
                      </a:lnTo>
                      <a:lnTo>
                        <a:pt x="6" y="1017"/>
                      </a:lnTo>
                      <a:lnTo>
                        <a:pt x="0" y="917"/>
                      </a:lnTo>
                      <a:lnTo>
                        <a:pt x="6" y="818"/>
                      </a:lnTo>
                      <a:lnTo>
                        <a:pt x="20" y="720"/>
                      </a:lnTo>
                      <a:lnTo>
                        <a:pt x="47" y="628"/>
                      </a:lnTo>
                      <a:lnTo>
                        <a:pt x="81" y="538"/>
                      </a:lnTo>
                      <a:lnTo>
                        <a:pt x="124" y="456"/>
                      </a:lnTo>
                      <a:lnTo>
                        <a:pt x="177" y="376"/>
                      </a:lnTo>
                      <a:lnTo>
                        <a:pt x="236" y="304"/>
                      </a:lnTo>
                      <a:lnTo>
                        <a:pt x="303" y="238"/>
                      </a:lnTo>
                      <a:lnTo>
                        <a:pt x="375" y="178"/>
                      </a:lnTo>
                      <a:lnTo>
                        <a:pt x="454" y="126"/>
                      </a:lnTo>
                      <a:lnTo>
                        <a:pt x="537" y="83"/>
                      </a:lnTo>
                      <a:lnTo>
                        <a:pt x="627" y="47"/>
                      </a:lnTo>
                      <a:lnTo>
                        <a:pt x="718" y="22"/>
                      </a:lnTo>
                      <a:lnTo>
                        <a:pt x="816" y="5"/>
                      </a:lnTo>
                      <a:lnTo>
                        <a:pt x="9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noEditPoints="1"/>
                </p:cNvSpPr>
                <p:nvPr/>
              </p:nvSpPr>
              <p:spPr bwMode="auto">
                <a:xfrm>
                  <a:off x="2593" y="1220"/>
                  <a:ext cx="403" cy="404"/>
                </a:xfrm>
                <a:custGeom>
                  <a:avLst/>
                  <a:gdLst>
                    <a:gd name="T0" fmla="*/ 355 w 807"/>
                    <a:gd name="T1" fmla="*/ 198 h 807"/>
                    <a:gd name="T2" fmla="*/ 272 w 807"/>
                    <a:gd name="T3" fmla="*/ 240 h 807"/>
                    <a:gd name="T4" fmla="*/ 215 w 807"/>
                    <a:gd name="T5" fmla="*/ 312 h 807"/>
                    <a:gd name="T6" fmla="*/ 193 w 807"/>
                    <a:gd name="T7" fmla="*/ 404 h 807"/>
                    <a:gd name="T8" fmla="*/ 215 w 807"/>
                    <a:gd name="T9" fmla="*/ 497 h 807"/>
                    <a:gd name="T10" fmla="*/ 272 w 807"/>
                    <a:gd name="T11" fmla="*/ 569 h 807"/>
                    <a:gd name="T12" fmla="*/ 355 w 807"/>
                    <a:gd name="T13" fmla="*/ 611 h 807"/>
                    <a:gd name="T14" fmla="*/ 452 w 807"/>
                    <a:gd name="T15" fmla="*/ 611 h 807"/>
                    <a:gd name="T16" fmla="*/ 537 w 807"/>
                    <a:gd name="T17" fmla="*/ 569 h 807"/>
                    <a:gd name="T18" fmla="*/ 594 w 807"/>
                    <a:gd name="T19" fmla="*/ 497 h 807"/>
                    <a:gd name="T20" fmla="*/ 616 w 807"/>
                    <a:gd name="T21" fmla="*/ 404 h 807"/>
                    <a:gd name="T22" fmla="*/ 594 w 807"/>
                    <a:gd name="T23" fmla="*/ 312 h 807"/>
                    <a:gd name="T24" fmla="*/ 537 w 807"/>
                    <a:gd name="T25" fmla="*/ 240 h 807"/>
                    <a:gd name="T26" fmla="*/ 452 w 807"/>
                    <a:gd name="T27" fmla="*/ 198 h 807"/>
                    <a:gd name="T28" fmla="*/ 404 w 807"/>
                    <a:gd name="T29" fmla="*/ 0 h 807"/>
                    <a:gd name="T30" fmla="*/ 531 w 807"/>
                    <a:gd name="T31" fmla="*/ 22 h 807"/>
                    <a:gd name="T32" fmla="*/ 643 w 807"/>
                    <a:gd name="T33" fmla="*/ 78 h 807"/>
                    <a:gd name="T34" fmla="*/ 729 w 807"/>
                    <a:gd name="T35" fmla="*/ 166 h 807"/>
                    <a:gd name="T36" fmla="*/ 787 w 807"/>
                    <a:gd name="T37" fmla="*/ 276 h 807"/>
                    <a:gd name="T38" fmla="*/ 807 w 807"/>
                    <a:gd name="T39" fmla="*/ 404 h 807"/>
                    <a:gd name="T40" fmla="*/ 787 w 807"/>
                    <a:gd name="T41" fmla="*/ 531 h 807"/>
                    <a:gd name="T42" fmla="*/ 729 w 807"/>
                    <a:gd name="T43" fmla="*/ 643 h 807"/>
                    <a:gd name="T44" fmla="*/ 643 w 807"/>
                    <a:gd name="T45" fmla="*/ 730 h 807"/>
                    <a:gd name="T46" fmla="*/ 531 w 807"/>
                    <a:gd name="T47" fmla="*/ 787 h 807"/>
                    <a:gd name="T48" fmla="*/ 404 w 807"/>
                    <a:gd name="T49" fmla="*/ 807 h 807"/>
                    <a:gd name="T50" fmla="*/ 278 w 807"/>
                    <a:gd name="T51" fmla="*/ 787 h 807"/>
                    <a:gd name="T52" fmla="*/ 166 w 807"/>
                    <a:gd name="T53" fmla="*/ 730 h 807"/>
                    <a:gd name="T54" fmla="*/ 78 w 807"/>
                    <a:gd name="T55" fmla="*/ 643 h 807"/>
                    <a:gd name="T56" fmla="*/ 22 w 807"/>
                    <a:gd name="T57" fmla="*/ 531 h 807"/>
                    <a:gd name="T58" fmla="*/ 0 w 807"/>
                    <a:gd name="T59" fmla="*/ 404 h 807"/>
                    <a:gd name="T60" fmla="*/ 22 w 807"/>
                    <a:gd name="T61" fmla="*/ 276 h 807"/>
                    <a:gd name="T62" fmla="*/ 78 w 807"/>
                    <a:gd name="T63" fmla="*/ 166 h 807"/>
                    <a:gd name="T64" fmla="*/ 166 w 807"/>
                    <a:gd name="T65" fmla="*/ 78 h 807"/>
                    <a:gd name="T66" fmla="*/ 278 w 807"/>
                    <a:gd name="T67" fmla="*/ 22 h 807"/>
                    <a:gd name="T68" fmla="*/ 404 w 807"/>
                    <a:gd name="T6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07">
                      <a:moveTo>
                        <a:pt x="404" y="193"/>
                      </a:moveTo>
                      <a:lnTo>
                        <a:pt x="355" y="198"/>
                      </a:lnTo>
                      <a:lnTo>
                        <a:pt x="312" y="215"/>
                      </a:lnTo>
                      <a:lnTo>
                        <a:pt x="272" y="240"/>
                      </a:lnTo>
                      <a:lnTo>
                        <a:pt x="240" y="272"/>
                      </a:lnTo>
                      <a:lnTo>
                        <a:pt x="215" y="312"/>
                      </a:lnTo>
                      <a:lnTo>
                        <a:pt x="198" y="355"/>
                      </a:lnTo>
                      <a:lnTo>
                        <a:pt x="193" y="404"/>
                      </a:lnTo>
                      <a:lnTo>
                        <a:pt x="198" y="452"/>
                      </a:lnTo>
                      <a:lnTo>
                        <a:pt x="215" y="497"/>
                      </a:lnTo>
                      <a:lnTo>
                        <a:pt x="240" y="537"/>
                      </a:lnTo>
                      <a:lnTo>
                        <a:pt x="272" y="569"/>
                      </a:lnTo>
                      <a:lnTo>
                        <a:pt x="312" y="595"/>
                      </a:lnTo>
                      <a:lnTo>
                        <a:pt x="355" y="611"/>
                      </a:lnTo>
                      <a:lnTo>
                        <a:pt x="404" y="616"/>
                      </a:lnTo>
                      <a:lnTo>
                        <a:pt x="452" y="611"/>
                      </a:lnTo>
                      <a:lnTo>
                        <a:pt x="497" y="595"/>
                      </a:lnTo>
                      <a:lnTo>
                        <a:pt x="537" y="569"/>
                      </a:lnTo>
                      <a:lnTo>
                        <a:pt x="569" y="537"/>
                      </a:lnTo>
                      <a:lnTo>
                        <a:pt x="594" y="497"/>
                      </a:lnTo>
                      <a:lnTo>
                        <a:pt x="611" y="452"/>
                      </a:lnTo>
                      <a:lnTo>
                        <a:pt x="616" y="404"/>
                      </a:lnTo>
                      <a:lnTo>
                        <a:pt x="611" y="355"/>
                      </a:lnTo>
                      <a:lnTo>
                        <a:pt x="594" y="312"/>
                      </a:lnTo>
                      <a:lnTo>
                        <a:pt x="569" y="272"/>
                      </a:lnTo>
                      <a:lnTo>
                        <a:pt x="537" y="240"/>
                      </a:lnTo>
                      <a:lnTo>
                        <a:pt x="497" y="215"/>
                      </a:lnTo>
                      <a:lnTo>
                        <a:pt x="452" y="198"/>
                      </a:lnTo>
                      <a:lnTo>
                        <a:pt x="404" y="193"/>
                      </a:lnTo>
                      <a:close/>
                      <a:moveTo>
                        <a:pt x="404" y="0"/>
                      </a:moveTo>
                      <a:lnTo>
                        <a:pt x="470" y="6"/>
                      </a:lnTo>
                      <a:lnTo>
                        <a:pt x="531" y="22"/>
                      </a:lnTo>
                      <a:lnTo>
                        <a:pt x="589" y="45"/>
                      </a:lnTo>
                      <a:lnTo>
                        <a:pt x="643" y="78"/>
                      </a:lnTo>
                      <a:lnTo>
                        <a:pt x="690" y="119"/>
                      </a:lnTo>
                      <a:lnTo>
                        <a:pt x="729" y="166"/>
                      </a:lnTo>
                      <a:lnTo>
                        <a:pt x="762" y="218"/>
                      </a:lnTo>
                      <a:lnTo>
                        <a:pt x="787" y="276"/>
                      </a:lnTo>
                      <a:lnTo>
                        <a:pt x="803" y="339"/>
                      </a:lnTo>
                      <a:lnTo>
                        <a:pt x="807" y="404"/>
                      </a:lnTo>
                      <a:lnTo>
                        <a:pt x="803" y="470"/>
                      </a:lnTo>
                      <a:lnTo>
                        <a:pt x="787" y="531"/>
                      </a:lnTo>
                      <a:lnTo>
                        <a:pt x="762" y="589"/>
                      </a:lnTo>
                      <a:lnTo>
                        <a:pt x="729" y="643"/>
                      </a:lnTo>
                      <a:lnTo>
                        <a:pt x="690" y="690"/>
                      </a:lnTo>
                      <a:lnTo>
                        <a:pt x="643" y="730"/>
                      </a:lnTo>
                      <a:lnTo>
                        <a:pt x="589" y="762"/>
                      </a:lnTo>
                      <a:lnTo>
                        <a:pt x="531" y="787"/>
                      </a:lnTo>
                      <a:lnTo>
                        <a:pt x="470" y="802"/>
                      </a:lnTo>
                      <a:lnTo>
                        <a:pt x="404" y="807"/>
                      </a:lnTo>
                      <a:lnTo>
                        <a:pt x="339" y="802"/>
                      </a:lnTo>
                      <a:lnTo>
                        <a:pt x="278" y="787"/>
                      </a:lnTo>
                      <a:lnTo>
                        <a:pt x="218" y="762"/>
                      </a:lnTo>
                      <a:lnTo>
                        <a:pt x="166" y="730"/>
                      </a:lnTo>
                      <a:lnTo>
                        <a:pt x="119" y="690"/>
                      </a:lnTo>
                      <a:lnTo>
                        <a:pt x="78" y="643"/>
                      </a:lnTo>
                      <a:lnTo>
                        <a:pt x="45" y="589"/>
                      </a:lnTo>
                      <a:lnTo>
                        <a:pt x="22" y="531"/>
                      </a:lnTo>
                      <a:lnTo>
                        <a:pt x="6" y="470"/>
                      </a:lnTo>
                      <a:lnTo>
                        <a:pt x="0" y="404"/>
                      </a:lnTo>
                      <a:lnTo>
                        <a:pt x="6" y="339"/>
                      </a:lnTo>
                      <a:lnTo>
                        <a:pt x="22" y="276"/>
                      </a:lnTo>
                      <a:lnTo>
                        <a:pt x="45" y="218"/>
                      </a:lnTo>
                      <a:lnTo>
                        <a:pt x="78" y="166"/>
                      </a:lnTo>
                      <a:lnTo>
                        <a:pt x="119" y="119"/>
                      </a:lnTo>
                      <a:lnTo>
                        <a:pt x="166" y="78"/>
                      </a:lnTo>
                      <a:lnTo>
                        <a:pt x="218" y="45"/>
                      </a:lnTo>
                      <a:lnTo>
                        <a:pt x="278" y="22"/>
                      </a:lnTo>
                      <a:lnTo>
                        <a:pt x="339" y="6"/>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52" name="Group 51"/>
          <p:cNvGrpSpPr/>
          <p:nvPr/>
        </p:nvGrpSpPr>
        <p:grpSpPr>
          <a:xfrm>
            <a:off x="1767114" y="2077127"/>
            <a:ext cx="4043840" cy="903383"/>
            <a:chOff x="2395430" y="2176306"/>
            <a:chExt cx="4043840" cy="903383"/>
          </a:xfrm>
        </p:grpSpPr>
        <p:sp>
          <p:nvSpPr>
            <p:cNvPr id="10" name="TextBox 9"/>
            <p:cNvSpPr txBox="1"/>
            <p:nvPr/>
          </p:nvSpPr>
          <p:spPr>
            <a:xfrm>
              <a:off x="3685411" y="2428662"/>
              <a:ext cx="2753859" cy="400110"/>
            </a:xfrm>
            <a:prstGeom prst="rect">
              <a:avLst/>
            </a:prstGeom>
            <a:noFill/>
          </p:spPr>
          <p:txBody>
            <a:bodyPr wrap="square" rtlCol="0">
              <a:spAutoFit/>
            </a:bodyPr>
            <a:lstStyle/>
            <a:p>
              <a:endParaRPr lang="en-US" sz="2000" b="1" spc="-150" dirty="0">
                <a:solidFill>
                  <a:schemeClr val="tx1">
                    <a:lumMod val="65000"/>
                    <a:lumOff val="35000"/>
                  </a:schemeClr>
                </a:solidFill>
              </a:endParaRPr>
            </a:p>
          </p:txBody>
        </p:sp>
        <p:grpSp>
          <p:nvGrpSpPr>
            <p:cNvPr id="35" name="Group 34"/>
            <p:cNvGrpSpPr/>
            <p:nvPr/>
          </p:nvGrpSpPr>
          <p:grpSpPr>
            <a:xfrm>
              <a:off x="2395430" y="2176306"/>
              <a:ext cx="1120024" cy="903383"/>
              <a:chOff x="2395430" y="2176306"/>
              <a:chExt cx="1120024" cy="903383"/>
            </a:xfrm>
          </p:grpSpPr>
          <p:sp>
            <p:nvSpPr>
              <p:cNvPr id="6" name="Oval 5"/>
              <p:cNvSpPr/>
              <p:nvPr/>
            </p:nvSpPr>
            <p:spPr>
              <a:xfrm>
                <a:off x="2645122" y="2176306"/>
                <a:ext cx="870332" cy="9033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1"/>
              <p:cNvGrpSpPr>
                <a:grpSpLocks noChangeAspect="1"/>
              </p:cNvGrpSpPr>
              <p:nvPr/>
            </p:nvGrpSpPr>
            <p:grpSpPr bwMode="auto">
              <a:xfrm>
                <a:off x="2395430" y="2432859"/>
                <a:ext cx="94030" cy="46628"/>
                <a:chOff x="3360" y="174"/>
                <a:chExt cx="607" cy="301"/>
              </a:xfrm>
              <a:solidFill>
                <a:schemeClr val="bg1"/>
              </a:solidFill>
            </p:grpSpPr>
            <p:sp>
              <p:nvSpPr>
                <p:cNvPr id="32" name="Freeform 14"/>
                <p:cNvSpPr>
                  <a:spLocks/>
                </p:cNvSpPr>
                <p:nvPr/>
              </p:nvSpPr>
              <p:spPr bwMode="auto">
                <a:xfrm>
                  <a:off x="3360" y="174"/>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15"/>
                <p:cNvSpPr>
                  <a:spLocks/>
                </p:cNvSpPr>
                <p:nvPr/>
              </p:nvSpPr>
              <p:spPr bwMode="auto">
                <a:xfrm>
                  <a:off x="3871" y="174"/>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grpSp>
        <p:nvGrpSpPr>
          <p:cNvPr id="54" name="Group 53"/>
          <p:cNvGrpSpPr/>
          <p:nvPr/>
        </p:nvGrpSpPr>
        <p:grpSpPr>
          <a:xfrm>
            <a:off x="767957" y="3954815"/>
            <a:ext cx="4389009" cy="1425564"/>
            <a:chOff x="72509" y="4633283"/>
            <a:chExt cx="4389009" cy="1425564"/>
          </a:xfrm>
        </p:grpSpPr>
        <p:sp>
          <p:nvSpPr>
            <p:cNvPr id="12" name="TextBox 11"/>
            <p:cNvSpPr txBox="1"/>
            <p:nvPr/>
          </p:nvSpPr>
          <p:spPr>
            <a:xfrm>
              <a:off x="1707659" y="4633283"/>
              <a:ext cx="2753859" cy="400110"/>
            </a:xfrm>
            <a:prstGeom prst="rect">
              <a:avLst/>
            </a:prstGeom>
            <a:noFill/>
          </p:spPr>
          <p:txBody>
            <a:bodyPr wrap="square" rtlCol="0">
              <a:spAutoFit/>
            </a:bodyPr>
            <a:lstStyle/>
            <a:p>
              <a:endParaRPr lang="en-US" sz="2000" b="1" spc="-150" dirty="0">
                <a:solidFill>
                  <a:schemeClr val="tx1">
                    <a:lumMod val="65000"/>
                    <a:lumOff val="35000"/>
                  </a:schemeClr>
                </a:solidFill>
              </a:endParaRPr>
            </a:p>
          </p:txBody>
        </p:sp>
        <p:sp>
          <p:nvSpPr>
            <p:cNvPr id="8" name="Oval 7"/>
            <p:cNvSpPr/>
            <p:nvPr/>
          </p:nvSpPr>
          <p:spPr>
            <a:xfrm>
              <a:off x="72509" y="5155464"/>
              <a:ext cx="870332" cy="903383"/>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20719DD-30ED-4A40-8805-F9624038B64D}"/>
              </a:ext>
            </a:extLst>
          </p:cNvPr>
          <p:cNvGrpSpPr/>
          <p:nvPr/>
        </p:nvGrpSpPr>
        <p:grpSpPr>
          <a:xfrm flipH="1">
            <a:off x="7996516" y="-15498"/>
            <a:ext cx="4203233" cy="728420"/>
            <a:chOff x="0" y="0"/>
            <a:chExt cx="11523664" cy="1997050"/>
          </a:xfrm>
        </p:grpSpPr>
        <p:sp>
          <p:nvSpPr>
            <p:cNvPr id="44" name="Shape">
              <a:extLst>
                <a:ext uri="{FF2B5EF4-FFF2-40B4-BE49-F238E27FC236}">
                  <a16:creationId xmlns:a16="http://schemas.microsoft.com/office/drawing/2014/main" id="{F69A01B3-F50C-4367-B1D7-BD430FF9BA62}"/>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5" name="Shape">
              <a:extLst>
                <a:ext uri="{FF2B5EF4-FFF2-40B4-BE49-F238E27FC236}">
                  <a16:creationId xmlns:a16="http://schemas.microsoft.com/office/drawing/2014/main" id="{AC7657DD-0415-4BDE-B6EB-C8EA22DB2995}"/>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5" name="Shape">
              <a:extLst>
                <a:ext uri="{FF2B5EF4-FFF2-40B4-BE49-F238E27FC236}">
                  <a16:creationId xmlns:a16="http://schemas.microsoft.com/office/drawing/2014/main" id="{C1648A76-F26B-4480-8801-C6704CFF7D84}"/>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6" name="Shape">
              <a:extLst>
                <a:ext uri="{FF2B5EF4-FFF2-40B4-BE49-F238E27FC236}">
                  <a16:creationId xmlns:a16="http://schemas.microsoft.com/office/drawing/2014/main" id="{634A59E8-2917-4524-AE27-8F37C88E561F}"/>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13" name="Group 12">
            <a:extLst>
              <a:ext uri="{FF2B5EF4-FFF2-40B4-BE49-F238E27FC236}">
                <a16:creationId xmlns:a16="http://schemas.microsoft.com/office/drawing/2014/main" id="{C783B7C4-6219-4192-AE2E-329BDBB7D892}"/>
              </a:ext>
            </a:extLst>
          </p:cNvPr>
          <p:cNvGrpSpPr/>
          <p:nvPr/>
        </p:nvGrpSpPr>
        <p:grpSpPr>
          <a:xfrm rot="5400000" flipH="1">
            <a:off x="-2835875" y="2797189"/>
            <a:ext cx="6858002" cy="1263622"/>
            <a:chOff x="0" y="4145980"/>
            <a:chExt cx="12190322" cy="2708685"/>
          </a:xfrm>
        </p:grpSpPr>
        <p:sp>
          <p:nvSpPr>
            <p:cNvPr id="57" name="Shape">
              <a:extLst>
                <a:ext uri="{FF2B5EF4-FFF2-40B4-BE49-F238E27FC236}">
                  <a16:creationId xmlns:a16="http://schemas.microsoft.com/office/drawing/2014/main" id="{42FB9B08-5248-4DF7-B181-666EC4A4ABBE}"/>
                </a:ext>
              </a:extLst>
            </p:cNvPr>
            <p:cNvSpPr/>
            <p:nvPr/>
          </p:nvSpPr>
          <p:spPr>
            <a:xfrm>
              <a:off x="0" y="4145980"/>
              <a:ext cx="12190322" cy="2708685"/>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63000">
                  <a:schemeClr val="accent2"/>
                </a:gs>
                <a:gs pos="100000">
                  <a:schemeClr val="accent3"/>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8" name="Shape">
              <a:extLst>
                <a:ext uri="{FF2B5EF4-FFF2-40B4-BE49-F238E27FC236}">
                  <a16:creationId xmlns:a16="http://schemas.microsoft.com/office/drawing/2014/main" id="{32010E72-E47C-4C89-82F2-62EFD296809D}"/>
                </a:ext>
              </a:extLst>
            </p:cNvPr>
            <p:cNvSpPr/>
            <p:nvPr/>
          </p:nvSpPr>
          <p:spPr>
            <a:xfrm>
              <a:off x="0" y="4869780"/>
              <a:ext cx="12190322" cy="1984823"/>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13000">
                  <a:schemeClr val="accent2"/>
                </a:gs>
                <a:gs pos="84000">
                  <a:schemeClr val="accent3"/>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59" name="Group 58">
            <a:extLst>
              <a:ext uri="{FF2B5EF4-FFF2-40B4-BE49-F238E27FC236}">
                <a16:creationId xmlns:a16="http://schemas.microsoft.com/office/drawing/2014/main" id="{0AB938A9-8107-8B49-B416-FF75D4D37ED7}"/>
              </a:ext>
            </a:extLst>
          </p:cNvPr>
          <p:cNvGrpSpPr/>
          <p:nvPr/>
        </p:nvGrpSpPr>
        <p:grpSpPr>
          <a:xfrm>
            <a:off x="1380561" y="1059479"/>
            <a:ext cx="5490046" cy="3090448"/>
            <a:chOff x="1923465" y="82657"/>
            <a:chExt cx="5490046" cy="3090448"/>
          </a:xfrm>
        </p:grpSpPr>
        <p:sp>
          <p:nvSpPr>
            <p:cNvPr id="60" name="TextBox 59">
              <a:extLst>
                <a:ext uri="{FF2B5EF4-FFF2-40B4-BE49-F238E27FC236}">
                  <a16:creationId xmlns:a16="http://schemas.microsoft.com/office/drawing/2014/main" id="{5E9DD256-6F57-134E-8D57-00E962805042}"/>
                </a:ext>
              </a:extLst>
            </p:cNvPr>
            <p:cNvSpPr txBox="1"/>
            <p:nvPr/>
          </p:nvSpPr>
          <p:spPr>
            <a:xfrm>
              <a:off x="4249777" y="82657"/>
              <a:ext cx="3163734" cy="707886"/>
            </a:xfrm>
            <a:prstGeom prst="rect">
              <a:avLst/>
            </a:prstGeom>
            <a:noFill/>
          </p:spPr>
          <p:txBody>
            <a:bodyPr wrap="square" rtlCol="0">
              <a:spAutoFit/>
            </a:bodyPr>
            <a:lstStyle/>
            <a:p>
              <a:r>
                <a:rPr lang="en-US" sz="2000" b="1" spc="-150" dirty="0">
                  <a:solidFill>
                    <a:schemeClr val="tx1">
                      <a:lumMod val="65000"/>
                      <a:lumOff val="35000"/>
                    </a:schemeClr>
                  </a:solidFill>
                  <a:hlinkClick r:id="rId3"/>
                </a:rPr>
                <a:t>US Treasury Compliance Guidance</a:t>
              </a:r>
              <a:endParaRPr lang="en-US" sz="2000" b="1" spc="-150" dirty="0">
                <a:solidFill>
                  <a:schemeClr val="tx1">
                    <a:lumMod val="65000"/>
                    <a:lumOff val="35000"/>
                  </a:schemeClr>
                </a:solidFill>
              </a:endParaRPr>
            </a:p>
          </p:txBody>
        </p:sp>
        <p:sp>
          <p:nvSpPr>
            <p:cNvPr id="62" name="Oval 61">
              <a:extLst>
                <a:ext uri="{FF2B5EF4-FFF2-40B4-BE49-F238E27FC236}">
                  <a16:creationId xmlns:a16="http://schemas.microsoft.com/office/drawing/2014/main" id="{F804BC2F-885F-6249-BDEF-F21A7B334A14}"/>
                </a:ext>
              </a:extLst>
            </p:cNvPr>
            <p:cNvSpPr/>
            <p:nvPr/>
          </p:nvSpPr>
          <p:spPr>
            <a:xfrm>
              <a:off x="1923465" y="2269722"/>
              <a:ext cx="870332" cy="903383"/>
            </a:xfrm>
            <a:prstGeom prst="ellipse">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6" name="Oval 75">
            <a:extLst>
              <a:ext uri="{FF2B5EF4-FFF2-40B4-BE49-F238E27FC236}">
                <a16:creationId xmlns:a16="http://schemas.microsoft.com/office/drawing/2014/main" id="{E5B426D6-F455-3843-B0B7-2D0819965EAD}"/>
              </a:ext>
            </a:extLst>
          </p:cNvPr>
          <p:cNvSpPr/>
          <p:nvPr/>
        </p:nvSpPr>
        <p:spPr>
          <a:xfrm>
            <a:off x="5663440" y="3022771"/>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65000"/>
                    <a:lumOff val="35000"/>
                  </a:schemeClr>
                </a:solidFill>
                <a:hlinkClick r:id="rId4"/>
              </a:rPr>
              <a:t>Final Rule</a:t>
            </a:r>
            <a:endParaRPr lang="en-US" sz="3200" dirty="0">
              <a:solidFill>
                <a:schemeClr val="tx1">
                  <a:lumMod val="65000"/>
                  <a:lumOff val="35000"/>
                </a:schemeClr>
              </a:solidFill>
            </a:endParaRPr>
          </a:p>
        </p:txBody>
      </p:sp>
      <p:sp>
        <p:nvSpPr>
          <p:cNvPr id="77" name="Oval 76">
            <a:extLst>
              <a:ext uri="{FF2B5EF4-FFF2-40B4-BE49-F238E27FC236}">
                <a16:creationId xmlns:a16="http://schemas.microsoft.com/office/drawing/2014/main" id="{CFAF6490-8B70-4C45-8E4C-0C66E8350902}"/>
              </a:ext>
            </a:extLst>
          </p:cNvPr>
          <p:cNvSpPr/>
          <p:nvPr/>
        </p:nvSpPr>
        <p:spPr>
          <a:xfrm>
            <a:off x="6761703" y="1210377"/>
            <a:ext cx="2063109" cy="1954397"/>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hlinkClick r:id="rId5"/>
              </a:rPr>
              <a:t>US Treasury Final Rule FAQs</a:t>
            </a:r>
            <a:endParaRPr lang="en-US" sz="2000" dirty="0">
              <a:solidFill>
                <a:schemeClr val="tx1">
                  <a:lumMod val="65000"/>
                  <a:lumOff val="35000"/>
                </a:schemeClr>
              </a:solidFill>
            </a:endParaRPr>
          </a:p>
        </p:txBody>
      </p:sp>
      <p:sp>
        <p:nvSpPr>
          <p:cNvPr id="63" name="TextBox 62">
            <a:extLst>
              <a:ext uri="{FF2B5EF4-FFF2-40B4-BE49-F238E27FC236}">
                <a16:creationId xmlns:a16="http://schemas.microsoft.com/office/drawing/2014/main" id="{64154F3E-E8B0-224F-98D8-09CBA8662ABA}"/>
              </a:ext>
            </a:extLst>
          </p:cNvPr>
          <p:cNvSpPr txBox="1"/>
          <p:nvPr/>
        </p:nvSpPr>
        <p:spPr>
          <a:xfrm>
            <a:off x="2960452" y="2363826"/>
            <a:ext cx="3751271" cy="400110"/>
          </a:xfrm>
          <a:prstGeom prst="rect">
            <a:avLst/>
          </a:prstGeom>
          <a:noFill/>
        </p:spPr>
        <p:txBody>
          <a:bodyPr wrap="square" rtlCol="0">
            <a:spAutoFit/>
          </a:bodyPr>
          <a:lstStyle/>
          <a:p>
            <a:r>
              <a:rPr lang="en-US" sz="2000" b="1" spc="-150" dirty="0">
                <a:solidFill>
                  <a:schemeClr val="tx1">
                    <a:lumMod val="65000"/>
                    <a:lumOff val="35000"/>
                  </a:schemeClr>
                </a:solidFill>
                <a:hlinkClick r:id="rId6"/>
              </a:rPr>
              <a:t>US Treasury Resource Page</a:t>
            </a:r>
            <a:endParaRPr lang="en-US" sz="2000" b="1" spc="-150" dirty="0">
              <a:solidFill>
                <a:schemeClr val="tx1">
                  <a:lumMod val="65000"/>
                  <a:lumOff val="35000"/>
                </a:schemeClr>
              </a:solidFill>
            </a:endParaRPr>
          </a:p>
        </p:txBody>
      </p:sp>
      <p:sp>
        <p:nvSpPr>
          <p:cNvPr id="64" name="TextBox 63">
            <a:extLst>
              <a:ext uri="{FF2B5EF4-FFF2-40B4-BE49-F238E27FC236}">
                <a16:creationId xmlns:a16="http://schemas.microsoft.com/office/drawing/2014/main" id="{8398B5DC-D36D-5D4E-BDF7-D7D93F52C4B3}"/>
              </a:ext>
            </a:extLst>
          </p:cNvPr>
          <p:cNvSpPr txBox="1"/>
          <p:nvPr/>
        </p:nvSpPr>
        <p:spPr>
          <a:xfrm>
            <a:off x="2345882" y="3498180"/>
            <a:ext cx="3317558" cy="400110"/>
          </a:xfrm>
          <a:prstGeom prst="rect">
            <a:avLst/>
          </a:prstGeom>
          <a:noFill/>
        </p:spPr>
        <p:txBody>
          <a:bodyPr wrap="square" rtlCol="0">
            <a:spAutoFit/>
          </a:bodyPr>
          <a:lstStyle/>
          <a:p>
            <a:r>
              <a:rPr lang="en-US" sz="2000" b="1" spc="-150" dirty="0">
                <a:solidFill>
                  <a:schemeClr val="tx1">
                    <a:lumMod val="65000"/>
                    <a:lumOff val="35000"/>
                  </a:schemeClr>
                </a:solidFill>
                <a:hlinkClick r:id="rId7"/>
              </a:rPr>
              <a:t>Assistance Listing   </a:t>
            </a:r>
            <a:r>
              <a:rPr lang="en-US" sz="2000" b="1" spc="-150" dirty="0">
                <a:solidFill>
                  <a:schemeClr val="tx1">
                    <a:lumMod val="65000"/>
                    <a:lumOff val="35000"/>
                  </a:schemeClr>
                </a:solidFill>
              </a:rPr>
              <a:t>(21.027)</a:t>
            </a:r>
          </a:p>
        </p:txBody>
      </p:sp>
      <p:sp>
        <p:nvSpPr>
          <p:cNvPr id="65" name="TextBox 64">
            <a:extLst>
              <a:ext uri="{FF2B5EF4-FFF2-40B4-BE49-F238E27FC236}">
                <a16:creationId xmlns:a16="http://schemas.microsoft.com/office/drawing/2014/main" id="{8E965FA8-A3F3-F548-9B4C-5A6117127B22}"/>
              </a:ext>
            </a:extLst>
          </p:cNvPr>
          <p:cNvSpPr txBox="1"/>
          <p:nvPr/>
        </p:nvSpPr>
        <p:spPr>
          <a:xfrm>
            <a:off x="1679500" y="4648313"/>
            <a:ext cx="3062634" cy="400110"/>
          </a:xfrm>
          <a:prstGeom prst="rect">
            <a:avLst/>
          </a:prstGeom>
          <a:noFill/>
        </p:spPr>
        <p:txBody>
          <a:bodyPr wrap="square" rtlCol="0">
            <a:spAutoFit/>
          </a:bodyPr>
          <a:lstStyle/>
          <a:p>
            <a:r>
              <a:rPr lang="en-US" sz="2000" b="1" spc="-150" dirty="0">
                <a:solidFill>
                  <a:schemeClr val="tx1">
                    <a:lumMod val="65000"/>
                    <a:lumOff val="35000"/>
                  </a:schemeClr>
                </a:solidFill>
                <a:hlinkClick r:id="rId8"/>
              </a:rPr>
              <a:t>UG Compliance Supplement</a:t>
            </a:r>
            <a:endParaRPr lang="en-US" sz="2000" b="1" spc="-150" dirty="0">
              <a:solidFill>
                <a:schemeClr val="tx1">
                  <a:lumMod val="65000"/>
                  <a:lumOff val="35000"/>
                </a:schemeClr>
              </a:solidFill>
            </a:endParaRPr>
          </a:p>
        </p:txBody>
      </p:sp>
      <p:pic>
        <p:nvPicPr>
          <p:cNvPr id="11" name="Graphic 10" descr="Document with solid fill">
            <a:extLst>
              <a:ext uri="{FF2B5EF4-FFF2-40B4-BE49-F238E27FC236}">
                <a16:creationId xmlns:a16="http://schemas.microsoft.com/office/drawing/2014/main" id="{41836467-6B34-304D-9BD7-FD28DD9339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76084" y="2207424"/>
            <a:ext cx="611596" cy="611596"/>
          </a:xfrm>
          <a:prstGeom prst="rect">
            <a:avLst/>
          </a:prstGeom>
        </p:spPr>
      </p:pic>
      <p:pic>
        <p:nvPicPr>
          <p:cNvPr id="16" name="Graphic 15" descr="Closed book with solid fill">
            <a:extLst>
              <a:ext uri="{FF2B5EF4-FFF2-40B4-BE49-F238E27FC236}">
                <a16:creationId xmlns:a16="http://schemas.microsoft.com/office/drawing/2014/main" id="{25189DB2-B208-584F-9C65-82CEFEED66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1181" y="4670424"/>
            <a:ext cx="555440" cy="555440"/>
          </a:xfrm>
          <a:prstGeom prst="rect">
            <a:avLst/>
          </a:prstGeom>
        </p:spPr>
      </p:pic>
      <p:pic>
        <p:nvPicPr>
          <p:cNvPr id="19" name="Graphic 18" descr="Blueprint with solid fill">
            <a:extLst>
              <a:ext uri="{FF2B5EF4-FFF2-40B4-BE49-F238E27FC236}">
                <a16:creationId xmlns:a16="http://schemas.microsoft.com/office/drawing/2014/main" id="{72805167-0C5F-9645-9DE2-346EACB74C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69077" y="3350688"/>
            <a:ext cx="631588" cy="631588"/>
          </a:xfrm>
          <a:prstGeom prst="rect">
            <a:avLst/>
          </a:prstGeom>
        </p:spPr>
      </p:pic>
      <p:pic>
        <p:nvPicPr>
          <p:cNvPr id="29" name="Graphic 28" descr="Storytelling with solid fill">
            <a:extLst>
              <a:ext uri="{FF2B5EF4-FFF2-40B4-BE49-F238E27FC236}">
                <a16:creationId xmlns:a16="http://schemas.microsoft.com/office/drawing/2014/main" id="{83C0BB32-5011-FC4D-BBD1-ABE320ECA2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72596" y="1090784"/>
            <a:ext cx="535512" cy="535512"/>
          </a:xfrm>
          <a:prstGeom prst="rect">
            <a:avLst/>
          </a:prstGeom>
        </p:spPr>
      </p:pic>
      <p:sp>
        <p:nvSpPr>
          <p:cNvPr id="3" name="Rounded Rectangle 2">
            <a:extLst>
              <a:ext uri="{FF2B5EF4-FFF2-40B4-BE49-F238E27FC236}">
                <a16:creationId xmlns:a16="http://schemas.microsoft.com/office/drawing/2014/main" id="{3CA3024F-64BD-614E-BB27-131AF766B1DC}"/>
              </a:ext>
            </a:extLst>
          </p:cNvPr>
          <p:cNvSpPr/>
          <p:nvPr/>
        </p:nvSpPr>
        <p:spPr>
          <a:xfrm>
            <a:off x="9145483" y="1986324"/>
            <a:ext cx="2769219" cy="2356900"/>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Treasury is routinely updating Final Rule FAQs, and compliance and reporting guidelines. Make sure you are relying on the most current guidance.</a:t>
            </a:r>
          </a:p>
        </p:txBody>
      </p:sp>
    </p:spTree>
    <p:extLst>
      <p:ext uri="{BB962C8B-B14F-4D97-AF65-F5344CB8AC3E}">
        <p14:creationId xmlns:p14="http://schemas.microsoft.com/office/powerpoint/2010/main" val="1381922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rful files">
            <a:extLst>
              <a:ext uri="{FF2B5EF4-FFF2-40B4-BE49-F238E27FC236}">
                <a16:creationId xmlns:a16="http://schemas.microsoft.com/office/drawing/2014/main" id="{16B4D9DD-ED10-114B-A729-B4B55E7F2089}"/>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Title 1">
            <a:extLst>
              <a:ext uri="{FF2B5EF4-FFF2-40B4-BE49-F238E27FC236}">
                <a16:creationId xmlns:a16="http://schemas.microsoft.com/office/drawing/2014/main" id="{86873C22-DC09-CB46-842D-C7E9A19F4524}"/>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Bonus Info</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858699"/>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7F391-2CF3-9044-A68C-3D63AD713FED}"/>
              </a:ext>
            </a:extLst>
          </p:cNvPr>
          <p:cNvSpPr/>
          <p:nvPr/>
        </p:nvSpPr>
        <p:spPr>
          <a:xfrm>
            <a:off x="0" y="0"/>
            <a:ext cx="12192000" cy="13863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CCF28220-3579-5141-9961-DACA36CDEB69}"/>
              </a:ext>
            </a:extLst>
          </p:cNvPr>
          <p:cNvSpPr>
            <a:spLocks noGrp="1"/>
          </p:cNvSpPr>
          <p:nvPr>
            <p:ph type="title"/>
          </p:nvPr>
        </p:nvSpPr>
        <p:spPr>
          <a:xfrm>
            <a:off x="749710" y="60785"/>
            <a:ext cx="10515600" cy="1325563"/>
          </a:xfrm>
        </p:spPr>
        <p:txBody>
          <a:bodyPr/>
          <a:lstStyle/>
          <a:p>
            <a:r>
              <a:rPr lang="en-US" dirty="0">
                <a:solidFill>
                  <a:schemeClr val="bg1"/>
                </a:solidFill>
              </a:rPr>
              <a:t>Budgeting &amp; Accounting</a:t>
            </a:r>
          </a:p>
        </p:txBody>
      </p:sp>
      <p:sp>
        <p:nvSpPr>
          <p:cNvPr id="3" name="Content Placeholder 2">
            <a:extLst>
              <a:ext uri="{FF2B5EF4-FFF2-40B4-BE49-F238E27FC236}">
                <a16:creationId xmlns:a16="http://schemas.microsoft.com/office/drawing/2014/main" id="{3514225F-1C0E-5248-8766-053FC45EB56B}"/>
              </a:ext>
            </a:extLst>
          </p:cNvPr>
          <p:cNvSpPr>
            <a:spLocks noGrp="1"/>
          </p:cNvSpPr>
          <p:nvPr>
            <p:ph idx="1"/>
          </p:nvPr>
        </p:nvSpPr>
        <p:spPr>
          <a:xfrm>
            <a:off x="294968" y="1793235"/>
            <a:ext cx="7027605" cy="4416988"/>
          </a:xfrm>
        </p:spPr>
        <p:txBody>
          <a:bodyPr>
            <a:normAutofit/>
          </a:bodyPr>
          <a:lstStyle/>
          <a:p>
            <a:pPr>
              <a:spcBef>
                <a:spcPts val="1600"/>
              </a:spcBef>
            </a:pPr>
            <a:r>
              <a:rPr lang="en-US" dirty="0"/>
              <a:t>Adopt Grant Project Ordinance (GPO) to appropriate $1.2 million for water project</a:t>
            </a:r>
          </a:p>
          <a:p>
            <a:pPr>
              <a:spcBef>
                <a:spcPts val="1600"/>
              </a:spcBef>
            </a:pPr>
            <a:r>
              <a:rPr lang="en-US" dirty="0"/>
              <a:t>Account for ARP/CSLFRF monies in special revenue fund</a:t>
            </a:r>
          </a:p>
          <a:p>
            <a:pPr>
              <a:spcBef>
                <a:spcPts val="1600"/>
              </a:spcBef>
            </a:pPr>
            <a:r>
              <a:rPr lang="en-US" dirty="0"/>
              <a:t>Expend ARP/CSLFRF funds for project directly out of GPO</a:t>
            </a:r>
          </a:p>
          <a:p>
            <a:pPr>
              <a:spcBef>
                <a:spcPts val="1600"/>
              </a:spcBef>
            </a:pPr>
            <a:r>
              <a:rPr lang="en-US" dirty="0"/>
              <a:t>Amend GPO to reflect any changes as needed (including to account for any program income)</a:t>
            </a:r>
          </a:p>
        </p:txBody>
      </p:sp>
      <p:sp>
        <p:nvSpPr>
          <p:cNvPr id="4" name="Rectangle 3">
            <a:extLst>
              <a:ext uri="{FF2B5EF4-FFF2-40B4-BE49-F238E27FC236}">
                <a16:creationId xmlns:a16="http://schemas.microsoft.com/office/drawing/2014/main" id="{55A3F642-41B5-474B-ABF6-FCB20436AA71}"/>
              </a:ext>
            </a:extLst>
          </p:cNvPr>
          <p:cNvSpPr/>
          <p:nvPr/>
        </p:nvSpPr>
        <p:spPr>
          <a:xfrm>
            <a:off x="7322574" y="0"/>
            <a:ext cx="4869426" cy="661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GPO/CPO</a:t>
            </a:r>
          </a:p>
          <a:p>
            <a:pPr algn="ctr"/>
            <a:r>
              <a:rPr lang="en-US" dirty="0"/>
              <a:t>(G.S. 159-13.2)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graphicFrame>
        <p:nvGraphicFramePr>
          <p:cNvPr id="6" name="Diagram 5">
            <a:extLst>
              <a:ext uri="{FF2B5EF4-FFF2-40B4-BE49-F238E27FC236}">
                <a16:creationId xmlns:a16="http://schemas.microsoft.com/office/drawing/2014/main" id="{8A3E323B-52A8-8D46-A9C5-95FF0D0E017B}"/>
              </a:ext>
            </a:extLst>
          </p:cNvPr>
          <p:cNvGraphicFramePr/>
          <p:nvPr/>
        </p:nvGraphicFramePr>
        <p:xfrm>
          <a:off x="7322573" y="845572"/>
          <a:ext cx="5105540" cy="565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0805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0061-FA3D-F948-9D7A-C45F12D1F29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504C7B-A013-694A-A58D-E45AA9B465EF}"/>
              </a:ext>
            </a:extLst>
          </p:cNvPr>
          <p:cNvSpPr>
            <a:spLocks noGrp="1"/>
          </p:cNvSpPr>
          <p:nvPr>
            <p:ph idx="1"/>
          </p:nvPr>
        </p:nvSpPr>
        <p:spPr>
          <a:xfrm>
            <a:off x="3467100" y="1524000"/>
            <a:ext cx="8305800" cy="5930900"/>
          </a:xfrm>
        </p:spPr>
        <p:txBody>
          <a:bodyPr>
            <a:normAutofit fontScale="25000" lnSpcReduction="20000"/>
          </a:bodyPr>
          <a:lstStyle/>
          <a:p>
            <a:pPr marL="0" indent="0">
              <a:lnSpc>
                <a:spcPct val="120000"/>
              </a:lnSpc>
              <a:buNone/>
            </a:pPr>
            <a:r>
              <a:rPr lang="en-US" sz="4800" b="1" dirty="0"/>
              <a:t>Computing devices</a:t>
            </a:r>
            <a:r>
              <a:rPr lang="en-US" sz="4800" dirty="0"/>
              <a:t>: machines used to acquire, store, analyze, process, and publish data and other information electronically, including accessories (or “peripherals”) for printing, transmitting and receiving, or storing electronic information. See also the definitions of supplies and information technology systems in this section.</a:t>
            </a:r>
          </a:p>
          <a:p>
            <a:pPr marL="0" indent="0">
              <a:lnSpc>
                <a:spcPct val="120000"/>
              </a:lnSpc>
              <a:buNone/>
            </a:pPr>
            <a:r>
              <a:rPr lang="en-US" sz="4800" b="1" dirty="0"/>
              <a:t>Equipment:</a:t>
            </a:r>
            <a:r>
              <a:rPr lang="en-US" sz="4800" dirty="0"/>
              <a:t> tangible </a:t>
            </a:r>
            <a:r>
              <a:rPr lang="en-US" sz="4800" dirty="0">
                <a:hlinkClick r:id="rId2"/>
              </a:rPr>
              <a:t>personal property</a:t>
            </a:r>
            <a:r>
              <a:rPr lang="en-US" sz="4800" dirty="0"/>
              <a:t> (including information technology systems) having a useful life of more than one year and a per-unit  </a:t>
            </a:r>
            <a:r>
              <a:rPr lang="en-US" sz="4800" dirty="0">
                <a:hlinkClick r:id="rId3"/>
              </a:rPr>
              <a:t>acquisition cost</a:t>
            </a:r>
            <a:r>
              <a:rPr lang="en-US" sz="4800" dirty="0"/>
              <a:t> which equals or exceeds the lesser of the capitalization level established by the [county/City/Town/Village] for financial statement purposes, or $5,000. See also the definitions of </a:t>
            </a:r>
            <a:r>
              <a:rPr lang="en-US" sz="4800" i="1" dirty="0"/>
              <a:t>capital assets, computing devices, general purpose equipment, information technology systems, special purpose equipment,</a:t>
            </a:r>
            <a:r>
              <a:rPr lang="en-US" sz="4800" dirty="0"/>
              <a:t> and </a:t>
            </a:r>
            <a:r>
              <a:rPr lang="en-US" sz="4800" i="1" dirty="0"/>
              <a:t>supplies</a:t>
            </a:r>
            <a:r>
              <a:rPr lang="en-US" sz="4800" dirty="0"/>
              <a:t> in this section.</a:t>
            </a:r>
          </a:p>
          <a:p>
            <a:pPr marL="0" indent="0">
              <a:lnSpc>
                <a:spcPct val="120000"/>
              </a:lnSpc>
              <a:buNone/>
            </a:pPr>
            <a:r>
              <a:rPr lang="en-US" sz="4800" b="1" dirty="0"/>
              <a:t>Information technology systems</a:t>
            </a:r>
            <a:r>
              <a:rPr lang="en-US" sz="4800" dirty="0"/>
              <a:t>: computing devices, ancillary equipment, software, firmware, and similar procedures, services (including support services), and related resources. See also the definitions of computing devices and equipment in this section.</a:t>
            </a:r>
          </a:p>
          <a:p>
            <a:pPr marL="0" indent="0">
              <a:lnSpc>
                <a:spcPct val="120000"/>
              </a:lnSpc>
              <a:buNone/>
            </a:pPr>
            <a:r>
              <a:rPr lang="en-US" sz="4800" b="1" dirty="0"/>
              <a:t>Intangible property</a:t>
            </a:r>
            <a:r>
              <a:rPr lang="en-US" sz="4800" dirty="0"/>
              <a:t>: property having no physical existence, such as trademarks, copyrights, patents and patent applications and property, such as loans, notes and other debt instruments, lease agreements, stock and other instruments of property ownership (whether the property is tangible or intangible).</a:t>
            </a:r>
          </a:p>
          <a:p>
            <a:pPr marL="0" indent="0">
              <a:lnSpc>
                <a:spcPct val="120000"/>
              </a:lnSpc>
              <a:buNone/>
            </a:pPr>
            <a:r>
              <a:rPr lang="en-US" sz="4800" b="1" dirty="0"/>
              <a:t>Personal property</a:t>
            </a:r>
            <a:r>
              <a:rPr lang="en-US" sz="4800" dirty="0"/>
              <a:t>: property other than </a:t>
            </a:r>
            <a:r>
              <a:rPr lang="en-US" sz="4800" dirty="0">
                <a:hlinkClick r:id="rId4"/>
              </a:rPr>
              <a:t>real property</a:t>
            </a:r>
            <a:r>
              <a:rPr lang="en-US" sz="4800" dirty="0"/>
              <a:t>. It may be tangible, having physical existence, or intangible.</a:t>
            </a:r>
          </a:p>
          <a:p>
            <a:pPr marL="0" indent="0">
              <a:lnSpc>
                <a:spcPct val="120000"/>
              </a:lnSpc>
              <a:buNone/>
            </a:pPr>
            <a:r>
              <a:rPr lang="en-US" sz="4800" b="1" dirty="0"/>
              <a:t>Property</a:t>
            </a:r>
            <a:r>
              <a:rPr lang="en-US" sz="4800" dirty="0"/>
              <a:t>: </a:t>
            </a:r>
            <a:r>
              <a:rPr lang="en-US" sz="4800" dirty="0">
                <a:hlinkClick r:id="rId4"/>
              </a:rPr>
              <a:t>real property</a:t>
            </a:r>
            <a:r>
              <a:rPr lang="en-US" sz="4800" dirty="0"/>
              <a:t> or  </a:t>
            </a:r>
            <a:r>
              <a:rPr lang="en-US" sz="4800" dirty="0">
                <a:hlinkClick r:id="rId2"/>
              </a:rPr>
              <a:t>personal property</a:t>
            </a:r>
            <a:r>
              <a:rPr lang="en-US" sz="4800" dirty="0"/>
              <a:t>. </a:t>
            </a:r>
          </a:p>
          <a:p>
            <a:pPr marL="0" indent="0">
              <a:lnSpc>
                <a:spcPct val="120000"/>
              </a:lnSpc>
              <a:buNone/>
            </a:pPr>
            <a:r>
              <a:rPr lang="en-US" sz="4800" b="1" dirty="0"/>
              <a:t>Real property</a:t>
            </a:r>
            <a:r>
              <a:rPr lang="en-US" sz="4800" dirty="0"/>
              <a:t>: land, including land improvements, structures and appurtenances thereto, but excludes moveable machinery and equipment.</a:t>
            </a:r>
          </a:p>
          <a:p>
            <a:pPr marL="0" indent="0">
              <a:lnSpc>
                <a:spcPct val="120000"/>
              </a:lnSpc>
              <a:buNone/>
            </a:pPr>
            <a:r>
              <a:rPr lang="en-US" sz="4800" b="1" dirty="0"/>
              <a:t>Supplies</a:t>
            </a:r>
            <a:r>
              <a:rPr lang="en-US" sz="4800" dirty="0"/>
              <a:t>: all tangible </a:t>
            </a:r>
            <a:r>
              <a:rPr lang="en-US" sz="4800" dirty="0">
                <a:hlinkClick r:id="rId2"/>
              </a:rPr>
              <a:t>personal property</a:t>
            </a:r>
            <a:r>
              <a:rPr lang="en-US" sz="4800" dirty="0"/>
              <a:t> other than those described in the definition of equipment in this section. A computing device is a supply if the </a:t>
            </a:r>
            <a:r>
              <a:rPr lang="en-US" sz="4800" dirty="0">
                <a:hlinkClick r:id="rId3"/>
              </a:rPr>
              <a:t>acquisition cost</a:t>
            </a:r>
            <a:r>
              <a:rPr lang="en-US" sz="4800" dirty="0"/>
              <a:t> is less than the lesser of the capitalization level established by the local government for financial statement purposes or $5,000, regardless of the length of its useful life. See also the definitions of computing devices and equipment in this section.</a:t>
            </a:r>
          </a:p>
          <a:p>
            <a:endParaRPr lang="en-US" dirty="0"/>
          </a:p>
        </p:txBody>
      </p:sp>
      <p:sp>
        <p:nvSpPr>
          <p:cNvPr id="4" name="Rectangle 3">
            <a:extLst>
              <a:ext uri="{FF2B5EF4-FFF2-40B4-BE49-F238E27FC236}">
                <a16:creationId xmlns:a16="http://schemas.microsoft.com/office/drawing/2014/main" id="{09378798-F6D3-BC4F-ACD5-632183C5E295}"/>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49ACC6A-A769-7E48-AF13-26F1551F19BF}"/>
              </a:ext>
            </a:extLst>
          </p:cNvPr>
          <p:cNvSpPr txBox="1">
            <a:spLocks/>
          </p:cNvSpPr>
          <p:nvPr/>
        </p:nvSpPr>
        <p:spPr>
          <a:xfrm>
            <a:off x="83820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UG: Property Management</a:t>
            </a:r>
          </a:p>
        </p:txBody>
      </p:sp>
      <p:sp>
        <p:nvSpPr>
          <p:cNvPr id="6" name="Rectangle 5">
            <a:extLst>
              <a:ext uri="{FF2B5EF4-FFF2-40B4-BE49-F238E27FC236}">
                <a16:creationId xmlns:a16="http://schemas.microsoft.com/office/drawing/2014/main" id="{0D58D755-5E34-3640-84CB-F4C653041135}"/>
              </a:ext>
            </a:extLst>
          </p:cNvPr>
          <p:cNvSpPr/>
          <p:nvPr/>
        </p:nvSpPr>
        <p:spPr>
          <a:xfrm>
            <a:off x="228600" y="1524000"/>
            <a:ext cx="3048000" cy="478790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Definitions of Property</a:t>
            </a:r>
          </a:p>
          <a:p>
            <a:pPr algn="ctr"/>
            <a:r>
              <a:rPr lang="en-US" sz="2400" dirty="0"/>
              <a:t>2 CFR 200.1</a:t>
            </a:r>
          </a:p>
        </p:txBody>
      </p:sp>
    </p:spTree>
    <p:extLst>
      <p:ext uri="{BB962C8B-B14F-4D97-AF65-F5344CB8AC3E}">
        <p14:creationId xmlns:p14="http://schemas.microsoft.com/office/powerpoint/2010/main" val="4235267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A4113-598A-FA46-9170-8AC39ACFAFCD}"/>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A0F8C-C624-DA43-9DD3-CD4BAC3BA11B}"/>
              </a:ext>
            </a:extLst>
          </p:cNvPr>
          <p:cNvSpPr>
            <a:spLocks noGrp="1"/>
          </p:cNvSpPr>
          <p:nvPr>
            <p:ph type="title"/>
          </p:nvPr>
        </p:nvSpPr>
        <p:spPr>
          <a:xfrm>
            <a:off x="838200" y="18255"/>
            <a:ext cx="10515600" cy="1325563"/>
          </a:xfrm>
        </p:spPr>
        <p:txBody>
          <a:bodyPr/>
          <a:lstStyle/>
          <a:p>
            <a:pPr algn="ctr"/>
            <a:r>
              <a:rPr lang="en-US" dirty="0">
                <a:solidFill>
                  <a:schemeClr val="bg1"/>
                </a:solidFill>
              </a:rPr>
              <a:t>UG: Property Management</a:t>
            </a:r>
          </a:p>
        </p:txBody>
      </p:sp>
      <p:sp>
        <p:nvSpPr>
          <p:cNvPr id="5" name="Rectangle 4">
            <a:extLst>
              <a:ext uri="{FF2B5EF4-FFF2-40B4-BE49-F238E27FC236}">
                <a16:creationId xmlns:a16="http://schemas.microsoft.com/office/drawing/2014/main" id="{FD1F0769-99E7-6449-AD37-09BA746CBBE1}"/>
              </a:ext>
            </a:extLst>
          </p:cNvPr>
          <p:cNvSpPr/>
          <p:nvPr/>
        </p:nvSpPr>
        <p:spPr>
          <a:xfrm>
            <a:off x="0"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p>
          <a:p>
            <a:pPr algn="ctr"/>
            <a:r>
              <a:rPr lang="en-US" sz="2400" b="1" dirty="0"/>
              <a:t>Real Property</a:t>
            </a:r>
          </a:p>
          <a:p>
            <a:pPr marL="342900" lvl="1" indent="-114300">
              <a:spcBef>
                <a:spcPts val="1200"/>
              </a:spcBef>
              <a:buFont typeface="Arial" panose="020B0604020202020204" pitchFamily="34" charset="0"/>
              <a:buChar char="•"/>
            </a:pPr>
            <a:r>
              <a:rPr lang="en-US" dirty="0"/>
              <a:t>Title vests in local government</a:t>
            </a:r>
          </a:p>
          <a:p>
            <a:pPr marL="342900" lvl="1" indent="-114300">
              <a:spcBef>
                <a:spcPts val="1200"/>
              </a:spcBef>
              <a:buFont typeface="Arial" panose="020B0604020202020204" pitchFamily="34" charset="0"/>
              <a:buChar char="•"/>
            </a:pPr>
            <a:r>
              <a:rPr lang="en-US" dirty="0"/>
              <a:t>Must be used for ARP/CSLFRF purpose, or disposed of according to US Treasury instructions and with repayment of federal share</a:t>
            </a:r>
          </a:p>
          <a:p>
            <a:pPr marL="342900" lvl="1" indent="-114300">
              <a:spcBef>
                <a:spcPts val="1200"/>
              </a:spcBef>
              <a:buFont typeface="Arial" panose="020B0604020202020204" pitchFamily="34" charset="0"/>
              <a:buChar char="•"/>
            </a:pPr>
            <a:r>
              <a:rPr lang="en-US" dirty="0"/>
              <a:t>Must not encumber during award term</a:t>
            </a:r>
          </a:p>
          <a:p>
            <a:pPr marL="342900" lvl="1" indent="-114300">
              <a:spcBef>
                <a:spcPts val="1200"/>
              </a:spcBef>
              <a:buFont typeface="Arial" panose="020B0604020202020204" pitchFamily="34" charset="0"/>
              <a:buChar char="•"/>
            </a:pPr>
            <a:r>
              <a:rPr lang="en-US" dirty="0"/>
              <a:t>Must be insured in same way as other local government property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6" name="Rectangle 5">
            <a:extLst>
              <a:ext uri="{FF2B5EF4-FFF2-40B4-BE49-F238E27FC236}">
                <a16:creationId xmlns:a16="http://schemas.microsoft.com/office/drawing/2014/main" id="{28850717-D3A9-8443-A3CF-149AF66AA9E1}"/>
              </a:ext>
            </a:extLst>
          </p:cNvPr>
          <p:cNvSpPr/>
          <p:nvPr/>
        </p:nvSpPr>
        <p:spPr>
          <a:xfrm>
            <a:off x="4096438"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Equipment</a:t>
            </a:r>
          </a:p>
          <a:p>
            <a:pPr marL="342900" indent="-114300">
              <a:spcBef>
                <a:spcPts val="1200"/>
              </a:spcBef>
              <a:buFont typeface="Arial" panose="020B0604020202020204" pitchFamily="34" charset="0"/>
              <a:buChar char="•"/>
            </a:pPr>
            <a:r>
              <a:rPr lang="en-US" dirty="0"/>
              <a:t>Title vests in local government</a:t>
            </a:r>
          </a:p>
          <a:p>
            <a:pPr marL="342900" indent="-114300">
              <a:spcBef>
                <a:spcPts val="1200"/>
              </a:spcBef>
              <a:buFont typeface="Arial" panose="020B0604020202020204" pitchFamily="34" charset="0"/>
              <a:buChar char="•"/>
            </a:pPr>
            <a:r>
              <a:rPr lang="en-US" dirty="0"/>
              <a:t>Must be used for ARP/CSLFRF purpose, used for other federal programs, or disposed of according to US Treasury instructions and with repayment of federal share</a:t>
            </a:r>
          </a:p>
          <a:p>
            <a:pPr marL="342900" indent="-114300">
              <a:spcBef>
                <a:spcPts val="1200"/>
              </a:spcBef>
              <a:buFont typeface="Arial" panose="020B0604020202020204" pitchFamily="34" charset="0"/>
              <a:buChar char="•"/>
            </a:pPr>
            <a:r>
              <a:rPr lang="en-US" dirty="0"/>
              <a:t>Must not encumber during award term</a:t>
            </a:r>
          </a:p>
          <a:p>
            <a:pPr marL="342900" indent="-114300">
              <a:spcBef>
                <a:spcPts val="1200"/>
              </a:spcBef>
              <a:buFont typeface="Arial" panose="020B0604020202020204" pitchFamily="34" charset="0"/>
              <a:buChar char="•"/>
            </a:pPr>
            <a:r>
              <a:rPr lang="en-US" dirty="0"/>
              <a:t>Must be insured in same way as other local government property</a:t>
            </a:r>
          </a:p>
          <a:p>
            <a:pPr marL="342900" indent="-114300">
              <a:spcBef>
                <a:spcPts val="1200"/>
              </a:spcBef>
              <a:buFont typeface="Arial" panose="020B0604020202020204" pitchFamily="34" charset="0"/>
              <a:buChar char="•"/>
            </a:pPr>
            <a:r>
              <a:rPr lang="en-US" dirty="0"/>
              <a:t>Must be tracked in property management system (with several required data elements) and inventoried at least every 2 years</a:t>
            </a:r>
          </a:p>
          <a:p>
            <a:pPr marL="342900" indent="-114300">
              <a:spcBef>
                <a:spcPts val="1200"/>
              </a:spcBef>
              <a:buFont typeface="Arial" panose="020B0604020202020204" pitchFamily="34" charset="0"/>
              <a:buChar char="•"/>
            </a:pPr>
            <a:r>
              <a:rPr lang="en-US" dirty="0"/>
              <a:t>Noncompetition provision</a:t>
            </a:r>
          </a:p>
          <a:p>
            <a:pPr algn="ctr"/>
            <a:endParaRPr lang="en-US" dirty="0"/>
          </a:p>
        </p:txBody>
      </p:sp>
      <p:sp>
        <p:nvSpPr>
          <p:cNvPr id="7" name="Rectangle 6">
            <a:extLst>
              <a:ext uri="{FF2B5EF4-FFF2-40B4-BE49-F238E27FC236}">
                <a16:creationId xmlns:a16="http://schemas.microsoft.com/office/drawing/2014/main" id="{AACA15DA-7A1F-A14D-9C37-17262F8079DD}"/>
              </a:ext>
            </a:extLst>
          </p:cNvPr>
          <p:cNvSpPr/>
          <p:nvPr/>
        </p:nvSpPr>
        <p:spPr>
          <a:xfrm>
            <a:off x="8192877" y="1369404"/>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Supplies</a:t>
            </a:r>
          </a:p>
          <a:p>
            <a:pPr marL="285750" indent="-285750">
              <a:spcBef>
                <a:spcPts val="1200"/>
              </a:spcBef>
              <a:buFont typeface="Arial" panose="020B0604020202020204" pitchFamily="34" charset="0"/>
              <a:buChar char="•"/>
            </a:pPr>
            <a:r>
              <a:rPr lang="en-US" dirty="0"/>
              <a:t>Must be used for ARP/CSLFRF purpose or other federal award purpose</a:t>
            </a:r>
          </a:p>
          <a:p>
            <a:pPr marL="285750" indent="-285750">
              <a:spcBef>
                <a:spcPts val="1200"/>
              </a:spcBef>
              <a:buFont typeface="Arial" panose="020B0604020202020204" pitchFamily="34" charset="0"/>
              <a:buChar char="•"/>
            </a:pPr>
            <a:r>
              <a:rPr lang="en-US" dirty="0"/>
              <a:t>Any inventory of unused supplies exceeding $5000 in total aggregate value, local government may retain or sell, but must compensate US Treasury for federal share</a:t>
            </a:r>
          </a:p>
          <a:p>
            <a:pPr marL="285750" indent="-285750">
              <a:spcBef>
                <a:spcPts val="1200"/>
              </a:spcBef>
              <a:buFont typeface="Arial" panose="020B0604020202020204" pitchFamily="34" charset="0"/>
              <a:buChar char="•"/>
            </a:pPr>
            <a:r>
              <a:rPr lang="en-US" dirty="0"/>
              <a:t>Noncompetition provision</a:t>
            </a:r>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01138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35D69C-2CC8-3145-A56C-0232672B9AC1}"/>
              </a:ext>
            </a:extLst>
          </p:cNvPr>
          <p:cNvSpPr/>
          <p:nvPr/>
        </p:nvSpPr>
        <p:spPr>
          <a:xfrm>
            <a:off x="0" y="0"/>
            <a:ext cx="12192000" cy="138634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 name="Rectangle 10">
            <a:extLst>
              <a:ext uri="{FF2B5EF4-FFF2-40B4-BE49-F238E27FC236}">
                <a16:creationId xmlns:a16="http://schemas.microsoft.com/office/drawing/2014/main" id="{FA550907-73EC-5F4C-95AD-4AF881547A10}"/>
              </a:ext>
            </a:extLst>
          </p:cNvPr>
          <p:cNvSpPr/>
          <p:nvPr/>
        </p:nvSpPr>
        <p:spPr>
          <a:xfrm>
            <a:off x="-1" y="1121229"/>
            <a:ext cx="558135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During Award Term</a:t>
            </a:r>
          </a:p>
          <a:p>
            <a:endParaRPr lang="en-US" sz="1000" dirty="0"/>
          </a:p>
          <a:p>
            <a:r>
              <a:rPr lang="en-US" sz="2200" dirty="0"/>
              <a:t>A local government “may use property, supplies, or equipment purchased or improved with [ARP/CSLFRF] funds for a purpose other than the purpose for which it was purchased or improved if such other purpose is also consistent with the eligible use requirements.”</a:t>
            </a:r>
          </a:p>
          <a:p>
            <a:endParaRPr lang="en-US" sz="2200" dirty="0"/>
          </a:p>
          <a:p>
            <a:endParaRPr lang="en-US" sz="22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12" name="Rectangle 11">
            <a:extLst>
              <a:ext uri="{FF2B5EF4-FFF2-40B4-BE49-F238E27FC236}">
                <a16:creationId xmlns:a16="http://schemas.microsoft.com/office/drawing/2014/main" id="{1813115D-4DF9-BC43-B062-5F7847CD10EA}"/>
              </a:ext>
            </a:extLst>
          </p:cNvPr>
          <p:cNvSpPr/>
          <p:nvPr/>
        </p:nvSpPr>
        <p:spPr>
          <a:xfrm>
            <a:off x="5581360" y="1121229"/>
            <a:ext cx="661063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dirty="0"/>
          </a:p>
          <a:p>
            <a:pPr algn="ctr"/>
            <a:r>
              <a:rPr lang="en-US" sz="2400" dirty="0"/>
              <a:t>After Award Term</a:t>
            </a:r>
          </a:p>
          <a:p>
            <a:pPr algn="ctr"/>
            <a:endParaRPr lang="en-US" sz="1000" dirty="0"/>
          </a:p>
          <a:p>
            <a:r>
              <a:rPr lang="en-US" sz="2200" dirty="0"/>
              <a:t>“[T]he property, supplies, or equipment must be used consistent with the purpose for which it was purchased or improved or for any other eligible purpose in the same category as the purpose reported to Treasury as of the final reporting period, as set forth in the table below.”</a:t>
            </a:r>
          </a:p>
          <a:p>
            <a:endParaRPr lang="en-US" sz="22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a:p>
            <a:endParaRPr lang="en-US" dirty="0"/>
          </a:p>
        </p:txBody>
      </p:sp>
      <p:pic>
        <p:nvPicPr>
          <p:cNvPr id="14" name="Picture 13" descr="Text&#10;&#10;Description automatically generated with medium confidence">
            <a:extLst>
              <a:ext uri="{FF2B5EF4-FFF2-40B4-BE49-F238E27FC236}">
                <a16:creationId xmlns:a16="http://schemas.microsoft.com/office/drawing/2014/main" id="{FE0FD0CF-4D5E-2948-9263-4A293FEBFF23}"/>
              </a:ext>
            </a:extLst>
          </p:cNvPr>
          <p:cNvPicPr>
            <a:picLocks noChangeAspect="1"/>
          </p:cNvPicPr>
          <p:nvPr/>
        </p:nvPicPr>
        <p:blipFill>
          <a:blip r:embed="rId2"/>
          <a:stretch>
            <a:fillRect/>
          </a:stretch>
        </p:blipFill>
        <p:spPr>
          <a:xfrm>
            <a:off x="6099357" y="3673929"/>
            <a:ext cx="5574643" cy="2950109"/>
          </a:xfrm>
          <a:prstGeom prst="rect">
            <a:avLst/>
          </a:prstGeom>
          <a:effectLst>
            <a:outerShdw blurRad="50800" dist="38100" dir="8100000" algn="tr" rotWithShape="0">
              <a:prstClr val="black">
                <a:alpha val="40000"/>
              </a:prstClr>
            </a:outerShdw>
          </a:effectLst>
        </p:spPr>
      </p:pic>
      <p:sp>
        <p:nvSpPr>
          <p:cNvPr id="15" name="Title 14">
            <a:extLst>
              <a:ext uri="{FF2B5EF4-FFF2-40B4-BE49-F238E27FC236}">
                <a16:creationId xmlns:a16="http://schemas.microsoft.com/office/drawing/2014/main" id="{3542DEA7-3F7B-0245-A24B-052AEA1C9D8B}"/>
              </a:ext>
            </a:extLst>
          </p:cNvPr>
          <p:cNvSpPr>
            <a:spLocks noGrp="1"/>
          </p:cNvSpPr>
          <p:nvPr>
            <p:ph type="title"/>
          </p:nvPr>
        </p:nvSpPr>
        <p:spPr>
          <a:xfrm>
            <a:off x="838200" y="0"/>
            <a:ext cx="10515600" cy="1325563"/>
          </a:xfrm>
        </p:spPr>
        <p:txBody>
          <a:bodyPr/>
          <a:lstStyle/>
          <a:p>
            <a:pPr algn="ctr"/>
            <a:r>
              <a:rPr lang="en-US" dirty="0">
                <a:solidFill>
                  <a:schemeClr val="bg1"/>
                </a:solidFill>
              </a:rPr>
              <a:t>Use of Property</a:t>
            </a:r>
          </a:p>
        </p:txBody>
      </p:sp>
      <p:sp>
        <p:nvSpPr>
          <p:cNvPr id="18" name="Rounded Rectangle 17">
            <a:extLst>
              <a:ext uri="{FF2B5EF4-FFF2-40B4-BE49-F238E27FC236}">
                <a16:creationId xmlns:a16="http://schemas.microsoft.com/office/drawing/2014/main" id="{DB837146-5C41-4443-AA1A-DC509A775097}"/>
              </a:ext>
            </a:extLst>
          </p:cNvPr>
          <p:cNvSpPr/>
          <p:nvPr/>
        </p:nvSpPr>
        <p:spPr>
          <a:xfrm>
            <a:off x="838200" y="3807278"/>
            <a:ext cx="4931229" cy="2683409"/>
          </a:xfrm>
          <a:prstGeom prst="roundRect">
            <a:avLst/>
          </a:prstGeom>
          <a:solidFill>
            <a:schemeClr val="accent3"/>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solidFill>
                  <a:schemeClr val="bg1"/>
                </a:solidFill>
              </a:rPr>
              <a:t>Local governments are responsible for being able to substantiate their determinations on whether the use of an asset is authorized and maintain a record of that determination.</a:t>
            </a:r>
          </a:p>
          <a:p>
            <a:endParaRPr lang="en-US" dirty="0">
              <a:solidFill>
                <a:schemeClr val="bg1"/>
              </a:solidFill>
            </a:endParaRPr>
          </a:p>
          <a:p>
            <a:r>
              <a:rPr lang="en-US" dirty="0">
                <a:solidFill>
                  <a:schemeClr val="bg1"/>
                </a:solidFill>
              </a:rPr>
              <a:t>Local governments are not required to seek or obtain the approval of Treasury prior to changing the use within the parameters of the authorized purpose. </a:t>
            </a:r>
          </a:p>
        </p:txBody>
      </p:sp>
    </p:spTree>
    <p:extLst>
      <p:ext uri="{BB962C8B-B14F-4D97-AF65-F5344CB8AC3E}">
        <p14:creationId xmlns:p14="http://schemas.microsoft.com/office/powerpoint/2010/main" val="40933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CD1D52-7C23-014F-BB33-92BC934EF9AA}"/>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C2D43-448E-6D47-B1C4-0DF34290BE8A}"/>
              </a:ext>
            </a:extLst>
          </p:cNvPr>
          <p:cNvSpPr>
            <a:spLocks noGrp="1"/>
          </p:cNvSpPr>
          <p:nvPr>
            <p:ph type="title"/>
          </p:nvPr>
        </p:nvSpPr>
        <p:spPr>
          <a:xfrm>
            <a:off x="838200" y="18255"/>
            <a:ext cx="10515600" cy="1325563"/>
          </a:xfrm>
        </p:spPr>
        <p:txBody>
          <a:bodyPr/>
          <a:lstStyle/>
          <a:p>
            <a:pPr algn="ctr"/>
            <a:r>
              <a:rPr lang="en-US" dirty="0">
                <a:solidFill>
                  <a:schemeClr val="bg1"/>
                </a:solidFill>
              </a:rPr>
              <a:t>What if Sell Property or Change Use of Property Outside ARP/CSLFRF Parameters?</a:t>
            </a:r>
          </a:p>
        </p:txBody>
      </p:sp>
      <p:sp>
        <p:nvSpPr>
          <p:cNvPr id="4" name="Rectangle 3">
            <a:extLst>
              <a:ext uri="{FF2B5EF4-FFF2-40B4-BE49-F238E27FC236}">
                <a16:creationId xmlns:a16="http://schemas.microsoft.com/office/drawing/2014/main" id="{FC712C83-1551-474D-BA5C-213A7C47F1D1}"/>
              </a:ext>
            </a:extLst>
          </p:cNvPr>
          <p:cNvSpPr/>
          <p:nvPr/>
        </p:nvSpPr>
        <p:spPr>
          <a:xfrm>
            <a:off x="-1" y="1387048"/>
            <a:ext cx="6095999" cy="204195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During Award Term</a:t>
            </a:r>
          </a:p>
          <a:p>
            <a:endParaRPr lang="en-US" sz="1000" dirty="0"/>
          </a:p>
          <a:p>
            <a:r>
              <a:rPr lang="en-US" dirty="0"/>
              <a:t>If a local government changes the use of an asset to an ineligible use or sells the asset prior to the end of the period of performance, then the local government must follow the disposition procedures in the Uniform Guidance. </a:t>
            </a:r>
            <a:r>
              <a:rPr lang="en-US" i="1" dirty="0"/>
              <a:t>See </a:t>
            </a:r>
            <a:r>
              <a:rPr lang="en-US" dirty="0"/>
              <a:t>2 CFR 200.311, 200.313, 200.314, and 200.315.</a:t>
            </a:r>
          </a:p>
          <a:p>
            <a:endParaRPr lang="en-US" dirty="0"/>
          </a:p>
        </p:txBody>
      </p:sp>
      <p:sp>
        <p:nvSpPr>
          <p:cNvPr id="5" name="Rectangle 4">
            <a:extLst>
              <a:ext uri="{FF2B5EF4-FFF2-40B4-BE49-F238E27FC236}">
                <a16:creationId xmlns:a16="http://schemas.microsoft.com/office/drawing/2014/main" id="{22D9FB15-389E-404F-B4E4-A941003F77F8}"/>
              </a:ext>
            </a:extLst>
          </p:cNvPr>
          <p:cNvSpPr/>
          <p:nvPr/>
        </p:nvSpPr>
        <p:spPr>
          <a:xfrm>
            <a:off x="6096000" y="1387048"/>
            <a:ext cx="6096000" cy="2041952"/>
          </a:xfrm>
          <a:prstGeom prst="rect">
            <a:avLst/>
          </a:prstGeom>
          <a:solidFill>
            <a:srgbClr val="94209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After Award Term</a:t>
            </a:r>
          </a:p>
          <a:p>
            <a:endParaRPr lang="en-US" sz="1000" dirty="0"/>
          </a:p>
          <a:p>
            <a:r>
              <a:rPr lang="en-US" dirty="0"/>
              <a:t>If an asset’s use shifts outside the parameters of the eligible purpose according to the table after the grant term ends, then the local government (and any subrecipient) must follow the disposition procedures in the Uniform Guidance. </a:t>
            </a:r>
            <a:r>
              <a:rPr lang="en-US" i="1" dirty="0"/>
              <a:t>See </a:t>
            </a:r>
            <a:r>
              <a:rPr lang="en-US" dirty="0"/>
              <a:t>2 CFR 200.311, 200.313, 200.314, and 200.315. </a:t>
            </a:r>
          </a:p>
          <a:p>
            <a:endParaRPr lang="en-US" dirty="0"/>
          </a:p>
        </p:txBody>
      </p:sp>
      <p:graphicFrame>
        <p:nvGraphicFramePr>
          <p:cNvPr id="6" name="Table 6">
            <a:extLst>
              <a:ext uri="{FF2B5EF4-FFF2-40B4-BE49-F238E27FC236}">
                <a16:creationId xmlns:a16="http://schemas.microsoft.com/office/drawing/2014/main" id="{C022F0D1-E2CB-9541-9C82-82CC38601C39}"/>
              </a:ext>
            </a:extLst>
          </p:cNvPr>
          <p:cNvGraphicFramePr>
            <a:graphicFrameLocks noGrp="1"/>
          </p:cNvGraphicFramePr>
          <p:nvPr/>
        </p:nvGraphicFramePr>
        <p:xfrm>
          <a:off x="0" y="3268216"/>
          <a:ext cx="12192003" cy="3599130"/>
        </p:xfrm>
        <a:graphic>
          <a:graphicData uri="http://schemas.openxmlformats.org/drawingml/2006/table">
            <a:tbl>
              <a:tblPr firstRow="1" bandRow="1">
                <a:tableStyleId>{93296810-A885-4BE3-A3E7-6D5BEEA58F35}</a:tableStyleId>
              </a:tblPr>
              <a:tblGrid>
                <a:gridCol w="1354667">
                  <a:extLst>
                    <a:ext uri="{9D8B030D-6E8A-4147-A177-3AD203B41FA5}">
                      <a16:colId xmlns:a16="http://schemas.microsoft.com/office/drawing/2014/main" val="1229213992"/>
                    </a:ext>
                  </a:extLst>
                </a:gridCol>
                <a:gridCol w="1354667">
                  <a:extLst>
                    <a:ext uri="{9D8B030D-6E8A-4147-A177-3AD203B41FA5}">
                      <a16:colId xmlns:a16="http://schemas.microsoft.com/office/drawing/2014/main" val="913084002"/>
                    </a:ext>
                  </a:extLst>
                </a:gridCol>
                <a:gridCol w="1354667">
                  <a:extLst>
                    <a:ext uri="{9D8B030D-6E8A-4147-A177-3AD203B41FA5}">
                      <a16:colId xmlns:a16="http://schemas.microsoft.com/office/drawing/2014/main" val="3939151779"/>
                    </a:ext>
                  </a:extLst>
                </a:gridCol>
                <a:gridCol w="1354667">
                  <a:extLst>
                    <a:ext uri="{9D8B030D-6E8A-4147-A177-3AD203B41FA5}">
                      <a16:colId xmlns:a16="http://schemas.microsoft.com/office/drawing/2014/main" val="1648819150"/>
                    </a:ext>
                  </a:extLst>
                </a:gridCol>
                <a:gridCol w="1354667">
                  <a:extLst>
                    <a:ext uri="{9D8B030D-6E8A-4147-A177-3AD203B41FA5}">
                      <a16:colId xmlns:a16="http://schemas.microsoft.com/office/drawing/2014/main" val="832129287"/>
                    </a:ext>
                  </a:extLst>
                </a:gridCol>
                <a:gridCol w="1354667">
                  <a:extLst>
                    <a:ext uri="{9D8B030D-6E8A-4147-A177-3AD203B41FA5}">
                      <a16:colId xmlns:a16="http://schemas.microsoft.com/office/drawing/2014/main" val="4183570980"/>
                    </a:ext>
                  </a:extLst>
                </a:gridCol>
                <a:gridCol w="4064001">
                  <a:extLst>
                    <a:ext uri="{9D8B030D-6E8A-4147-A177-3AD203B41FA5}">
                      <a16:colId xmlns:a16="http://schemas.microsoft.com/office/drawing/2014/main" val="3084478287"/>
                    </a:ext>
                  </a:extLst>
                </a:gridCol>
              </a:tblGrid>
              <a:tr h="491397">
                <a:tc gridSpan="3">
                  <a:txBody>
                    <a:bodyPr/>
                    <a:lstStyle/>
                    <a:p>
                      <a:pPr algn="ctr"/>
                      <a:r>
                        <a:rPr lang="en-US" dirty="0"/>
                        <a:t>Real Property</a:t>
                      </a:r>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a:t>Equipment</a:t>
                      </a:r>
                    </a:p>
                  </a:txBody>
                  <a:tcPr/>
                </a:tc>
                <a:tc hMerge="1">
                  <a:txBody>
                    <a:bodyPr/>
                    <a:lstStyle/>
                    <a:p>
                      <a:endParaRPr lang="en-US" dirty="0"/>
                    </a:p>
                  </a:txBody>
                  <a:tcPr/>
                </a:tc>
                <a:tc hMerge="1">
                  <a:txBody>
                    <a:bodyPr/>
                    <a:lstStyle/>
                    <a:p>
                      <a:endParaRPr lang="en-US" dirty="0"/>
                    </a:p>
                  </a:txBody>
                  <a:tcPr/>
                </a:tc>
                <a:tc>
                  <a:txBody>
                    <a:bodyPr/>
                    <a:lstStyle/>
                    <a:p>
                      <a:pPr algn="ctr"/>
                      <a:r>
                        <a:rPr lang="en-US" dirty="0"/>
                        <a:t>Supplies</a:t>
                      </a:r>
                    </a:p>
                  </a:txBody>
                  <a:tcPr/>
                </a:tc>
                <a:extLst>
                  <a:ext uri="{0D108BD9-81ED-4DB2-BD59-A6C34878D82A}">
                    <a16:rowId xmlns:a16="http://schemas.microsoft.com/office/drawing/2014/main" val="448216056"/>
                  </a:ext>
                </a:extLst>
              </a:tr>
              <a:tr h="3107733">
                <a:tc>
                  <a:txBody>
                    <a:bodyPr/>
                    <a:lstStyle/>
                    <a:p>
                      <a:r>
                        <a:rPr lang="en-US" sz="1400" b="0" u="none" strike="noStrike" kern="1200" dirty="0">
                          <a:solidFill>
                            <a:schemeClr val="dk1"/>
                          </a:solidFill>
                          <a:effectLst/>
                        </a:rPr>
                        <a:t>Retain title and compensate US Treasury the “federal share”</a:t>
                      </a:r>
                      <a:endParaRPr lang="en-US" sz="1400" dirty="0"/>
                    </a:p>
                  </a:txBody>
                  <a:tcPr/>
                </a:tc>
                <a:tc>
                  <a:txBody>
                    <a:bodyPr/>
                    <a:lstStyle/>
                    <a:p>
                      <a:r>
                        <a:rPr lang="en-US" sz="1400" b="0" u="none" strike="noStrike" kern="1200" dirty="0">
                          <a:solidFill>
                            <a:schemeClr val="dk1"/>
                          </a:solidFill>
                          <a:effectLst/>
                        </a:rPr>
                        <a:t>Sell the property and compensate US Treasury the “federal share”</a:t>
                      </a:r>
                      <a:endParaRPr lang="en-US" sz="1400" dirty="0"/>
                    </a:p>
                  </a:txBody>
                  <a:tcPr/>
                </a:tc>
                <a:tc>
                  <a:txBody>
                    <a:bodyPr/>
                    <a:lstStyle/>
                    <a:p>
                      <a:r>
                        <a:rPr lang="en-US" sz="1400" b="0" u="none" strike="noStrike" kern="1200" dirty="0">
                          <a:solidFill>
                            <a:schemeClr val="dk1"/>
                          </a:solidFill>
                          <a:effectLst/>
                        </a:rPr>
                        <a:t>Transfer title to US Treasury or to a third party designated/ approved by US Treasury</a:t>
                      </a:r>
                      <a:endParaRPr lang="en-US" sz="1400" dirty="0"/>
                    </a:p>
                  </a:txBody>
                  <a:tcPr/>
                </a:tc>
                <a:tc>
                  <a:txBody>
                    <a:bodyPr/>
                    <a:lstStyle/>
                    <a:p>
                      <a:r>
                        <a:rPr lang="en-US" sz="1400" dirty="0"/>
                        <a:t>If FMV of $5K or less, local government may retain, no compensation to US Treasury</a:t>
                      </a:r>
                    </a:p>
                  </a:txBody>
                  <a:tcPr/>
                </a:tc>
                <a:tc>
                  <a:txBody>
                    <a:bodyPr/>
                    <a:lstStyle/>
                    <a:p>
                      <a:r>
                        <a:rPr lang="en-US" sz="1100" dirty="0"/>
                        <a:t>If FMV over $5K must request disposition instructions from US Treasury. If US Treasury does not provide  instructions within 120 days, may sell or use for different purpose, but must repay US Treasury “federal share”</a:t>
                      </a:r>
                    </a:p>
                  </a:txBody>
                  <a:tcPr/>
                </a:tc>
                <a:tc>
                  <a:txBody>
                    <a:bodyPr/>
                    <a:lstStyle/>
                    <a:p>
                      <a:r>
                        <a:rPr lang="en-US" sz="1400" b="0" u="none" strike="noStrike" kern="1200" dirty="0">
                          <a:solidFill>
                            <a:schemeClr val="dk1"/>
                          </a:solidFill>
                          <a:effectLst/>
                        </a:rPr>
                        <a:t>Transfer title to US Treasury or to a third party designated/ approved by US Treasury</a:t>
                      </a:r>
                      <a:endParaRPr lang="en-US" sz="1400" dirty="0"/>
                    </a:p>
                  </a:txBody>
                  <a:tcPr/>
                </a:tc>
                <a:tc>
                  <a:txBody>
                    <a:bodyPr/>
                    <a:lstStyle/>
                    <a:p>
                      <a:r>
                        <a:rPr lang="en-US" sz="1400" b="0" u="none" strike="noStrike" kern="1200" dirty="0">
                          <a:solidFill>
                            <a:schemeClr val="dk1"/>
                          </a:solidFill>
                          <a:effectLst/>
                        </a:rPr>
                        <a:t>If there is a residual inventory of unused supplies exceeding $5,000 in total aggregate value upon termination or completion of the project and the supplies are not needed for any other Federal award, the local government must retain the supplies for use on other activities or sell them, but must, in either case, repay US Treasury “federal share”</a:t>
                      </a:r>
                      <a:endParaRPr lang="en-US" sz="1400" dirty="0"/>
                    </a:p>
                  </a:txBody>
                  <a:tcPr/>
                </a:tc>
                <a:extLst>
                  <a:ext uri="{0D108BD9-81ED-4DB2-BD59-A6C34878D82A}">
                    <a16:rowId xmlns:a16="http://schemas.microsoft.com/office/drawing/2014/main" val="3932226912"/>
                  </a:ext>
                </a:extLst>
              </a:tr>
            </a:tbl>
          </a:graphicData>
        </a:graphic>
      </p:graphicFrame>
      <p:sp>
        <p:nvSpPr>
          <p:cNvPr id="8" name="Rectangle 7">
            <a:extLst>
              <a:ext uri="{FF2B5EF4-FFF2-40B4-BE49-F238E27FC236}">
                <a16:creationId xmlns:a16="http://schemas.microsoft.com/office/drawing/2014/main" id="{9B53592E-BC3D-8C42-8544-521BD99DB8E9}"/>
              </a:ext>
            </a:extLst>
          </p:cNvPr>
          <p:cNvSpPr/>
          <p:nvPr/>
        </p:nvSpPr>
        <p:spPr>
          <a:xfrm>
            <a:off x="0" y="6117771"/>
            <a:ext cx="12192000" cy="721974"/>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Must get specific instructions from US Treasury on which option to take.</a:t>
            </a:r>
          </a:p>
        </p:txBody>
      </p:sp>
    </p:spTree>
    <p:extLst>
      <p:ext uri="{BB962C8B-B14F-4D97-AF65-F5344CB8AC3E}">
        <p14:creationId xmlns:p14="http://schemas.microsoft.com/office/powerpoint/2010/main" val="35015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88750" y="0"/>
            <a:ext cx="10803250" cy="131445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mn-lt"/>
              </a:rPr>
              <a:t>UG: Program Income</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dirty="0"/>
              <a:t>Program Income</a:t>
            </a:r>
          </a:p>
        </p:txBody>
      </p:sp>
      <p:sp>
        <p:nvSpPr>
          <p:cNvPr id="8" name="Content Placeholder 7">
            <a:extLst>
              <a:ext uri="{FF2B5EF4-FFF2-40B4-BE49-F238E27FC236}">
                <a16:creationId xmlns:a16="http://schemas.microsoft.com/office/drawing/2014/main" id="{F339BEFB-C752-5DA1-BF21-D1EA30F75E11}"/>
              </a:ext>
            </a:extLst>
          </p:cNvPr>
          <p:cNvSpPr>
            <a:spLocks noGrp="1"/>
          </p:cNvSpPr>
          <p:nvPr>
            <p:ph idx="1"/>
          </p:nvPr>
        </p:nvSpPr>
        <p:spPr>
          <a:xfrm>
            <a:off x="1388750" y="1314450"/>
            <a:ext cx="7636915" cy="537210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nSpc>
                <a:spcPct val="90000"/>
              </a:lnSpc>
              <a:spcAft>
                <a:spcPts val="600"/>
              </a:spcAft>
              <a:buNone/>
            </a:pPr>
            <a:r>
              <a:rPr lang="en-US" sz="4000" dirty="0">
                <a:solidFill>
                  <a:schemeClr val="tx1"/>
                </a:solidFill>
              </a:rPr>
              <a:t>Program Income is the </a:t>
            </a:r>
            <a:r>
              <a:rPr lang="en-US" sz="4000" u="sng" dirty="0">
                <a:solidFill>
                  <a:schemeClr val="tx1"/>
                </a:solidFill>
              </a:rPr>
              <a:t>gross</a:t>
            </a:r>
            <a:r>
              <a:rPr lang="en-US" sz="4000" dirty="0">
                <a:solidFill>
                  <a:schemeClr val="tx1"/>
                </a:solidFill>
              </a:rPr>
              <a:t> income earned by the non-Federal entity that is directly generated by a supported activity or earned as a result of the Federal award </a:t>
            </a:r>
            <a:r>
              <a:rPr lang="en-US" sz="4000" u="sng" dirty="0">
                <a:solidFill>
                  <a:schemeClr val="tx1"/>
                </a:solidFill>
              </a:rPr>
              <a:t>during the period of performance</a:t>
            </a:r>
            <a:r>
              <a:rPr lang="en-US" sz="4000" dirty="0">
                <a:solidFill>
                  <a:schemeClr val="tx1"/>
                </a:solidFill>
              </a:rPr>
              <a:t>. </a:t>
            </a:r>
          </a:p>
          <a:p>
            <a:pPr marL="0" indent="0">
              <a:lnSpc>
                <a:spcPct val="90000"/>
              </a:lnSpc>
              <a:spcAft>
                <a:spcPts val="600"/>
              </a:spcAft>
              <a:buNone/>
            </a:pPr>
            <a:r>
              <a:rPr lang="en-US" sz="4000" dirty="0">
                <a:solidFill>
                  <a:schemeClr val="tx1"/>
                </a:solidFill>
              </a:rPr>
              <a:t>2 CFR 200.1</a:t>
            </a:r>
          </a:p>
        </p:txBody>
      </p:sp>
      <p:sp>
        <p:nvSpPr>
          <p:cNvPr id="13" name="TextBox 12">
            <a:extLst>
              <a:ext uri="{FF2B5EF4-FFF2-40B4-BE49-F238E27FC236}">
                <a16:creationId xmlns:a16="http://schemas.microsoft.com/office/drawing/2014/main" id="{A84489A0-266D-B70E-798D-3001F9D80818}"/>
              </a:ext>
            </a:extLst>
          </p:cNvPr>
          <p:cNvSpPr txBox="1"/>
          <p:nvPr/>
        </p:nvSpPr>
        <p:spPr>
          <a:xfrm>
            <a:off x="9025665" y="1314450"/>
            <a:ext cx="3166335" cy="2831544"/>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endParaRPr lang="en-US" sz="2000" dirty="0">
              <a:solidFill>
                <a:schemeClr val="bg1"/>
              </a:solidFill>
            </a:endParaRPr>
          </a:p>
          <a:p>
            <a:pPr algn="ctr"/>
            <a:r>
              <a:rPr lang="en-US" sz="2000" dirty="0">
                <a:solidFill>
                  <a:schemeClr val="bg1"/>
                </a:solidFill>
              </a:rPr>
              <a:t>Program income requirements DO NOT apply to income earned from expenditures of Revenue Replacement ARP/CSLFRF funds</a:t>
            </a:r>
          </a:p>
          <a:p>
            <a:pPr algn="ctr"/>
            <a:endParaRPr lang="en-US" sz="2000" dirty="0">
              <a:solidFill>
                <a:schemeClr val="bg1"/>
              </a:solidFill>
            </a:endParaRPr>
          </a:p>
          <a:p>
            <a:endParaRPr lang="en-US" dirty="0"/>
          </a:p>
        </p:txBody>
      </p:sp>
      <p:sp>
        <p:nvSpPr>
          <p:cNvPr id="14" name="Star: 5 Points 13">
            <a:extLst>
              <a:ext uri="{FF2B5EF4-FFF2-40B4-BE49-F238E27FC236}">
                <a16:creationId xmlns:a16="http://schemas.microsoft.com/office/drawing/2014/main" id="{EF2FBD92-D3ED-79A1-D17C-A1AFEAA35CB4}"/>
              </a:ext>
            </a:extLst>
          </p:cNvPr>
          <p:cNvSpPr/>
          <p:nvPr/>
        </p:nvSpPr>
        <p:spPr>
          <a:xfrm>
            <a:off x="9154756" y="1359212"/>
            <a:ext cx="530455" cy="512210"/>
          </a:xfrm>
          <a:prstGeom prst="star5">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D18088-406D-A145-9A34-40749610B585}"/>
              </a:ext>
            </a:extLst>
          </p:cNvPr>
          <p:cNvSpPr/>
          <p:nvPr/>
        </p:nvSpPr>
        <p:spPr>
          <a:xfrm>
            <a:off x="9025665" y="3899773"/>
            <a:ext cx="3166335" cy="2786782"/>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Program income may apply to certain projects funded in the Necessary Infrastructure category or the Responding to COVID and Its Negative Economic Impacts category</a:t>
            </a:r>
            <a:r>
              <a:rPr lang="en-US" dirty="0"/>
              <a:t>. </a:t>
            </a:r>
          </a:p>
        </p:txBody>
      </p:sp>
    </p:spTree>
    <p:extLst>
      <p:ext uri="{BB962C8B-B14F-4D97-AF65-F5344CB8AC3E}">
        <p14:creationId xmlns:p14="http://schemas.microsoft.com/office/powerpoint/2010/main" val="198453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94EC-405C-C84F-3905-AFDBF3EC1D07}"/>
              </a:ext>
            </a:extLst>
          </p:cNvPr>
          <p:cNvSpPr>
            <a:spLocks noGrp="1"/>
          </p:cNvSpPr>
          <p:nvPr>
            <p:ph type="title"/>
          </p:nvPr>
        </p:nvSpPr>
        <p:spPr>
          <a:xfrm>
            <a:off x="839788" y="111511"/>
            <a:ext cx="10634817" cy="1402169"/>
          </a:xfrm>
          <a:solidFill>
            <a:schemeClr val="tx1">
              <a:lumMod val="65000"/>
              <a:lumOff val="35000"/>
            </a:schemeClr>
          </a:solidFill>
        </p:spPr>
        <p:txBody>
          <a:bodyPr>
            <a:normAutofit fontScale="90000"/>
          </a:bodyPr>
          <a:lstStyle/>
          <a:p>
            <a:pPr algn="ctr"/>
            <a:br>
              <a:rPr lang="en-US" sz="4400" dirty="0">
                <a:solidFill>
                  <a:schemeClr val="bg1"/>
                </a:solidFill>
                <a:latin typeface="+mn-lt"/>
              </a:rPr>
            </a:br>
            <a:r>
              <a:rPr lang="en-US" sz="4900" dirty="0">
                <a:solidFill>
                  <a:schemeClr val="bg1"/>
                </a:solidFill>
                <a:latin typeface="+mn-lt"/>
              </a:rPr>
              <a:t>Program Income Defined</a:t>
            </a:r>
            <a:br>
              <a:rPr lang="en-US" sz="4400" dirty="0">
                <a:solidFill>
                  <a:schemeClr val="bg1"/>
                </a:solidFill>
                <a:latin typeface="+mn-lt"/>
              </a:rPr>
            </a:br>
            <a:endParaRPr lang="en-US" dirty="0"/>
          </a:p>
        </p:txBody>
      </p:sp>
      <p:sp>
        <p:nvSpPr>
          <p:cNvPr id="3" name="Text Placeholder 2">
            <a:extLst>
              <a:ext uri="{FF2B5EF4-FFF2-40B4-BE49-F238E27FC236}">
                <a16:creationId xmlns:a16="http://schemas.microsoft.com/office/drawing/2014/main" id="{05E9AA6B-93A3-3167-49FE-03751BBF6A6E}"/>
              </a:ext>
            </a:extLst>
          </p:cNvPr>
          <p:cNvSpPr>
            <a:spLocks noGrp="1"/>
          </p:cNvSpPr>
          <p:nvPr>
            <p:ph type="body" idx="1"/>
          </p:nvPr>
        </p:nvSpPr>
        <p:spPr>
          <a:solidFill>
            <a:schemeClr val="accent6"/>
          </a:solidFill>
        </p:spPr>
        <p:txBody>
          <a:bodyPr>
            <a:normAutofit/>
          </a:bodyPr>
          <a:lstStyle/>
          <a:p>
            <a:r>
              <a:rPr lang="en-US" sz="3600" dirty="0">
                <a:solidFill>
                  <a:schemeClr val="bg1"/>
                </a:solidFill>
              </a:rPr>
              <a:t>Program Income Includes</a:t>
            </a:r>
          </a:p>
        </p:txBody>
      </p:sp>
      <p:sp>
        <p:nvSpPr>
          <p:cNvPr id="4" name="Content Placeholder 3">
            <a:extLst>
              <a:ext uri="{FF2B5EF4-FFF2-40B4-BE49-F238E27FC236}">
                <a16:creationId xmlns:a16="http://schemas.microsoft.com/office/drawing/2014/main" id="{BFDFA754-DEA6-5655-E46B-2D0FF5C04B55}"/>
              </a:ext>
            </a:extLst>
          </p:cNvPr>
          <p:cNvSpPr>
            <a:spLocks noGrp="1"/>
          </p:cNvSpPr>
          <p:nvPr>
            <p:ph sz="half" idx="2"/>
          </p:nvPr>
        </p:nvSpPr>
        <p:spPr>
          <a:ln>
            <a:solidFill>
              <a:schemeClr val="accent1">
                <a:shade val="50000"/>
              </a:schemeClr>
            </a:solidFill>
          </a:ln>
        </p:spPr>
        <p:txBody>
          <a:bodyPr>
            <a:normAutofit fontScale="92500" lnSpcReduction="10000"/>
          </a:bodyPr>
          <a:lstStyle/>
          <a:p>
            <a:r>
              <a:rPr lang="en-US" sz="2400" dirty="0"/>
              <a:t>Fees for services performed with grant funded programs or assets</a:t>
            </a:r>
          </a:p>
          <a:p>
            <a:pPr lvl="1"/>
            <a:r>
              <a:rPr lang="en-US" dirty="0"/>
              <a:t>Income from previously unavailable services (new user fees, connection fees, other fee-for-service income)</a:t>
            </a:r>
          </a:p>
          <a:p>
            <a:pPr lvl="1"/>
            <a:r>
              <a:rPr lang="en-US" dirty="0"/>
              <a:t>Incremental income from the sale of upgraded services</a:t>
            </a:r>
          </a:p>
          <a:p>
            <a:r>
              <a:rPr lang="en-US" sz="2400" dirty="0"/>
              <a:t>Income from leasing facilities or equipment </a:t>
            </a:r>
          </a:p>
          <a:p>
            <a:r>
              <a:rPr lang="en-US" sz="2400" dirty="0"/>
              <a:t>Repayment of principal and interest on loans (see ARP-specific requirements)</a:t>
            </a:r>
          </a:p>
          <a:p>
            <a:endParaRPr lang="en-US" dirty="0"/>
          </a:p>
        </p:txBody>
      </p:sp>
      <p:sp>
        <p:nvSpPr>
          <p:cNvPr id="5" name="Text Placeholder 4">
            <a:extLst>
              <a:ext uri="{FF2B5EF4-FFF2-40B4-BE49-F238E27FC236}">
                <a16:creationId xmlns:a16="http://schemas.microsoft.com/office/drawing/2014/main" id="{08E45D4C-748E-6AA7-AF8E-478E3EF86650}"/>
              </a:ext>
            </a:extLst>
          </p:cNvPr>
          <p:cNvSpPr>
            <a:spLocks noGrp="1"/>
          </p:cNvSpPr>
          <p:nvPr>
            <p:ph type="body" sz="quarter" idx="3"/>
          </p:nvPr>
        </p:nvSpPr>
        <p:spPr>
          <a:solidFill>
            <a:schemeClr val="accent2"/>
          </a:solidFill>
        </p:spPr>
        <p:txBody>
          <a:bodyPr>
            <a:normAutofit/>
          </a:bodyPr>
          <a:lstStyle/>
          <a:p>
            <a:r>
              <a:rPr lang="en-US" sz="3600" dirty="0">
                <a:solidFill>
                  <a:schemeClr val="bg1"/>
                </a:solidFill>
              </a:rPr>
              <a:t>Not Program Income</a:t>
            </a:r>
          </a:p>
        </p:txBody>
      </p:sp>
      <p:sp>
        <p:nvSpPr>
          <p:cNvPr id="6" name="Content Placeholder 5">
            <a:extLst>
              <a:ext uri="{FF2B5EF4-FFF2-40B4-BE49-F238E27FC236}">
                <a16:creationId xmlns:a16="http://schemas.microsoft.com/office/drawing/2014/main" id="{FC19FA2A-93BC-BC6D-3D2A-8A2ABB4AFA0F}"/>
              </a:ext>
            </a:extLst>
          </p:cNvPr>
          <p:cNvSpPr>
            <a:spLocks noGrp="1"/>
          </p:cNvSpPr>
          <p:nvPr>
            <p:ph sz="quarter" idx="4"/>
          </p:nvPr>
        </p:nvSpPr>
        <p:spPr>
          <a:ln>
            <a:solidFill>
              <a:schemeClr val="accent1">
                <a:shade val="50000"/>
              </a:schemeClr>
            </a:solidFill>
          </a:ln>
        </p:spPr>
        <p:txBody>
          <a:bodyPr>
            <a:normAutofit fontScale="92500" lnSpcReduction="10000"/>
          </a:bodyPr>
          <a:lstStyle/>
          <a:p>
            <a:pPr marL="285750" indent="-285750"/>
            <a:r>
              <a:rPr lang="en-US" sz="2400" dirty="0"/>
              <a:t>Proceeds from the sale of real property or equipment (must follow property management rules)</a:t>
            </a:r>
          </a:p>
          <a:p>
            <a:pPr marL="285750" indent="-285750"/>
            <a:r>
              <a:rPr lang="en-US" sz="2400" dirty="0"/>
              <a:t>Rebates, credits, discounts, and interest earned on any of them</a:t>
            </a:r>
          </a:p>
          <a:p>
            <a:pPr marL="285750" indent="-285750"/>
            <a:r>
              <a:rPr lang="en-US" sz="2400" dirty="0"/>
              <a:t>Taxes, special assessments, levies, fines, or other governmental revenues</a:t>
            </a:r>
          </a:p>
          <a:p>
            <a:pPr marL="285750" indent="-285750"/>
            <a:r>
              <a:rPr lang="en-US" sz="2400" dirty="0"/>
              <a:t>Interest earned on ARP/CSLFRF funds</a:t>
            </a:r>
          </a:p>
          <a:p>
            <a:pPr marL="0" indent="0">
              <a:buNone/>
            </a:pPr>
            <a:endParaRPr lang="en-US" dirty="0"/>
          </a:p>
        </p:txBody>
      </p:sp>
    </p:spTree>
    <p:extLst>
      <p:ext uri="{BB962C8B-B14F-4D97-AF65-F5344CB8AC3E}">
        <p14:creationId xmlns:p14="http://schemas.microsoft.com/office/powerpoint/2010/main" val="396008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980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2524-0AB6-1543-879A-A10E1218FA35}"/>
              </a:ext>
            </a:extLst>
          </p:cNvPr>
          <p:cNvSpPr>
            <a:spLocks noGrp="1"/>
          </p:cNvSpPr>
          <p:nvPr>
            <p:ph type="title"/>
          </p:nvPr>
        </p:nvSpPr>
        <p:spPr>
          <a:xfrm>
            <a:off x="0" y="-1"/>
            <a:ext cx="12192000" cy="1699491"/>
          </a:xfrm>
          <a:solidFill>
            <a:schemeClr val="tx1">
              <a:lumMod val="65000"/>
              <a:lumOff val="35000"/>
            </a:schemeClr>
          </a:solidFill>
        </p:spPr>
        <p:txBody>
          <a:bodyPr>
            <a:normAutofit fontScale="90000"/>
          </a:bodyPr>
          <a:lstStyle/>
          <a:p>
            <a:pPr algn="ctr"/>
            <a:br>
              <a:rPr lang="en-US" sz="6700" dirty="0">
                <a:solidFill>
                  <a:schemeClr val="bg1"/>
                </a:solidFill>
                <a:latin typeface="+mn-lt"/>
              </a:rPr>
            </a:br>
            <a:r>
              <a:rPr lang="en-US" sz="6700" dirty="0">
                <a:solidFill>
                  <a:schemeClr val="bg1"/>
                </a:solidFill>
                <a:latin typeface="+mn-lt"/>
              </a:rPr>
              <a:t>    </a:t>
            </a:r>
            <a:r>
              <a:rPr lang="en-US" sz="4900" dirty="0">
                <a:solidFill>
                  <a:schemeClr val="bg1"/>
                </a:solidFill>
                <a:latin typeface="+mn-lt"/>
              </a:rPr>
              <a:t>Treatment of Program Income</a:t>
            </a:r>
            <a:br>
              <a:rPr lang="en-US" sz="6700" dirty="0">
                <a:solidFill>
                  <a:schemeClr val="bg1"/>
                </a:solidFill>
                <a:latin typeface="+mn-lt"/>
              </a:rPr>
            </a:br>
            <a:r>
              <a:rPr lang="en-US" sz="3600" dirty="0">
                <a:solidFill>
                  <a:schemeClr val="bg1"/>
                </a:solidFill>
                <a:latin typeface="+mn-lt"/>
              </a:rPr>
              <a:t>2 C.F.R. 200.307(e)</a:t>
            </a:r>
            <a:br>
              <a:rPr lang="en-US" dirty="0">
                <a:latin typeface="+mn-lt"/>
              </a:rPr>
            </a:br>
            <a:endParaRPr lang="en-US" dirty="0">
              <a:solidFill>
                <a:schemeClr val="bg1"/>
              </a:solidFill>
              <a:latin typeface="+mn-lt"/>
            </a:endParaRPr>
          </a:p>
        </p:txBody>
      </p:sp>
      <p:sp>
        <p:nvSpPr>
          <p:cNvPr id="3" name="Content Placeholder 2">
            <a:extLst>
              <a:ext uri="{FF2B5EF4-FFF2-40B4-BE49-F238E27FC236}">
                <a16:creationId xmlns:a16="http://schemas.microsoft.com/office/drawing/2014/main" id="{ADF5BEAE-975F-9545-8029-8C19D68DE8EA}"/>
              </a:ext>
            </a:extLst>
          </p:cNvPr>
          <p:cNvSpPr>
            <a:spLocks noGrp="1"/>
          </p:cNvSpPr>
          <p:nvPr>
            <p:ph idx="1"/>
          </p:nvPr>
        </p:nvSpPr>
        <p:spPr>
          <a:xfrm>
            <a:off x="1723948" y="1810598"/>
            <a:ext cx="2608656" cy="2032059"/>
          </a:xfrm>
          <a:ln>
            <a:solidFill>
              <a:schemeClr val="accent1"/>
            </a:solidFill>
          </a:ln>
        </p:spPr>
        <p:txBody>
          <a:bodyPr>
            <a:normAutofit/>
          </a:bodyPr>
          <a:lstStyle/>
          <a:p>
            <a:pPr marL="0" indent="0">
              <a:buNone/>
            </a:pPr>
            <a:r>
              <a:rPr lang="en-US" sz="1800" b="1" dirty="0"/>
              <a:t>Deduction Method</a:t>
            </a:r>
            <a:r>
              <a:rPr lang="en-US" sz="1800" dirty="0"/>
              <a:t>: P</a:t>
            </a:r>
            <a:r>
              <a:rPr lang="en-US" sz="1800" dirty="0">
                <a:effectLst/>
              </a:rPr>
              <a:t>rogram income is deducted from total allowable costs to determine net allowable costs. </a:t>
            </a:r>
          </a:p>
          <a:p>
            <a:pPr marL="0" indent="0">
              <a:buNone/>
            </a:pPr>
            <a:r>
              <a:rPr lang="en-US" sz="1800" dirty="0">
                <a:effectLst/>
              </a:rPr>
              <a:t>§ 200.307(e)(1)</a:t>
            </a:r>
            <a:endParaRPr lang="en-US" sz="1800" dirty="0"/>
          </a:p>
        </p:txBody>
      </p:sp>
      <p:sp>
        <p:nvSpPr>
          <p:cNvPr id="4" name="TextBox 3">
            <a:extLst>
              <a:ext uri="{FF2B5EF4-FFF2-40B4-BE49-F238E27FC236}">
                <a16:creationId xmlns:a16="http://schemas.microsoft.com/office/drawing/2014/main" id="{44E31800-8256-1F17-4662-8C3A76F628D2}"/>
              </a:ext>
            </a:extLst>
          </p:cNvPr>
          <p:cNvSpPr txBox="1"/>
          <p:nvPr/>
        </p:nvSpPr>
        <p:spPr>
          <a:xfrm>
            <a:off x="4481893" y="2345598"/>
            <a:ext cx="3813021" cy="3416320"/>
          </a:xfrm>
          <a:prstGeom prst="rect">
            <a:avLst/>
          </a:prstGeom>
          <a:noFill/>
          <a:ln>
            <a:solidFill>
              <a:schemeClr val="accent1"/>
            </a:solidFill>
          </a:ln>
        </p:spPr>
        <p:txBody>
          <a:bodyPr wrap="square" rtlCol="0">
            <a:spAutoFit/>
          </a:bodyPr>
          <a:lstStyle/>
          <a:p>
            <a:pPr marL="466725"/>
            <a:r>
              <a:rPr lang="en-US" sz="2400" b="1" dirty="0"/>
              <a:t>Addition Method</a:t>
            </a:r>
            <a:r>
              <a:rPr lang="en-US" sz="2400" dirty="0"/>
              <a:t>: Program income is added to the funds committed to the project and expended on eligible projects. </a:t>
            </a:r>
          </a:p>
          <a:p>
            <a:pPr marL="466725"/>
            <a:endParaRPr lang="en-US" sz="2400" dirty="0"/>
          </a:p>
          <a:p>
            <a:pPr marL="466725"/>
            <a:r>
              <a:rPr lang="en-US" sz="2400" dirty="0">
                <a:effectLst/>
              </a:rPr>
              <a:t>§ 200.307(e)(2)</a:t>
            </a:r>
          </a:p>
          <a:p>
            <a:pPr marL="466725"/>
            <a:r>
              <a:rPr lang="en-US" sz="2400" dirty="0">
                <a:effectLst/>
              </a:rPr>
              <a:t> </a:t>
            </a:r>
          </a:p>
        </p:txBody>
      </p:sp>
      <p:sp>
        <p:nvSpPr>
          <p:cNvPr id="5" name="TextBox 4">
            <a:extLst>
              <a:ext uri="{FF2B5EF4-FFF2-40B4-BE49-F238E27FC236}">
                <a16:creationId xmlns:a16="http://schemas.microsoft.com/office/drawing/2014/main" id="{21C111E0-3F51-BC7D-8F71-EA6D0EC41E10}"/>
              </a:ext>
            </a:extLst>
          </p:cNvPr>
          <p:cNvSpPr txBox="1"/>
          <p:nvPr/>
        </p:nvSpPr>
        <p:spPr>
          <a:xfrm>
            <a:off x="1723948" y="4053758"/>
            <a:ext cx="2608656" cy="2308324"/>
          </a:xfrm>
          <a:prstGeom prst="rect">
            <a:avLst/>
          </a:prstGeom>
          <a:noFill/>
          <a:ln>
            <a:solidFill>
              <a:schemeClr val="accent1"/>
            </a:solidFill>
          </a:ln>
        </p:spPr>
        <p:txBody>
          <a:bodyPr wrap="square" rtlCol="0">
            <a:spAutoFit/>
          </a:bodyPr>
          <a:lstStyle/>
          <a:p>
            <a:r>
              <a:rPr lang="en-US" b="1" dirty="0"/>
              <a:t>Matching Method</a:t>
            </a:r>
            <a:r>
              <a:rPr lang="en-US" dirty="0"/>
              <a:t>: Program income is used to finance the non-federal share of the project (i.e., meet cost-sharing commitments).</a:t>
            </a:r>
          </a:p>
          <a:p>
            <a:r>
              <a:rPr lang="en-US" dirty="0"/>
              <a:t> </a:t>
            </a:r>
          </a:p>
          <a:p>
            <a:r>
              <a:rPr lang="en-US" dirty="0">
                <a:effectLst/>
              </a:rPr>
              <a:t>§ 200.307(e)(3)</a:t>
            </a:r>
            <a:endParaRPr lang="en-US" dirty="0"/>
          </a:p>
        </p:txBody>
      </p:sp>
      <p:sp>
        <p:nvSpPr>
          <p:cNvPr id="9" name="Rectangle 8">
            <a:extLst>
              <a:ext uri="{FF2B5EF4-FFF2-40B4-BE49-F238E27FC236}">
                <a16:creationId xmlns:a16="http://schemas.microsoft.com/office/drawing/2014/main" id="{22AE1637-5CA5-5E69-4311-B3185FCD0937}"/>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dirty="0"/>
              <a:t>Program Income</a:t>
            </a:r>
          </a:p>
        </p:txBody>
      </p:sp>
      <p:sp>
        <p:nvSpPr>
          <p:cNvPr id="6" name="Pentagon 5">
            <a:extLst>
              <a:ext uri="{FF2B5EF4-FFF2-40B4-BE49-F238E27FC236}">
                <a16:creationId xmlns:a16="http://schemas.microsoft.com/office/drawing/2014/main" id="{90A75FCB-A229-144F-A9F3-6DE7A9825FE1}"/>
              </a:ext>
            </a:extLst>
          </p:cNvPr>
          <p:cNvSpPr/>
          <p:nvPr/>
        </p:nvSpPr>
        <p:spPr>
          <a:xfrm flipH="1">
            <a:off x="8444202" y="1699490"/>
            <a:ext cx="3747797" cy="4987065"/>
          </a:xfrm>
          <a:prstGeom prst="homePlat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Addition method applies to program income earned from expenditures of ARP/CSLFRF funds.  </a:t>
            </a:r>
            <a:r>
              <a:rPr lang="en-US" sz="2400" b="1" dirty="0">
                <a:hlinkClick r:id="rId3"/>
              </a:rPr>
              <a:t>FAQ 13.11</a:t>
            </a:r>
            <a:endParaRPr lang="en-US" sz="2400" b="1" dirty="0"/>
          </a:p>
        </p:txBody>
      </p:sp>
      <p:sp>
        <p:nvSpPr>
          <p:cNvPr id="8" name="Star: 5 Points 7">
            <a:extLst>
              <a:ext uri="{FF2B5EF4-FFF2-40B4-BE49-F238E27FC236}">
                <a16:creationId xmlns:a16="http://schemas.microsoft.com/office/drawing/2014/main" id="{99EEE0E3-1443-2CAC-F42A-DA3EE18587AD}"/>
              </a:ext>
            </a:extLst>
          </p:cNvPr>
          <p:cNvSpPr/>
          <p:nvPr/>
        </p:nvSpPr>
        <p:spPr>
          <a:xfrm>
            <a:off x="4319194" y="2175334"/>
            <a:ext cx="697216" cy="651293"/>
          </a:xfrm>
          <a:prstGeom prst="star5">
            <a:avLst>
              <a:gd name="adj" fmla="val 20391"/>
              <a:gd name="hf" fmla="val 105146"/>
              <a:gd name="vf" fmla="val 110557"/>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352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76979" y="0"/>
            <a:ext cx="10815021" cy="140925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mn-lt"/>
              </a:rPr>
              <a:t>Repayment of Principal &amp; Interest</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568265" y="2568267"/>
            <a:ext cx="6686554" cy="1550022"/>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dirty="0"/>
              <a:t>Program Income </a:t>
            </a:r>
          </a:p>
        </p:txBody>
      </p:sp>
      <p:sp>
        <p:nvSpPr>
          <p:cNvPr id="9" name="Content Placeholder 3">
            <a:extLst>
              <a:ext uri="{FF2B5EF4-FFF2-40B4-BE49-F238E27FC236}">
                <a16:creationId xmlns:a16="http://schemas.microsoft.com/office/drawing/2014/main" id="{DE60D794-10A6-5EFC-CA26-41202A040BC3}"/>
              </a:ext>
            </a:extLst>
          </p:cNvPr>
          <p:cNvSpPr txBox="1">
            <a:spLocks/>
          </p:cNvSpPr>
          <p:nvPr/>
        </p:nvSpPr>
        <p:spPr>
          <a:xfrm>
            <a:off x="1775012" y="2505075"/>
            <a:ext cx="5013063" cy="3684588"/>
          </a:xfrm>
          <a:prstGeom prst="rect">
            <a:avLst/>
          </a:prstGeom>
          <a:solidFill>
            <a:schemeClr val="accent5">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Loans that mature on or before December 31, 2026</a:t>
            </a:r>
          </a:p>
          <a:p>
            <a:pPr lvl="1"/>
            <a:r>
              <a:rPr lang="en-US" sz="2200" dirty="0"/>
              <a:t>Repayment of principal and interest shall be </a:t>
            </a:r>
            <a:r>
              <a:rPr lang="en-US" sz="2200" u="sng" dirty="0"/>
              <a:t>an addition </a:t>
            </a:r>
            <a:r>
              <a:rPr lang="en-US" sz="2200" dirty="0"/>
              <a:t>to the total award (i.e., follow the addition method)</a:t>
            </a:r>
          </a:p>
          <a:p>
            <a:r>
              <a:rPr lang="en-US" sz="2200" dirty="0"/>
              <a:t>Loans that mature </a:t>
            </a:r>
            <a:r>
              <a:rPr lang="en-US" sz="2200" u="sng" dirty="0"/>
              <a:t>after</a:t>
            </a:r>
            <a:r>
              <a:rPr lang="en-US" sz="2200" dirty="0"/>
              <a:t> December 31, 2026</a:t>
            </a:r>
          </a:p>
          <a:p>
            <a:pPr lvl="1"/>
            <a:r>
              <a:rPr lang="en-US" sz="2200" dirty="0"/>
              <a:t>No obligation to track and account for the repayment of principal or interest</a:t>
            </a:r>
          </a:p>
          <a:p>
            <a:pPr lvl="1"/>
            <a:r>
              <a:rPr lang="en-US" sz="2200" dirty="0"/>
              <a:t>See Treasury </a:t>
            </a:r>
            <a:r>
              <a:rPr lang="en-US" sz="2200" dirty="0">
                <a:hlinkClick r:id="rId3"/>
              </a:rPr>
              <a:t>FAQ 4.9 </a:t>
            </a:r>
            <a:r>
              <a:rPr lang="en-US" sz="2200" dirty="0"/>
              <a:t>for additional details on the treatment of loans of ARP/CSLFRF funds</a:t>
            </a:r>
          </a:p>
          <a:p>
            <a:pPr marL="457200" lvl="1" indent="0">
              <a:buFont typeface="Arial" panose="020B0604020202020204" pitchFamily="34" charset="0"/>
              <a:buNone/>
            </a:pPr>
            <a:endParaRPr lang="en-US" dirty="0"/>
          </a:p>
        </p:txBody>
      </p:sp>
      <p:sp>
        <p:nvSpPr>
          <p:cNvPr id="10" name="Text Placeholder 2">
            <a:extLst>
              <a:ext uri="{FF2B5EF4-FFF2-40B4-BE49-F238E27FC236}">
                <a16:creationId xmlns:a16="http://schemas.microsoft.com/office/drawing/2014/main" id="{C3A8F5DE-E2B7-D42A-6173-938CFFF73118}"/>
              </a:ext>
            </a:extLst>
          </p:cNvPr>
          <p:cNvSpPr txBox="1">
            <a:spLocks/>
          </p:cNvSpPr>
          <p:nvPr/>
        </p:nvSpPr>
        <p:spPr>
          <a:xfrm>
            <a:off x="1775012" y="1818041"/>
            <a:ext cx="5013063" cy="6870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Loans of Infrastructure Investment ARP/ CSLFRF</a:t>
            </a:r>
          </a:p>
        </p:txBody>
      </p:sp>
      <p:sp>
        <p:nvSpPr>
          <p:cNvPr id="11" name="Content Placeholder 5">
            <a:extLst>
              <a:ext uri="{FF2B5EF4-FFF2-40B4-BE49-F238E27FC236}">
                <a16:creationId xmlns:a16="http://schemas.microsoft.com/office/drawing/2014/main" id="{8C3A25E6-FA75-751B-8F56-6F1904498154}"/>
              </a:ext>
            </a:extLst>
          </p:cNvPr>
          <p:cNvSpPr txBox="1">
            <a:spLocks/>
          </p:cNvSpPr>
          <p:nvPr/>
        </p:nvSpPr>
        <p:spPr>
          <a:xfrm>
            <a:off x="6932612" y="2505074"/>
            <a:ext cx="5013063" cy="3684588"/>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Repayment of principal and interest of loan of Revenue Replacement funds exempt from program income requirements</a:t>
            </a:r>
          </a:p>
          <a:p>
            <a:r>
              <a:rPr lang="en-US" sz="2200" dirty="0"/>
              <a:t>The same applies to any contribution of Revenue Replacement funds to a revolving loan fund </a:t>
            </a:r>
            <a:r>
              <a:rPr lang="en-US" sz="2000" dirty="0">
                <a:hlinkClick r:id="rId3"/>
              </a:rPr>
              <a:t>FAQ 4.9</a:t>
            </a:r>
            <a:endParaRPr lang="en-US" sz="2000" dirty="0"/>
          </a:p>
          <a:p>
            <a:pPr marL="0" indent="0">
              <a:buFont typeface="Arial" panose="020B0604020202020204" pitchFamily="34" charset="0"/>
              <a:buNone/>
            </a:pPr>
            <a:endParaRPr lang="en-US" dirty="0"/>
          </a:p>
        </p:txBody>
      </p:sp>
      <p:sp>
        <p:nvSpPr>
          <p:cNvPr id="12" name="Text Placeholder 4">
            <a:extLst>
              <a:ext uri="{FF2B5EF4-FFF2-40B4-BE49-F238E27FC236}">
                <a16:creationId xmlns:a16="http://schemas.microsoft.com/office/drawing/2014/main" id="{5CDE8F9F-2774-7C7A-BDAF-46FB8644D6E4}"/>
              </a:ext>
            </a:extLst>
          </p:cNvPr>
          <p:cNvSpPr txBox="1">
            <a:spLocks/>
          </p:cNvSpPr>
          <p:nvPr/>
        </p:nvSpPr>
        <p:spPr>
          <a:xfrm>
            <a:off x="6932612" y="1818041"/>
            <a:ext cx="5013063" cy="687034"/>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Loans of Revenue Replacement ARP/CSLFRF</a:t>
            </a:r>
          </a:p>
        </p:txBody>
      </p:sp>
    </p:spTree>
    <p:extLst>
      <p:ext uri="{BB962C8B-B14F-4D97-AF65-F5344CB8AC3E}">
        <p14:creationId xmlns:p14="http://schemas.microsoft.com/office/powerpoint/2010/main" val="687703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065DC-80F9-E849-B075-58E0B1843C6D}"/>
              </a:ext>
            </a:extLst>
          </p:cNvPr>
          <p:cNvSpPr/>
          <p:nvPr/>
        </p:nvSpPr>
        <p:spPr>
          <a:xfrm>
            <a:off x="0" y="0"/>
            <a:ext cx="12192000" cy="16906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04774186-A7F2-2240-958B-9266948B6967}"/>
              </a:ext>
            </a:extLst>
          </p:cNvPr>
          <p:cNvSpPr>
            <a:spLocks noGrp="1"/>
          </p:cNvSpPr>
          <p:nvPr>
            <p:ph type="title"/>
          </p:nvPr>
        </p:nvSpPr>
        <p:spPr>
          <a:xfrm>
            <a:off x="838197" y="63383"/>
            <a:ext cx="10515600" cy="1325563"/>
          </a:xfrm>
        </p:spPr>
        <p:txBody>
          <a:bodyPr/>
          <a:lstStyle/>
          <a:p>
            <a:pPr algn="ctr"/>
            <a:r>
              <a:rPr lang="en-US" dirty="0">
                <a:solidFill>
                  <a:schemeClr val="bg1"/>
                </a:solidFill>
              </a:rPr>
              <a:t>External Contract for Construction, </a:t>
            </a:r>
            <a:br>
              <a:rPr lang="en-US" dirty="0">
                <a:solidFill>
                  <a:schemeClr val="bg1"/>
                </a:solidFill>
              </a:rPr>
            </a:br>
            <a:r>
              <a:rPr lang="en-US" dirty="0">
                <a:solidFill>
                  <a:schemeClr val="bg1"/>
                </a:solidFill>
              </a:rPr>
              <a:t>Goods, or Services?</a:t>
            </a:r>
          </a:p>
        </p:txBody>
      </p:sp>
      <p:graphicFrame>
        <p:nvGraphicFramePr>
          <p:cNvPr id="4" name="Table 4">
            <a:extLst>
              <a:ext uri="{FF2B5EF4-FFF2-40B4-BE49-F238E27FC236}">
                <a16:creationId xmlns:a16="http://schemas.microsoft.com/office/drawing/2014/main" id="{3B87B90F-B55B-E145-95CC-1342D6B2617E}"/>
              </a:ext>
            </a:extLst>
          </p:cNvPr>
          <p:cNvGraphicFramePr>
            <a:graphicFrameLocks noGrp="1"/>
          </p:cNvGraphicFramePr>
          <p:nvPr>
            <p:ph idx="1"/>
          </p:nvPr>
        </p:nvGraphicFramePr>
        <p:xfrm>
          <a:off x="134750" y="2225707"/>
          <a:ext cx="11922492" cy="26568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3974164">
                  <a:extLst>
                    <a:ext uri="{9D8B030D-6E8A-4147-A177-3AD203B41FA5}">
                      <a16:colId xmlns:a16="http://schemas.microsoft.com/office/drawing/2014/main" val="3148796215"/>
                    </a:ext>
                  </a:extLst>
                </a:gridCol>
                <a:gridCol w="3974164">
                  <a:extLst>
                    <a:ext uri="{9D8B030D-6E8A-4147-A177-3AD203B41FA5}">
                      <a16:colId xmlns:a16="http://schemas.microsoft.com/office/drawing/2014/main" val="2700992901"/>
                    </a:ext>
                  </a:extLst>
                </a:gridCol>
                <a:gridCol w="3974164">
                  <a:extLst>
                    <a:ext uri="{9D8B030D-6E8A-4147-A177-3AD203B41FA5}">
                      <a16:colId xmlns:a16="http://schemas.microsoft.com/office/drawing/2014/main" val="4205691351"/>
                    </a:ext>
                  </a:extLst>
                </a:gridCol>
              </a:tblGrid>
              <a:tr h="370840">
                <a:tc>
                  <a:txBody>
                    <a:bodyPr/>
                    <a:lstStyle/>
                    <a:p>
                      <a:pPr algn="ctr"/>
                      <a:r>
                        <a:rPr lang="en-US" dirty="0"/>
                        <a:t>Contracts</a:t>
                      </a:r>
                    </a:p>
                  </a:txBody>
                  <a:tcPr/>
                </a:tc>
                <a:tc>
                  <a:txBody>
                    <a:bodyPr/>
                    <a:lstStyle/>
                    <a:p>
                      <a:pPr algn="ctr"/>
                      <a:r>
                        <a:rPr lang="en-US" dirty="0"/>
                        <a:t>Subawards</a:t>
                      </a:r>
                    </a:p>
                  </a:txBody>
                  <a:tcPr/>
                </a:tc>
                <a:tc>
                  <a:txBody>
                    <a:bodyPr/>
                    <a:lstStyle/>
                    <a:p>
                      <a:pPr algn="ctr"/>
                      <a:r>
                        <a:rPr lang="en-US" dirty="0"/>
                        <a:t>Beneficiary Payments</a:t>
                      </a:r>
                    </a:p>
                  </a:txBody>
                  <a:tcPr/>
                </a:tc>
                <a:extLst>
                  <a:ext uri="{0D108BD9-81ED-4DB2-BD59-A6C34878D82A}">
                    <a16:rowId xmlns:a16="http://schemas.microsoft.com/office/drawing/2014/main" val="1866763274"/>
                  </a:ext>
                </a:extLst>
              </a:tr>
              <a:tr h="370840">
                <a:tc>
                  <a:txBody>
                    <a:bodyPr/>
                    <a:lstStyle/>
                    <a:p>
                      <a:r>
                        <a:rPr lang="en-US" sz="1800" b="1" i="0" u="none" strike="noStrike" kern="1200" dirty="0">
                          <a:solidFill>
                            <a:schemeClr val="dk1"/>
                          </a:solidFill>
                          <a:effectLst/>
                          <a:latin typeface="+mn-lt"/>
                          <a:ea typeface="+mn-ea"/>
                          <a:cs typeface="+mn-cs"/>
                        </a:rPr>
                        <a:t>If</a:t>
                      </a:r>
                      <a:r>
                        <a:rPr lang="en-US" sz="1800" b="0" i="0" u="none" strike="noStrike" kern="1200" dirty="0">
                          <a:solidFill>
                            <a:schemeClr val="dk1"/>
                          </a:solidFill>
                          <a:effectLst/>
                          <a:latin typeface="+mn-lt"/>
                          <a:ea typeface="+mn-ea"/>
                          <a:cs typeface="+mn-cs"/>
                        </a:rPr>
                        <a:t> </a:t>
                      </a:r>
                      <a:r>
                        <a:rPr lang="en-US" sz="1800" b="1" i="0" u="none" strike="noStrike" kern="1200" dirty="0">
                          <a:solidFill>
                            <a:schemeClr val="dk1"/>
                          </a:solidFill>
                          <a:effectLst/>
                          <a:latin typeface="+mn-lt"/>
                          <a:ea typeface="+mn-ea"/>
                          <a:cs typeface="+mn-cs"/>
                        </a:rPr>
                        <a:t>a local government uses ARP/CLSRF funds to pay for an agreement with another entity (government, nonprofit, for profit) whereby the other entity provides goods or services for the benefit of the local government, it is a contractor relationship. The agreement is referred to as a “contract.”</a:t>
                      </a:r>
                      <a:endParaRPr lang="en-US" dirty="0"/>
                    </a:p>
                  </a:txBody>
                  <a:tcPr/>
                </a:tc>
                <a:tc>
                  <a:txBody>
                    <a:bodyPr/>
                    <a:lstStyle/>
                    <a:p>
                      <a:r>
                        <a:rPr lang="en-US" sz="1800" b="1" i="0" u="none" strike="noStrike" kern="1200" dirty="0">
                          <a:solidFill>
                            <a:schemeClr val="dk1"/>
                          </a:solidFill>
                          <a:effectLst/>
                          <a:latin typeface="+mn-lt"/>
                          <a:ea typeface="+mn-ea"/>
                          <a:cs typeface="+mn-cs"/>
                        </a:rPr>
                        <a:t>If a local government uses ARP/CSLFRF funds to pay for an agreement with another entity (government, nonprofit, for profit) whereby the other entity carries out an ARP/CSLFRF eligible project instead of the local government, it is a subrecipient relationship. The agreement is a “subaward.”</a:t>
                      </a:r>
                      <a:endParaRPr lang="en-US" dirty="0"/>
                    </a:p>
                  </a:txBody>
                  <a:tcPr/>
                </a:tc>
                <a:tc>
                  <a:txBody>
                    <a:bodyPr/>
                    <a:lstStyle/>
                    <a:p>
                      <a:r>
                        <a:rPr lang="en-US" b="1" dirty="0"/>
                        <a:t>If the payment is made directly to the beneficiary of an ARP/CSLFRF eligible project, it is neither a contract nor a subaward for federal regulatory purposes.</a:t>
                      </a:r>
                    </a:p>
                  </a:txBody>
                  <a:tcPr/>
                </a:tc>
                <a:extLst>
                  <a:ext uri="{0D108BD9-81ED-4DB2-BD59-A6C34878D82A}">
                    <a16:rowId xmlns:a16="http://schemas.microsoft.com/office/drawing/2014/main" val="1588747847"/>
                  </a:ext>
                </a:extLst>
              </a:tr>
            </a:tbl>
          </a:graphicData>
        </a:graphic>
      </p:graphicFrame>
      <p:sp>
        <p:nvSpPr>
          <p:cNvPr id="5" name="Rectangle 4">
            <a:extLst>
              <a:ext uri="{FF2B5EF4-FFF2-40B4-BE49-F238E27FC236}">
                <a16:creationId xmlns:a16="http://schemas.microsoft.com/office/drawing/2014/main" id="{59898F99-C9E8-8448-B46F-DE049387D660}"/>
              </a:ext>
            </a:extLst>
          </p:cNvPr>
          <p:cNvSpPr/>
          <p:nvPr/>
        </p:nvSpPr>
        <p:spPr>
          <a:xfrm>
            <a:off x="134753" y="1690688"/>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The Final Rule and Uniform Guidance group external payments of ARP/CSLFRF funds into 3 categories.</a:t>
            </a:r>
          </a:p>
        </p:txBody>
      </p:sp>
      <p:sp>
        <p:nvSpPr>
          <p:cNvPr id="6" name="Rectangle 5">
            <a:extLst>
              <a:ext uri="{FF2B5EF4-FFF2-40B4-BE49-F238E27FC236}">
                <a16:creationId xmlns:a16="http://schemas.microsoft.com/office/drawing/2014/main" id="{CFDD6E66-1B81-7049-A34A-94618E8FEF3A}"/>
              </a:ext>
            </a:extLst>
          </p:cNvPr>
          <p:cNvSpPr/>
          <p:nvPr/>
        </p:nvSpPr>
        <p:spPr>
          <a:xfrm>
            <a:off x="134751" y="5536080"/>
            <a:ext cx="11922491" cy="1170103"/>
          </a:xfrm>
          <a:prstGeom prst="rect">
            <a:avLst/>
          </a:prstGeom>
          <a:solidFill>
            <a:schemeClr val="accent2"/>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t>Note that Uniform Guidance “contract” and “subaward” </a:t>
            </a:r>
            <a:r>
              <a:rPr lang="en-US" sz="2800"/>
              <a:t>requirements </a:t>
            </a:r>
          </a:p>
          <a:p>
            <a:pPr algn="ctr"/>
            <a:r>
              <a:rPr lang="en-US" sz="2800"/>
              <a:t>DO </a:t>
            </a:r>
            <a:r>
              <a:rPr lang="en-US" sz="2800" dirty="0"/>
              <a:t>NOT APPLY to Revenue Replacement expenditures.</a:t>
            </a:r>
          </a:p>
        </p:txBody>
      </p:sp>
      <p:sp>
        <p:nvSpPr>
          <p:cNvPr id="8" name="Rectangle 7">
            <a:extLst>
              <a:ext uri="{FF2B5EF4-FFF2-40B4-BE49-F238E27FC236}">
                <a16:creationId xmlns:a16="http://schemas.microsoft.com/office/drawing/2014/main" id="{5FE1549C-EA05-C84C-8A62-C72ED8187437}"/>
              </a:ext>
            </a:extLst>
          </p:cNvPr>
          <p:cNvSpPr/>
          <p:nvPr/>
        </p:nvSpPr>
        <p:spPr>
          <a:xfrm>
            <a:off x="134751" y="4947752"/>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local government must document whether an external agreement is a contract or subaward, according to this </a:t>
            </a:r>
            <a:r>
              <a:rPr lang="en-US" dirty="0">
                <a:solidFill>
                  <a:schemeClr val="bg1"/>
                </a:solidFill>
                <a:hlinkClick r:id="rId2">
                  <a:extLst>
                    <a:ext uri="{A12FA001-AC4F-418D-AE19-62706E023703}">
                      <ahyp:hlinkClr xmlns:ahyp="http://schemas.microsoft.com/office/drawing/2018/hyperlinkcolor" val="tx"/>
                    </a:ext>
                  </a:extLst>
                </a:hlinkClick>
              </a:rPr>
              <a:t>checklist</a:t>
            </a:r>
            <a:r>
              <a:rPr lang="en-US" dirty="0">
                <a:solidFill>
                  <a:schemeClr val="bg1"/>
                </a:solidFill>
              </a:rPr>
              <a:t>.</a:t>
            </a:r>
          </a:p>
        </p:txBody>
      </p:sp>
      <p:sp>
        <p:nvSpPr>
          <p:cNvPr id="3" name="Oval 2">
            <a:extLst>
              <a:ext uri="{FF2B5EF4-FFF2-40B4-BE49-F238E27FC236}">
                <a16:creationId xmlns:a16="http://schemas.microsoft.com/office/drawing/2014/main" id="{71878F8A-42CF-A34E-95EC-0C6247E97512}"/>
              </a:ext>
            </a:extLst>
          </p:cNvPr>
          <p:cNvSpPr/>
          <p:nvPr/>
        </p:nvSpPr>
        <p:spPr>
          <a:xfrm>
            <a:off x="3439886" y="1611086"/>
            <a:ext cx="5072743" cy="3690257"/>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59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257"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62685"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45639" y="2497417"/>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67681" y="247177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4" name="Rectangle 4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UG: </a:t>
            </a:r>
            <a:r>
              <a:rPr lang="en-US" sz="5400" dirty="0">
                <a:solidFill>
                  <a:schemeClr val="bg1"/>
                </a:solidFill>
                <a:cs typeface="Arial" panose="020B0604020202020204" pitchFamily="34" charset="0"/>
              </a:rPr>
              <a:t>Subaward Process</a:t>
            </a:r>
          </a:p>
        </p:txBody>
      </p:sp>
      <p:sp>
        <p:nvSpPr>
          <p:cNvPr id="45" name="Rectangle 44"/>
          <p:cNvSpPr/>
          <p:nvPr/>
        </p:nvSpPr>
        <p:spPr>
          <a:xfrm>
            <a:off x="1045639" y="5103674"/>
            <a:ext cx="2254602" cy="1754326"/>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Determination of relationship: Subrecipient or Contractor</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200.331</a:t>
            </a:r>
            <a:endParaRPr lang="en-US" sz="2000" dirty="0">
              <a:solidFill>
                <a:schemeClr val="tx1">
                  <a:lumMod val="50000"/>
                  <a:lumOff val="50000"/>
                </a:schemeClr>
              </a:solidFill>
              <a:latin typeface="Arial" pitchFamily="34" charset="0"/>
              <a:cs typeface="Arial" pitchFamily="34" charset="0"/>
            </a:endParaRPr>
          </a:p>
        </p:txBody>
      </p:sp>
      <p:sp>
        <p:nvSpPr>
          <p:cNvPr id="46" name="Rectangle 45"/>
          <p:cNvSpPr/>
          <p:nvPr/>
        </p:nvSpPr>
        <p:spPr>
          <a:xfrm>
            <a:off x="3360996" y="5097666"/>
            <a:ext cx="2723124" cy="830997"/>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Risk Assessment</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200-332(b)-(c)</a:t>
            </a:r>
            <a:endParaRPr lang="en-US" sz="2000" dirty="0">
              <a:solidFill>
                <a:schemeClr val="tx1">
                  <a:lumMod val="50000"/>
                  <a:lumOff val="50000"/>
                </a:schemeClr>
              </a:solidFill>
              <a:latin typeface="Arial" pitchFamily="34" charset="0"/>
              <a:cs typeface="Arial" pitchFamily="34" charset="0"/>
            </a:endParaRPr>
          </a:p>
        </p:txBody>
      </p:sp>
      <p:sp>
        <p:nvSpPr>
          <p:cNvPr id="47" name="Rectangle 46"/>
          <p:cNvSpPr/>
          <p:nvPr/>
        </p:nvSpPr>
        <p:spPr>
          <a:xfrm>
            <a:off x="6262685" y="5103674"/>
            <a:ext cx="2254602" cy="1754326"/>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Formation and issuance of subaward agreement</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200.332(a) </a:t>
            </a:r>
            <a:endParaRPr lang="en-US" sz="2000" dirty="0">
              <a:solidFill>
                <a:schemeClr val="tx1">
                  <a:lumMod val="50000"/>
                  <a:lumOff val="50000"/>
                </a:schemeClr>
              </a:solidFill>
              <a:latin typeface="Arial" pitchFamily="34" charset="0"/>
              <a:cs typeface="Arial" pitchFamily="34" charset="0"/>
            </a:endParaRPr>
          </a:p>
        </p:txBody>
      </p:sp>
      <p:sp>
        <p:nvSpPr>
          <p:cNvPr id="48" name="Rectangle 47"/>
          <p:cNvSpPr/>
          <p:nvPr/>
        </p:nvSpPr>
        <p:spPr>
          <a:xfrm>
            <a:off x="8695852" y="5097666"/>
            <a:ext cx="2618839" cy="1138773"/>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Post-award monitoring</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200.332(d)-(h)</a:t>
            </a:r>
            <a:endParaRPr lang="en-US" sz="2000" dirty="0">
              <a:solidFill>
                <a:schemeClr val="tx1">
                  <a:lumMod val="50000"/>
                  <a:lumOff val="50000"/>
                </a:schemeClr>
              </a:solidFill>
              <a:latin typeface="Arial" pitchFamily="34" charset="0"/>
              <a:cs typeface="Arial" pitchFamily="34" charset="0"/>
            </a:endParaRPr>
          </a:p>
        </p:txBody>
      </p:sp>
      <p:pic>
        <p:nvPicPr>
          <p:cNvPr id="7" name="Graphic 6" descr="Decision chart with solid fill">
            <a:extLst>
              <a:ext uri="{FF2B5EF4-FFF2-40B4-BE49-F238E27FC236}">
                <a16:creationId xmlns:a16="http://schemas.microsoft.com/office/drawing/2014/main" id="{5BC0689C-9636-DF4D-9D92-74D675CD7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5426" y="2694731"/>
            <a:ext cx="1723670" cy="1723670"/>
          </a:xfrm>
          <a:prstGeom prst="rect">
            <a:avLst/>
          </a:prstGeom>
        </p:spPr>
      </p:pic>
      <p:pic>
        <p:nvPicPr>
          <p:cNvPr id="10" name="Graphic 9" descr="Checklist with solid fill">
            <a:extLst>
              <a:ext uri="{FF2B5EF4-FFF2-40B4-BE49-F238E27FC236}">
                <a16:creationId xmlns:a16="http://schemas.microsoft.com/office/drawing/2014/main" id="{70265026-FD54-CD4B-84DB-34C857969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6107" y="2630115"/>
            <a:ext cx="1852902" cy="1852902"/>
          </a:xfrm>
          <a:prstGeom prst="rect">
            <a:avLst/>
          </a:prstGeom>
        </p:spPr>
      </p:pic>
      <p:pic>
        <p:nvPicPr>
          <p:cNvPr id="17" name="Graphic 16" descr="Contract with solid fill">
            <a:extLst>
              <a:ext uri="{FF2B5EF4-FFF2-40B4-BE49-F238E27FC236}">
                <a16:creationId xmlns:a16="http://schemas.microsoft.com/office/drawing/2014/main" id="{6265B875-DF36-AE4D-90E5-1B315CC66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3739" y="2568123"/>
            <a:ext cx="1852494" cy="1852494"/>
          </a:xfrm>
          <a:prstGeom prst="rect">
            <a:avLst/>
          </a:prstGeom>
        </p:spPr>
      </p:pic>
      <p:pic>
        <p:nvPicPr>
          <p:cNvPr id="22" name="Graphic 21" descr="Magnifying glass with solid fill">
            <a:extLst>
              <a:ext uri="{FF2B5EF4-FFF2-40B4-BE49-F238E27FC236}">
                <a16:creationId xmlns:a16="http://schemas.microsoft.com/office/drawing/2014/main" id="{6937C6B2-4EB6-604F-9402-63E4EC919A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9347" y="2694731"/>
            <a:ext cx="1571270" cy="1571270"/>
          </a:xfrm>
          <a:prstGeom prst="rect">
            <a:avLst/>
          </a:prstGeom>
        </p:spPr>
      </p:pic>
      <p:sp>
        <p:nvSpPr>
          <p:cNvPr id="6" name="Rectangle 5">
            <a:extLst>
              <a:ext uri="{FF2B5EF4-FFF2-40B4-BE49-F238E27FC236}">
                <a16:creationId xmlns:a16="http://schemas.microsoft.com/office/drawing/2014/main" id="{77565669-ECBD-A84F-A63F-B1B610FF7CAE}"/>
              </a:ext>
            </a:extLst>
          </p:cNvPr>
          <p:cNvSpPr/>
          <p:nvPr/>
        </p:nvSpPr>
        <p:spPr>
          <a:xfrm>
            <a:off x="1667838" y="1348923"/>
            <a:ext cx="8856324" cy="933803"/>
          </a:xfrm>
          <a:prstGeom prst="rect">
            <a:avLst/>
          </a:prstGeom>
          <a:solidFill>
            <a:schemeClr val="bg2">
              <a:lumMod val="9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Local Government “should develop written policies and procedures for subrecipient monitoring and risk assessment and maintain records of all award agreements identifying or otherwise documenting subrecipients’ compliance obligations.”</a:t>
            </a:r>
          </a:p>
        </p:txBody>
      </p:sp>
    </p:spTree>
    <p:extLst>
      <p:ext uri="{BB962C8B-B14F-4D97-AF65-F5344CB8AC3E}">
        <p14:creationId xmlns:p14="http://schemas.microsoft.com/office/powerpoint/2010/main" val="239802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45" grpId="0"/>
      <p:bldP spid="46" grpId="0"/>
      <p:bldP spid="47" grpId="0"/>
      <p:bldP spid="48"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9BB-B382-4D4B-8F6D-FB631194D997}"/>
              </a:ext>
            </a:extLst>
          </p:cNvPr>
          <p:cNvSpPr>
            <a:spLocks noGrp="1"/>
          </p:cNvSpPr>
          <p:nvPr>
            <p:ph type="title"/>
          </p:nvPr>
        </p:nvSpPr>
        <p:spPr>
          <a:xfrm>
            <a:off x="481013" y="3752849"/>
            <a:ext cx="3290887" cy="2452687"/>
          </a:xfrm>
        </p:spPr>
        <p:txBody>
          <a:bodyPr anchor="ctr">
            <a:normAutofit/>
          </a:bodyPr>
          <a:lstStyle/>
          <a:p>
            <a:r>
              <a:rPr lang="en-US" sz="3600" dirty="0"/>
              <a:t>Subaward Vocabulary</a:t>
            </a:r>
          </a:p>
        </p:txBody>
      </p:sp>
      <p:sp>
        <p:nvSpPr>
          <p:cNvPr id="3" name="Content Placeholder 2">
            <a:extLst>
              <a:ext uri="{FF2B5EF4-FFF2-40B4-BE49-F238E27FC236}">
                <a16:creationId xmlns:a16="http://schemas.microsoft.com/office/drawing/2014/main" id="{85ABC778-AD7C-994D-9C5E-3B4183356106}"/>
              </a:ext>
            </a:extLst>
          </p:cNvPr>
          <p:cNvSpPr>
            <a:spLocks noGrp="1"/>
          </p:cNvSpPr>
          <p:nvPr>
            <p:ph idx="1"/>
          </p:nvPr>
        </p:nvSpPr>
        <p:spPr>
          <a:xfrm>
            <a:off x="3200400" y="3966210"/>
            <a:ext cx="8793480" cy="2452687"/>
          </a:xfrm>
        </p:spPr>
        <p:txBody>
          <a:bodyPr anchor="ctr">
            <a:noAutofit/>
          </a:bodyPr>
          <a:lstStyle/>
          <a:p>
            <a:r>
              <a:rPr lang="en-US" sz="2400" b="1" dirty="0"/>
              <a:t>Recipient: </a:t>
            </a:r>
            <a:r>
              <a:rPr lang="en-US" sz="2400" dirty="0"/>
              <a:t>Local government that received ARP/CLFRF award</a:t>
            </a:r>
          </a:p>
          <a:p>
            <a:r>
              <a:rPr lang="en-US" sz="2400" b="1" dirty="0"/>
              <a:t>Pass-through Entity: </a:t>
            </a:r>
            <a:r>
              <a:rPr lang="en-US" sz="2400" dirty="0"/>
              <a:t>Local government that provides a subaward to a subrecipient to carry out part of the ARP/CLFRF award program</a:t>
            </a:r>
          </a:p>
          <a:p>
            <a:r>
              <a:rPr lang="en-US" sz="2400" b="1" dirty="0"/>
              <a:t>Subaward: </a:t>
            </a:r>
            <a:r>
              <a:rPr lang="en-US" sz="2400" dirty="0"/>
              <a:t>Award provided by a pass-through entity to a subrecipient to carry out part of the ARP/CLFRF award received by the pass-through entity</a:t>
            </a:r>
          </a:p>
          <a:p>
            <a:r>
              <a:rPr lang="en-US" sz="2400" b="1" dirty="0"/>
              <a:t>Subrecipient: </a:t>
            </a:r>
            <a:r>
              <a:rPr lang="en-US" sz="2400" dirty="0"/>
              <a:t>Entity the receives a subaward from a pass-through entity to carry out part of the ARP/CLFRF award program.</a:t>
            </a:r>
          </a:p>
        </p:txBody>
      </p:sp>
      <p:pic>
        <p:nvPicPr>
          <p:cNvPr id="8" name="Picture 7" descr="Stack of multicolored books">
            <a:extLst>
              <a:ext uri="{FF2B5EF4-FFF2-40B4-BE49-F238E27FC236}">
                <a16:creationId xmlns:a16="http://schemas.microsoft.com/office/drawing/2014/main" id="{ABD2D193-5CF5-D04E-9E9E-32517BC53B9F}"/>
              </a:ext>
            </a:extLst>
          </p:cNvPr>
          <p:cNvPicPr>
            <a:picLocks noChangeAspect="1"/>
          </p:cNvPicPr>
          <p:nvPr/>
        </p:nvPicPr>
        <p:blipFill rotWithShape="1">
          <a:blip r:embed="rId2"/>
          <a:srcRect t="14955" b="75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860684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3BC44-5FA4-DE4A-A95A-B4B4CABD96CD}"/>
              </a:ext>
            </a:extLst>
          </p:cNvPr>
          <p:cNvSpPr/>
          <p:nvPr/>
        </p:nvSpPr>
        <p:spPr>
          <a:xfrm>
            <a:off x="406152" y="2227049"/>
            <a:ext cx="5095477"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lumMod val="65000"/>
                    <a:lumOff val="35000"/>
                  </a:schemeClr>
                </a:solidFill>
              </a:rPr>
              <a:t>A procurement relationship</a:t>
            </a:r>
          </a:p>
          <a:p>
            <a:pPr marL="285750" indent="-285750">
              <a:buFont typeface="Arial" panose="020B0604020202020204" pitchFamily="34" charset="0"/>
              <a:buChar char="•"/>
            </a:pPr>
            <a:r>
              <a:rPr lang="en-US" sz="2000" dirty="0">
                <a:solidFill>
                  <a:schemeClr val="tx1">
                    <a:lumMod val="65000"/>
                    <a:lumOff val="35000"/>
                  </a:schemeClr>
                </a:solidFill>
              </a:rPr>
              <a:t>Provides goods and services within normal business operations</a:t>
            </a:r>
          </a:p>
          <a:p>
            <a:pPr marL="285750" indent="-285750">
              <a:buFont typeface="Arial" panose="020B0604020202020204" pitchFamily="34" charset="0"/>
              <a:buChar char="•"/>
            </a:pPr>
            <a:r>
              <a:rPr lang="en-US" sz="2000" dirty="0">
                <a:solidFill>
                  <a:schemeClr val="tx1">
                    <a:lumMod val="65000"/>
                    <a:lumOff val="35000"/>
                  </a:schemeClr>
                </a:solidFill>
              </a:rPr>
              <a:t>Provides similar goods and services to many purchasers</a:t>
            </a:r>
          </a:p>
          <a:p>
            <a:pPr marL="285750" indent="-285750">
              <a:buFont typeface="Arial" panose="020B0604020202020204" pitchFamily="34" charset="0"/>
              <a:buChar char="•"/>
            </a:pPr>
            <a:r>
              <a:rPr lang="en-US" sz="2000" dirty="0">
                <a:solidFill>
                  <a:schemeClr val="tx1">
                    <a:lumMod val="65000"/>
                    <a:lumOff val="35000"/>
                  </a:schemeClr>
                </a:solidFill>
              </a:rPr>
              <a:t>Normally operates in a competitive environment</a:t>
            </a:r>
          </a:p>
          <a:p>
            <a:pPr marL="285750" indent="-285750">
              <a:buFont typeface="Arial" panose="020B0604020202020204" pitchFamily="34" charset="0"/>
              <a:buChar char="•"/>
            </a:pPr>
            <a:r>
              <a:rPr lang="en-US" sz="2000" dirty="0">
                <a:solidFill>
                  <a:schemeClr val="tx1">
                    <a:lumMod val="65000"/>
                    <a:lumOff val="35000"/>
                  </a:schemeClr>
                </a:solidFill>
              </a:rPr>
              <a:t>Provides goods or services that are ancillary to the federal program</a:t>
            </a:r>
          </a:p>
          <a:p>
            <a:pPr marL="285750" indent="-285750">
              <a:buFont typeface="Arial" panose="020B0604020202020204" pitchFamily="34" charset="0"/>
              <a:buChar char="•"/>
            </a:pPr>
            <a:r>
              <a:rPr lang="en-US" sz="2000" dirty="0">
                <a:solidFill>
                  <a:schemeClr val="tx1">
                    <a:lumMod val="65000"/>
                    <a:lumOff val="35000"/>
                  </a:schemeClr>
                </a:solidFill>
              </a:rPr>
              <a:t>Not subject to compliance requirements of the federal program</a:t>
            </a:r>
          </a:p>
        </p:txBody>
      </p:sp>
      <p:cxnSp>
        <p:nvCxnSpPr>
          <p:cNvPr id="10" name="Straight Connector 9"/>
          <p:cNvCxnSpPr/>
          <p:nvPr/>
        </p:nvCxnSpPr>
        <p:spPr>
          <a:xfrm>
            <a:off x="6096000" y="3668683"/>
            <a:ext cx="0" cy="653141"/>
          </a:xfrm>
          <a:prstGeom prst="line">
            <a:avLst/>
          </a:prstGeom>
          <a:ln w="1905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3" name="Rectangle 72"/>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Contract vs. Subaward</a:t>
            </a:r>
          </a:p>
        </p:txBody>
      </p:sp>
      <p:sp>
        <p:nvSpPr>
          <p:cNvPr id="74" name="Rectangle 73"/>
          <p:cNvSpPr/>
          <p:nvPr/>
        </p:nvSpPr>
        <p:spPr>
          <a:xfrm>
            <a:off x="863071" y="1668331"/>
            <a:ext cx="4181638" cy="523220"/>
          </a:xfrm>
          <a:prstGeom prst="rect">
            <a:avLst/>
          </a:prstGeom>
        </p:spPr>
        <p:txBody>
          <a:bodyPr wrap="square">
            <a:spAutoFit/>
          </a:bodyPr>
          <a:lstStyle/>
          <a:p>
            <a:pPr lvl="0"/>
            <a:r>
              <a:rPr lang="en-US" sz="2800" kern="0" dirty="0">
                <a:solidFill>
                  <a:schemeClr val="tx1">
                    <a:lumMod val="50000"/>
                    <a:lumOff val="50000"/>
                  </a:schemeClr>
                </a:solidFill>
                <a:latin typeface="Arial" pitchFamily="34" charset="0"/>
                <a:cs typeface="Arial" pitchFamily="34" charset="0"/>
              </a:rPr>
              <a:t>Contractor Relationship</a:t>
            </a:r>
            <a:endParaRPr lang="en-US" sz="2800" dirty="0">
              <a:solidFill>
                <a:schemeClr val="tx1">
                  <a:lumMod val="50000"/>
                  <a:lumOff val="50000"/>
                </a:schemeClr>
              </a:solidFill>
              <a:latin typeface="Arial" pitchFamily="34" charset="0"/>
              <a:cs typeface="Arial" pitchFamily="34" charset="0"/>
            </a:endParaRPr>
          </a:p>
        </p:txBody>
      </p:sp>
      <p:sp>
        <p:nvSpPr>
          <p:cNvPr id="76" name="Rectangle 75"/>
          <p:cNvSpPr/>
          <p:nvPr/>
        </p:nvSpPr>
        <p:spPr>
          <a:xfrm>
            <a:off x="6219560" y="1660836"/>
            <a:ext cx="5355555" cy="523220"/>
          </a:xfrm>
          <a:prstGeom prst="rect">
            <a:avLst/>
          </a:prstGeom>
        </p:spPr>
        <p:txBody>
          <a:bodyPr wrap="square">
            <a:spAutoFit/>
          </a:bodyPr>
          <a:lstStyle/>
          <a:p>
            <a:pPr lvl="0" algn="ctr"/>
            <a:r>
              <a:rPr lang="en-US" sz="2800" kern="0" dirty="0">
                <a:solidFill>
                  <a:schemeClr val="tx1">
                    <a:lumMod val="50000"/>
                    <a:lumOff val="50000"/>
                  </a:schemeClr>
                </a:solidFill>
                <a:latin typeface="Arial" pitchFamily="34" charset="0"/>
                <a:cs typeface="Arial" pitchFamily="34" charset="0"/>
              </a:rPr>
              <a:t>Subrecipient Relationship</a:t>
            </a:r>
            <a:endParaRPr lang="en-US" sz="2800" dirty="0">
              <a:solidFill>
                <a:schemeClr val="tx1">
                  <a:lumMod val="50000"/>
                  <a:lumOff val="50000"/>
                </a:schemeClr>
              </a:solidFill>
              <a:latin typeface="Arial" pitchFamily="34" charset="0"/>
              <a:cs typeface="Arial" pitchFamily="34" charset="0"/>
            </a:endParaRPr>
          </a:p>
        </p:txBody>
      </p:sp>
      <p:sp>
        <p:nvSpPr>
          <p:cNvPr id="67" name="Rectangle 66">
            <a:extLst>
              <a:ext uri="{FF2B5EF4-FFF2-40B4-BE49-F238E27FC236}">
                <a16:creationId xmlns:a16="http://schemas.microsoft.com/office/drawing/2014/main" id="{72F66D59-96E7-0C41-A172-D8EE085260B3}"/>
              </a:ext>
            </a:extLst>
          </p:cNvPr>
          <p:cNvSpPr/>
          <p:nvPr/>
        </p:nvSpPr>
        <p:spPr>
          <a:xfrm>
            <a:off x="6008828" y="2249786"/>
            <a:ext cx="5777020"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lumMod val="65000"/>
                    <a:lumOff val="35000"/>
                  </a:schemeClr>
                </a:solidFill>
              </a:rPr>
              <a:t>An assistance relationship (LG assisting subrecipient)</a:t>
            </a:r>
          </a:p>
          <a:p>
            <a:pPr marL="285750" indent="-285750">
              <a:buFont typeface="Arial" panose="020B0604020202020204" pitchFamily="34" charset="0"/>
              <a:buChar char="•"/>
            </a:pPr>
            <a:r>
              <a:rPr lang="en-US" sz="2000" dirty="0">
                <a:solidFill>
                  <a:schemeClr val="tx1">
                    <a:lumMod val="65000"/>
                    <a:lumOff val="35000"/>
                  </a:schemeClr>
                </a:solidFill>
              </a:rPr>
              <a:t>Subrecipient determines eligibility of beneficiaries</a:t>
            </a:r>
          </a:p>
          <a:p>
            <a:pPr marL="285750" indent="-285750">
              <a:buFont typeface="Arial" panose="020B0604020202020204" pitchFamily="34" charset="0"/>
              <a:buChar char="•"/>
            </a:pPr>
            <a:r>
              <a:rPr lang="en-US" sz="2000" dirty="0">
                <a:solidFill>
                  <a:schemeClr val="tx1">
                    <a:lumMod val="65000"/>
                    <a:lumOff val="35000"/>
                  </a:schemeClr>
                </a:solidFill>
              </a:rPr>
              <a:t>Performance measured against federal program objectives</a:t>
            </a:r>
          </a:p>
          <a:p>
            <a:pPr marL="285750" indent="-285750">
              <a:buFont typeface="Arial" panose="020B0604020202020204" pitchFamily="34" charset="0"/>
              <a:buChar char="•"/>
            </a:pPr>
            <a:r>
              <a:rPr lang="en-US" sz="2000" dirty="0">
                <a:solidFill>
                  <a:schemeClr val="tx1">
                    <a:lumMod val="65000"/>
                    <a:lumOff val="35000"/>
                  </a:schemeClr>
                </a:solidFill>
              </a:rPr>
              <a:t>Responsible for programmatic decision-making</a:t>
            </a:r>
          </a:p>
          <a:p>
            <a:pPr marL="285750" indent="-285750">
              <a:buFont typeface="Arial" panose="020B0604020202020204" pitchFamily="34" charset="0"/>
              <a:buChar char="•"/>
            </a:pPr>
            <a:r>
              <a:rPr lang="en-US" sz="2000" dirty="0">
                <a:solidFill>
                  <a:schemeClr val="tx1">
                    <a:lumMod val="65000"/>
                    <a:lumOff val="35000"/>
                  </a:schemeClr>
                </a:solidFill>
              </a:rPr>
              <a:t>Adheres to applicable federal program requirements</a:t>
            </a:r>
          </a:p>
          <a:p>
            <a:pPr marL="285750" indent="-285750">
              <a:buFont typeface="Arial" panose="020B0604020202020204" pitchFamily="34" charset="0"/>
              <a:buChar char="•"/>
            </a:pPr>
            <a:r>
              <a:rPr lang="en-US" sz="2000" dirty="0">
                <a:solidFill>
                  <a:schemeClr val="tx1">
                    <a:lumMod val="65000"/>
                    <a:lumOff val="35000"/>
                  </a:schemeClr>
                </a:solidFill>
              </a:rPr>
              <a:t>Uses federal funds to carry out a program for public purposes specified in statutes, as opposed to providing goods or services for the benefit of the pass-through entity</a:t>
            </a:r>
          </a:p>
        </p:txBody>
      </p:sp>
      <p:sp>
        <p:nvSpPr>
          <p:cNvPr id="13" name="Rectangle 12">
            <a:extLst>
              <a:ext uri="{FF2B5EF4-FFF2-40B4-BE49-F238E27FC236}">
                <a16:creationId xmlns:a16="http://schemas.microsoft.com/office/drawing/2014/main" id="{E4155883-47BB-4643-9245-D94026CCA28F}"/>
              </a:ext>
            </a:extLst>
          </p:cNvPr>
          <p:cNvSpPr/>
          <p:nvPr/>
        </p:nvSpPr>
        <p:spPr>
          <a:xfrm>
            <a:off x="406152" y="5988357"/>
            <a:ext cx="11379696" cy="745677"/>
          </a:xfrm>
          <a:prstGeom prst="rect">
            <a:avLst/>
          </a:prstGeom>
          <a:solidFill>
            <a:schemeClr val="accent3"/>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Make sure to document the determination in the Checklist form.</a:t>
            </a:r>
          </a:p>
        </p:txBody>
      </p:sp>
    </p:spTree>
    <p:extLst>
      <p:ext uri="{BB962C8B-B14F-4D97-AF65-F5344CB8AC3E}">
        <p14:creationId xmlns:p14="http://schemas.microsoft.com/office/powerpoint/2010/main" val="36034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7"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448C50-6505-3A4E-BDAA-9A90B9F1DBE7}"/>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5BF7BBB-2154-7443-BCE5-E30F38196572}"/>
              </a:ext>
            </a:extLst>
          </p:cNvPr>
          <p:cNvSpPr>
            <a:spLocks noGrp="1"/>
          </p:cNvSpPr>
          <p:nvPr>
            <p:ph type="title"/>
          </p:nvPr>
        </p:nvSpPr>
        <p:spPr>
          <a:xfrm>
            <a:off x="838200" y="122827"/>
            <a:ext cx="10515600" cy="1325563"/>
          </a:xfrm>
        </p:spPr>
        <p:txBody>
          <a:bodyPr/>
          <a:lstStyle/>
          <a:p>
            <a:r>
              <a:rPr lang="en-US" dirty="0">
                <a:solidFill>
                  <a:schemeClr val="bg1"/>
                </a:solidFill>
              </a:rPr>
              <a:t>Subawards</a:t>
            </a:r>
          </a:p>
        </p:txBody>
      </p:sp>
      <p:graphicFrame>
        <p:nvGraphicFramePr>
          <p:cNvPr id="6" name="Content Placeholder 5">
            <a:extLst>
              <a:ext uri="{FF2B5EF4-FFF2-40B4-BE49-F238E27FC236}">
                <a16:creationId xmlns:a16="http://schemas.microsoft.com/office/drawing/2014/main" id="{67249E71-4C26-1C45-844B-BCEFCC5DFD56}"/>
              </a:ext>
            </a:extLst>
          </p:cNvPr>
          <p:cNvGraphicFramePr>
            <a:graphicFrameLocks noGrp="1"/>
          </p:cNvGraphicFramePr>
          <p:nvPr>
            <p:ph idx="1"/>
          </p:nvPr>
        </p:nvGraphicFramePr>
        <p:xfrm>
          <a:off x="6197600" y="182063"/>
          <a:ext cx="6934201" cy="649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7315C86-561B-B642-A80F-03C5232629EF}"/>
              </a:ext>
            </a:extLst>
          </p:cNvPr>
          <p:cNvSpPr/>
          <p:nvPr/>
        </p:nvSpPr>
        <p:spPr>
          <a:xfrm>
            <a:off x="0" y="1571217"/>
            <a:ext cx="7137400" cy="528678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r>
              <a:rPr lang="en-US" sz="2800" dirty="0"/>
              <a:t>Subawards are agreements between the pass-through entity (local government) and subrecipient (partner organization) setting the terms of the subrecipient’s performance duties. </a:t>
            </a:r>
          </a:p>
          <a:p>
            <a:pPr marL="228600" algn="ctr"/>
            <a:endParaRPr lang="en-US" sz="2800" dirty="0"/>
          </a:p>
          <a:p>
            <a:pPr marL="228600" algn="ctr"/>
            <a:r>
              <a:rPr lang="en-US" sz="2800" dirty="0"/>
              <a:t>All of the ARP/CSLFRF eligibility restrictions, award terms and prohibitions, and Uniform Guidance requirements flow down to the subrecipient.</a:t>
            </a:r>
          </a:p>
          <a:p>
            <a:pPr marL="228600" algn="ctr"/>
            <a:endParaRPr lang="en-US" sz="2400" dirty="0"/>
          </a:p>
        </p:txBody>
      </p:sp>
    </p:spTree>
    <p:extLst>
      <p:ext uri="{BB962C8B-B14F-4D97-AF65-F5344CB8AC3E}">
        <p14:creationId xmlns:p14="http://schemas.microsoft.com/office/powerpoint/2010/main" val="432928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5260769"/>
            <a:ext cx="12194114" cy="15972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480384" y="5387183"/>
            <a:ext cx="11231232" cy="1384995"/>
          </a:xfrm>
          <a:prstGeom prst="rect">
            <a:avLst/>
          </a:prstGeom>
        </p:spPr>
        <p:txBody>
          <a:bodyPr wrap="square">
            <a:spAutoFit/>
          </a:bodyPr>
          <a:lstStyle/>
          <a:p>
            <a:pPr algn="ctr"/>
            <a:r>
              <a:rPr lang="en-US" sz="2800" dirty="0">
                <a:solidFill>
                  <a:schemeClr val="bg1"/>
                </a:solidFill>
              </a:rPr>
              <a:t>A LG must require a subrecipient to comply with – and must monitor a subrecipient for compliance with – all the conditions and restrictions that apply to the ARP/CLFRF award.  </a:t>
            </a:r>
          </a:p>
        </p:txBody>
      </p:sp>
      <p:cxnSp>
        <p:nvCxnSpPr>
          <p:cNvPr id="19" name="Straight Connector 18"/>
          <p:cNvCxnSpPr>
            <a:cxnSpLocks/>
            <a:endCxn id="31" idx="2"/>
          </p:cNvCxnSpPr>
          <p:nvPr/>
        </p:nvCxnSpPr>
        <p:spPr>
          <a:xfrm>
            <a:off x="2128770" y="3143653"/>
            <a:ext cx="7670971" cy="10455"/>
          </a:xfrm>
          <a:prstGeom prst="line">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772389" y="2380719"/>
            <a:ext cx="1535723" cy="1538655"/>
            <a:chOff x="1112967" y="2659673"/>
            <a:chExt cx="1535723" cy="1538655"/>
          </a:xfrm>
        </p:grpSpPr>
        <p:grpSp>
          <p:nvGrpSpPr>
            <p:cNvPr id="33" name="Group 32"/>
            <p:cNvGrpSpPr/>
            <p:nvPr/>
          </p:nvGrpSpPr>
          <p:grpSpPr>
            <a:xfrm>
              <a:off x="1112967" y="2659673"/>
              <a:ext cx="1535723" cy="1538655"/>
              <a:chOff x="4709747" y="1208942"/>
              <a:chExt cx="1535723" cy="1538655"/>
            </a:xfrm>
          </p:grpSpPr>
          <p:sp>
            <p:nvSpPr>
              <p:cNvPr id="34" name="Oval 33"/>
              <p:cNvSpPr/>
              <p:nvPr/>
            </p:nvSpPr>
            <p:spPr>
              <a:xfrm>
                <a:off x="4709747" y="1208942"/>
                <a:ext cx="1535723" cy="1538655"/>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850423" y="13452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583787" y="3135181"/>
              <a:ext cx="594083" cy="587639"/>
              <a:chOff x="2311401" y="612776"/>
              <a:chExt cx="1709738" cy="1627188"/>
            </a:xfrm>
            <a:solidFill>
              <a:schemeClr val="bg1"/>
            </a:solidFill>
          </p:grpSpPr>
          <p:sp>
            <p:nvSpPr>
              <p:cNvPr id="45" name="Freeform 6"/>
              <p:cNvSpPr>
                <a:spLocks/>
              </p:cNvSpPr>
              <p:nvPr/>
            </p:nvSpPr>
            <p:spPr bwMode="auto">
              <a:xfrm>
                <a:off x="2311401" y="612776"/>
                <a:ext cx="1276350" cy="1490663"/>
              </a:xfrm>
              <a:custGeom>
                <a:avLst/>
                <a:gdLst>
                  <a:gd name="T0" fmla="*/ 2141 w 2411"/>
                  <a:gd name="T1" fmla="*/ 0 h 2818"/>
                  <a:gd name="T2" fmla="*/ 2219 w 2411"/>
                  <a:gd name="T3" fmla="*/ 12 h 2818"/>
                  <a:gd name="T4" fmla="*/ 2288 w 2411"/>
                  <a:gd name="T5" fmla="*/ 45 h 2818"/>
                  <a:gd name="T6" fmla="*/ 2345 w 2411"/>
                  <a:gd name="T7" fmla="*/ 95 h 2818"/>
                  <a:gd name="T8" fmla="*/ 2386 w 2411"/>
                  <a:gd name="T9" fmla="*/ 159 h 2818"/>
                  <a:gd name="T10" fmla="*/ 2408 w 2411"/>
                  <a:gd name="T11" fmla="*/ 234 h 2818"/>
                  <a:gd name="T12" fmla="*/ 2411 w 2411"/>
                  <a:gd name="T13" fmla="*/ 1716 h 2818"/>
                  <a:gd name="T14" fmla="*/ 2142 w 2411"/>
                  <a:gd name="T15" fmla="*/ 474 h 2818"/>
                  <a:gd name="T16" fmla="*/ 2132 w 2411"/>
                  <a:gd name="T17" fmla="*/ 409 h 2818"/>
                  <a:gd name="T18" fmla="*/ 2102 w 2411"/>
                  <a:gd name="T19" fmla="*/ 353 h 2818"/>
                  <a:gd name="T20" fmla="*/ 2056 w 2411"/>
                  <a:gd name="T21" fmla="*/ 309 h 2818"/>
                  <a:gd name="T22" fmla="*/ 1999 w 2411"/>
                  <a:gd name="T23" fmla="*/ 279 h 2818"/>
                  <a:gd name="T24" fmla="*/ 1934 w 2411"/>
                  <a:gd name="T25" fmla="*/ 269 h 2818"/>
                  <a:gd name="T26" fmla="*/ 445 w 2411"/>
                  <a:gd name="T27" fmla="*/ 272 h 2818"/>
                  <a:gd name="T28" fmla="*/ 382 w 2411"/>
                  <a:gd name="T29" fmla="*/ 292 h 2818"/>
                  <a:gd name="T30" fmla="*/ 330 w 2411"/>
                  <a:gd name="T31" fmla="*/ 329 h 2818"/>
                  <a:gd name="T32" fmla="*/ 292 w 2411"/>
                  <a:gd name="T33" fmla="*/ 379 h 2818"/>
                  <a:gd name="T34" fmla="*/ 271 w 2411"/>
                  <a:gd name="T35" fmla="*/ 440 h 2818"/>
                  <a:gd name="T36" fmla="*/ 269 w 2411"/>
                  <a:gd name="T37" fmla="*/ 2338 h 2818"/>
                  <a:gd name="T38" fmla="*/ 279 w 2411"/>
                  <a:gd name="T39" fmla="*/ 2403 h 2818"/>
                  <a:gd name="T40" fmla="*/ 309 w 2411"/>
                  <a:gd name="T41" fmla="*/ 2459 h 2818"/>
                  <a:gd name="T42" fmla="*/ 355 w 2411"/>
                  <a:gd name="T43" fmla="*/ 2503 h 2818"/>
                  <a:gd name="T44" fmla="*/ 412 w 2411"/>
                  <a:gd name="T45" fmla="*/ 2533 h 2818"/>
                  <a:gd name="T46" fmla="*/ 479 w 2411"/>
                  <a:gd name="T47" fmla="*/ 2543 h 2818"/>
                  <a:gd name="T48" fmla="*/ 1098 w 2411"/>
                  <a:gd name="T49" fmla="*/ 2579 h 2818"/>
                  <a:gd name="T50" fmla="*/ 1144 w 2411"/>
                  <a:gd name="T51" fmla="*/ 2648 h 2818"/>
                  <a:gd name="T52" fmla="*/ 1202 w 2411"/>
                  <a:gd name="T53" fmla="*/ 2710 h 2818"/>
                  <a:gd name="T54" fmla="*/ 272 w 2411"/>
                  <a:gd name="T55" fmla="*/ 2818 h 2818"/>
                  <a:gd name="T56" fmla="*/ 194 w 2411"/>
                  <a:gd name="T57" fmla="*/ 2807 h 2818"/>
                  <a:gd name="T58" fmla="*/ 123 w 2411"/>
                  <a:gd name="T59" fmla="*/ 2773 h 2818"/>
                  <a:gd name="T60" fmla="*/ 66 w 2411"/>
                  <a:gd name="T61" fmla="*/ 2723 h 2818"/>
                  <a:gd name="T62" fmla="*/ 25 w 2411"/>
                  <a:gd name="T63" fmla="*/ 2660 h 2818"/>
                  <a:gd name="T64" fmla="*/ 3 w 2411"/>
                  <a:gd name="T65" fmla="*/ 2585 h 2818"/>
                  <a:gd name="T66" fmla="*/ 0 w 2411"/>
                  <a:gd name="T67" fmla="*/ 263 h 2818"/>
                  <a:gd name="T68" fmla="*/ 11 w 2411"/>
                  <a:gd name="T69" fmla="*/ 187 h 2818"/>
                  <a:gd name="T70" fmla="*/ 42 w 2411"/>
                  <a:gd name="T71" fmla="*/ 120 h 2818"/>
                  <a:gd name="T72" fmla="*/ 89 w 2411"/>
                  <a:gd name="T73" fmla="*/ 66 h 2818"/>
                  <a:gd name="T74" fmla="*/ 151 w 2411"/>
                  <a:gd name="T75" fmla="*/ 25 h 2818"/>
                  <a:gd name="T76" fmla="*/ 222 w 2411"/>
                  <a:gd name="T77"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11" h="2818">
                    <a:moveTo>
                      <a:pt x="261" y="0"/>
                    </a:moveTo>
                    <a:lnTo>
                      <a:pt x="2141" y="0"/>
                    </a:lnTo>
                    <a:lnTo>
                      <a:pt x="2181" y="3"/>
                    </a:lnTo>
                    <a:lnTo>
                      <a:pt x="2219" y="12"/>
                    </a:lnTo>
                    <a:lnTo>
                      <a:pt x="2255" y="26"/>
                    </a:lnTo>
                    <a:lnTo>
                      <a:pt x="2288" y="45"/>
                    </a:lnTo>
                    <a:lnTo>
                      <a:pt x="2318" y="68"/>
                    </a:lnTo>
                    <a:lnTo>
                      <a:pt x="2345" y="95"/>
                    </a:lnTo>
                    <a:lnTo>
                      <a:pt x="2368" y="126"/>
                    </a:lnTo>
                    <a:lnTo>
                      <a:pt x="2386" y="159"/>
                    </a:lnTo>
                    <a:lnTo>
                      <a:pt x="2400" y="195"/>
                    </a:lnTo>
                    <a:lnTo>
                      <a:pt x="2408" y="234"/>
                    </a:lnTo>
                    <a:lnTo>
                      <a:pt x="2411" y="274"/>
                    </a:lnTo>
                    <a:lnTo>
                      <a:pt x="2411" y="1716"/>
                    </a:lnTo>
                    <a:lnTo>
                      <a:pt x="2142" y="2036"/>
                    </a:lnTo>
                    <a:lnTo>
                      <a:pt x="2142" y="474"/>
                    </a:lnTo>
                    <a:lnTo>
                      <a:pt x="2140" y="440"/>
                    </a:lnTo>
                    <a:lnTo>
                      <a:pt x="2132" y="409"/>
                    </a:lnTo>
                    <a:lnTo>
                      <a:pt x="2119" y="379"/>
                    </a:lnTo>
                    <a:lnTo>
                      <a:pt x="2102" y="353"/>
                    </a:lnTo>
                    <a:lnTo>
                      <a:pt x="2081" y="329"/>
                    </a:lnTo>
                    <a:lnTo>
                      <a:pt x="2056" y="309"/>
                    </a:lnTo>
                    <a:lnTo>
                      <a:pt x="2029" y="292"/>
                    </a:lnTo>
                    <a:lnTo>
                      <a:pt x="1999" y="279"/>
                    </a:lnTo>
                    <a:lnTo>
                      <a:pt x="1967" y="272"/>
                    </a:lnTo>
                    <a:lnTo>
                      <a:pt x="1934" y="269"/>
                    </a:lnTo>
                    <a:lnTo>
                      <a:pt x="479" y="269"/>
                    </a:lnTo>
                    <a:lnTo>
                      <a:pt x="445" y="272"/>
                    </a:lnTo>
                    <a:lnTo>
                      <a:pt x="412" y="279"/>
                    </a:lnTo>
                    <a:lnTo>
                      <a:pt x="382" y="292"/>
                    </a:lnTo>
                    <a:lnTo>
                      <a:pt x="355" y="309"/>
                    </a:lnTo>
                    <a:lnTo>
                      <a:pt x="330" y="329"/>
                    </a:lnTo>
                    <a:lnTo>
                      <a:pt x="309" y="353"/>
                    </a:lnTo>
                    <a:lnTo>
                      <a:pt x="292" y="379"/>
                    </a:lnTo>
                    <a:lnTo>
                      <a:pt x="279" y="409"/>
                    </a:lnTo>
                    <a:lnTo>
                      <a:pt x="271" y="440"/>
                    </a:lnTo>
                    <a:lnTo>
                      <a:pt x="269" y="474"/>
                    </a:lnTo>
                    <a:lnTo>
                      <a:pt x="269" y="2338"/>
                    </a:lnTo>
                    <a:lnTo>
                      <a:pt x="271" y="2371"/>
                    </a:lnTo>
                    <a:lnTo>
                      <a:pt x="279" y="2403"/>
                    </a:lnTo>
                    <a:lnTo>
                      <a:pt x="292" y="2432"/>
                    </a:lnTo>
                    <a:lnTo>
                      <a:pt x="309" y="2459"/>
                    </a:lnTo>
                    <a:lnTo>
                      <a:pt x="330" y="2483"/>
                    </a:lnTo>
                    <a:lnTo>
                      <a:pt x="355" y="2503"/>
                    </a:lnTo>
                    <a:lnTo>
                      <a:pt x="382" y="2520"/>
                    </a:lnTo>
                    <a:lnTo>
                      <a:pt x="412" y="2533"/>
                    </a:lnTo>
                    <a:lnTo>
                      <a:pt x="445" y="2540"/>
                    </a:lnTo>
                    <a:lnTo>
                      <a:pt x="479" y="2543"/>
                    </a:lnTo>
                    <a:lnTo>
                      <a:pt x="1080" y="2543"/>
                    </a:lnTo>
                    <a:lnTo>
                      <a:pt x="1098" y="2579"/>
                    </a:lnTo>
                    <a:lnTo>
                      <a:pt x="1119" y="2615"/>
                    </a:lnTo>
                    <a:lnTo>
                      <a:pt x="1144" y="2648"/>
                    </a:lnTo>
                    <a:lnTo>
                      <a:pt x="1171" y="2680"/>
                    </a:lnTo>
                    <a:lnTo>
                      <a:pt x="1202" y="2710"/>
                    </a:lnTo>
                    <a:lnTo>
                      <a:pt x="1328" y="2818"/>
                    </a:lnTo>
                    <a:lnTo>
                      <a:pt x="272" y="2818"/>
                    </a:lnTo>
                    <a:lnTo>
                      <a:pt x="232" y="2815"/>
                    </a:lnTo>
                    <a:lnTo>
                      <a:pt x="194" y="2807"/>
                    </a:lnTo>
                    <a:lnTo>
                      <a:pt x="157" y="2793"/>
                    </a:lnTo>
                    <a:lnTo>
                      <a:pt x="123" y="2773"/>
                    </a:lnTo>
                    <a:lnTo>
                      <a:pt x="93" y="2750"/>
                    </a:lnTo>
                    <a:lnTo>
                      <a:pt x="66" y="2723"/>
                    </a:lnTo>
                    <a:lnTo>
                      <a:pt x="43" y="2693"/>
                    </a:lnTo>
                    <a:lnTo>
                      <a:pt x="25" y="2660"/>
                    </a:lnTo>
                    <a:lnTo>
                      <a:pt x="11" y="2623"/>
                    </a:lnTo>
                    <a:lnTo>
                      <a:pt x="3" y="2585"/>
                    </a:lnTo>
                    <a:lnTo>
                      <a:pt x="0" y="2544"/>
                    </a:lnTo>
                    <a:lnTo>
                      <a:pt x="0" y="263"/>
                    </a:lnTo>
                    <a:lnTo>
                      <a:pt x="3" y="224"/>
                    </a:lnTo>
                    <a:lnTo>
                      <a:pt x="11" y="187"/>
                    </a:lnTo>
                    <a:lnTo>
                      <a:pt x="24" y="153"/>
                    </a:lnTo>
                    <a:lnTo>
                      <a:pt x="42" y="120"/>
                    </a:lnTo>
                    <a:lnTo>
                      <a:pt x="63" y="91"/>
                    </a:lnTo>
                    <a:lnTo>
                      <a:pt x="89" y="66"/>
                    </a:lnTo>
                    <a:lnTo>
                      <a:pt x="118" y="44"/>
                    </a:lnTo>
                    <a:lnTo>
                      <a:pt x="151" y="25"/>
                    </a:lnTo>
                    <a:lnTo>
                      <a:pt x="185" y="12"/>
                    </a:lnTo>
                    <a:lnTo>
                      <a:pt x="222" y="3"/>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
              <p:cNvSpPr>
                <a:spLocks/>
              </p:cNvSpPr>
              <p:nvPr/>
            </p:nvSpPr>
            <p:spPr bwMode="auto">
              <a:xfrm>
                <a:off x="2565401" y="938214"/>
                <a:ext cx="781050" cy="141288"/>
              </a:xfrm>
              <a:custGeom>
                <a:avLst/>
                <a:gdLst>
                  <a:gd name="T0" fmla="*/ 134 w 1474"/>
                  <a:gd name="T1" fmla="*/ 0 h 269"/>
                  <a:gd name="T2" fmla="*/ 1341 w 1474"/>
                  <a:gd name="T3" fmla="*/ 0 h 269"/>
                  <a:gd name="T4" fmla="*/ 1368 w 1474"/>
                  <a:gd name="T5" fmla="*/ 3 h 269"/>
                  <a:gd name="T6" fmla="*/ 1393 w 1474"/>
                  <a:gd name="T7" fmla="*/ 11 h 269"/>
                  <a:gd name="T8" fmla="*/ 1416 w 1474"/>
                  <a:gd name="T9" fmla="*/ 23 h 269"/>
                  <a:gd name="T10" fmla="*/ 1435 w 1474"/>
                  <a:gd name="T11" fmla="*/ 40 h 269"/>
                  <a:gd name="T12" fmla="*/ 1452 w 1474"/>
                  <a:gd name="T13" fmla="*/ 59 h 269"/>
                  <a:gd name="T14" fmla="*/ 1464 w 1474"/>
                  <a:gd name="T15" fmla="*/ 82 h 269"/>
                  <a:gd name="T16" fmla="*/ 1471 w 1474"/>
                  <a:gd name="T17" fmla="*/ 107 h 269"/>
                  <a:gd name="T18" fmla="*/ 1474 w 1474"/>
                  <a:gd name="T19" fmla="*/ 134 h 269"/>
                  <a:gd name="T20" fmla="*/ 1471 w 1474"/>
                  <a:gd name="T21" fmla="*/ 161 h 269"/>
                  <a:gd name="T22" fmla="*/ 1464 w 1474"/>
                  <a:gd name="T23" fmla="*/ 186 h 269"/>
                  <a:gd name="T24" fmla="*/ 1451 w 1474"/>
                  <a:gd name="T25" fmla="*/ 209 h 269"/>
                  <a:gd name="T26" fmla="*/ 1435 w 1474"/>
                  <a:gd name="T27" fmla="*/ 229 h 269"/>
                  <a:gd name="T28" fmla="*/ 1416 w 1474"/>
                  <a:gd name="T29" fmla="*/ 246 h 269"/>
                  <a:gd name="T30" fmla="*/ 1393 w 1474"/>
                  <a:gd name="T31" fmla="*/ 258 h 269"/>
                  <a:gd name="T32" fmla="*/ 1368 w 1474"/>
                  <a:gd name="T33" fmla="*/ 266 h 269"/>
                  <a:gd name="T34" fmla="*/ 1341 w 1474"/>
                  <a:gd name="T35" fmla="*/ 269 h 269"/>
                  <a:gd name="T36" fmla="*/ 134 w 1474"/>
                  <a:gd name="T37" fmla="*/ 269 h 269"/>
                  <a:gd name="T38" fmla="*/ 107 w 1474"/>
                  <a:gd name="T39" fmla="*/ 266 h 269"/>
                  <a:gd name="T40" fmla="*/ 82 w 1474"/>
                  <a:gd name="T41" fmla="*/ 258 h 269"/>
                  <a:gd name="T42" fmla="*/ 59 w 1474"/>
                  <a:gd name="T43" fmla="*/ 246 h 269"/>
                  <a:gd name="T44" fmla="*/ 39 w 1474"/>
                  <a:gd name="T45" fmla="*/ 229 h 269"/>
                  <a:gd name="T46" fmla="*/ 23 w 1474"/>
                  <a:gd name="T47" fmla="*/ 209 h 269"/>
                  <a:gd name="T48" fmla="*/ 11 w 1474"/>
                  <a:gd name="T49" fmla="*/ 186 h 269"/>
                  <a:gd name="T50" fmla="*/ 3 w 1474"/>
                  <a:gd name="T51" fmla="*/ 161 h 269"/>
                  <a:gd name="T52" fmla="*/ 0 w 1474"/>
                  <a:gd name="T53" fmla="*/ 134 h 269"/>
                  <a:gd name="T54" fmla="*/ 3 w 1474"/>
                  <a:gd name="T55" fmla="*/ 107 h 269"/>
                  <a:gd name="T56" fmla="*/ 11 w 1474"/>
                  <a:gd name="T57" fmla="*/ 82 h 269"/>
                  <a:gd name="T58" fmla="*/ 23 w 1474"/>
                  <a:gd name="T59" fmla="*/ 59 h 269"/>
                  <a:gd name="T60" fmla="*/ 39 w 1474"/>
                  <a:gd name="T61" fmla="*/ 40 h 269"/>
                  <a:gd name="T62" fmla="*/ 59 w 1474"/>
                  <a:gd name="T63" fmla="*/ 23 h 269"/>
                  <a:gd name="T64" fmla="*/ 82 w 1474"/>
                  <a:gd name="T65" fmla="*/ 11 h 269"/>
                  <a:gd name="T66" fmla="*/ 107 w 1474"/>
                  <a:gd name="T67" fmla="*/ 3 h 269"/>
                  <a:gd name="T68" fmla="*/ 134 w 1474"/>
                  <a:gd name="T6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9">
                    <a:moveTo>
                      <a:pt x="134" y="0"/>
                    </a:moveTo>
                    <a:lnTo>
                      <a:pt x="1341" y="0"/>
                    </a:lnTo>
                    <a:lnTo>
                      <a:pt x="1368" y="3"/>
                    </a:lnTo>
                    <a:lnTo>
                      <a:pt x="1393" y="11"/>
                    </a:lnTo>
                    <a:lnTo>
                      <a:pt x="1416" y="23"/>
                    </a:lnTo>
                    <a:lnTo>
                      <a:pt x="1435" y="40"/>
                    </a:lnTo>
                    <a:lnTo>
                      <a:pt x="1452" y="59"/>
                    </a:lnTo>
                    <a:lnTo>
                      <a:pt x="1464" y="82"/>
                    </a:lnTo>
                    <a:lnTo>
                      <a:pt x="1471" y="107"/>
                    </a:lnTo>
                    <a:lnTo>
                      <a:pt x="1474" y="134"/>
                    </a:lnTo>
                    <a:lnTo>
                      <a:pt x="1471" y="161"/>
                    </a:lnTo>
                    <a:lnTo>
                      <a:pt x="1464" y="186"/>
                    </a:lnTo>
                    <a:lnTo>
                      <a:pt x="1451" y="209"/>
                    </a:lnTo>
                    <a:lnTo>
                      <a:pt x="1435" y="229"/>
                    </a:lnTo>
                    <a:lnTo>
                      <a:pt x="1416" y="246"/>
                    </a:lnTo>
                    <a:lnTo>
                      <a:pt x="1393" y="258"/>
                    </a:lnTo>
                    <a:lnTo>
                      <a:pt x="1368" y="266"/>
                    </a:lnTo>
                    <a:lnTo>
                      <a:pt x="1341" y="269"/>
                    </a:lnTo>
                    <a:lnTo>
                      <a:pt x="134" y="269"/>
                    </a:lnTo>
                    <a:lnTo>
                      <a:pt x="107" y="266"/>
                    </a:lnTo>
                    <a:lnTo>
                      <a:pt x="82" y="258"/>
                    </a:lnTo>
                    <a:lnTo>
                      <a:pt x="59" y="246"/>
                    </a:lnTo>
                    <a:lnTo>
                      <a:pt x="39" y="229"/>
                    </a:lnTo>
                    <a:lnTo>
                      <a:pt x="23" y="209"/>
                    </a:lnTo>
                    <a:lnTo>
                      <a:pt x="11" y="186"/>
                    </a:lnTo>
                    <a:lnTo>
                      <a:pt x="3" y="161"/>
                    </a:lnTo>
                    <a:lnTo>
                      <a:pt x="0" y="134"/>
                    </a:lnTo>
                    <a:lnTo>
                      <a:pt x="3" y="107"/>
                    </a:lnTo>
                    <a:lnTo>
                      <a:pt x="11" y="82"/>
                    </a:lnTo>
                    <a:lnTo>
                      <a:pt x="23" y="59"/>
                    </a:lnTo>
                    <a:lnTo>
                      <a:pt x="39" y="40"/>
                    </a:lnTo>
                    <a:lnTo>
                      <a:pt x="59" y="23"/>
                    </a:lnTo>
                    <a:lnTo>
                      <a:pt x="82" y="11"/>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
              <p:cNvSpPr>
                <a:spLocks/>
              </p:cNvSpPr>
              <p:nvPr/>
            </p:nvSpPr>
            <p:spPr bwMode="auto">
              <a:xfrm>
                <a:off x="2565401" y="1174751"/>
                <a:ext cx="781050" cy="141288"/>
              </a:xfrm>
              <a:custGeom>
                <a:avLst/>
                <a:gdLst>
                  <a:gd name="T0" fmla="*/ 134 w 1474"/>
                  <a:gd name="T1" fmla="*/ 0 h 268"/>
                  <a:gd name="T2" fmla="*/ 1341 w 1474"/>
                  <a:gd name="T3" fmla="*/ 0 h 268"/>
                  <a:gd name="T4" fmla="*/ 1368 w 1474"/>
                  <a:gd name="T5" fmla="*/ 2 h 268"/>
                  <a:gd name="T6" fmla="*/ 1393 w 1474"/>
                  <a:gd name="T7" fmla="*/ 10 h 268"/>
                  <a:gd name="T8" fmla="*/ 1416 w 1474"/>
                  <a:gd name="T9" fmla="*/ 22 h 268"/>
                  <a:gd name="T10" fmla="*/ 1435 w 1474"/>
                  <a:gd name="T11" fmla="*/ 39 h 268"/>
                  <a:gd name="T12" fmla="*/ 1452 w 1474"/>
                  <a:gd name="T13" fmla="*/ 58 h 268"/>
                  <a:gd name="T14" fmla="*/ 1464 w 1474"/>
                  <a:gd name="T15" fmla="*/ 82 h 268"/>
                  <a:gd name="T16" fmla="*/ 1471 w 1474"/>
                  <a:gd name="T17" fmla="*/ 107 h 268"/>
                  <a:gd name="T18" fmla="*/ 1474 w 1474"/>
                  <a:gd name="T19" fmla="*/ 134 h 268"/>
                  <a:gd name="T20" fmla="*/ 1471 w 1474"/>
                  <a:gd name="T21" fmla="*/ 161 h 268"/>
                  <a:gd name="T22" fmla="*/ 1464 w 1474"/>
                  <a:gd name="T23" fmla="*/ 186 h 268"/>
                  <a:gd name="T24" fmla="*/ 1451 w 1474"/>
                  <a:gd name="T25" fmla="*/ 209 h 268"/>
                  <a:gd name="T26" fmla="*/ 1435 w 1474"/>
                  <a:gd name="T27" fmla="*/ 229 h 268"/>
                  <a:gd name="T28" fmla="*/ 1416 w 1474"/>
                  <a:gd name="T29" fmla="*/ 245 h 268"/>
                  <a:gd name="T30" fmla="*/ 1393 w 1474"/>
                  <a:gd name="T31" fmla="*/ 257 h 268"/>
                  <a:gd name="T32" fmla="*/ 1368 w 1474"/>
                  <a:gd name="T33" fmla="*/ 265 h 268"/>
                  <a:gd name="T34" fmla="*/ 1341 w 1474"/>
                  <a:gd name="T35" fmla="*/ 268 h 268"/>
                  <a:gd name="T36" fmla="*/ 134 w 1474"/>
                  <a:gd name="T37" fmla="*/ 268 h 268"/>
                  <a:gd name="T38" fmla="*/ 107 w 1474"/>
                  <a:gd name="T39" fmla="*/ 265 h 268"/>
                  <a:gd name="T40" fmla="*/ 82 w 1474"/>
                  <a:gd name="T41" fmla="*/ 257 h 268"/>
                  <a:gd name="T42" fmla="*/ 59 w 1474"/>
                  <a:gd name="T43" fmla="*/ 245 h 268"/>
                  <a:gd name="T44" fmla="*/ 39 w 1474"/>
                  <a:gd name="T45" fmla="*/ 229 h 268"/>
                  <a:gd name="T46" fmla="*/ 23 w 1474"/>
                  <a:gd name="T47" fmla="*/ 209 h 268"/>
                  <a:gd name="T48" fmla="*/ 11 w 1474"/>
                  <a:gd name="T49" fmla="*/ 186 h 268"/>
                  <a:gd name="T50" fmla="*/ 3 w 1474"/>
                  <a:gd name="T51" fmla="*/ 161 h 268"/>
                  <a:gd name="T52" fmla="*/ 0 w 1474"/>
                  <a:gd name="T53" fmla="*/ 134 h 268"/>
                  <a:gd name="T54" fmla="*/ 3 w 1474"/>
                  <a:gd name="T55" fmla="*/ 107 h 268"/>
                  <a:gd name="T56" fmla="*/ 11 w 1474"/>
                  <a:gd name="T57" fmla="*/ 82 h 268"/>
                  <a:gd name="T58" fmla="*/ 23 w 1474"/>
                  <a:gd name="T59" fmla="*/ 58 h 268"/>
                  <a:gd name="T60" fmla="*/ 39 w 1474"/>
                  <a:gd name="T61" fmla="*/ 39 h 268"/>
                  <a:gd name="T62" fmla="*/ 59 w 1474"/>
                  <a:gd name="T63" fmla="*/ 22 h 268"/>
                  <a:gd name="T64" fmla="*/ 82 w 1474"/>
                  <a:gd name="T65" fmla="*/ 10 h 268"/>
                  <a:gd name="T66" fmla="*/ 107 w 1474"/>
                  <a:gd name="T67" fmla="*/ 2 h 268"/>
                  <a:gd name="T68" fmla="*/ 134 w 1474"/>
                  <a:gd name="T6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8">
                    <a:moveTo>
                      <a:pt x="134" y="0"/>
                    </a:moveTo>
                    <a:lnTo>
                      <a:pt x="1341" y="0"/>
                    </a:lnTo>
                    <a:lnTo>
                      <a:pt x="1368" y="2"/>
                    </a:lnTo>
                    <a:lnTo>
                      <a:pt x="1393" y="10"/>
                    </a:lnTo>
                    <a:lnTo>
                      <a:pt x="1416" y="22"/>
                    </a:lnTo>
                    <a:lnTo>
                      <a:pt x="1435" y="39"/>
                    </a:lnTo>
                    <a:lnTo>
                      <a:pt x="1452" y="58"/>
                    </a:lnTo>
                    <a:lnTo>
                      <a:pt x="1464" y="82"/>
                    </a:lnTo>
                    <a:lnTo>
                      <a:pt x="1471" y="107"/>
                    </a:lnTo>
                    <a:lnTo>
                      <a:pt x="1474" y="134"/>
                    </a:lnTo>
                    <a:lnTo>
                      <a:pt x="1471" y="161"/>
                    </a:lnTo>
                    <a:lnTo>
                      <a:pt x="1464" y="186"/>
                    </a:lnTo>
                    <a:lnTo>
                      <a:pt x="1451" y="209"/>
                    </a:lnTo>
                    <a:lnTo>
                      <a:pt x="1435" y="229"/>
                    </a:lnTo>
                    <a:lnTo>
                      <a:pt x="1416" y="245"/>
                    </a:lnTo>
                    <a:lnTo>
                      <a:pt x="1393" y="257"/>
                    </a:lnTo>
                    <a:lnTo>
                      <a:pt x="1368" y="265"/>
                    </a:lnTo>
                    <a:lnTo>
                      <a:pt x="1341" y="268"/>
                    </a:lnTo>
                    <a:lnTo>
                      <a:pt x="134" y="268"/>
                    </a:lnTo>
                    <a:lnTo>
                      <a:pt x="107" y="265"/>
                    </a:lnTo>
                    <a:lnTo>
                      <a:pt x="82" y="257"/>
                    </a:lnTo>
                    <a:lnTo>
                      <a:pt x="59" y="245"/>
                    </a:lnTo>
                    <a:lnTo>
                      <a:pt x="39" y="229"/>
                    </a:lnTo>
                    <a:lnTo>
                      <a:pt x="23" y="209"/>
                    </a:lnTo>
                    <a:lnTo>
                      <a:pt x="11" y="186"/>
                    </a:lnTo>
                    <a:lnTo>
                      <a:pt x="3" y="161"/>
                    </a:lnTo>
                    <a:lnTo>
                      <a:pt x="0" y="134"/>
                    </a:lnTo>
                    <a:lnTo>
                      <a:pt x="3" y="107"/>
                    </a:lnTo>
                    <a:lnTo>
                      <a:pt x="11" y="82"/>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p:nvSpPr>
            <p:spPr bwMode="auto">
              <a:xfrm>
                <a:off x="2565401" y="1411289"/>
                <a:ext cx="781050" cy="138113"/>
              </a:xfrm>
              <a:custGeom>
                <a:avLst/>
                <a:gdLst>
                  <a:gd name="T0" fmla="*/ 134 w 1474"/>
                  <a:gd name="T1" fmla="*/ 0 h 262"/>
                  <a:gd name="T2" fmla="*/ 1341 w 1474"/>
                  <a:gd name="T3" fmla="*/ 0 h 262"/>
                  <a:gd name="T4" fmla="*/ 1368 w 1474"/>
                  <a:gd name="T5" fmla="*/ 3 h 262"/>
                  <a:gd name="T6" fmla="*/ 1393 w 1474"/>
                  <a:gd name="T7" fmla="*/ 10 h 262"/>
                  <a:gd name="T8" fmla="*/ 1416 w 1474"/>
                  <a:gd name="T9" fmla="*/ 22 h 262"/>
                  <a:gd name="T10" fmla="*/ 1435 w 1474"/>
                  <a:gd name="T11" fmla="*/ 38 h 262"/>
                  <a:gd name="T12" fmla="*/ 1452 w 1474"/>
                  <a:gd name="T13" fmla="*/ 57 h 262"/>
                  <a:gd name="T14" fmla="*/ 1464 w 1474"/>
                  <a:gd name="T15" fmla="*/ 79 h 262"/>
                  <a:gd name="T16" fmla="*/ 1471 w 1474"/>
                  <a:gd name="T17" fmla="*/ 104 h 262"/>
                  <a:gd name="T18" fmla="*/ 1474 w 1474"/>
                  <a:gd name="T19" fmla="*/ 131 h 262"/>
                  <a:gd name="T20" fmla="*/ 1471 w 1474"/>
                  <a:gd name="T21" fmla="*/ 158 h 262"/>
                  <a:gd name="T22" fmla="*/ 1464 w 1474"/>
                  <a:gd name="T23" fmla="*/ 183 h 262"/>
                  <a:gd name="T24" fmla="*/ 1451 w 1474"/>
                  <a:gd name="T25" fmla="*/ 205 h 262"/>
                  <a:gd name="T26" fmla="*/ 1435 w 1474"/>
                  <a:gd name="T27" fmla="*/ 225 h 262"/>
                  <a:gd name="T28" fmla="*/ 1416 w 1474"/>
                  <a:gd name="T29" fmla="*/ 240 h 262"/>
                  <a:gd name="T30" fmla="*/ 1393 w 1474"/>
                  <a:gd name="T31" fmla="*/ 252 h 262"/>
                  <a:gd name="T32" fmla="*/ 1368 w 1474"/>
                  <a:gd name="T33" fmla="*/ 259 h 262"/>
                  <a:gd name="T34" fmla="*/ 1341 w 1474"/>
                  <a:gd name="T35" fmla="*/ 262 h 262"/>
                  <a:gd name="T36" fmla="*/ 134 w 1474"/>
                  <a:gd name="T37" fmla="*/ 262 h 262"/>
                  <a:gd name="T38" fmla="*/ 107 w 1474"/>
                  <a:gd name="T39" fmla="*/ 259 h 262"/>
                  <a:gd name="T40" fmla="*/ 82 w 1474"/>
                  <a:gd name="T41" fmla="*/ 252 h 262"/>
                  <a:gd name="T42" fmla="*/ 59 w 1474"/>
                  <a:gd name="T43" fmla="*/ 240 h 262"/>
                  <a:gd name="T44" fmla="*/ 39 w 1474"/>
                  <a:gd name="T45" fmla="*/ 225 h 262"/>
                  <a:gd name="T46" fmla="*/ 23 w 1474"/>
                  <a:gd name="T47" fmla="*/ 205 h 262"/>
                  <a:gd name="T48" fmla="*/ 11 w 1474"/>
                  <a:gd name="T49" fmla="*/ 183 h 262"/>
                  <a:gd name="T50" fmla="*/ 3 w 1474"/>
                  <a:gd name="T51" fmla="*/ 158 h 262"/>
                  <a:gd name="T52" fmla="*/ 0 w 1474"/>
                  <a:gd name="T53" fmla="*/ 131 h 262"/>
                  <a:gd name="T54" fmla="*/ 3 w 1474"/>
                  <a:gd name="T55" fmla="*/ 104 h 262"/>
                  <a:gd name="T56" fmla="*/ 11 w 1474"/>
                  <a:gd name="T57" fmla="*/ 79 h 262"/>
                  <a:gd name="T58" fmla="*/ 23 w 1474"/>
                  <a:gd name="T59" fmla="*/ 57 h 262"/>
                  <a:gd name="T60" fmla="*/ 39 w 1474"/>
                  <a:gd name="T61" fmla="*/ 38 h 262"/>
                  <a:gd name="T62" fmla="*/ 59 w 1474"/>
                  <a:gd name="T63" fmla="*/ 22 h 262"/>
                  <a:gd name="T64" fmla="*/ 82 w 1474"/>
                  <a:gd name="T65" fmla="*/ 10 h 262"/>
                  <a:gd name="T66" fmla="*/ 107 w 1474"/>
                  <a:gd name="T67" fmla="*/ 3 h 262"/>
                  <a:gd name="T68" fmla="*/ 134 w 1474"/>
                  <a:gd name="T6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2">
                    <a:moveTo>
                      <a:pt x="134" y="0"/>
                    </a:moveTo>
                    <a:lnTo>
                      <a:pt x="1341" y="0"/>
                    </a:lnTo>
                    <a:lnTo>
                      <a:pt x="1368" y="3"/>
                    </a:lnTo>
                    <a:lnTo>
                      <a:pt x="1393" y="10"/>
                    </a:lnTo>
                    <a:lnTo>
                      <a:pt x="1416" y="22"/>
                    </a:lnTo>
                    <a:lnTo>
                      <a:pt x="1435" y="38"/>
                    </a:lnTo>
                    <a:lnTo>
                      <a:pt x="1452" y="57"/>
                    </a:lnTo>
                    <a:lnTo>
                      <a:pt x="1464" y="79"/>
                    </a:lnTo>
                    <a:lnTo>
                      <a:pt x="1471" y="104"/>
                    </a:lnTo>
                    <a:lnTo>
                      <a:pt x="1474" y="131"/>
                    </a:lnTo>
                    <a:lnTo>
                      <a:pt x="1471" y="158"/>
                    </a:lnTo>
                    <a:lnTo>
                      <a:pt x="1464" y="183"/>
                    </a:lnTo>
                    <a:lnTo>
                      <a:pt x="1451" y="205"/>
                    </a:lnTo>
                    <a:lnTo>
                      <a:pt x="1435" y="225"/>
                    </a:lnTo>
                    <a:lnTo>
                      <a:pt x="1416" y="240"/>
                    </a:lnTo>
                    <a:lnTo>
                      <a:pt x="1393" y="252"/>
                    </a:lnTo>
                    <a:lnTo>
                      <a:pt x="1368" y="259"/>
                    </a:lnTo>
                    <a:lnTo>
                      <a:pt x="1341" y="262"/>
                    </a:lnTo>
                    <a:lnTo>
                      <a:pt x="134" y="262"/>
                    </a:lnTo>
                    <a:lnTo>
                      <a:pt x="107" y="259"/>
                    </a:lnTo>
                    <a:lnTo>
                      <a:pt x="82" y="252"/>
                    </a:lnTo>
                    <a:lnTo>
                      <a:pt x="59" y="240"/>
                    </a:lnTo>
                    <a:lnTo>
                      <a:pt x="39" y="225"/>
                    </a:lnTo>
                    <a:lnTo>
                      <a:pt x="23" y="205"/>
                    </a:lnTo>
                    <a:lnTo>
                      <a:pt x="11" y="183"/>
                    </a:lnTo>
                    <a:lnTo>
                      <a:pt x="3" y="158"/>
                    </a:lnTo>
                    <a:lnTo>
                      <a:pt x="0" y="131"/>
                    </a:lnTo>
                    <a:lnTo>
                      <a:pt x="3" y="104"/>
                    </a:lnTo>
                    <a:lnTo>
                      <a:pt x="11" y="79"/>
                    </a:lnTo>
                    <a:lnTo>
                      <a:pt x="23" y="57"/>
                    </a:lnTo>
                    <a:lnTo>
                      <a:pt x="39" y="38"/>
                    </a:lnTo>
                    <a:lnTo>
                      <a:pt x="59" y="22"/>
                    </a:lnTo>
                    <a:lnTo>
                      <a:pt x="82" y="10"/>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p:cNvSpPr>
              <p:nvPr/>
            </p:nvSpPr>
            <p:spPr bwMode="auto">
              <a:xfrm>
                <a:off x="2565401" y="1636714"/>
                <a:ext cx="431800" cy="139700"/>
              </a:xfrm>
              <a:custGeom>
                <a:avLst/>
                <a:gdLst>
                  <a:gd name="T0" fmla="*/ 134 w 816"/>
                  <a:gd name="T1" fmla="*/ 0 h 262"/>
                  <a:gd name="T2" fmla="*/ 816 w 816"/>
                  <a:gd name="T3" fmla="*/ 0 h 262"/>
                  <a:gd name="T4" fmla="*/ 777 w 816"/>
                  <a:gd name="T5" fmla="*/ 22 h 262"/>
                  <a:gd name="T6" fmla="*/ 738 w 816"/>
                  <a:gd name="T7" fmla="*/ 49 h 262"/>
                  <a:gd name="T8" fmla="*/ 704 w 816"/>
                  <a:gd name="T9" fmla="*/ 78 h 262"/>
                  <a:gd name="T10" fmla="*/ 671 w 816"/>
                  <a:gd name="T11" fmla="*/ 112 h 262"/>
                  <a:gd name="T12" fmla="*/ 644 w 816"/>
                  <a:gd name="T13" fmla="*/ 148 h 262"/>
                  <a:gd name="T14" fmla="*/ 620 w 816"/>
                  <a:gd name="T15" fmla="*/ 186 h 262"/>
                  <a:gd name="T16" fmla="*/ 600 w 816"/>
                  <a:gd name="T17" fmla="*/ 225 h 262"/>
                  <a:gd name="T18" fmla="*/ 584 w 816"/>
                  <a:gd name="T19" fmla="*/ 262 h 262"/>
                  <a:gd name="T20" fmla="*/ 134 w 816"/>
                  <a:gd name="T21" fmla="*/ 262 h 262"/>
                  <a:gd name="T22" fmla="*/ 107 w 816"/>
                  <a:gd name="T23" fmla="*/ 259 h 262"/>
                  <a:gd name="T24" fmla="*/ 82 w 816"/>
                  <a:gd name="T25" fmla="*/ 252 h 262"/>
                  <a:gd name="T26" fmla="*/ 59 w 816"/>
                  <a:gd name="T27" fmla="*/ 240 h 262"/>
                  <a:gd name="T28" fmla="*/ 39 w 816"/>
                  <a:gd name="T29" fmla="*/ 224 h 262"/>
                  <a:gd name="T30" fmla="*/ 23 w 816"/>
                  <a:gd name="T31" fmla="*/ 205 h 262"/>
                  <a:gd name="T32" fmla="*/ 10 w 816"/>
                  <a:gd name="T33" fmla="*/ 183 h 262"/>
                  <a:gd name="T34" fmla="*/ 3 w 816"/>
                  <a:gd name="T35" fmla="*/ 158 h 262"/>
                  <a:gd name="T36" fmla="*/ 0 w 816"/>
                  <a:gd name="T37" fmla="*/ 132 h 262"/>
                  <a:gd name="T38" fmla="*/ 3 w 816"/>
                  <a:gd name="T39" fmla="*/ 105 h 262"/>
                  <a:gd name="T40" fmla="*/ 10 w 816"/>
                  <a:gd name="T41" fmla="*/ 80 h 262"/>
                  <a:gd name="T42" fmla="*/ 23 w 816"/>
                  <a:gd name="T43" fmla="*/ 58 h 262"/>
                  <a:gd name="T44" fmla="*/ 39 w 816"/>
                  <a:gd name="T45" fmla="*/ 39 h 262"/>
                  <a:gd name="T46" fmla="*/ 59 w 816"/>
                  <a:gd name="T47" fmla="*/ 22 h 262"/>
                  <a:gd name="T48" fmla="*/ 82 w 816"/>
                  <a:gd name="T49" fmla="*/ 10 h 262"/>
                  <a:gd name="T50" fmla="*/ 107 w 816"/>
                  <a:gd name="T51" fmla="*/ 2 h 262"/>
                  <a:gd name="T52" fmla="*/ 134 w 816"/>
                  <a:gd name="T5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262">
                    <a:moveTo>
                      <a:pt x="134" y="0"/>
                    </a:moveTo>
                    <a:lnTo>
                      <a:pt x="816" y="0"/>
                    </a:lnTo>
                    <a:lnTo>
                      <a:pt x="777" y="22"/>
                    </a:lnTo>
                    <a:lnTo>
                      <a:pt x="738" y="49"/>
                    </a:lnTo>
                    <a:lnTo>
                      <a:pt x="704" y="78"/>
                    </a:lnTo>
                    <a:lnTo>
                      <a:pt x="671" y="112"/>
                    </a:lnTo>
                    <a:lnTo>
                      <a:pt x="644" y="148"/>
                    </a:lnTo>
                    <a:lnTo>
                      <a:pt x="620" y="186"/>
                    </a:lnTo>
                    <a:lnTo>
                      <a:pt x="600" y="225"/>
                    </a:lnTo>
                    <a:lnTo>
                      <a:pt x="584" y="262"/>
                    </a:lnTo>
                    <a:lnTo>
                      <a:pt x="134" y="262"/>
                    </a:lnTo>
                    <a:lnTo>
                      <a:pt x="107" y="259"/>
                    </a:lnTo>
                    <a:lnTo>
                      <a:pt x="82" y="252"/>
                    </a:lnTo>
                    <a:lnTo>
                      <a:pt x="59" y="240"/>
                    </a:lnTo>
                    <a:lnTo>
                      <a:pt x="39" y="224"/>
                    </a:lnTo>
                    <a:lnTo>
                      <a:pt x="23" y="205"/>
                    </a:lnTo>
                    <a:lnTo>
                      <a:pt x="10" y="183"/>
                    </a:lnTo>
                    <a:lnTo>
                      <a:pt x="3" y="158"/>
                    </a:lnTo>
                    <a:lnTo>
                      <a:pt x="0" y="132"/>
                    </a:lnTo>
                    <a:lnTo>
                      <a:pt x="3" y="105"/>
                    </a:lnTo>
                    <a:lnTo>
                      <a:pt x="10" y="80"/>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p:nvSpPr>
            <p:spPr bwMode="auto">
              <a:xfrm>
                <a:off x="3221039" y="1636714"/>
                <a:ext cx="125413" cy="93663"/>
              </a:xfrm>
              <a:custGeom>
                <a:avLst/>
                <a:gdLst>
                  <a:gd name="T0" fmla="*/ 0 w 236"/>
                  <a:gd name="T1" fmla="*/ 0 h 177"/>
                  <a:gd name="T2" fmla="*/ 102 w 236"/>
                  <a:gd name="T3" fmla="*/ 0 h 177"/>
                  <a:gd name="T4" fmla="*/ 129 w 236"/>
                  <a:gd name="T5" fmla="*/ 3 h 177"/>
                  <a:gd name="T6" fmla="*/ 154 w 236"/>
                  <a:gd name="T7" fmla="*/ 10 h 177"/>
                  <a:gd name="T8" fmla="*/ 177 w 236"/>
                  <a:gd name="T9" fmla="*/ 22 h 177"/>
                  <a:gd name="T10" fmla="*/ 196 w 236"/>
                  <a:gd name="T11" fmla="*/ 39 h 177"/>
                  <a:gd name="T12" fmla="*/ 213 w 236"/>
                  <a:gd name="T13" fmla="*/ 59 h 177"/>
                  <a:gd name="T14" fmla="*/ 225 w 236"/>
                  <a:gd name="T15" fmla="*/ 81 h 177"/>
                  <a:gd name="T16" fmla="*/ 233 w 236"/>
                  <a:gd name="T17" fmla="*/ 106 h 177"/>
                  <a:gd name="T18" fmla="*/ 236 w 236"/>
                  <a:gd name="T19" fmla="*/ 133 h 177"/>
                  <a:gd name="T20" fmla="*/ 234 w 236"/>
                  <a:gd name="T21" fmla="*/ 156 h 177"/>
                  <a:gd name="T22" fmla="*/ 228 w 236"/>
                  <a:gd name="T23" fmla="*/ 177 h 177"/>
                  <a:gd name="T24" fmla="*/ 95 w 236"/>
                  <a:gd name="T25" fmla="*/ 63 h 177"/>
                  <a:gd name="T26" fmla="*/ 72 w 236"/>
                  <a:gd name="T27" fmla="*/ 45 h 177"/>
                  <a:gd name="T28" fmla="*/ 49 w 236"/>
                  <a:gd name="T29" fmla="*/ 28 h 177"/>
                  <a:gd name="T30" fmla="*/ 25 w 236"/>
                  <a:gd name="T31" fmla="*/ 12 h 177"/>
                  <a:gd name="T32" fmla="*/ 0 w 236"/>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7">
                    <a:moveTo>
                      <a:pt x="0" y="0"/>
                    </a:moveTo>
                    <a:lnTo>
                      <a:pt x="102" y="0"/>
                    </a:lnTo>
                    <a:lnTo>
                      <a:pt x="129" y="3"/>
                    </a:lnTo>
                    <a:lnTo>
                      <a:pt x="154" y="10"/>
                    </a:lnTo>
                    <a:lnTo>
                      <a:pt x="177" y="22"/>
                    </a:lnTo>
                    <a:lnTo>
                      <a:pt x="196" y="39"/>
                    </a:lnTo>
                    <a:lnTo>
                      <a:pt x="213" y="59"/>
                    </a:lnTo>
                    <a:lnTo>
                      <a:pt x="225" y="81"/>
                    </a:lnTo>
                    <a:lnTo>
                      <a:pt x="233" y="106"/>
                    </a:lnTo>
                    <a:lnTo>
                      <a:pt x="236" y="133"/>
                    </a:lnTo>
                    <a:lnTo>
                      <a:pt x="234" y="156"/>
                    </a:lnTo>
                    <a:lnTo>
                      <a:pt x="228" y="177"/>
                    </a:lnTo>
                    <a:lnTo>
                      <a:pt x="95" y="63"/>
                    </a:lnTo>
                    <a:lnTo>
                      <a:pt x="72" y="45"/>
                    </a:lnTo>
                    <a:lnTo>
                      <a:pt x="49" y="28"/>
                    </a:lnTo>
                    <a:lnTo>
                      <a:pt x="25"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p:nvSpPr>
            <p:spPr bwMode="auto">
              <a:xfrm>
                <a:off x="2986089" y="1417639"/>
                <a:ext cx="1035050" cy="822325"/>
              </a:xfrm>
              <a:custGeom>
                <a:avLst/>
                <a:gdLst>
                  <a:gd name="T0" fmla="*/ 1719 w 1957"/>
                  <a:gd name="T1" fmla="*/ 0 h 1553"/>
                  <a:gd name="T2" fmla="*/ 1752 w 1957"/>
                  <a:gd name="T3" fmla="*/ 2 h 1553"/>
                  <a:gd name="T4" fmla="*/ 1784 w 1957"/>
                  <a:gd name="T5" fmla="*/ 9 h 1553"/>
                  <a:gd name="T6" fmla="*/ 1816 w 1957"/>
                  <a:gd name="T7" fmla="*/ 20 h 1553"/>
                  <a:gd name="T8" fmla="*/ 1845 w 1957"/>
                  <a:gd name="T9" fmla="*/ 36 h 1553"/>
                  <a:gd name="T10" fmla="*/ 1873 w 1957"/>
                  <a:gd name="T11" fmla="*/ 56 h 1553"/>
                  <a:gd name="T12" fmla="*/ 1898 w 1957"/>
                  <a:gd name="T13" fmla="*/ 81 h 1553"/>
                  <a:gd name="T14" fmla="*/ 1920 w 1957"/>
                  <a:gd name="T15" fmla="*/ 108 h 1553"/>
                  <a:gd name="T16" fmla="*/ 1935 w 1957"/>
                  <a:gd name="T17" fmla="*/ 137 h 1553"/>
                  <a:gd name="T18" fmla="*/ 1947 w 1957"/>
                  <a:gd name="T19" fmla="*/ 169 h 1553"/>
                  <a:gd name="T20" fmla="*/ 1954 w 1957"/>
                  <a:gd name="T21" fmla="*/ 201 h 1553"/>
                  <a:gd name="T22" fmla="*/ 1957 w 1957"/>
                  <a:gd name="T23" fmla="*/ 233 h 1553"/>
                  <a:gd name="T24" fmla="*/ 1955 w 1957"/>
                  <a:gd name="T25" fmla="*/ 266 h 1553"/>
                  <a:gd name="T26" fmla="*/ 1948 w 1957"/>
                  <a:gd name="T27" fmla="*/ 298 h 1553"/>
                  <a:gd name="T28" fmla="*/ 1937 w 1957"/>
                  <a:gd name="T29" fmla="*/ 329 h 1553"/>
                  <a:gd name="T30" fmla="*/ 1922 w 1957"/>
                  <a:gd name="T31" fmla="*/ 359 h 1553"/>
                  <a:gd name="T32" fmla="*/ 1901 w 1957"/>
                  <a:gd name="T33" fmla="*/ 387 h 1553"/>
                  <a:gd name="T34" fmla="*/ 976 w 1957"/>
                  <a:gd name="T35" fmla="*/ 1470 h 1553"/>
                  <a:gd name="T36" fmla="*/ 955 w 1957"/>
                  <a:gd name="T37" fmla="*/ 1492 h 1553"/>
                  <a:gd name="T38" fmla="*/ 931 w 1957"/>
                  <a:gd name="T39" fmla="*/ 1511 h 1553"/>
                  <a:gd name="T40" fmla="*/ 905 w 1957"/>
                  <a:gd name="T41" fmla="*/ 1527 h 1553"/>
                  <a:gd name="T42" fmla="*/ 877 w 1957"/>
                  <a:gd name="T43" fmla="*/ 1539 h 1553"/>
                  <a:gd name="T44" fmla="*/ 847 w 1957"/>
                  <a:gd name="T45" fmla="*/ 1548 h 1553"/>
                  <a:gd name="T46" fmla="*/ 817 w 1957"/>
                  <a:gd name="T47" fmla="*/ 1553 h 1553"/>
                  <a:gd name="T48" fmla="*/ 798 w 1957"/>
                  <a:gd name="T49" fmla="*/ 1553 h 1553"/>
                  <a:gd name="T50" fmla="*/ 764 w 1957"/>
                  <a:gd name="T51" fmla="*/ 1551 h 1553"/>
                  <a:gd name="T52" fmla="*/ 732 w 1957"/>
                  <a:gd name="T53" fmla="*/ 1544 h 1553"/>
                  <a:gd name="T54" fmla="*/ 701 w 1957"/>
                  <a:gd name="T55" fmla="*/ 1531 h 1553"/>
                  <a:gd name="T56" fmla="*/ 672 w 1957"/>
                  <a:gd name="T57" fmla="*/ 1515 h 1553"/>
                  <a:gd name="T58" fmla="*/ 645 w 1957"/>
                  <a:gd name="T59" fmla="*/ 1495 h 1553"/>
                  <a:gd name="T60" fmla="*/ 81 w 1957"/>
                  <a:gd name="T61" fmla="*/ 1012 h 1553"/>
                  <a:gd name="T62" fmla="*/ 57 w 1957"/>
                  <a:gd name="T63" fmla="*/ 987 h 1553"/>
                  <a:gd name="T64" fmla="*/ 36 w 1957"/>
                  <a:gd name="T65" fmla="*/ 959 h 1553"/>
                  <a:gd name="T66" fmla="*/ 21 w 1957"/>
                  <a:gd name="T67" fmla="*/ 930 h 1553"/>
                  <a:gd name="T68" fmla="*/ 9 w 1957"/>
                  <a:gd name="T69" fmla="*/ 900 h 1553"/>
                  <a:gd name="T70" fmla="*/ 2 w 1957"/>
                  <a:gd name="T71" fmla="*/ 868 h 1553"/>
                  <a:gd name="T72" fmla="*/ 0 w 1957"/>
                  <a:gd name="T73" fmla="*/ 835 h 1553"/>
                  <a:gd name="T74" fmla="*/ 2 w 1957"/>
                  <a:gd name="T75" fmla="*/ 803 h 1553"/>
                  <a:gd name="T76" fmla="*/ 8 w 1957"/>
                  <a:gd name="T77" fmla="*/ 770 h 1553"/>
                  <a:gd name="T78" fmla="*/ 19 w 1957"/>
                  <a:gd name="T79" fmla="*/ 739 h 1553"/>
                  <a:gd name="T80" fmla="*/ 35 w 1957"/>
                  <a:gd name="T81" fmla="*/ 708 h 1553"/>
                  <a:gd name="T82" fmla="*/ 56 w 1957"/>
                  <a:gd name="T83" fmla="*/ 680 h 1553"/>
                  <a:gd name="T84" fmla="*/ 80 w 1957"/>
                  <a:gd name="T85" fmla="*/ 656 h 1553"/>
                  <a:gd name="T86" fmla="*/ 107 w 1957"/>
                  <a:gd name="T87" fmla="*/ 636 h 1553"/>
                  <a:gd name="T88" fmla="*/ 136 w 1957"/>
                  <a:gd name="T89" fmla="*/ 620 h 1553"/>
                  <a:gd name="T90" fmla="*/ 167 w 1957"/>
                  <a:gd name="T91" fmla="*/ 608 h 1553"/>
                  <a:gd name="T92" fmla="*/ 199 w 1957"/>
                  <a:gd name="T93" fmla="*/ 601 h 1553"/>
                  <a:gd name="T94" fmla="*/ 232 w 1957"/>
                  <a:gd name="T95" fmla="*/ 599 h 1553"/>
                  <a:gd name="T96" fmla="*/ 265 w 1957"/>
                  <a:gd name="T97" fmla="*/ 601 h 1553"/>
                  <a:gd name="T98" fmla="*/ 297 w 1957"/>
                  <a:gd name="T99" fmla="*/ 608 h 1553"/>
                  <a:gd name="T100" fmla="*/ 329 w 1957"/>
                  <a:gd name="T101" fmla="*/ 619 h 1553"/>
                  <a:gd name="T102" fmla="*/ 359 w 1957"/>
                  <a:gd name="T103" fmla="*/ 635 h 1553"/>
                  <a:gd name="T104" fmla="*/ 386 w 1957"/>
                  <a:gd name="T105" fmla="*/ 655 h 1553"/>
                  <a:gd name="T106" fmla="*/ 772 w 1957"/>
                  <a:gd name="T107" fmla="*/ 986 h 1553"/>
                  <a:gd name="T108" fmla="*/ 1543 w 1957"/>
                  <a:gd name="T109" fmla="*/ 83 h 1553"/>
                  <a:gd name="T110" fmla="*/ 1567 w 1957"/>
                  <a:gd name="T111" fmla="*/ 58 h 1553"/>
                  <a:gd name="T112" fmla="*/ 1594 w 1957"/>
                  <a:gd name="T113" fmla="*/ 38 h 1553"/>
                  <a:gd name="T114" fmla="*/ 1624 w 1957"/>
                  <a:gd name="T115" fmla="*/ 22 h 1553"/>
                  <a:gd name="T116" fmla="*/ 1655 w 1957"/>
                  <a:gd name="T117" fmla="*/ 10 h 1553"/>
                  <a:gd name="T118" fmla="*/ 1687 w 1957"/>
                  <a:gd name="T119" fmla="*/ 3 h 1553"/>
                  <a:gd name="T120" fmla="*/ 1719 w 1957"/>
                  <a:gd name="T121" fmla="*/ 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1553">
                    <a:moveTo>
                      <a:pt x="1719" y="0"/>
                    </a:moveTo>
                    <a:lnTo>
                      <a:pt x="1752" y="2"/>
                    </a:lnTo>
                    <a:lnTo>
                      <a:pt x="1784" y="9"/>
                    </a:lnTo>
                    <a:lnTo>
                      <a:pt x="1816" y="20"/>
                    </a:lnTo>
                    <a:lnTo>
                      <a:pt x="1845" y="36"/>
                    </a:lnTo>
                    <a:lnTo>
                      <a:pt x="1873" y="56"/>
                    </a:lnTo>
                    <a:lnTo>
                      <a:pt x="1898" y="81"/>
                    </a:lnTo>
                    <a:lnTo>
                      <a:pt x="1920" y="108"/>
                    </a:lnTo>
                    <a:lnTo>
                      <a:pt x="1935" y="137"/>
                    </a:lnTo>
                    <a:lnTo>
                      <a:pt x="1947" y="169"/>
                    </a:lnTo>
                    <a:lnTo>
                      <a:pt x="1954" y="201"/>
                    </a:lnTo>
                    <a:lnTo>
                      <a:pt x="1957" y="233"/>
                    </a:lnTo>
                    <a:lnTo>
                      <a:pt x="1955" y="266"/>
                    </a:lnTo>
                    <a:lnTo>
                      <a:pt x="1948" y="298"/>
                    </a:lnTo>
                    <a:lnTo>
                      <a:pt x="1937" y="329"/>
                    </a:lnTo>
                    <a:lnTo>
                      <a:pt x="1922" y="359"/>
                    </a:lnTo>
                    <a:lnTo>
                      <a:pt x="1901" y="387"/>
                    </a:lnTo>
                    <a:lnTo>
                      <a:pt x="976" y="1470"/>
                    </a:lnTo>
                    <a:lnTo>
                      <a:pt x="955" y="1492"/>
                    </a:lnTo>
                    <a:lnTo>
                      <a:pt x="931" y="1511"/>
                    </a:lnTo>
                    <a:lnTo>
                      <a:pt x="905" y="1527"/>
                    </a:lnTo>
                    <a:lnTo>
                      <a:pt x="877" y="1539"/>
                    </a:lnTo>
                    <a:lnTo>
                      <a:pt x="847" y="1548"/>
                    </a:lnTo>
                    <a:lnTo>
                      <a:pt x="817" y="1553"/>
                    </a:lnTo>
                    <a:lnTo>
                      <a:pt x="798" y="1553"/>
                    </a:lnTo>
                    <a:lnTo>
                      <a:pt x="764" y="1551"/>
                    </a:lnTo>
                    <a:lnTo>
                      <a:pt x="732" y="1544"/>
                    </a:lnTo>
                    <a:lnTo>
                      <a:pt x="701" y="1531"/>
                    </a:lnTo>
                    <a:lnTo>
                      <a:pt x="672" y="1515"/>
                    </a:lnTo>
                    <a:lnTo>
                      <a:pt x="645" y="1495"/>
                    </a:lnTo>
                    <a:lnTo>
                      <a:pt x="81" y="1012"/>
                    </a:lnTo>
                    <a:lnTo>
                      <a:pt x="57" y="987"/>
                    </a:lnTo>
                    <a:lnTo>
                      <a:pt x="36" y="959"/>
                    </a:lnTo>
                    <a:lnTo>
                      <a:pt x="21" y="930"/>
                    </a:lnTo>
                    <a:lnTo>
                      <a:pt x="9" y="900"/>
                    </a:lnTo>
                    <a:lnTo>
                      <a:pt x="2" y="868"/>
                    </a:lnTo>
                    <a:lnTo>
                      <a:pt x="0" y="835"/>
                    </a:lnTo>
                    <a:lnTo>
                      <a:pt x="2" y="803"/>
                    </a:lnTo>
                    <a:lnTo>
                      <a:pt x="8" y="770"/>
                    </a:lnTo>
                    <a:lnTo>
                      <a:pt x="19" y="739"/>
                    </a:lnTo>
                    <a:lnTo>
                      <a:pt x="35" y="708"/>
                    </a:lnTo>
                    <a:lnTo>
                      <a:pt x="56" y="680"/>
                    </a:lnTo>
                    <a:lnTo>
                      <a:pt x="80" y="656"/>
                    </a:lnTo>
                    <a:lnTo>
                      <a:pt x="107" y="636"/>
                    </a:lnTo>
                    <a:lnTo>
                      <a:pt x="136" y="620"/>
                    </a:lnTo>
                    <a:lnTo>
                      <a:pt x="167" y="608"/>
                    </a:lnTo>
                    <a:lnTo>
                      <a:pt x="199" y="601"/>
                    </a:lnTo>
                    <a:lnTo>
                      <a:pt x="232" y="599"/>
                    </a:lnTo>
                    <a:lnTo>
                      <a:pt x="265" y="601"/>
                    </a:lnTo>
                    <a:lnTo>
                      <a:pt x="297" y="608"/>
                    </a:lnTo>
                    <a:lnTo>
                      <a:pt x="329" y="619"/>
                    </a:lnTo>
                    <a:lnTo>
                      <a:pt x="359" y="635"/>
                    </a:lnTo>
                    <a:lnTo>
                      <a:pt x="386" y="655"/>
                    </a:lnTo>
                    <a:lnTo>
                      <a:pt x="772" y="986"/>
                    </a:lnTo>
                    <a:lnTo>
                      <a:pt x="1543" y="83"/>
                    </a:lnTo>
                    <a:lnTo>
                      <a:pt x="1567" y="58"/>
                    </a:lnTo>
                    <a:lnTo>
                      <a:pt x="1594" y="38"/>
                    </a:lnTo>
                    <a:lnTo>
                      <a:pt x="1624" y="22"/>
                    </a:lnTo>
                    <a:lnTo>
                      <a:pt x="1655" y="10"/>
                    </a:lnTo>
                    <a:lnTo>
                      <a:pt x="1687" y="3"/>
                    </a:lnTo>
                    <a:lnTo>
                      <a:pt x="1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6" name="Rectangle 75"/>
          <p:cNvSpPr/>
          <p:nvPr/>
        </p:nvSpPr>
        <p:spPr>
          <a:xfrm>
            <a:off x="230688" y="3962600"/>
            <a:ext cx="2825820" cy="923330"/>
          </a:xfrm>
          <a:prstGeom prst="rect">
            <a:avLst/>
          </a:prstGeom>
        </p:spPr>
        <p:txBody>
          <a:bodyPr wrap="square">
            <a:spAutoFit/>
          </a:bodyPr>
          <a:lstStyle/>
          <a:p>
            <a:pPr algn="ctr"/>
            <a:r>
              <a:rPr lang="en-US" dirty="0"/>
              <a:t>Provide appropriate progress reports and financial reports to the LG</a:t>
            </a: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3620462" y="2380720"/>
            <a:ext cx="1535723" cy="1538655"/>
            <a:chOff x="4709747" y="1208942"/>
            <a:chExt cx="1535723" cy="1538655"/>
          </a:xfrm>
        </p:grpSpPr>
        <p:sp>
          <p:nvSpPr>
            <p:cNvPr id="37" name="Oval 36"/>
            <p:cNvSpPr/>
            <p:nvPr/>
          </p:nvSpPr>
          <p:spPr>
            <a:xfrm>
              <a:off x="4709747" y="120894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50423" y="1345223"/>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p:cNvSpPr/>
          <p:nvPr/>
        </p:nvSpPr>
        <p:spPr>
          <a:xfrm>
            <a:off x="2779333" y="3967116"/>
            <a:ext cx="3002497" cy="1477328"/>
          </a:xfrm>
          <a:prstGeom prst="rect">
            <a:avLst/>
          </a:prstGeom>
        </p:spPr>
        <p:txBody>
          <a:bodyPr wrap="square">
            <a:spAutoFit/>
          </a:bodyPr>
          <a:lstStyle/>
          <a:p>
            <a:pPr lvl="1" algn="ctr"/>
            <a:r>
              <a:rPr lang="en-US" dirty="0"/>
              <a:t>Be accountable to the LG for how it uses the federal funds provided under the subaward</a:t>
            </a:r>
          </a:p>
          <a:p>
            <a:pPr algn="ct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9" name="Group 28"/>
          <p:cNvGrpSpPr/>
          <p:nvPr/>
        </p:nvGrpSpPr>
        <p:grpSpPr>
          <a:xfrm>
            <a:off x="6883376" y="2380719"/>
            <a:ext cx="1535723" cy="1538655"/>
            <a:chOff x="3582722" y="1039067"/>
            <a:chExt cx="1535723" cy="1538655"/>
          </a:xfrm>
        </p:grpSpPr>
        <p:sp>
          <p:nvSpPr>
            <p:cNvPr id="27" name="Oval 26"/>
            <p:cNvSpPr/>
            <p:nvPr/>
          </p:nvSpPr>
          <p:spPr>
            <a:xfrm>
              <a:off x="3582722" y="1039067"/>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3723398" y="11566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6105109" y="3984711"/>
            <a:ext cx="3223930" cy="1200329"/>
          </a:xfrm>
          <a:prstGeom prst="rect">
            <a:avLst/>
          </a:prstGeom>
        </p:spPr>
        <p:txBody>
          <a:bodyPr wrap="square">
            <a:spAutoFit/>
          </a:bodyPr>
          <a:lstStyle/>
          <a:p>
            <a:pPr marL="9525" lvl="1" algn="ctr"/>
            <a:r>
              <a:rPr lang="en-US" dirty="0"/>
              <a:t>Follow applicable federal rules regarding financial </a:t>
            </a:r>
            <a:r>
              <a:rPr lang="en-US" dirty="0" err="1"/>
              <a:t>mgmt</a:t>
            </a:r>
            <a:r>
              <a:rPr lang="en-US" dirty="0"/>
              <a:t>, internal controls, cost principles, and audit requirements</a:t>
            </a:r>
          </a:p>
        </p:txBody>
      </p:sp>
      <p:grpSp>
        <p:nvGrpSpPr>
          <p:cNvPr id="73" name="Group 72"/>
          <p:cNvGrpSpPr/>
          <p:nvPr/>
        </p:nvGrpSpPr>
        <p:grpSpPr>
          <a:xfrm>
            <a:off x="7329425" y="2384780"/>
            <a:ext cx="4006039" cy="1538655"/>
            <a:chOff x="5870468" y="2329282"/>
            <a:chExt cx="4006039" cy="1538655"/>
          </a:xfrm>
        </p:grpSpPr>
        <p:grpSp>
          <p:nvGrpSpPr>
            <p:cNvPr id="30" name="Group 29"/>
            <p:cNvGrpSpPr/>
            <p:nvPr/>
          </p:nvGrpSpPr>
          <p:grpSpPr>
            <a:xfrm>
              <a:off x="8340784" y="2329282"/>
              <a:ext cx="1535723" cy="1538655"/>
              <a:chOff x="3507220" y="878552"/>
              <a:chExt cx="1535723" cy="1538655"/>
            </a:xfrm>
          </p:grpSpPr>
          <p:sp>
            <p:nvSpPr>
              <p:cNvPr id="31" name="Oval 30"/>
              <p:cNvSpPr/>
              <p:nvPr/>
            </p:nvSpPr>
            <p:spPr>
              <a:xfrm>
                <a:off x="3507220" y="87855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7896" y="986120"/>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Freeform 29"/>
            <p:cNvSpPr>
              <a:spLocks noEditPoints="1"/>
            </p:cNvSpPr>
            <p:nvPr/>
          </p:nvSpPr>
          <p:spPr bwMode="auto">
            <a:xfrm>
              <a:off x="5870468" y="2720518"/>
              <a:ext cx="643624" cy="566322"/>
            </a:xfrm>
            <a:custGeom>
              <a:avLst/>
              <a:gdLst>
                <a:gd name="T0" fmla="*/ 2499 w 4022"/>
                <a:gd name="T1" fmla="*/ 1195 h 3674"/>
                <a:gd name="T2" fmla="*/ 2246 w 4022"/>
                <a:gd name="T3" fmla="*/ 1293 h 3674"/>
                <a:gd name="T4" fmla="*/ 2234 w 4022"/>
                <a:gd name="T5" fmla="*/ 3290 h 3674"/>
                <a:gd name="T6" fmla="*/ 2668 w 4022"/>
                <a:gd name="T7" fmla="*/ 3201 h 3674"/>
                <a:gd name="T8" fmla="*/ 3054 w 4022"/>
                <a:gd name="T9" fmla="*/ 3229 h 3674"/>
                <a:gd name="T10" fmla="*/ 3340 w 4022"/>
                <a:gd name="T11" fmla="*/ 3320 h 3674"/>
                <a:gd name="T12" fmla="*/ 3117 w 4022"/>
                <a:gd name="T13" fmla="*/ 2553 h 3674"/>
                <a:gd name="T14" fmla="*/ 2989 w 4022"/>
                <a:gd name="T15" fmla="*/ 2404 h 3674"/>
                <a:gd name="T16" fmla="*/ 2989 w 4022"/>
                <a:gd name="T17" fmla="*/ 1972 h 3674"/>
                <a:gd name="T18" fmla="*/ 3117 w 4022"/>
                <a:gd name="T19" fmla="*/ 1817 h 3674"/>
                <a:gd name="T20" fmla="*/ 3340 w 4022"/>
                <a:gd name="T21" fmla="*/ 1361 h 3674"/>
                <a:gd name="T22" fmla="*/ 2933 w 4022"/>
                <a:gd name="T23" fmla="*/ 1176 h 3674"/>
                <a:gd name="T24" fmla="*/ 1041 w 4022"/>
                <a:gd name="T25" fmla="*/ 1173 h 3674"/>
                <a:gd name="T26" fmla="*/ 681 w 4022"/>
                <a:gd name="T27" fmla="*/ 1314 h 3674"/>
                <a:gd name="T28" fmla="*/ 871 w 4022"/>
                <a:gd name="T29" fmla="*/ 1801 h 3674"/>
                <a:gd name="T30" fmla="*/ 1017 w 4022"/>
                <a:gd name="T31" fmla="*/ 1933 h 3674"/>
                <a:gd name="T32" fmla="*/ 1043 w 4022"/>
                <a:gd name="T33" fmla="*/ 2364 h 3674"/>
                <a:gd name="T34" fmla="*/ 942 w 4022"/>
                <a:gd name="T35" fmla="*/ 2533 h 3674"/>
                <a:gd name="T36" fmla="*/ 615 w 4022"/>
                <a:gd name="T37" fmla="*/ 2583 h 3674"/>
                <a:gd name="T38" fmla="*/ 865 w 4022"/>
                <a:gd name="T39" fmla="*/ 3237 h 3674"/>
                <a:gd name="T40" fmla="*/ 1299 w 4022"/>
                <a:gd name="T41" fmla="*/ 3202 h 3674"/>
                <a:gd name="T42" fmla="*/ 1804 w 4022"/>
                <a:gd name="T43" fmla="*/ 3322 h 3674"/>
                <a:gd name="T44" fmla="*/ 1725 w 4022"/>
                <a:gd name="T45" fmla="*/ 1305 h 3674"/>
                <a:gd name="T46" fmla="*/ 1466 w 4022"/>
                <a:gd name="T47" fmla="*/ 1198 h 3674"/>
                <a:gd name="T48" fmla="*/ 1947 w 4022"/>
                <a:gd name="T49" fmla="*/ 0 h 3674"/>
                <a:gd name="T50" fmla="*/ 2302 w 4022"/>
                <a:gd name="T51" fmla="*/ 86 h 3674"/>
                <a:gd name="T52" fmla="*/ 2574 w 4022"/>
                <a:gd name="T53" fmla="*/ 314 h 3674"/>
                <a:gd name="T54" fmla="*/ 2721 w 4022"/>
                <a:gd name="T55" fmla="*/ 645 h 3674"/>
                <a:gd name="T56" fmla="*/ 2757 w 4022"/>
                <a:gd name="T57" fmla="*/ 894 h 3674"/>
                <a:gd name="T58" fmla="*/ 3215 w 4022"/>
                <a:gd name="T59" fmla="*/ 986 h 3674"/>
                <a:gd name="T60" fmla="*/ 3572 w 4022"/>
                <a:gd name="T61" fmla="*/ 1215 h 3674"/>
                <a:gd name="T62" fmla="*/ 3761 w 4022"/>
                <a:gd name="T63" fmla="*/ 1787 h 3674"/>
                <a:gd name="T64" fmla="*/ 3947 w 4022"/>
                <a:gd name="T65" fmla="*/ 1867 h 3674"/>
                <a:gd name="T66" fmla="*/ 4022 w 4022"/>
                <a:gd name="T67" fmla="*/ 2055 h 3674"/>
                <a:gd name="T68" fmla="*/ 3972 w 4022"/>
                <a:gd name="T69" fmla="*/ 2476 h 3674"/>
                <a:gd name="T70" fmla="*/ 3804 w 4022"/>
                <a:gd name="T71" fmla="*/ 2579 h 3674"/>
                <a:gd name="T72" fmla="*/ 3587 w 4022"/>
                <a:gd name="T73" fmla="*/ 3599 h 3674"/>
                <a:gd name="T74" fmla="*/ 3468 w 4022"/>
                <a:gd name="T75" fmla="*/ 3674 h 3674"/>
                <a:gd name="T76" fmla="*/ 3379 w 4022"/>
                <a:gd name="T77" fmla="*/ 3641 h 3674"/>
                <a:gd name="T78" fmla="*/ 3267 w 4022"/>
                <a:gd name="T79" fmla="*/ 3579 h 3674"/>
                <a:gd name="T80" fmla="*/ 3052 w 4022"/>
                <a:gd name="T81" fmla="*/ 3502 h 3674"/>
                <a:gd name="T82" fmla="*/ 2752 w 4022"/>
                <a:gd name="T83" fmla="*/ 3463 h 3674"/>
                <a:gd name="T84" fmla="*/ 2269 w 4022"/>
                <a:gd name="T85" fmla="*/ 3558 h 3674"/>
                <a:gd name="T86" fmla="*/ 2018 w 4022"/>
                <a:gd name="T87" fmla="*/ 3667 h 3674"/>
                <a:gd name="T88" fmla="*/ 1870 w 4022"/>
                <a:gd name="T89" fmla="*/ 3647 h 3674"/>
                <a:gd name="T90" fmla="*/ 1388 w 4022"/>
                <a:gd name="T91" fmla="*/ 3478 h 3674"/>
                <a:gd name="T92" fmla="*/ 1004 w 4022"/>
                <a:gd name="T93" fmla="*/ 3478 h 3674"/>
                <a:gd name="T94" fmla="*/ 752 w 4022"/>
                <a:gd name="T95" fmla="*/ 3547 h 3674"/>
                <a:gd name="T96" fmla="*/ 599 w 4022"/>
                <a:gd name="T97" fmla="*/ 3621 h 3674"/>
                <a:gd name="T98" fmla="*/ 533 w 4022"/>
                <a:gd name="T99" fmla="*/ 3663 h 3674"/>
                <a:gd name="T100" fmla="*/ 395 w 4022"/>
                <a:gd name="T101" fmla="*/ 3645 h 3674"/>
                <a:gd name="T102" fmla="*/ 345 w 4022"/>
                <a:gd name="T103" fmla="*/ 2583 h 3674"/>
                <a:gd name="T104" fmla="*/ 109 w 4022"/>
                <a:gd name="T105" fmla="*/ 2533 h 3674"/>
                <a:gd name="T106" fmla="*/ 4 w 4022"/>
                <a:gd name="T107" fmla="*/ 2364 h 3674"/>
                <a:gd name="T108" fmla="*/ 29 w 4022"/>
                <a:gd name="T109" fmla="*/ 1933 h 3674"/>
                <a:gd name="T110" fmla="*/ 181 w 4022"/>
                <a:gd name="T111" fmla="*/ 1801 h 3674"/>
                <a:gd name="T112" fmla="*/ 349 w 4022"/>
                <a:gd name="T113" fmla="*/ 1268 h 3674"/>
                <a:gd name="T114" fmla="*/ 555 w 4022"/>
                <a:gd name="T115" fmla="*/ 1079 h 3674"/>
                <a:gd name="T116" fmla="*/ 985 w 4022"/>
                <a:gd name="T117" fmla="*/ 912 h 3674"/>
                <a:gd name="T118" fmla="*/ 1164 w 4022"/>
                <a:gd name="T119" fmla="*/ 719 h 3674"/>
                <a:gd name="T120" fmla="*/ 1280 w 4022"/>
                <a:gd name="T121" fmla="*/ 374 h 3674"/>
                <a:gd name="T122" fmla="*/ 1530 w 4022"/>
                <a:gd name="T123" fmla="*/ 122 h 3674"/>
                <a:gd name="T124" fmla="*/ 1871 w 4022"/>
                <a:gd name="T125" fmla="*/ 4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2" h="3674">
                  <a:moveTo>
                    <a:pt x="2761" y="1159"/>
                  </a:moveTo>
                  <a:lnTo>
                    <a:pt x="2691" y="1161"/>
                  </a:lnTo>
                  <a:lnTo>
                    <a:pt x="2625" y="1169"/>
                  </a:lnTo>
                  <a:lnTo>
                    <a:pt x="2561" y="1180"/>
                  </a:lnTo>
                  <a:lnTo>
                    <a:pt x="2499" y="1195"/>
                  </a:lnTo>
                  <a:lnTo>
                    <a:pt x="2441" y="1212"/>
                  </a:lnTo>
                  <a:lnTo>
                    <a:pt x="2386" y="1232"/>
                  </a:lnTo>
                  <a:lnTo>
                    <a:pt x="2335" y="1251"/>
                  </a:lnTo>
                  <a:lnTo>
                    <a:pt x="2289" y="1272"/>
                  </a:lnTo>
                  <a:lnTo>
                    <a:pt x="2246" y="1293"/>
                  </a:lnTo>
                  <a:lnTo>
                    <a:pt x="2209" y="1314"/>
                  </a:lnTo>
                  <a:lnTo>
                    <a:pt x="2176" y="1333"/>
                  </a:lnTo>
                  <a:lnTo>
                    <a:pt x="2150" y="1350"/>
                  </a:lnTo>
                  <a:lnTo>
                    <a:pt x="2150" y="3322"/>
                  </a:lnTo>
                  <a:lnTo>
                    <a:pt x="2234" y="3290"/>
                  </a:lnTo>
                  <a:lnTo>
                    <a:pt x="2319" y="3261"/>
                  </a:lnTo>
                  <a:lnTo>
                    <a:pt x="2406" y="3239"/>
                  </a:lnTo>
                  <a:lnTo>
                    <a:pt x="2492" y="3221"/>
                  </a:lnTo>
                  <a:lnTo>
                    <a:pt x="2580" y="3208"/>
                  </a:lnTo>
                  <a:lnTo>
                    <a:pt x="2668" y="3201"/>
                  </a:lnTo>
                  <a:lnTo>
                    <a:pt x="2756" y="3198"/>
                  </a:lnTo>
                  <a:lnTo>
                    <a:pt x="2837" y="3201"/>
                  </a:lnTo>
                  <a:lnTo>
                    <a:pt x="2912" y="3207"/>
                  </a:lnTo>
                  <a:lnTo>
                    <a:pt x="2985" y="3217"/>
                  </a:lnTo>
                  <a:lnTo>
                    <a:pt x="3054" y="3229"/>
                  </a:lnTo>
                  <a:lnTo>
                    <a:pt x="3118" y="3244"/>
                  </a:lnTo>
                  <a:lnTo>
                    <a:pt x="3179" y="3261"/>
                  </a:lnTo>
                  <a:lnTo>
                    <a:pt x="3237" y="3280"/>
                  </a:lnTo>
                  <a:lnTo>
                    <a:pt x="3290" y="3299"/>
                  </a:lnTo>
                  <a:lnTo>
                    <a:pt x="3340" y="3320"/>
                  </a:lnTo>
                  <a:lnTo>
                    <a:pt x="3340" y="2583"/>
                  </a:lnTo>
                  <a:lnTo>
                    <a:pt x="3237" y="2583"/>
                  </a:lnTo>
                  <a:lnTo>
                    <a:pt x="3194" y="2579"/>
                  </a:lnTo>
                  <a:lnTo>
                    <a:pt x="3154" y="2570"/>
                  </a:lnTo>
                  <a:lnTo>
                    <a:pt x="3117" y="2553"/>
                  </a:lnTo>
                  <a:lnTo>
                    <a:pt x="3082" y="2533"/>
                  </a:lnTo>
                  <a:lnTo>
                    <a:pt x="3052" y="2507"/>
                  </a:lnTo>
                  <a:lnTo>
                    <a:pt x="3026" y="2476"/>
                  </a:lnTo>
                  <a:lnTo>
                    <a:pt x="3005" y="2443"/>
                  </a:lnTo>
                  <a:lnTo>
                    <a:pt x="2989" y="2404"/>
                  </a:lnTo>
                  <a:lnTo>
                    <a:pt x="2979" y="2364"/>
                  </a:lnTo>
                  <a:lnTo>
                    <a:pt x="2976" y="2320"/>
                  </a:lnTo>
                  <a:lnTo>
                    <a:pt x="2976" y="2055"/>
                  </a:lnTo>
                  <a:lnTo>
                    <a:pt x="2979" y="2012"/>
                  </a:lnTo>
                  <a:lnTo>
                    <a:pt x="2989" y="1972"/>
                  </a:lnTo>
                  <a:lnTo>
                    <a:pt x="3005" y="1933"/>
                  </a:lnTo>
                  <a:lnTo>
                    <a:pt x="3026" y="1898"/>
                  </a:lnTo>
                  <a:lnTo>
                    <a:pt x="3052" y="1867"/>
                  </a:lnTo>
                  <a:lnTo>
                    <a:pt x="3082" y="1840"/>
                  </a:lnTo>
                  <a:lnTo>
                    <a:pt x="3117" y="1817"/>
                  </a:lnTo>
                  <a:lnTo>
                    <a:pt x="3154" y="1801"/>
                  </a:lnTo>
                  <a:lnTo>
                    <a:pt x="3194" y="1790"/>
                  </a:lnTo>
                  <a:lnTo>
                    <a:pt x="3237" y="1787"/>
                  </a:lnTo>
                  <a:lnTo>
                    <a:pt x="3340" y="1787"/>
                  </a:lnTo>
                  <a:lnTo>
                    <a:pt x="3340" y="1361"/>
                  </a:lnTo>
                  <a:lnTo>
                    <a:pt x="3261" y="1308"/>
                  </a:lnTo>
                  <a:lnTo>
                    <a:pt x="3182" y="1263"/>
                  </a:lnTo>
                  <a:lnTo>
                    <a:pt x="3100" y="1226"/>
                  </a:lnTo>
                  <a:lnTo>
                    <a:pt x="3017" y="1197"/>
                  </a:lnTo>
                  <a:lnTo>
                    <a:pt x="2933" y="1176"/>
                  </a:lnTo>
                  <a:lnTo>
                    <a:pt x="2847" y="1164"/>
                  </a:lnTo>
                  <a:lnTo>
                    <a:pt x="2761" y="1159"/>
                  </a:lnTo>
                  <a:close/>
                  <a:moveTo>
                    <a:pt x="1193" y="1159"/>
                  </a:moveTo>
                  <a:lnTo>
                    <a:pt x="1116" y="1163"/>
                  </a:lnTo>
                  <a:lnTo>
                    <a:pt x="1041" y="1173"/>
                  </a:lnTo>
                  <a:lnTo>
                    <a:pt x="965" y="1189"/>
                  </a:lnTo>
                  <a:lnTo>
                    <a:pt x="892" y="1211"/>
                  </a:lnTo>
                  <a:lnTo>
                    <a:pt x="819" y="1239"/>
                  </a:lnTo>
                  <a:lnTo>
                    <a:pt x="749" y="1274"/>
                  </a:lnTo>
                  <a:lnTo>
                    <a:pt x="681" y="1314"/>
                  </a:lnTo>
                  <a:lnTo>
                    <a:pt x="615" y="1361"/>
                  </a:lnTo>
                  <a:lnTo>
                    <a:pt x="615" y="1787"/>
                  </a:lnTo>
                  <a:lnTo>
                    <a:pt x="788" y="1787"/>
                  </a:lnTo>
                  <a:lnTo>
                    <a:pt x="831" y="1790"/>
                  </a:lnTo>
                  <a:lnTo>
                    <a:pt x="871" y="1801"/>
                  </a:lnTo>
                  <a:lnTo>
                    <a:pt x="908" y="1817"/>
                  </a:lnTo>
                  <a:lnTo>
                    <a:pt x="942" y="1840"/>
                  </a:lnTo>
                  <a:lnTo>
                    <a:pt x="971" y="1867"/>
                  </a:lnTo>
                  <a:lnTo>
                    <a:pt x="997" y="1898"/>
                  </a:lnTo>
                  <a:lnTo>
                    <a:pt x="1017" y="1933"/>
                  </a:lnTo>
                  <a:lnTo>
                    <a:pt x="1033" y="1972"/>
                  </a:lnTo>
                  <a:lnTo>
                    <a:pt x="1043" y="2012"/>
                  </a:lnTo>
                  <a:lnTo>
                    <a:pt x="1046" y="2055"/>
                  </a:lnTo>
                  <a:lnTo>
                    <a:pt x="1046" y="2320"/>
                  </a:lnTo>
                  <a:lnTo>
                    <a:pt x="1043" y="2364"/>
                  </a:lnTo>
                  <a:lnTo>
                    <a:pt x="1033" y="2404"/>
                  </a:lnTo>
                  <a:lnTo>
                    <a:pt x="1017" y="2443"/>
                  </a:lnTo>
                  <a:lnTo>
                    <a:pt x="997" y="2476"/>
                  </a:lnTo>
                  <a:lnTo>
                    <a:pt x="971" y="2507"/>
                  </a:lnTo>
                  <a:lnTo>
                    <a:pt x="942" y="2533"/>
                  </a:lnTo>
                  <a:lnTo>
                    <a:pt x="908" y="2553"/>
                  </a:lnTo>
                  <a:lnTo>
                    <a:pt x="871" y="2570"/>
                  </a:lnTo>
                  <a:lnTo>
                    <a:pt x="831" y="2579"/>
                  </a:lnTo>
                  <a:lnTo>
                    <a:pt x="788" y="2583"/>
                  </a:lnTo>
                  <a:lnTo>
                    <a:pt x="615" y="2583"/>
                  </a:lnTo>
                  <a:lnTo>
                    <a:pt x="615" y="3320"/>
                  </a:lnTo>
                  <a:lnTo>
                    <a:pt x="669" y="3297"/>
                  </a:lnTo>
                  <a:lnTo>
                    <a:pt x="727" y="3275"/>
                  </a:lnTo>
                  <a:lnTo>
                    <a:pt x="793" y="3255"/>
                  </a:lnTo>
                  <a:lnTo>
                    <a:pt x="865" y="3237"/>
                  </a:lnTo>
                  <a:lnTo>
                    <a:pt x="941" y="3221"/>
                  </a:lnTo>
                  <a:lnTo>
                    <a:pt x="1022" y="3209"/>
                  </a:lnTo>
                  <a:lnTo>
                    <a:pt x="1108" y="3201"/>
                  </a:lnTo>
                  <a:lnTo>
                    <a:pt x="1198" y="3198"/>
                  </a:lnTo>
                  <a:lnTo>
                    <a:pt x="1299" y="3202"/>
                  </a:lnTo>
                  <a:lnTo>
                    <a:pt x="1401" y="3212"/>
                  </a:lnTo>
                  <a:lnTo>
                    <a:pt x="1502" y="3229"/>
                  </a:lnTo>
                  <a:lnTo>
                    <a:pt x="1603" y="3254"/>
                  </a:lnTo>
                  <a:lnTo>
                    <a:pt x="1704" y="3285"/>
                  </a:lnTo>
                  <a:lnTo>
                    <a:pt x="1804" y="3322"/>
                  </a:lnTo>
                  <a:lnTo>
                    <a:pt x="1804" y="1369"/>
                  </a:lnTo>
                  <a:lnTo>
                    <a:pt x="1789" y="1354"/>
                  </a:lnTo>
                  <a:lnTo>
                    <a:pt x="1775" y="1339"/>
                  </a:lnTo>
                  <a:lnTo>
                    <a:pt x="1762" y="1324"/>
                  </a:lnTo>
                  <a:lnTo>
                    <a:pt x="1725" y="1305"/>
                  </a:lnTo>
                  <a:lnTo>
                    <a:pt x="1682" y="1282"/>
                  </a:lnTo>
                  <a:lnTo>
                    <a:pt x="1635" y="1260"/>
                  </a:lnTo>
                  <a:lnTo>
                    <a:pt x="1584" y="1238"/>
                  </a:lnTo>
                  <a:lnTo>
                    <a:pt x="1527" y="1217"/>
                  </a:lnTo>
                  <a:lnTo>
                    <a:pt x="1466" y="1198"/>
                  </a:lnTo>
                  <a:lnTo>
                    <a:pt x="1403" y="1182"/>
                  </a:lnTo>
                  <a:lnTo>
                    <a:pt x="1336" y="1170"/>
                  </a:lnTo>
                  <a:lnTo>
                    <a:pt x="1265" y="1163"/>
                  </a:lnTo>
                  <a:lnTo>
                    <a:pt x="1193" y="1159"/>
                  </a:lnTo>
                  <a:close/>
                  <a:moveTo>
                    <a:pt x="1947" y="0"/>
                  </a:moveTo>
                  <a:lnTo>
                    <a:pt x="2023" y="4"/>
                  </a:lnTo>
                  <a:lnTo>
                    <a:pt x="2097" y="15"/>
                  </a:lnTo>
                  <a:lnTo>
                    <a:pt x="2168" y="32"/>
                  </a:lnTo>
                  <a:lnTo>
                    <a:pt x="2237" y="56"/>
                  </a:lnTo>
                  <a:lnTo>
                    <a:pt x="2302" y="86"/>
                  </a:lnTo>
                  <a:lnTo>
                    <a:pt x="2366" y="122"/>
                  </a:lnTo>
                  <a:lnTo>
                    <a:pt x="2424" y="163"/>
                  </a:lnTo>
                  <a:lnTo>
                    <a:pt x="2478" y="208"/>
                  </a:lnTo>
                  <a:lnTo>
                    <a:pt x="2529" y="259"/>
                  </a:lnTo>
                  <a:lnTo>
                    <a:pt x="2574" y="314"/>
                  </a:lnTo>
                  <a:lnTo>
                    <a:pt x="2614" y="374"/>
                  </a:lnTo>
                  <a:lnTo>
                    <a:pt x="2650" y="437"/>
                  </a:lnTo>
                  <a:lnTo>
                    <a:pt x="2679" y="503"/>
                  </a:lnTo>
                  <a:lnTo>
                    <a:pt x="2704" y="572"/>
                  </a:lnTo>
                  <a:lnTo>
                    <a:pt x="2721" y="645"/>
                  </a:lnTo>
                  <a:lnTo>
                    <a:pt x="2730" y="719"/>
                  </a:lnTo>
                  <a:lnTo>
                    <a:pt x="2734" y="795"/>
                  </a:lnTo>
                  <a:lnTo>
                    <a:pt x="2733" y="846"/>
                  </a:lnTo>
                  <a:lnTo>
                    <a:pt x="2728" y="895"/>
                  </a:lnTo>
                  <a:lnTo>
                    <a:pt x="2757" y="894"/>
                  </a:lnTo>
                  <a:lnTo>
                    <a:pt x="2851" y="898"/>
                  </a:lnTo>
                  <a:lnTo>
                    <a:pt x="2945" y="909"/>
                  </a:lnTo>
                  <a:lnTo>
                    <a:pt x="3037" y="927"/>
                  </a:lnTo>
                  <a:lnTo>
                    <a:pt x="3127" y="953"/>
                  </a:lnTo>
                  <a:lnTo>
                    <a:pt x="3215" y="986"/>
                  </a:lnTo>
                  <a:lnTo>
                    <a:pt x="3301" y="1027"/>
                  </a:lnTo>
                  <a:lnTo>
                    <a:pt x="3387" y="1075"/>
                  </a:lnTo>
                  <a:lnTo>
                    <a:pt x="3470" y="1131"/>
                  </a:lnTo>
                  <a:lnTo>
                    <a:pt x="3551" y="1194"/>
                  </a:lnTo>
                  <a:lnTo>
                    <a:pt x="3572" y="1215"/>
                  </a:lnTo>
                  <a:lnTo>
                    <a:pt x="3587" y="1239"/>
                  </a:lnTo>
                  <a:lnTo>
                    <a:pt x="3597" y="1268"/>
                  </a:lnTo>
                  <a:lnTo>
                    <a:pt x="3599" y="1296"/>
                  </a:lnTo>
                  <a:lnTo>
                    <a:pt x="3599" y="1787"/>
                  </a:lnTo>
                  <a:lnTo>
                    <a:pt x="3761" y="1787"/>
                  </a:lnTo>
                  <a:lnTo>
                    <a:pt x="3804" y="1790"/>
                  </a:lnTo>
                  <a:lnTo>
                    <a:pt x="3844" y="1801"/>
                  </a:lnTo>
                  <a:lnTo>
                    <a:pt x="3882" y="1817"/>
                  </a:lnTo>
                  <a:lnTo>
                    <a:pt x="3916" y="1840"/>
                  </a:lnTo>
                  <a:lnTo>
                    <a:pt x="3947" y="1867"/>
                  </a:lnTo>
                  <a:lnTo>
                    <a:pt x="3972" y="1898"/>
                  </a:lnTo>
                  <a:lnTo>
                    <a:pt x="3993" y="1933"/>
                  </a:lnTo>
                  <a:lnTo>
                    <a:pt x="4009" y="1972"/>
                  </a:lnTo>
                  <a:lnTo>
                    <a:pt x="4019" y="2012"/>
                  </a:lnTo>
                  <a:lnTo>
                    <a:pt x="4022" y="2055"/>
                  </a:lnTo>
                  <a:lnTo>
                    <a:pt x="4022" y="2320"/>
                  </a:lnTo>
                  <a:lnTo>
                    <a:pt x="4019" y="2364"/>
                  </a:lnTo>
                  <a:lnTo>
                    <a:pt x="4009" y="2404"/>
                  </a:lnTo>
                  <a:lnTo>
                    <a:pt x="3993" y="2443"/>
                  </a:lnTo>
                  <a:lnTo>
                    <a:pt x="3972" y="2476"/>
                  </a:lnTo>
                  <a:lnTo>
                    <a:pt x="3947" y="2507"/>
                  </a:lnTo>
                  <a:lnTo>
                    <a:pt x="3916" y="2533"/>
                  </a:lnTo>
                  <a:lnTo>
                    <a:pt x="3882" y="2553"/>
                  </a:lnTo>
                  <a:lnTo>
                    <a:pt x="3844" y="2570"/>
                  </a:lnTo>
                  <a:lnTo>
                    <a:pt x="3804" y="2579"/>
                  </a:lnTo>
                  <a:lnTo>
                    <a:pt x="3761" y="2583"/>
                  </a:lnTo>
                  <a:lnTo>
                    <a:pt x="3599" y="2583"/>
                  </a:lnTo>
                  <a:lnTo>
                    <a:pt x="3599" y="3541"/>
                  </a:lnTo>
                  <a:lnTo>
                    <a:pt x="3597" y="3572"/>
                  </a:lnTo>
                  <a:lnTo>
                    <a:pt x="3587" y="3599"/>
                  </a:lnTo>
                  <a:lnTo>
                    <a:pt x="3572" y="3624"/>
                  </a:lnTo>
                  <a:lnTo>
                    <a:pt x="3551" y="3645"/>
                  </a:lnTo>
                  <a:lnTo>
                    <a:pt x="3527" y="3661"/>
                  </a:lnTo>
                  <a:lnTo>
                    <a:pt x="3499" y="3671"/>
                  </a:lnTo>
                  <a:lnTo>
                    <a:pt x="3468" y="3674"/>
                  </a:lnTo>
                  <a:lnTo>
                    <a:pt x="3442" y="3672"/>
                  </a:lnTo>
                  <a:lnTo>
                    <a:pt x="3415" y="3663"/>
                  </a:lnTo>
                  <a:lnTo>
                    <a:pt x="3390" y="3648"/>
                  </a:lnTo>
                  <a:lnTo>
                    <a:pt x="3388" y="3646"/>
                  </a:lnTo>
                  <a:lnTo>
                    <a:pt x="3379" y="3641"/>
                  </a:lnTo>
                  <a:lnTo>
                    <a:pt x="3366" y="3632"/>
                  </a:lnTo>
                  <a:lnTo>
                    <a:pt x="3348" y="3621"/>
                  </a:lnTo>
                  <a:lnTo>
                    <a:pt x="3326" y="3609"/>
                  </a:lnTo>
                  <a:lnTo>
                    <a:pt x="3299" y="3594"/>
                  </a:lnTo>
                  <a:lnTo>
                    <a:pt x="3267" y="3579"/>
                  </a:lnTo>
                  <a:lnTo>
                    <a:pt x="3232" y="3563"/>
                  </a:lnTo>
                  <a:lnTo>
                    <a:pt x="3193" y="3547"/>
                  </a:lnTo>
                  <a:lnTo>
                    <a:pt x="3150" y="3531"/>
                  </a:lnTo>
                  <a:lnTo>
                    <a:pt x="3104" y="3515"/>
                  </a:lnTo>
                  <a:lnTo>
                    <a:pt x="3052" y="3502"/>
                  </a:lnTo>
                  <a:lnTo>
                    <a:pt x="2999" y="3489"/>
                  </a:lnTo>
                  <a:lnTo>
                    <a:pt x="2943" y="3478"/>
                  </a:lnTo>
                  <a:lnTo>
                    <a:pt x="2882" y="3471"/>
                  </a:lnTo>
                  <a:lnTo>
                    <a:pt x="2819" y="3466"/>
                  </a:lnTo>
                  <a:lnTo>
                    <a:pt x="2752" y="3463"/>
                  </a:lnTo>
                  <a:lnTo>
                    <a:pt x="2656" y="3467"/>
                  </a:lnTo>
                  <a:lnTo>
                    <a:pt x="2560" y="3478"/>
                  </a:lnTo>
                  <a:lnTo>
                    <a:pt x="2463" y="3498"/>
                  </a:lnTo>
                  <a:lnTo>
                    <a:pt x="2366" y="3524"/>
                  </a:lnTo>
                  <a:lnTo>
                    <a:pt x="2269" y="3558"/>
                  </a:lnTo>
                  <a:lnTo>
                    <a:pt x="2173" y="3599"/>
                  </a:lnTo>
                  <a:lnTo>
                    <a:pt x="2078" y="3647"/>
                  </a:lnTo>
                  <a:lnTo>
                    <a:pt x="2062" y="3655"/>
                  </a:lnTo>
                  <a:lnTo>
                    <a:pt x="2042" y="3662"/>
                  </a:lnTo>
                  <a:lnTo>
                    <a:pt x="2018" y="3667"/>
                  </a:lnTo>
                  <a:lnTo>
                    <a:pt x="1991" y="3671"/>
                  </a:lnTo>
                  <a:lnTo>
                    <a:pt x="1962" y="3672"/>
                  </a:lnTo>
                  <a:lnTo>
                    <a:pt x="1931" y="3669"/>
                  </a:lnTo>
                  <a:lnTo>
                    <a:pt x="1901" y="3661"/>
                  </a:lnTo>
                  <a:lnTo>
                    <a:pt x="1870" y="3647"/>
                  </a:lnTo>
                  <a:lnTo>
                    <a:pt x="1775" y="3598"/>
                  </a:lnTo>
                  <a:lnTo>
                    <a:pt x="1679" y="3556"/>
                  </a:lnTo>
                  <a:lnTo>
                    <a:pt x="1582" y="3523"/>
                  </a:lnTo>
                  <a:lnTo>
                    <a:pt x="1486" y="3497"/>
                  </a:lnTo>
                  <a:lnTo>
                    <a:pt x="1388" y="3478"/>
                  </a:lnTo>
                  <a:lnTo>
                    <a:pt x="1292" y="3467"/>
                  </a:lnTo>
                  <a:lnTo>
                    <a:pt x="1196" y="3463"/>
                  </a:lnTo>
                  <a:lnTo>
                    <a:pt x="1129" y="3466"/>
                  </a:lnTo>
                  <a:lnTo>
                    <a:pt x="1064" y="3471"/>
                  </a:lnTo>
                  <a:lnTo>
                    <a:pt x="1004" y="3478"/>
                  </a:lnTo>
                  <a:lnTo>
                    <a:pt x="946" y="3489"/>
                  </a:lnTo>
                  <a:lnTo>
                    <a:pt x="892" y="3502"/>
                  </a:lnTo>
                  <a:lnTo>
                    <a:pt x="842" y="3516"/>
                  </a:lnTo>
                  <a:lnTo>
                    <a:pt x="794" y="3531"/>
                  </a:lnTo>
                  <a:lnTo>
                    <a:pt x="752" y="3547"/>
                  </a:lnTo>
                  <a:lnTo>
                    <a:pt x="712" y="3563"/>
                  </a:lnTo>
                  <a:lnTo>
                    <a:pt x="678" y="3579"/>
                  </a:lnTo>
                  <a:lnTo>
                    <a:pt x="647" y="3594"/>
                  </a:lnTo>
                  <a:lnTo>
                    <a:pt x="621" y="3609"/>
                  </a:lnTo>
                  <a:lnTo>
                    <a:pt x="599" y="3621"/>
                  </a:lnTo>
                  <a:lnTo>
                    <a:pt x="581" y="3632"/>
                  </a:lnTo>
                  <a:lnTo>
                    <a:pt x="569" y="3641"/>
                  </a:lnTo>
                  <a:lnTo>
                    <a:pt x="560" y="3646"/>
                  </a:lnTo>
                  <a:lnTo>
                    <a:pt x="558" y="3647"/>
                  </a:lnTo>
                  <a:lnTo>
                    <a:pt x="533" y="3663"/>
                  </a:lnTo>
                  <a:lnTo>
                    <a:pt x="506" y="3672"/>
                  </a:lnTo>
                  <a:lnTo>
                    <a:pt x="478" y="3674"/>
                  </a:lnTo>
                  <a:lnTo>
                    <a:pt x="449" y="3671"/>
                  </a:lnTo>
                  <a:lnTo>
                    <a:pt x="420" y="3661"/>
                  </a:lnTo>
                  <a:lnTo>
                    <a:pt x="395" y="3645"/>
                  </a:lnTo>
                  <a:lnTo>
                    <a:pt x="375" y="3624"/>
                  </a:lnTo>
                  <a:lnTo>
                    <a:pt x="359" y="3599"/>
                  </a:lnTo>
                  <a:lnTo>
                    <a:pt x="349" y="3572"/>
                  </a:lnTo>
                  <a:lnTo>
                    <a:pt x="345" y="3541"/>
                  </a:lnTo>
                  <a:lnTo>
                    <a:pt x="345" y="2583"/>
                  </a:lnTo>
                  <a:lnTo>
                    <a:pt x="264" y="2583"/>
                  </a:lnTo>
                  <a:lnTo>
                    <a:pt x="221" y="2579"/>
                  </a:lnTo>
                  <a:lnTo>
                    <a:pt x="181" y="2570"/>
                  </a:lnTo>
                  <a:lnTo>
                    <a:pt x="143" y="2553"/>
                  </a:lnTo>
                  <a:lnTo>
                    <a:pt x="109" y="2533"/>
                  </a:lnTo>
                  <a:lnTo>
                    <a:pt x="77" y="2507"/>
                  </a:lnTo>
                  <a:lnTo>
                    <a:pt x="51" y="2476"/>
                  </a:lnTo>
                  <a:lnTo>
                    <a:pt x="29" y="2443"/>
                  </a:lnTo>
                  <a:lnTo>
                    <a:pt x="13" y="2404"/>
                  </a:lnTo>
                  <a:lnTo>
                    <a:pt x="4" y="2364"/>
                  </a:lnTo>
                  <a:lnTo>
                    <a:pt x="0" y="2320"/>
                  </a:lnTo>
                  <a:lnTo>
                    <a:pt x="0" y="2055"/>
                  </a:lnTo>
                  <a:lnTo>
                    <a:pt x="4" y="2012"/>
                  </a:lnTo>
                  <a:lnTo>
                    <a:pt x="13" y="1972"/>
                  </a:lnTo>
                  <a:lnTo>
                    <a:pt x="29" y="1933"/>
                  </a:lnTo>
                  <a:lnTo>
                    <a:pt x="51" y="1899"/>
                  </a:lnTo>
                  <a:lnTo>
                    <a:pt x="77" y="1867"/>
                  </a:lnTo>
                  <a:lnTo>
                    <a:pt x="109" y="1840"/>
                  </a:lnTo>
                  <a:lnTo>
                    <a:pt x="143" y="1817"/>
                  </a:lnTo>
                  <a:lnTo>
                    <a:pt x="181" y="1801"/>
                  </a:lnTo>
                  <a:lnTo>
                    <a:pt x="221" y="1792"/>
                  </a:lnTo>
                  <a:lnTo>
                    <a:pt x="264" y="1788"/>
                  </a:lnTo>
                  <a:lnTo>
                    <a:pt x="345" y="1788"/>
                  </a:lnTo>
                  <a:lnTo>
                    <a:pt x="345" y="1297"/>
                  </a:lnTo>
                  <a:lnTo>
                    <a:pt x="349" y="1268"/>
                  </a:lnTo>
                  <a:lnTo>
                    <a:pt x="359" y="1239"/>
                  </a:lnTo>
                  <a:lnTo>
                    <a:pt x="375" y="1215"/>
                  </a:lnTo>
                  <a:lnTo>
                    <a:pt x="395" y="1194"/>
                  </a:lnTo>
                  <a:lnTo>
                    <a:pt x="475" y="1133"/>
                  </a:lnTo>
                  <a:lnTo>
                    <a:pt x="555" y="1079"/>
                  </a:lnTo>
                  <a:lnTo>
                    <a:pt x="638" y="1032"/>
                  </a:lnTo>
                  <a:lnTo>
                    <a:pt x="722" y="991"/>
                  </a:lnTo>
                  <a:lnTo>
                    <a:pt x="808" y="958"/>
                  </a:lnTo>
                  <a:lnTo>
                    <a:pt x="895" y="932"/>
                  </a:lnTo>
                  <a:lnTo>
                    <a:pt x="985" y="912"/>
                  </a:lnTo>
                  <a:lnTo>
                    <a:pt x="1075" y="900"/>
                  </a:lnTo>
                  <a:lnTo>
                    <a:pt x="1166" y="894"/>
                  </a:lnTo>
                  <a:lnTo>
                    <a:pt x="1161" y="846"/>
                  </a:lnTo>
                  <a:lnTo>
                    <a:pt x="1160" y="795"/>
                  </a:lnTo>
                  <a:lnTo>
                    <a:pt x="1164" y="719"/>
                  </a:lnTo>
                  <a:lnTo>
                    <a:pt x="1174" y="645"/>
                  </a:lnTo>
                  <a:lnTo>
                    <a:pt x="1192" y="572"/>
                  </a:lnTo>
                  <a:lnTo>
                    <a:pt x="1215" y="503"/>
                  </a:lnTo>
                  <a:lnTo>
                    <a:pt x="1244" y="437"/>
                  </a:lnTo>
                  <a:lnTo>
                    <a:pt x="1280" y="374"/>
                  </a:lnTo>
                  <a:lnTo>
                    <a:pt x="1320" y="314"/>
                  </a:lnTo>
                  <a:lnTo>
                    <a:pt x="1366" y="259"/>
                  </a:lnTo>
                  <a:lnTo>
                    <a:pt x="1416" y="208"/>
                  </a:lnTo>
                  <a:lnTo>
                    <a:pt x="1471" y="163"/>
                  </a:lnTo>
                  <a:lnTo>
                    <a:pt x="1530" y="122"/>
                  </a:lnTo>
                  <a:lnTo>
                    <a:pt x="1592" y="86"/>
                  </a:lnTo>
                  <a:lnTo>
                    <a:pt x="1657" y="56"/>
                  </a:lnTo>
                  <a:lnTo>
                    <a:pt x="1726" y="32"/>
                  </a:lnTo>
                  <a:lnTo>
                    <a:pt x="1797" y="15"/>
                  </a:lnTo>
                  <a:lnTo>
                    <a:pt x="1871" y="4"/>
                  </a:lnTo>
                  <a:lnTo>
                    <a:pt x="19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9" name="Rectangle 78"/>
          <p:cNvSpPr/>
          <p:nvPr/>
        </p:nvSpPr>
        <p:spPr>
          <a:xfrm>
            <a:off x="9240136" y="3974617"/>
            <a:ext cx="2783709" cy="1200329"/>
          </a:xfrm>
          <a:prstGeom prst="rect">
            <a:avLst/>
          </a:prstGeom>
        </p:spPr>
        <p:txBody>
          <a:bodyPr wrap="square">
            <a:spAutoFit/>
          </a:bodyPr>
          <a:lstStyle/>
          <a:p>
            <a:pPr algn="ctr"/>
            <a:r>
              <a:rPr lang="en-US" dirty="0"/>
              <a:t>Collect and provide financial and performance data for the recipient to include in its reports to LG</a:t>
            </a: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0" y="0"/>
            <a:ext cx="12192000" cy="1571219"/>
            <a:chOff x="0" y="0"/>
            <a:chExt cx="12192000" cy="1571219"/>
          </a:xfrm>
        </p:grpSpPr>
        <p:sp>
          <p:nvSpPr>
            <p:cNvPr id="53" name="Rectangle 5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84" name="Rectangle 8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chemeClr val="bg1"/>
                </a:solidFill>
                <a:latin typeface="Arial" panose="020B0604020202020204" pitchFamily="34" charset="0"/>
                <a:cs typeface="Arial" panose="020B0604020202020204" pitchFamily="34" charset="0"/>
              </a:endParaRPr>
            </a:p>
          </p:txBody>
        </p:sp>
      </p:grpSp>
      <p:sp>
        <p:nvSpPr>
          <p:cNvPr id="43" name="Title 1">
            <a:extLst>
              <a:ext uri="{FF2B5EF4-FFF2-40B4-BE49-F238E27FC236}">
                <a16:creationId xmlns:a16="http://schemas.microsoft.com/office/drawing/2014/main" id="{470FE919-2079-A84D-966E-DB8813785235}"/>
              </a:ext>
            </a:extLst>
          </p:cNvPr>
          <p:cNvSpPr txBox="1">
            <a:spLocks/>
          </p:cNvSpPr>
          <p:nvPr/>
        </p:nvSpPr>
        <p:spPr>
          <a:xfrm>
            <a:off x="984723" y="228245"/>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rPr>
              <a:t>Recipient (Local Government) / Subrecipient Relationship</a:t>
            </a:r>
          </a:p>
        </p:txBody>
      </p:sp>
      <p:pic>
        <p:nvPicPr>
          <p:cNvPr id="5" name="Graphic 4" descr="Alterations &amp; Tailoring with solid fill">
            <a:extLst>
              <a:ext uri="{FF2B5EF4-FFF2-40B4-BE49-F238E27FC236}">
                <a16:creationId xmlns:a16="http://schemas.microsoft.com/office/drawing/2014/main" id="{B4737568-8F8F-134E-A486-BA449AADF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272" y="2709122"/>
            <a:ext cx="914400" cy="914400"/>
          </a:xfrm>
          <a:prstGeom prst="rect">
            <a:avLst/>
          </a:prstGeom>
        </p:spPr>
      </p:pic>
      <p:pic>
        <p:nvPicPr>
          <p:cNvPr id="7" name="Graphic 6" descr="Paper with solid fill">
            <a:extLst>
              <a:ext uri="{FF2B5EF4-FFF2-40B4-BE49-F238E27FC236}">
                <a16:creationId xmlns:a16="http://schemas.microsoft.com/office/drawing/2014/main" id="{574FD1C0-A733-504E-B9B2-7A5C2D950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791" y="2654176"/>
            <a:ext cx="914400" cy="914400"/>
          </a:xfrm>
          <a:prstGeom prst="rect">
            <a:avLst/>
          </a:prstGeom>
        </p:spPr>
      </p:pic>
      <p:sp>
        <p:nvSpPr>
          <p:cNvPr id="8" name="Rectangle 7">
            <a:extLst>
              <a:ext uri="{FF2B5EF4-FFF2-40B4-BE49-F238E27FC236}">
                <a16:creationId xmlns:a16="http://schemas.microsoft.com/office/drawing/2014/main" id="{D1D0E9E0-8EF1-844F-8332-DFBD90189529}"/>
              </a:ext>
            </a:extLst>
          </p:cNvPr>
          <p:cNvSpPr/>
          <p:nvPr/>
        </p:nvSpPr>
        <p:spPr>
          <a:xfrm>
            <a:off x="3186366" y="1607460"/>
            <a:ext cx="5555777" cy="551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lumOff val="50000"/>
                  </a:schemeClr>
                </a:solidFill>
              </a:rPr>
              <a:t>A Subrecipient must:</a:t>
            </a:r>
          </a:p>
        </p:txBody>
      </p:sp>
    </p:spTree>
    <p:extLst>
      <p:ext uri="{BB962C8B-B14F-4D97-AF65-F5344CB8AC3E}">
        <p14:creationId xmlns:p14="http://schemas.microsoft.com/office/powerpoint/2010/main" val="26971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C66E98-FE80-D646-BE1F-7727B75DDEBD}"/>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B24FDA6-6C03-DF48-8B09-B16524B9082B}"/>
              </a:ext>
            </a:extLst>
          </p:cNvPr>
          <p:cNvSpPr>
            <a:spLocks noGrp="1"/>
          </p:cNvSpPr>
          <p:nvPr>
            <p:ph type="title"/>
          </p:nvPr>
        </p:nvSpPr>
        <p:spPr>
          <a:xfrm>
            <a:off x="-838201" y="108104"/>
            <a:ext cx="10515600" cy="1325563"/>
          </a:xfrm>
        </p:spPr>
        <p:txBody>
          <a:bodyPr>
            <a:normAutofit/>
          </a:bodyPr>
          <a:lstStyle/>
          <a:p>
            <a:pPr algn="ctr"/>
            <a:r>
              <a:rPr lang="en-US" sz="4800" dirty="0">
                <a:solidFill>
                  <a:schemeClr val="bg1"/>
                </a:solidFill>
              </a:rPr>
              <a:t>Subrecipient Risk Assessment</a:t>
            </a:r>
          </a:p>
        </p:txBody>
      </p:sp>
      <p:sp>
        <p:nvSpPr>
          <p:cNvPr id="4" name="TextBox 3">
            <a:extLst>
              <a:ext uri="{FF2B5EF4-FFF2-40B4-BE49-F238E27FC236}">
                <a16:creationId xmlns:a16="http://schemas.microsoft.com/office/drawing/2014/main" id="{AF4E475C-FE9D-4544-869B-AD7D0E78201E}"/>
              </a:ext>
            </a:extLst>
          </p:cNvPr>
          <p:cNvSpPr txBox="1"/>
          <p:nvPr/>
        </p:nvSpPr>
        <p:spPr>
          <a:xfrm rot="16200000">
            <a:off x="-1680316" y="4180339"/>
            <a:ext cx="4253501" cy="584775"/>
          </a:xfrm>
          <a:prstGeom prst="rect">
            <a:avLst/>
          </a:prstGeom>
          <a:noFill/>
        </p:spPr>
        <p:txBody>
          <a:bodyPr wrap="square" rtlCol="0">
            <a:spAutoFit/>
          </a:bodyPr>
          <a:lstStyle/>
          <a:p>
            <a:pPr algn="ctr"/>
            <a:r>
              <a:rPr lang="en-US" sz="3200" dirty="0"/>
              <a:t>Risk Assessment</a:t>
            </a:r>
          </a:p>
        </p:txBody>
      </p:sp>
      <p:sp>
        <p:nvSpPr>
          <p:cNvPr id="5" name="Rectangle 4">
            <a:extLst>
              <a:ext uri="{FF2B5EF4-FFF2-40B4-BE49-F238E27FC236}">
                <a16:creationId xmlns:a16="http://schemas.microsoft.com/office/drawing/2014/main" id="{B1852351-6FDD-AB4D-852B-B060056BAA1A}"/>
              </a:ext>
            </a:extLst>
          </p:cNvPr>
          <p:cNvSpPr/>
          <p:nvPr/>
        </p:nvSpPr>
        <p:spPr>
          <a:xfrm>
            <a:off x="1755168" y="2543290"/>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PRIOR AWARD EXPERIENCE</a:t>
            </a:r>
          </a:p>
        </p:txBody>
      </p:sp>
      <p:sp>
        <p:nvSpPr>
          <p:cNvPr id="6" name="Rectangle 5">
            <a:extLst>
              <a:ext uri="{FF2B5EF4-FFF2-40B4-BE49-F238E27FC236}">
                <a16:creationId xmlns:a16="http://schemas.microsoft.com/office/drawing/2014/main" id="{0B139E19-A6ED-634B-A6CD-170CE356D3AA}"/>
              </a:ext>
            </a:extLst>
          </p:cNvPr>
          <p:cNvSpPr/>
          <p:nvPr/>
        </p:nvSpPr>
        <p:spPr>
          <a:xfrm>
            <a:off x="1755168" y="3605793"/>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PRIOR AUDIT EXPERIENCE</a:t>
            </a:r>
          </a:p>
        </p:txBody>
      </p:sp>
      <p:sp>
        <p:nvSpPr>
          <p:cNvPr id="7" name="Rectangle 6">
            <a:extLst>
              <a:ext uri="{FF2B5EF4-FFF2-40B4-BE49-F238E27FC236}">
                <a16:creationId xmlns:a16="http://schemas.microsoft.com/office/drawing/2014/main" id="{4C96CB31-1E52-654C-9996-9B16B5792E07}"/>
              </a:ext>
            </a:extLst>
          </p:cNvPr>
          <p:cNvSpPr/>
          <p:nvPr/>
        </p:nvSpPr>
        <p:spPr>
          <a:xfrm>
            <a:off x="1755168" y="4714999"/>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STAFFING &amp; SYSTEMS</a:t>
            </a:r>
          </a:p>
        </p:txBody>
      </p:sp>
      <p:sp>
        <p:nvSpPr>
          <p:cNvPr id="8" name="Rectangle 7">
            <a:extLst>
              <a:ext uri="{FF2B5EF4-FFF2-40B4-BE49-F238E27FC236}">
                <a16:creationId xmlns:a16="http://schemas.microsoft.com/office/drawing/2014/main" id="{78E58910-515F-E248-BF90-58128D15257B}"/>
              </a:ext>
            </a:extLst>
          </p:cNvPr>
          <p:cNvSpPr/>
          <p:nvPr/>
        </p:nvSpPr>
        <p:spPr>
          <a:xfrm>
            <a:off x="1755168" y="5793616"/>
            <a:ext cx="1530850" cy="894322"/>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EXTENT OF ANY FEDERAL MONITORING</a:t>
            </a:r>
          </a:p>
        </p:txBody>
      </p:sp>
      <p:sp>
        <p:nvSpPr>
          <p:cNvPr id="9" name="TextBox 8">
            <a:extLst>
              <a:ext uri="{FF2B5EF4-FFF2-40B4-BE49-F238E27FC236}">
                <a16:creationId xmlns:a16="http://schemas.microsoft.com/office/drawing/2014/main" id="{ABDF6763-0C7E-844A-AF83-AE57111FB2CD}"/>
              </a:ext>
            </a:extLst>
          </p:cNvPr>
          <p:cNvSpPr txBox="1"/>
          <p:nvPr/>
        </p:nvSpPr>
        <p:spPr>
          <a:xfrm>
            <a:off x="3513762" y="2458659"/>
            <a:ext cx="7840038" cy="923330"/>
          </a:xfrm>
          <a:prstGeom prst="rect">
            <a:avLst/>
          </a:prstGeom>
          <a:noFill/>
        </p:spPr>
        <p:txBody>
          <a:bodyPr wrap="square" rtlCol="0">
            <a:spAutoFit/>
          </a:bodyPr>
          <a:lstStyle/>
          <a:p>
            <a:r>
              <a:rPr lang="en-US" dirty="0">
                <a:solidFill>
                  <a:schemeClr val="tx1">
                    <a:lumMod val="65000"/>
                    <a:lumOff val="35000"/>
                  </a:schemeClr>
                </a:solidFill>
              </a:rPr>
              <a:t>How familiar is State agency with entity?</a:t>
            </a:r>
          </a:p>
          <a:p>
            <a:r>
              <a:rPr lang="en-US" dirty="0">
                <a:solidFill>
                  <a:schemeClr val="tx1">
                    <a:lumMod val="65000"/>
                    <a:lumOff val="35000"/>
                  </a:schemeClr>
                </a:solidFill>
              </a:rPr>
              <a:t>How much experience does entity have implementing federal award programs?</a:t>
            </a:r>
          </a:p>
          <a:p>
            <a:r>
              <a:rPr lang="en-US" dirty="0">
                <a:solidFill>
                  <a:schemeClr val="tx1">
                    <a:lumMod val="65000"/>
                    <a:lumOff val="35000"/>
                  </a:schemeClr>
                </a:solidFill>
              </a:rPr>
              <a:t>How does entity’s experience relate to current program size?</a:t>
            </a:r>
          </a:p>
        </p:txBody>
      </p:sp>
      <p:sp>
        <p:nvSpPr>
          <p:cNvPr id="10" name="TextBox 9">
            <a:extLst>
              <a:ext uri="{FF2B5EF4-FFF2-40B4-BE49-F238E27FC236}">
                <a16:creationId xmlns:a16="http://schemas.microsoft.com/office/drawing/2014/main" id="{59FB7C35-BE54-5F4D-A5EF-0B7EBAEFFAFC}"/>
              </a:ext>
            </a:extLst>
          </p:cNvPr>
          <p:cNvSpPr txBox="1"/>
          <p:nvPr/>
        </p:nvSpPr>
        <p:spPr>
          <a:xfrm>
            <a:off x="3513762" y="3607875"/>
            <a:ext cx="7099443" cy="646331"/>
          </a:xfrm>
          <a:prstGeom prst="rect">
            <a:avLst/>
          </a:prstGeom>
          <a:noFill/>
        </p:spPr>
        <p:txBody>
          <a:bodyPr wrap="square" rtlCol="0">
            <a:spAutoFit/>
          </a:bodyPr>
          <a:lstStyle/>
          <a:p>
            <a:r>
              <a:rPr lang="en-US" dirty="0">
                <a:solidFill>
                  <a:schemeClr val="tx1">
                    <a:lumMod val="65000"/>
                    <a:lumOff val="35000"/>
                  </a:schemeClr>
                </a:solidFill>
              </a:rPr>
              <a:t>Has entity had a single audit or other recent audits?</a:t>
            </a:r>
          </a:p>
          <a:p>
            <a:r>
              <a:rPr lang="en-US" dirty="0">
                <a:solidFill>
                  <a:schemeClr val="tx1">
                    <a:lumMod val="65000"/>
                    <a:lumOff val="35000"/>
                  </a:schemeClr>
                </a:solidFill>
              </a:rPr>
              <a:t>Have any valid audit findings been corrected or resolved?</a:t>
            </a:r>
          </a:p>
        </p:txBody>
      </p:sp>
      <p:sp>
        <p:nvSpPr>
          <p:cNvPr id="11" name="TextBox 10">
            <a:extLst>
              <a:ext uri="{FF2B5EF4-FFF2-40B4-BE49-F238E27FC236}">
                <a16:creationId xmlns:a16="http://schemas.microsoft.com/office/drawing/2014/main" id="{FA0FF269-2806-614E-B60E-CE971AAA0A61}"/>
              </a:ext>
            </a:extLst>
          </p:cNvPr>
          <p:cNvSpPr txBox="1"/>
          <p:nvPr/>
        </p:nvSpPr>
        <p:spPr>
          <a:xfrm>
            <a:off x="3513762" y="4551168"/>
            <a:ext cx="7840038" cy="1200329"/>
          </a:xfrm>
          <a:prstGeom prst="rect">
            <a:avLst/>
          </a:prstGeom>
          <a:noFill/>
        </p:spPr>
        <p:txBody>
          <a:bodyPr wrap="square" rtlCol="0">
            <a:spAutoFit/>
          </a:bodyPr>
          <a:lstStyle/>
          <a:p>
            <a:r>
              <a:rPr lang="en-US" dirty="0">
                <a:solidFill>
                  <a:schemeClr val="tx1">
                    <a:lumMod val="65000"/>
                    <a:lumOff val="35000"/>
                  </a:schemeClr>
                </a:solidFill>
              </a:rPr>
              <a:t>Does entity have personnel who are familiar with federal </a:t>
            </a:r>
            <a:r>
              <a:rPr lang="en-US" dirty="0" err="1">
                <a:solidFill>
                  <a:schemeClr val="tx1">
                    <a:lumMod val="65000"/>
                    <a:lumOff val="35000"/>
                  </a:schemeClr>
                </a:solidFill>
              </a:rPr>
              <a:t>req’ts</a:t>
            </a:r>
            <a:r>
              <a:rPr lang="en-US" dirty="0">
                <a:solidFill>
                  <a:schemeClr val="tx1">
                    <a:lumMod val="65000"/>
                    <a:lumOff val="35000"/>
                  </a:schemeClr>
                </a:solidFill>
              </a:rPr>
              <a:t>?</a:t>
            </a:r>
          </a:p>
          <a:p>
            <a:r>
              <a:rPr lang="en-US" dirty="0">
                <a:solidFill>
                  <a:schemeClr val="tx1">
                    <a:lumMod val="65000"/>
                    <a:lumOff val="35000"/>
                  </a:schemeClr>
                </a:solidFill>
              </a:rPr>
              <a:t>Does entity have seasoned finance directors and accounting staff?</a:t>
            </a:r>
          </a:p>
          <a:p>
            <a:r>
              <a:rPr lang="en-US" dirty="0">
                <a:solidFill>
                  <a:schemeClr val="tx1">
                    <a:lumMod val="65000"/>
                    <a:lumOff val="35000"/>
                  </a:schemeClr>
                </a:solidFill>
              </a:rPr>
              <a:t>Are entity’s systems for financial mgmt., purchasing, property mgmt., and records retention in place, well designed, and operational?</a:t>
            </a:r>
          </a:p>
        </p:txBody>
      </p:sp>
      <p:sp>
        <p:nvSpPr>
          <p:cNvPr id="12" name="TextBox 11">
            <a:extLst>
              <a:ext uri="{FF2B5EF4-FFF2-40B4-BE49-F238E27FC236}">
                <a16:creationId xmlns:a16="http://schemas.microsoft.com/office/drawing/2014/main" id="{5F424185-4EC7-964F-AA91-AC78D64B9BA9}"/>
              </a:ext>
            </a:extLst>
          </p:cNvPr>
          <p:cNvSpPr txBox="1"/>
          <p:nvPr/>
        </p:nvSpPr>
        <p:spPr>
          <a:xfrm>
            <a:off x="3513762" y="6006814"/>
            <a:ext cx="7840038" cy="369332"/>
          </a:xfrm>
          <a:prstGeom prst="rect">
            <a:avLst/>
          </a:prstGeom>
          <a:noFill/>
        </p:spPr>
        <p:txBody>
          <a:bodyPr wrap="square" rtlCol="0">
            <a:spAutoFit/>
          </a:bodyPr>
          <a:lstStyle/>
          <a:p>
            <a:r>
              <a:rPr lang="en-US" dirty="0">
                <a:solidFill>
                  <a:schemeClr val="tx1">
                    <a:lumMod val="65000"/>
                    <a:lumOff val="35000"/>
                  </a:schemeClr>
                </a:solidFill>
              </a:rPr>
              <a:t>Can State agency build on existing monitoring framework of other federal awards?</a:t>
            </a:r>
          </a:p>
        </p:txBody>
      </p:sp>
      <p:sp>
        <p:nvSpPr>
          <p:cNvPr id="13" name="Rectangle 12">
            <a:extLst>
              <a:ext uri="{FF2B5EF4-FFF2-40B4-BE49-F238E27FC236}">
                <a16:creationId xmlns:a16="http://schemas.microsoft.com/office/drawing/2014/main" id="{9529D0A1-3A0F-BA42-8706-CD49ED9E5354}"/>
              </a:ext>
            </a:extLst>
          </p:cNvPr>
          <p:cNvSpPr/>
          <p:nvPr/>
        </p:nvSpPr>
        <p:spPr>
          <a:xfrm>
            <a:off x="424664" y="1647091"/>
            <a:ext cx="11342669" cy="7381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 CHECK SAM.GOV AND DOCUMENT THAT ENTITY IS NOT DISBARRED OR SUSPENDED</a:t>
            </a:r>
          </a:p>
          <a:p>
            <a:pPr algn="ctr"/>
            <a:r>
              <a:rPr lang="en-US" sz="2400" dirty="0">
                <a:solidFill>
                  <a:schemeClr val="bg1"/>
                </a:solidFill>
              </a:rPr>
              <a:t>2. CHECK AND ADDRESS ANY CONFLICT OF INTEREST (</a:t>
            </a:r>
            <a:r>
              <a:rPr lang="en-US" sz="2400" dirty="0"/>
              <a:t>2 C.F.R. 200.318(c)(1))</a:t>
            </a:r>
            <a:r>
              <a:rPr lang="en-US" sz="2400" dirty="0">
                <a:solidFill>
                  <a:schemeClr val="bg1"/>
                </a:solidFill>
              </a:rPr>
              <a:t> </a:t>
            </a:r>
          </a:p>
        </p:txBody>
      </p:sp>
      <p:sp>
        <p:nvSpPr>
          <p:cNvPr id="14" name="Oval 13">
            <a:extLst>
              <a:ext uri="{FF2B5EF4-FFF2-40B4-BE49-F238E27FC236}">
                <a16:creationId xmlns:a16="http://schemas.microsoft.com/office/drawing/2014/main" id="{6D02E590-5911-DB4E-9E77-93DD05C95A0C}"/>
              </a:ext>
            </a:extLst>
          </p:cNvPr>
          <p:cNvSpPr/>
          <p:nvPr/>
        </p:nvSpPr>
        <p:spPr>
          <a:xfrm>
            <a:off x="913971" y="261859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C604E-BB4B-9A42-8AF7-FA81EF4EDB56}"/>
              </a:ext>
            </a:extLst>
          </p:cNvPr>
          <p:cNvSpPr/>
          <p:nvPr/>
        </p:nvSpPr>
        <p:spPr>
          <a:xfrm>
            <a:off x="900700" y="3635299"/>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8ECDB7-91B5-D347-9329-D6BE04C36652}"/>
              </a:ext>
            </a:extLst>
          </p:cNvPr>
          <p:cNvSpPr/>
          <p:nvPr/>
        </p:nvSpPr>
        <p:spPr>
          <a:xfrm>
            <a:off x="900700" y="472643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691707-2616-CF4C-912D-0DE0D0324B1D}"/>
              </a:ext>
            </a:extLst>
          </p:cNvPr>
          <p:cNvSpPr/>
          <p:nvPr/>
        </p:nvSpPr>
        <p:spPr>
          <a:xfrm>
            <a:off x="900700" y="580975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8ECBBD7A-911B-8742-A607-DAD93D823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9" y="2771111"/>
            <a:ext cx="435305" cy="435305"/>
          </a:xfrm>
          <a:prstGeom prst="rect">
            <a:avLst/>
          </a:prstGeom>
        </p:spPr>
      </p:pic>
      <p:pic>
        <p:nvPicPr>
          <p:cNvPr id="21" name="Graphic 20" descr="Checkmark with solid fill">
            <a:extLst>
              <a:ext uri="{FF2B5EF4-FFF2-40B4-BE49-F238E27FC236}">
                <a16:creationId xmlns:a16="http://schemas.microsoft.com/office/drawing/2014/main" id="{0A1589ED-4B0E-5F43-AB1C-5D3EE78CCB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680" y="3742598"/>
            <a:ext cx="435305" cy="435305"/>
          </a:xfrm>
          <a:prstGeom prst="rect">
            <a:avLst/>
          </a:prstGeom>
        </p:spPr>
      </p:pic>
      <p:pic>
        <p:nvPicPr>
          <p:cNvPr id="22" name="Graphic 21" descr="Checkmark with solid fill">
            <a:extLst>
              <a:ext uri="{FF2B5EF4-FFF2-40B4-BE49-F238E27FC236}">
                <a16:creationId xmlns:a16="http://schemas.microsoft.com/office/drawing/2014/main" id="{A9034AE2-6B0F-9343-86A1-9E31586B3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8" y="4851803"/>
            <a:ext cx="435305" cy="435305"/>
          </a:xfrm>
          <a:prstGeom prst="rect">
            <a:avLst/>
          </a:prstGeom>
        </p:spPr>
      </p:pic>
      <p:pic>
        <p:nvPicPr>
          <p:cNvPr id="23" name="Graphic 22" descr="Checkmark with solid fill">
            <a:extLst>
              <a:ext uri="{FF2B5EF4-FFF2-40B4-BE49-F238E27FC236}">
                <a16:creationId xmlns:a16="http://schemas.microsoft.com/office/drawing/2014/main" id="{EA62D1A3-A525-2A48-821D-B10687562C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409" y="5940841"/>
            <a:ext cx="435305" cy="435305"/>
          </a:xfrm>
          <a:prstGeom prst="rect">
            <a:avLst/>
          </a:prstGeom>
        </p:spPr>
      </p:pic>
      <p:sp>
        <p:nvSpPr>
          <p:cNvPr id="3" name="Rectangle 2">
            <a:extLst>
              <a:ext uri="{FF2B5EF4-FFF2-40B4-BE49-F238E27FC236}">
                <a16:creationId xmlns:a16="http://schemas.microsoft.com/office/drawing/2014/main" id="{527A8740-608F-B247-9AC1-DB745CF3708F}"/>
              </a:ext>
            </a:extLst>
          </p:cNvPr>
          <p:cNvSpPr/>
          <p:nvPr/>
        </p:nvSpPr>
        <p:spPr>
          <a:xfrm>
            <a:off x="8142514" y="124369"/>
            <a:ext cx="3842657" cy="1289403"/>
          </a:xfrm>
          <a:prstGeom prst="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Subrecipient must permit State agency and auditors to have access to the subrecipient's records and financial statements as necessary for the State agency to meet the risk assessment &amp; monitoring requirements</a:t>
            </a:r>
          </a:p>
        </p:txBody>
      </p:sp>
    </p:spTree>
    <p:extLst>
      <p:ext uri="{BB962C8B-B14F-4D97-AF65-F5344CB8AC3E}">
        <p14:creationId xmlns:p14="http://schemas.microsoft.com/office/powerpoint/2010/main" val="31806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8AC30-7F72-EA4C-81BC-5FC6D9071FBB}"/>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683505C7-3A7B-624C-94BC-A0F764E83766}"/>
              </a:ext>
            </a:extLst>
          </p:cNvPr>
          <p:cNvSpPr>
            <a:spLocks noGrp="1"/>
          </p:cNvSpPr>
          <p:nvPr>
            <p:ph type="title"/>
          </p:nvPr>
        </p:nvSpPr>
        <p:spPr>
          <a:xfrm>
            <a:off x="838200" y="162718"/>
            <a:ext cx="10515600" cy="1325563"/>
          </a:xfrm>
        </p:spPr>
        <p:txBody>
          <a:bodyPr/>
          <a:lstStyle/>
          <a:p>
            <a:pPr algn="ctr"/>
            <a:r>
              <a:rPr lang="en-US" dirty="0">
                <a:solidFill>
                  <a:schemeClr val="bg1"/>
                </a:solidFill>
              </a:rPr>
              <a:t>Sample Mapping of Risk Assessment to Additional Compliance</a:t>
            </a:r>
          </a:p>
        </p:txBody>
      </p:sp>
      <p:graphicFrame>
        <p:nvGraphicFramePr>
          <p:cNvPr id="5" name="Diagram 4">
            <a:extLst>
              <a:ext uri="{FF2B5EF4-FFF2-40B4-BE49-F238E27FC236}">
                <a16:creationId xmlns:a16="http://schemas.microsoft.com/office/drawing/2014/main" id="{8F7FD7DD-DAF6-6540-8B90-29986CE78E98}"/>
              </a:ext>
            </a:extLst>
          </p:cNvPr>
          <p:cNvGraphicFramePr/>
          <p:nvPr/>
        </p:nvGraphicFramePr>
        <p:xfrm>
          <a:off x="1836434" y="1650999"/>
          <a:ext cx="9296400" cy="530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rved Right Arrow 11">
            <a:extLst>
              <a:ext uri="{FF2B5EF4-FFF2-40B4-BE49-F238E27FC236}">
                <a16:creationId xmlns:a16="http://schemas.microsoft.com/office/drawing/2014/main" id="{058F9828-3B83-594A-82D0-0229FA50A4B2}"/>
              </a:ext>
            </a:extLst>
          </p:cNvPr>
          <p:cNvSpPr/>
          <p:nvPr/>
        </p:nvSpPr>
        <p:spPr>
          <a:xfrm>
            <a:off x="1112534" y="2435224"/>
            <a:ext cx="723900" cy="1893887"/>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a:extLst>
              <a:ext uri="{FF2B5EF4-FFF2-40B4-BE49-F238E27FC236}">
                <a16:creationId xmlns:a16="http://schemas.microsoft.com/office/drawing/2014/main" id="{8441A576-0959-3A4C-8B69-9DFA9ECEE7D5}"/>
              </a:ext>
            </a:extLst>
          </p:cNvPr>
          <p:cNvSpPr/>
          <p:nvPr/>
        </p:nvSpPr>
        <p:spPr>
          <a:xfrm>
            <a:off x="1112534" y="4329111"/>
            <a:ext cx="723900" cy="1774825"/>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87435CE4-7FDC-544E-BAB4-1A65E8BD8DBC}"/>
              </a:ext>
            </a:extLst>
          </p:cNvPr>
          <p:cNvSpPr txBox="1"/>
          <p:nvPr/>
        </p:nvSpPr>
        <p:spPr>
          <a:xfrm>
            <a:off x="191784" y="3766517"/>
            <a:ext cx="1485900" cy="1200329"/>
          </a:xfrm>
          <a:prstGeom prst="rect">
            <a:avLst/>
          </a:prstGeom>
          <a:noFill/>
        </p:spPr>
        <p:txBody>
          <a:bodyPr wrap="square" rtlCol="0">
            <a:spAutoFit/>
          </a:bodyPr>
          <a:lstStyle/>
          <a:p>
            <a:r>
              <a:rPr lang="en-US" sz="2400" dirty="0"/>
              <a:t>All the above PLUS</a:t>
            </a:r>
          </a:p>
        </p:txBody>
      </p:sp>
      <p:sp>
        <p:nvSpPr>
          <p:cNvPr id="4" name="Pentagon 3">
            <a:extLst>
              <a:ext uri="{FF2B5EF4-FFF2-40B4-BE49-F238E27FC236}">
                <a16:creationId xmlns:a16="http://schemas.microsoft.com/office/drawing/2014/main" id="{267309FE-9896-1848-8654-6A4F7E566F20}"/>
              </a:ext>
            </a:extLst>
          </p:cNvPr>
          <p:cNvSpPr/>
          <p:nvPr/>
        </p:nvSpPr>
        <p:spPr>
          <a:xfrm rot="754416" flipH="1">
            <a:off x="9207879" y="4556344"/>
            <a:ext cx="2811694" cy="189388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notify subrecipient of </a:t>
            </a:r>
            <a:r>
              <a:rPr lang="en-US" dirty="0" err="1"/>
              <a:t>add’l</a:t>
            </a:r>
            <a:r>
              <a:rPr lang="en-US" dirty="0"/>
              <a:t> </a:t>
            </a:r>
            <a:r>
              <a:rPr lang="en-US" dirty="0" err="1"/>
              <a:t>req’ts</a:t>
            </a:r>
            <a:r>
              <a:rPr lang="en-US" dirty="0"/>
              <a:t> in subaward and state reason for them</a:t>
            </a:r>
          </a:p>
        </p:txBody>
      </p:sp>
      <p:sp>
        <p:nvSpPr>
          <p:cNvPr id="11" name="Pentagon 10">
            <a:extLst>
              <a:ext uri="{FF2B5EF4-FFF2-40B4-BE49-F238E27FC236}">
                <a16:creationId xmlns:a16="http://schemas.microsoft.com/office/drawing/2014/main" id="{CEB84D8B-F3B4-E548-9C9B-00DA067B66AE}"/>
              </a:ext>
            </a:extLst>
          </p:cNvPr>
          <p:cNvSpPr/>
          <p:nvPr/>
        </p:nvSpPr>
        <p:spPr>
          <a:xfrm rot="754416" flipH="1">
            <a:off x="9564796" y="2577801"/>
            <a:ext cx="2811694" cy="70625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Minimum </a:t>
            </a:r>
            <a:r>
              <a:rPr lang="en-US" dirty="0" err="1"/>
              <a:t>req’ts</a:t>
            </a:r>
            <a:endParaRPr lang="en-US" dirty="0"/>
          </a:p>
        </p:txBody>
      </p:sp>
    </p:spTree>
    <p:extLst>
      <p:ext uri="{BB962C8B-B14F-4D97-AF65-F5344CB8AC3E}">
        <p14:creationId xmlns:p14="http://schemas.microsoft.com/office/powerpoint/2010/main" val="12729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4"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73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6" y="1831506"/>
            <a:ext cx="5935289" cy="4112094"/>
          </a:xfrm>
          <a:prstGeom prst="rect">
            <a:avLst/>
          </a:prstGeom>
          <a:noFill/>
          <a:ln>
            <a:noFill/>
          </a:ln>
        </p:spPr>
      </p:sp>
      <p:sp>
        <p:nvSpPr>
          <p:cNvPr id="10" name="Freeform 9"/>
          <p:cNvSpPr/>
          <p:nvPr/>
        </p:nvSpPr>
        <p:spPr>
          <a:xfrm>
            <a:off x="4973551" y="2747089"/>
            <a:ext cx="2244896" cy="2280927"/>
          </a:xfrm>
          <a:custGeom>
            <a:avLst/>
            <a:gdLst>
              <a:gd name="connsiteX0" fmla="*/ 0 w 2627579"/>
              <a:gd name="connsiteY0" fmla="*/ 1313790 h 2627579"/>
              <a:gd name="connsiteX1" fmla="*/ 1313790 w 2627579"/>
              <a:gd name="connsiteY1" fmla="*/ 0 h 2627579"/>
              <a:gd name="connsiteX2" fmla="*/ 2627580 w 2627579"/>
              <a:gd name="connsiteY2" fmla="*/ 1313790 h 2627579"/>
              <a:gd name="connsiteX3" fmla="*/ 1313790 w 2627579"/>
              <a:gd name="connsiteY3" fmla="*/ 2627580 h 2627579"/>
              <a:gd name="connsiteX4" fmla="*/ 0 w 2627579"/>
              <a:gd name="connsiteY4" fmla="*/ 1313790 h 262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579" h="2627579">
                <a:moveTo>
                  <a:pt x="0" y="1313790"/>
                </a:moveTo>
                <a:cubicBezTo>
                  <a:pt x="0" y="588204"/>
                  <a:pt x="588204" y="0"/>
                  <a:pt x="1313790" y="0"/>
                </a:cubicBezTo>
                <a:cubicBezTo>
                  <a:pt x="2039376" y="0"/>
                  <a:pt x="2627580" y="588204"/>
                  <a:pt x="2627580" y="1313790"/>
                </a:cubicBezTo>
                <a:cubicBezTo>
                  <a:pt x="2627580" y="2039376"/>
                  <a:pt x="2039376" y="2627580"/>
                  <a:pt x="1313790" y="2627580"/>
                </a:cubicBezTo>
                <a:cubicBezTo>
                  <a:pt x="588204" y="2627580"/>
                  <a:pt x="0" y="2039376"/>
                  <a:pt x="0" y="1313790"/>
                </a:cubicBezTo>
                <a:close/>
              </a:path>
            </a:pathLst>
          </a:custGeom>
          <a:solidFill>
            <a:schemeClr val="accent3">
              <a:lumMod val="40000"/>
              <a:lumOff val="60000"/>
              <a:alpha val="82000"/>
            </a:schemeClr>
          </a:solidFill>
        </p:spPr>
        <p:style>
          <a:lnRef idx="2">
            <a:schemeClr val="lt1">
              <a:hueOff val="0"/>
              <a:satOff val="0"/>
              <a:lumOff val="0"/>
              <a:alphaOff val="0"/>
            </a:schemeClr>
          </a:lnRef>
          <a:fillRef idx="1">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15280" tIns="415280" rIns="415280" bIns="415280" numCol="1" spcCol="1270" anchor="ctr" anchorCtr="0">
            <a:noAutofit/>
          </a:bodyPr>
          <a:lstStyle/>
          <a:p>
            <a:pPr lvl="0" algn="ctr" defTabSz="1066800">
              <a:lnSpc>
                <a:spcPct val="90000"/>
              </a:lnSpc>
              <a:spcBef>
                <a:spcPct val="0"/>
              </a:spcBef>
              <a:spcAft>
                <a:spcPct val="35000"/>
              </a:spcAft>
            </a:pPr>
            <a:endParaRPr lang="en-US" sz="2400" kern="1200" dirty="0"/>
          </a:p>
        </p:txBody>
      </p:sp>
      <p:sp>
        <p:nvSpPr>
          <p:cNvPr id="11" name="Freeform 10"/>
          <p:cNvSpPr/>
          <p:nvPr/>
        </p:nvSpPr>
        <p:spPr>
          <a:xfrm>
            <a:off x="5534776" y="183191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2"/>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2" name="Freeform 11"/>
          <p:cNvSpPr/>
          <p:nvPr/>
        </p:nvSpPr>
        <p:spPr>
          <a:xfrm>
            <a:off x="6568527" y="2266978"/>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1"/>
              <a:satOff val="3521"/>
              <a:lumOff val="1371"/>
              <a:alphaOff val="7500"/>
            </a:schemeClr>
          </a:fillRef>
          <a:effectRef idx="0">
            <a:schemeClr val="accent3">
              <a:shade val="80000"/>
              <a:alpha val="50000"/>
              <a:hueOff val="11"/>
              <a:satOff val="3521"/>
              <a:lumOff val="1371"/>
              <a:alphaOff val="7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3" name="Freeform 12"/>
          <p:cNvSpPr/>
          <p:nvPr/>
        </p:nvSpPr>
        <p:spPr>
          <a:xfrm>
            <a:off x="6853634" y="333155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5"/>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6"/>
              <a:satOff val="5281"/>
              <a:lumOff val="2056"/>
              <a:alphaOff val="11250"/>
            </a:schemeClr>
          </a:fillRef>
          <a:effectRef idx="0">
            <a:schemeClr val="accent3">
              <a:shade val="80000"/>
              <a:alpha val="50000"/>
              <a:hueOff val="16"/>
              <a:satOff val="5281"/>
              <a:lumOff val="2056"/>
              <a:alphaOff val="11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4" name="Freeform 13"/>
          <p:cNvSpPr/>
          <p:nvPr/>
        </p:nvSpPr>
        <p:spPr>
          <a:xfrm>
            <a:off x="6568527"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4"/>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2"/>
              <a:satOff val="7042"/>
              <a:lumOff val="2742"/>
              <a:alphaOff val="15000"/>
            </a:schemeClr>
          </a:fillRef>
          <a:effectRef idx="0">
            <a:schemeClr val="accent3">
              <a:shade val="80000"/>
              <a:alpha val="50000"/>
              <a:hueOff val="22"/>
              <a:satOff val="7042"/>
              <a:lumOff val="2742"/>
              <a:alphaOff val="15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5" name="Freeform 14"/>
          <p:cNvSpPr/>
          <p:nvPr/>
        </p:nvSpPr>
        <p:spPr>
          <a:xfrm>
            <a:off x="5533140" y="480931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7030A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7"/>
              <a:satOff val="8802"/>
              <a:lumOff val="3427"/>
              <a:alphaOff val="18750"/>
            </a:schemeClr>
          </a:fillRef>
          <a:effectRef idx="0">
            <a:schemeClr val="accent3">
              <a:shade val="80000"/>
              <a:alpha val="50000"/>
              <a:hueOff val="27"/>
              <a:satOff val="8802"/>
              <a:lumOff val="3427"/>
              <a:alphaOff val="18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6" name="Freeform 15"/>
          <p:cNvSpPr/>
          <p:nvPr/>
        </p:nvSpPr>
        <p:spPr>
          <a:xfrm>
            <a:off x="4501025"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2"/>
              <a:satOff val="10563"/>
              <a:lumOff val="4113"/>
              <a:alphaOff val="22500"/>
            </a:schemeClr>
          </a:fillRef>
          <a:effectRef idx="0">
            <a:schemeClr val="accent3">
              <a:shade val="80000"/>
              <a:alpha val="50000"/>
              <a:hueOff val="32"/>
              <a:satOff val="10563"/>
              <a:lumOff val="4113"/>
              <a:alphaOff val="22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7" name="Freeform 16"/>
          <p:cNvSpPr/>
          <p:nvPr/>
        </p:nvSpPr>
        <p:spPr>
          <a:xfrm>
            <a:off x="4072832" y="3317321"/>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C0000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8" name="Freeform 17"/>
          <p:cNvSpPr/>
          <p:nvPr/>
        </p:nvSpPr>
        <p:spPr>
          <a:xfrm>
            <a:off x="4490791" y="225777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3"/>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43"/>
              <a:satOff val="14084"/>
              <a:lumOff val="5484"/>
              <a:alphaOff val="30000"/>
            </a:schemeClr>
          </a:fillRef>
          <a:effectRef idx="0">
            <a:schemeClr val="accent3">
              <a:shade val="80000"/>
              <a:alpha val="50000"/>
              <a:hueOff val="43"/>
              <a:satOff val="14084"/>
              <a:lumOff val="5484"/>
              <a:alphaOff val="30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tx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645598" y="206457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284460" y="1861562"/>
            <a:ext cx="3081221"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Review financial and performance reports (quarterly basis). </a:t>
            </a:r>
            <a:endParaRPr lang="en-US" sz="1600" dirty="0">
              <a:solidFill>
                <a:schemeClr val="tx1">
                  <a:lumMod val="50000"/>
                  <a:lumOff val="50000"/>
                </a:schemeClr>
              </a:solidFill>
              <a:latin typeface="Arial" pitchFamily="34" charset="0"/>
              <a:cs typeface="Arial" pitchFamily="34" charset="0"/>
            </a:endParaRPr>
          </a:p>
        </p:txBody>
      </p:sp>
      <p:sp>
        <p:nvSpPr>
          <p:cNvPr id="87" name="Oval 86"/>
          <p:cNvSpPr/>
          <p:nvPr/>
        </p:nvSpPr>
        <p:spPr>
          <a:xfrm>
            <a:off x="645598"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88" name="Rectangle 87"/>
          <p:cNvSpPr/>
          <p:nvPr/>
        </p:nvSpPr>
        <p:spPr>
          <a:xfrm>
            <a:off x="1297373" y="2999162"/>
            <a:ext cx="2532936" cy="1323439"/>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Verify single audit compliance (if applicable). Obtain audit from Federal Audit Clearinghouse (FAC)</a:t>
            </a:r>
            <a:endParaRPr lang="en-US" sz="1600" dirty="0">
              <a:solidFill>
                <a:schemeClr val="tx1">
                  <a:lumMod val="50000"/>
                  <a:lumOff val="50000"/>
                </a:schemeClr>
              </a:solidFill>
              <a:latin typeface="Arial" pitchFamily="34" charset="0"/>
              <a:cs typeface="Arial" pitchFamily="34" charset="0"/>
            </a:endParaRPr>
          </a:p>
        </p:txBody>
      </p:sp>
      <p:sp>
        <p:nvSpPr>
          <p:cNvPr id="90" name="Oval 89"/>
          <p:cNvSpPr/>
          <p:nvPr/>
        </p:nvSpPr>
        <p:spPr>
          <a:xfrm>
            <a:off x="645598"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3</a:t>
            </a:r>
          </a:p>
        </p:txBody>
      </p:sp>
      <p:sp>
        <p:nvSpPr>
          <p:cNvPr id="91" name="Rectangle 90"/>
          <p:cNvSpPr/>
          <p:nvPr/>
        </p:nvSpPr>
        <p:spPr>
          <a:xfrm>
            <a:off x="1282187" y="4330872"/>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Ensure corrective actions on deficiencies (financial or performance)</a:t>
            </a:r>
            <a:endParaRPr lang="en-US" sz="1600" dirty="0">
              <a:solidFill>
                <a:schemeClr val="tx1">
                  <a:lumMod val="50000"/>
                  <a:lumOff val="50000"/>
                </a:schemeClr>
              </a:solidFill>
              <a:latin typeface="Arial" pitchFamily="34" charset="0"/>
              <a:cs typeface="Arial" pitchFamily="34" charset="0"/>
            </a:endParaRPr>
          </a:p>
        </p:txBody>
      </p:sp>
      <p:sp>
        <p:nvSpPr>
          <p:cNvPr id="93" name="Oval 92"/>
          <p:cNvSpPr/>
          <p:nvPr/>
        </p:nvSpPr>
        <p:spPr>
          <a:xfrm>
            <a:off x="645598" y="569086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4</a:t>
            </a:r>
          </a:p>
        </p:txBody>
      </p:sp>
      <p:sp>
        <p:nvSpPr>
          <p:cNvPr id="94" name="Rectangle 93"/>
          <p:cNvSpPr/>
          <p:nvPr/>
        </p:nvSpPr>
        <p:spPr>
          <a:xfrm>
            <a:off x="1282187" y="5257749"/>
            <a:ext cx="2532936" cy="1323439"/>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Issue management decisions on relevant audit findings (must issue w/in 6 months after audit report accepted by FAC)</a:t>
            </a:r>
            <a:endParaRPr lang="en-US" sz="1600" dirty="0">
              <a:solidFill>
                <a:schemeClr val="tx1">
                  <a:lumMod val="50000"/>
                  <a:lumOff val="50000"/>
                </a:schemeClr>
              </a:solidFill>
              <a:latin typeface="Arial" pitchFamily="34" charset="0"/>
              <a:cs typeface="Arial" pitchFamily="34" charset="0"/>
            </a:endParaRPr>
          </a:p>
        </p:txBody>
      </p:sp>
      <p:sp>
        <p:nvSpPr>
          <p:cNvPr id="96" name="Oval 95"/>
          <p:cNvSpPr/>
          <p:nvPr/>
        </p:nvSpPr>
        <p:spPr>
          <a:xfrm>
            <a:off x="8374604" y="2107897"/>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5</a:t>
            </a:r>
          </a:p>
        </p:txBody>
      </p:sp>
      <p:sp>
        <p:nvSpPr>
          <p:cNvPr id="97" name="Rectangle 96"/>
          <p:cNvSpPr/>
          <p:nvPr/>
        </p:nvSpPr>
        <p:spPr>
          <a:xfrm>
            <a:off x="9013466" y="1797888"/>
            <a:ext cx="2532936" cy="1077218"/>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Consider whether audit results or other factors necessitate adjustment to State agency records</a:t>
            </a:r>
            <a:endParaRPr lang="en-US" sz="1600" dirty="0">
              <a:solidFill>
                <a:schemeClr val="tx1">
                  <a:lumMod val="50000"/>
                  <a:lumOff val="50000"/>
                </a:schemeClr>
              </a:solidFill>
              <a:latin typeface="Arial" pitchFamily="34" charset="0"/>
              <a:cs typeface="Arial" pitchFamily="34" charset="0"/>
            </a:endParaRPr>
          </a:p>
        </p:txBody>
      </p:sp>
      <p:sp>
        <p:nvSpPr>
          <p:cNvPr id="99" name="Oval 98"/>
          <p:cNvSpPr/>
          <p:nvPr/>
        </p:nvSpPr>
        <p:spPr>
          <a:xfrm>
            <a:off x="8374604"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6</a:t>
            </a:r>
          </a:p>
        </p:txBody>
      </p:sp>
      <p:sp>
        <p:nvSpPr>
          <p:cNvPr id="100" name="Rectangle 99"/>
          <p:cNvSpPr/>
          <p:nvPr/>
        </p:nvSpPr>
        <p:spPr>
          <a:xfrm>
            <a:off x="9013466" y="3122273"/>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Consider whether enforcement actions are necessary</a:t>
            </a:r>
            <a:endParaRPr lang="en-US" sz="1600" dirty="0">
              <a:solidFill>
                <a:schemeClr val="tx1">
                  <a:lumMod val="50000"/>
                  <a:lumOff val="50000"/>
                </a:schemeClr>
              </a:solidFill>
              <a:latin typeface="Arial" pitchFamily="34" charset="0"/>
              <a:cs typeface="Arial" pitchFamily="34" charset="0"/>
            </a:endParaRPr>
          </a:p>
        </p:txBody>
      </p:sp>
      <p:sp>
        <p:nvSpPr>
          <p:cNvPr id="102" name="Oval 101"/>
          <p:cNvSpPr/>
          <p:nvPr/>
        </p:nvSpPr>
        <p:spPr>
          <a:xfrm>
            <a:off x="8374604"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7</a:t>
            </a:r>
          </a:p>
        </p:txBody>
      </p:sp>
      <p:sp>
        <p:nvSpPr>
          <p:cNvPr id="103" name="Rectangle 102"/>
          <p:cNvSpPr/>
          <p:nvPr/>
        </p:nvSpPr>
        <p:spPr>
          <a:xfrm>
            <a:off x="9013466" y="4144112"/>
            <a:ext cx="2532936" cy="1077218"/>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Document all monitoring actions and keep records of all subrecipient expenditures</a:t>
            </a:r>
            <a:endParaRPr lang="en-US" sz="1600" dirty="0">
              <a:solidFill>
                <a:schemeClr val="tx1">
                  <a:lumMod val="50000"/>
                  <a:lumOff val="50000"/>
                </a:schemeClr>
              </a:solidFill>
              <a:latin typeface="Arial" pitchFamily="34" charset="0"/>
              <a:cs typeface="Arial" pitchFamily="34" charset="0"/>
            </a:endParaRPr>
          </a:p>
        </p:txBody>
      </p:sp>
      <p:sp>
        <p:nvSpPr>
          <p:cNvPr id="105" name="Oval 104"/>
          <p:cNvSpPr/>
          <p:nvPr/>
        </p:nvSpPr>
        <p:spPr>
          <a:xfrm>
            <a:off x="8374604" y="580602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8</a:t>
            </a:r>
          </a:p>
        </p:txBody>
      </p:sp>
      <p:sp>
        <p:nvSpPr>
          <p:cNvPr id="106" name="Rectangle 105"/>
          <p:cNvSpPr/>
          <p:nvPr/>
        </p:nvSpPr>
        <p:spPr>
          <a:xfrm>
            <a:off x="9013466" y="5601918"/>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Collect additional documentation if cost sharing required</a:t>
            </a:r>
            <a:endParaRPr lang="en-US" sz="1600" dirty="0">
              <a:solidFill>
                <a:schemeClr val="tx1">
                  <a:lumMod val="50000"/>
                  <a:lumOff val="50000"/>
                </a:schemeClr>
              </a:solidFill>
              <a:latin typeface="Arial" pitchFamily="34" charset="0"/>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75304" y="453906"/>
            <a:ext cx="11984017"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mj-lt"/>
                <a:cs typeface="Arial" panose="020B0604020202020204" pitchFamily="34" charset="0"/>
              </a:rPr>
              <a:t>Subrecipient Monitoring: Required Provisions</a:t>
            </a:r>
          </a:p>
        </p:txBody>
      </p:sp>
      <p:pic>
        <p:nvPicPr>
          <p:cNvPr id="3" name="Graphic 2" descr="Magnifying glass with solid fill">
            <a:extLst>
              <a:ext uri="{FF2B5EF4-FFF2-40B4-BE49-F238E27FC236}">
                <a16:creationId xmlns:a16="http://schemas.microsoft.com/office/drawing/2014/main" id="{F8E6285D-ECB9-4A43-AAC7-770A8FEF3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3348" y="2518849"/>
            <a:ext cx="603424" cy="603424"/>
          </a:xfrm>
          <a:prstGeom prst="rect">
            <a:avLst/>
          </a:prstGeom>
        </p:spPr>
      </p:pic>
      <p:pic>
        <p:nvPicPr>
          <p:cNvPr id="5" name="Graphic 4" descr="Money with solid fill">
            <a:extLst>
              <a:ext uri="{FF2B5EF4-FFF2-40B4-BE49-F238E27FC236}">
                <a16:creationId xmlns:a16="http://schemas.microsoft.com/office/drawing/2014/main" id="{3B49E4A3-8BF7-8441-A285-3A4958B51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476" y="2395903"/>
            <a:ext cx="739147" cy="739147"/>
          </a:xfrm>
          <a:prstGeom prst="rect">
            <a:avLst/>
          </a:prstGeom>
        </p:spPr>
      </p:pic>
      <p:pic>
        <p:nvPicPr>
          <p:cNvPr id="8" name="Graphic 7" descr="Bar graph with upward trend with solid fill">
            <a:extLst>
              <a:ext uri="{FF2B5EF4-FFF2-40B4-BE49-F238E27FC236}">
                <a16:creationId xmlns:a16="http://schemas.microsoft.com/office/drawing/2014/main" id="{7492E907-0124-0541-978C-458394614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2837" y="3549285"/>
            <a:ext cx="574099" cy="574099"/>
          </a:xfrm>
          <a:prstGeom prst="rect">
            <a:avLst/>
          </a:prstGeom>
        </p:spPr>
      </p:pic>
      <p:pic>
        <p:nvPicPr>
          <p:cNvPr id="20" name="Graphic 19" descr="Contract with solid fill">
            <a:extLst>
              <a:ext uri="{FF2B5EF4-FFF2-40B4-BE49-F238E27FC236}">
                <a16:creationId xmlns:a16="http://schemas.microsoft.com/office/drawing/2014/main" id="{A72DACA8-4628-A94F-917F-36E020567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0889" y="4580838"/>
            <a:ext cx="613862" cy="613862"/>
          </a:xfrm>
          <a:prstGeom prst="rect">
            <a:avLst/>
          </a:prstGeom>
        </p:spPr>
      </p:pic>
      <p:pic>
        <p:nvPicPr>
          <p:cNvPr id="22" name="Graphic 21" descr="Meeting with solid fill">
            <a:extLst>
              <a:ext uri="{FF2B5EF4-FFF2-40B4-BE49-F238E27FC236}">
                <a16:creationId xmlns:a16="http://schemas.microsoft.com/office/drawing/2014/main" id="{61C64923-F8D5-7543-AF13-09CAB6CBD9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6496" y="4580838"/>
            <a:ext cx="625347" cy="625347"/>
          </a:xfrm>
          <a:prstGeom prst="rect">
            <a:avLst/>
          </a:prstGeom>
        </p:spPr>
      </p:pic>
      <p:pic>
        <p:nvPicPr>
          <p:cNvPr id="34" name="Graphic 33" descr="Chat with solid fill">
            <a:extLst>
              <a:ext uri="{FF2B5EF4-FFF2-40B4-BE49-F238E27FC236}">
                <a16:creationId xmlns:a16="http://schemas.microsoft.com/office/drawing/2014/main" id="{8DD29F0E-D490-3243-AA97-44FF9F8B1E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734" y="5061596"/>
            <a:ext cx="685584" cy="685584"/>
          </a:xfrm>
          <a:prstGeom prst="rect">
            <a:avLst/>
          </a:prstGeom>
        </p:spPr>
      </p:pic>
      <p:pic>
        <p:nvPicPr>
          <p:cNvPr id="36" name="Graphic 35" descr="Tax with solid fill">
            <a:extLst>
              <a:ext uri="{FF2B5EF4-FFF2-40B4-BE49-F238E27FC236}">
                <a16:creationId xmlns:a16="http://schemas.microsoft.com/office/drawing/2014/main" id="{1B620805-9C53-8D46-ABA4-13C9EB14E0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1449" y="3236871"/>
            <a:ext cx="1121588" cy="1121588"/>
          </a:xfrm>
          <a:prstGeom prst="rect">
            <a:avLst/>
          </a:prstGeom>
        </p:spPr>
      </p:pic>
      <p:pic>
        <p:nvPicPr>
          <p:cNvPr id="41" name="Graphic 40" descr="Clipboard with solid fill">
            <a:extLst>
              <a:ext uri="{FF2B5EF4-FFF2-40B4-BE49-F238E27FC236}">
                <a16:creationId xmlns:a16="http://schemas.microsoft.com/office/drawing/2014/main" id="{376D45FE-AE05-614E-BBBB-EBB95C074E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30826" y="3561790"/>
            <a:ext cx="731402" cy="731402"/>
          </a:xfrm>
          <a:prstGeom prst="rect">
            <a:avLst/>
          </a:prstGeom>
        </p:spPr>
      </p:pic>
    </p:spTree>
    <p:extLst>
      <p:ext uri="{BB962C8B-B14F-4D97-AF65-F5344CB8AC3E}">
        <p14:creationId xmlns:p14="http://schemas.microsoft.com/office/powerpoint/2010/main" val="2885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6CB56A-40B3-8040-8CF7-3E473838D2D7}"/>
              </a:ext>
            </a:extLst>
          </p:cNvPr>
          <p:cNvSpPr/>
          <p:nvPr/>
        </p:nvSpPr>
        <p:spPr>
          <a:xfrm>
            <a:off x="0" y="0"/>
            <a:ext cx="5065965"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9193"/>
              </a:solidFill>
            </a:endParaRPr>
          </a:p>
        </p:txBody>
      </p:sp>
      <p:sp>
        <p:nvSpPr>
          <p:cNvPr id="4" name="TextBox 3"/>
          <p:cNvSpPr txBox="1"/>
          <p:nvPr/>
        </p:nvSpPr>
        <p:spPr>
          <a:xfrm>
            <a:off x="476579" y="1998780"/>
            <a:ext cx="4181783" cy="1754326"/>
          </a:xfrm>
          <a:prstGeom prst="rect">
            <a:avLst/>
          </a:prstGeom>
          <a:noFill/>
        </p:spPr>
        <p:txBody>
          <a:bodyPr wrap="square" rtlCol="0">
            <a:spAutoFit/>
          </a:bodyPr>
          <a:lstStyle/>
          <a:p>
            <a:r>
              <a:rPr lang="en-US" sz="3600" b="1" spc="300" dirty="0">
                <a:solidFill>
                  <a:schemeClr val="bg1"/>
                </a:solidFill>
                <a:latin typeface="Arial" panose="020B0604020202020204" pitchFamily="34" charset="0"/>
                <a:ea typeface="Lato" panose="020F0502020204030203" pitchFamily="34" charset="0"/>
                <a:cs typeface="Arial" panose="020B0604020202020204" pitchFamily="34" charset="0"/>
              </a:rPr>
              <a:t>American Rescue Plan Presentation</a:t>
            </a:r>
            <a:endParaRPr lang="id-ID" sz="3600" b="1" spc="300" dirty="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5" name="TextBox 4"/>
          <p:cNvSpPr txBox="1"/>
          <p:nvPr/>
        </p:nvSpPr>
        <p:spPr>
          <a:xfrm>
            <a:off x="476579" y="1448430"/>
            <a:ext cx="4124494" cy="400110"/>
          </a:xfrm>
          <a:prstGeom prst="rect">
            <a:avLst/>
          </a:prstGeom>
          <a:noFill/>
        </p:spPr>
        <p:txBody>
          <a:bodyPr wrap="square">
            <a:spAutoFit/>
          </a:bodyPr>
          <a:lstStyle/>
          <a:p>
            <a:pPr eaLnBrk="1" fontAlgn="auto" hangingPunct="1">
              <a:spcBef>
                <a:spcPts val="0"/>
              </a:spcBef>
              <a:spcAft>
                <a:spcPts val="0"/>
              </a:spcAft>
              <a:defRPr/>
            </a:pPr>
            <a:r>
              <a:rPr lang="en-US" sz="2000" spc="300" dirty="0">
                <a:solidFill>
                  <a:schemeClr val="bg1"/>
                </a:solidFill>
                <a:latin typeface="Arial" panose="020B0604020202020204" pitchFamily="34" charset="0"/>
                <a:ea typeface="Lato" panose="020F0502020204030203" pitchFamily="34" charset="0"/>
                <a:cs typeface="Arial" panose="020B0604020202020204" pitchFamily="34" charset="0"/>
              </a:rPr>
              <a:t>CITY OF GASTONIA</a:t>
            </a:r>
          </a:p>
        </p:txBody>
      </p:sp>
      <p:sp>
        <p:nvSpPr>
          <p:cNvPr id="6" name="Rectangle 5"/>
          <p:cNvSpPr/>
          <p:nvPr/>
        </p:nvSpPr>
        <p:spPr>
          <a:xfrm>
            <a:off x="533868" y="5149840"/>
            <a:ext cx="4124494" cy="1708160"/>
          </a:xfrm>
          <a:prstGeom prst="rect">
            <a:avLst/>
          </a:prstGeom>
        </p:spPr>
        <p:txBody>
          <a:bodyPr wrap="square">
            <a:spAutoFit/>
          </a:bodyPr>
          <a:lstStyle/>
          <a:p>
            <a:pPr>
              <a:lnSpc>
                <a:spcPct val="150000"/>
              </a:lnSpc>
            </a:pPr>
            <a:r>
              <a:rPr lang="en-US" sz="1400" b="1" dirty="0">
                <a:solidFill>
                  <a:schemeClr val="bg1"/>
                </a:solidFill>
                <a:latin typeface="Arial" panose="020B0604020202020204" pitchFamily="34" charset="0"/>
                <a:ea typeface="Lato" panose="020F0502020204030203" pitchFamily="34" charset="0"/>
                <a:cs typeface="Arial" panose="020B0604020202020204" pitchFamily="34" charset="0"/>
              </a:rPr>
              <a:t>Quentin T. McPhatter – Assistant City Manager</a:t>
            </a:r>
          </a:p>
          <a:p>
            <a:pPr>
              <a:lnSpc>
                <a:spcPct val="150000"/>
              </a:lnSpc>
            </a:pPr>
            <a:r>
              <a:rPr lang="en-US" sz="1400" b="1" dirty="0">
                <a:solidFill>
                  <a:schemeClr val="bg1"/>
                </a:solidFill>
                <a:latin typeface="Arial" panose="020B0604020202020204" pitchFamily="34" charset="0"/>
                <a:ea typeface="Lato" panose="020F0502020204030203" pitchFamily="34" charset="0"/>
                <a:cs typeface="Arial" panose="020B0604020202020204" pitchFamily="34" charset="0"/>
              </a:rPr>
              <a:t>Clayton Smith – Grants Manager</a:t>
            </a:r>
          </a:p>
          <a:p>
            <a:pPr>
              <a:lnSpc>
                <a:spcPct val="150000"/>
              </a:lnSpc>
            </a:pPr>
            <a:r>
              <a:rPr lang="en-US" sz="1400" b="1" dirty="0">
                <a:solidFill>
                  <a:schemeClr val="bg1"/>
                </a:solidFill>
                <a:latin typeface="Arial" panose="020B0604020202020204" pitchFamily="34" charset="0"/>
                <a:ea typeface="Lato" panose="020F0502020204030203" pitchFamily="34" charset="0"/>
                <a:cs typeface="Arial" panose="020B0604020202020204" pitchFamily="34" charset="0"/>
              </a:rPr>
              <a:t>Kate Wear– ARPA Grants Administrator</a:t>
            </a:r>
            <a:br>
              <a:rPr lang="en-US" sz="1200" b="1" dirty="0">
                <a:solidFill>
                  <a:schemeClr val="bg1"/>
                </a:solidFill>
                <a:latin typeface="Arial" panose="020B0604020202020204" pitchFamily="34" charset="0"/>
                <a:ea typeface="Lato" panose="020F0502020204030203" pitchFamily="34" charset="0"/>
                <a:cs typeface="Arial" panose="020B0604020202020204" pitchFamily="34" charset="0"/>
              </a:rPr>
            </a:br>
            <a:br>
              <a:rPr lang="en-US" sz="1400" b="1" dirty="0">
                <a:solidFill>
                  <a:schemeClr val="bg1"/>
                </a:solidFill>
                <a:latin typeface="Arial" panose="020B0604020202020204" pitchFamily="34" charset="0"/>
                <a:ea typeface="Lato" panose="020F0502020204030203" pitchFamily="34" charset="0"/>
                <a:cs typeface="Arial" panose="020B0604020202020204" pitchFamily="34" charset="0"/>
              </a:rPr>
            </a:br>
            <a:r>
              <a:rPr lang="en-US" sz="1400" b="1" dirty="0">
                <a:solidFill>
                  <a:schemeClr val="bg1"/>
                </a:solidFill>
                <a:latin typeface="Arial" panose="020B0604020202020204" pitchFamily="34" charset="0"/>
                <a:ea typeface="Lato" panose="020F0502020204030203" pitchFamily="34" charset="0"/>
                <a:cs typeface="Arial" panose="020B0604020202020204" pitchFamily="34" charset="0"/>
              </a:rPr>
              <a:t>September 8, 2022</a:t>
            </a:r>
          </a:p>
        </p:txBody>
      </p:sp>
      <p:pic>
        <p:nvPicPr>
          <p:cNvPr id="10" name="Picture 9" descr="N:\Gastonia logos updated 08-12\GASTONIA_logo_onlyA white top outline.gif">
            <a:extLst>
              <a:ext uri="{FF2B5EF4-FFF2-40B4-BE49-F238E27FC236}">
                <a16:creationId xmlns:a16="http://schemas.microsoft.com/office/drawing/2014/main" id="{1335B00F-DBA8-CD46-B2E7-E44C4C6B82F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654855" y="1997578"/>
            <a:ext cx="5578502" cy="2390087"/>
          </a:xfrm>
          <a:prstGeom prst="rect">
            <a:avLst/>
          </a:prstGeom>
          <a:noFill/>
        </p:spPr>
      </p:pic>
    </p:spTree>
    <p:extLst>
      <p:ext uri="{BB962C8B-B14F-4D97-AF65-F5344CB8AC3E}">
        <p14:creationId xmlns:p14="http://schemas.microsoft.com/office/powerpoint/2010/main" val="309459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80" y="448071"/>
            <a:ext cx="6087325" cy="4801270"/>
          </a:xfrm>
          <a:prstGeom prst="rect">
            <a:avLst/>
          </a:prstGeom>
        </p:spPr>
      </p:pic>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355745" y="448071"/>
            <a:ext cx="3136755" cy="40753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50000"/>
              </a:lnSpc>
              <a:buClr>
                <a:srgbClr val="009193"/>
              </a:buClr>
            </a:pPr>
            <a:endParaRPr lang="en-US" sz="24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80" y="448071"/>
            <a:ext cx="6087325" cy="4823467"/>
          </a:xfrm>
          <a:prstGeom prst="rect">
            <a:avLst/>
          </a:prstGeom>
        </p:spPr>
      </p:pic>
      <p:sp>
        <p:nvSpPr>
          <p:cNvPr id="5" name="TextBox 4"/>
          <p:cNvSpPr txBox="1"/>
          <p:nvPr/>
        </p:nvSpPr>
        <p:spPr>
          <a:xfrm>
            <a:off x="571500" y="871290"/>
            <a:ext cx="3454400"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Spans Across</a:t>
            </a:r>
          </a:p>
          <a:p>
            <a:r>
              <a:rPr lang="en-US" sz="2200" b="1" dirty="0">
                <a:latin typeface="Arial" panose="020B0604020202020204" pitchFamily="34" charset="0"/>
                <a:cs typeface="Arial" panose="020B0604020202020204" pitchFamily="34" charset="0"/>
              </a:rPr>
              <a:t> 51.87 Square Miles </a:t>
            </a:r>
          </a:p>
        </p:txBody>
      </p:sp>
      <p:sp>
        <p:nvSpPr>
          <p:cNvPr id="9" name="TextBox 8"/>
          <p:cNvSpPr txBox="1"/>
          <p:nvPr/>
        </p:nvSpPr>
        <p:spPr>
          <a:xfrm>
            <a:off x="571500" y="2063949"/>
            <a:ext cx="3454400"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Population Size of 82,145</a:t>
            </a:r>
          </a:p>
        </p:txBody>
      </p:sp>
      <p:sp>
        <p:nvSpPr>
          <p:cNvPr id="6" name="TextBox 5"/>
          <p:cNvSpPr txBox="1"/>
          <p:nvPr/>
        </p:nvSpPr>
        <p:spPr>
          <a:xfrm>
            <a:off x="203200" y="6311565"/>
            <a:ext cx="3289300" cy="369332"/>
          </a:xfrm>
          <a:prstGeom prst="rect">
            <a:avLst/>
          </a:prstGeom>
          <a:noFill/>
        </p:spPr>
        <p:txBody>
          <a:bodyPr wrap="square" rtlCol="0">
            <a:spAutoFit/>
          </a:bodyPr>
          <a:lstStyle/>
          <a:p>
            <a:r>
              <a:rPr lang="en-US" dirty="0"/>
              <a:t>*2022 Census Data </a:t>
            </a:r>
          </a:p>
        </p:txBody>
      </p:sp>
      <p:sp>
        <p:nvSpPr>
          <p:cNvPr id="11" name="TextBox 10"/>
          <p:cNvSpPr txBox="1"/>
          <p:nvPr/>
        </p:nvSpPr>
        <p:spPr>
          <a:xfrm>
            <a:off x="571500" y="3167544"/>
            <a:ext cx="3454400" cy="1107996"/>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Vast Majority of Gastonia resides  in a Qualified Census Tract</a:t>
            </a:r>
          </a:p>
        </p:txBody>
      </p:sp>
    </p:spTree>
    <p:extLst>
      <p:ext uri="{BB962C8B-B14F-4D97-AF65-F5344CB8AC3E}">
        <p14:creationId xmlns:p14="http://schemas.microsoft.com/office/powerpoint/2010/main" val="348040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29897"/>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4434875" y="655242"/>
            <a:ext cx="6757381" cy="117504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Clr>
                <a:srgbClr val="009193"/>
              </a:buClr>
              <a:buNone/>
            </a:pPr>
            <a:r>
              <a:rPr lang="en-US" sz="2200" b="1" dirty="0">
                <a:latin typeface="Arial" panose="020B0604020202020204" pitchFamily="34" charset="0"/>
                <a:cs typeface="Arial" panose="020B0604020202020204" pitchFamily="34" charset="0"/>
              </a:rPr>
              <a:t>Gastonia received $15,611,923 in ARPA funding directly from the US Treasury </a:t>
            </a:r>
          </a:p>
          <a:p>
            <a:pPr>
              <a:lnSpc>
                <a:spcPct val="250000"/>
              </a:lnSpc>
              <a:buClr>
                <a:srgbClr val="009193"/>
              </a:buClr>
            </a:pPr>
            <a:endParaRPr lang="en-US" sz="24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
        <p:nvSpPr>
          <p:cNvPr id="6" name="Content Placeholder 2">
            <a:extLst>
              <a:ext uri="{FF2B5EF4-FFF2-40B4-BE49-F238E27FC236}">
                <a16:creationId xmlns:a16="http://schemas.microsoft.com/office/drawing/2014/main" id="{D56487E5-10BA-2E47-819C-DF666F4157E4}"/>
              </a:ext>
            </a:extLst>
          </p:cNvPr>
          <p:cNvSpPr txBox="1">
            <a:spLocks/>
          </p:cNvSpPr>
          <p:nvPr/>
        </p:nvSpPr>
        <p:spPr>
          <a:xfrm>
            <a:off x="4715924" y="2248677"/>
            <a:ext cx="7226155" cy="8247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Clr>
                <a:srgbClr val="009193"/>
              </a:buClr>
              <a:buNone/>
            </a:pPr>
            <a:r>
              <a:rPr lang="en-US" sz="2200" b="1" dirty="0">
                <a:latin typeface="Arial" panose="020B0604020202020204" pitchFamily="34" charset="0"/>
                <a:cs typeface="Arial" panose="020B0604020202020204" pitchFamily="34" charset="0"/>
              </a:rPr>
              <a:t>May 2021, the first allotment of $7,830,962</a:t>
            </a:r>
          </a:p>
          <a:p>
            <a:pPr algn="ctr">
              <a:lnSpc>
                <a:spcPct val="250000"/>
              </a:lnSpc>
              <a:buClr>
                <a:srgbClr val="009193"/>
              </a:buClr>
            </a:pPr>
            <a:endParaRPr lang="en-US" sz="2200" b="1"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D56487E5-10BA-2E47-819C-DF666F4157E4}"/>
              </a:ext>
            </a:extLst>
          </p:cNvPr>
          <p:cNvSpPr txBox="1">
            <a:spLocks/>
          </p:cNvSpPr>
          <p:nvPr/>
        </p:nvSpPr>
        <p:spPr>
          <a:xfrm>
            <a:off x="4654513" y="3491792"/>
            <a:ext cx="7226155" cy="8247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Clr>
                <a:srgbClr val="009193"/>
              </a:buClr>
              <a:buNone/>
            </a:pPr>
            <a:r>
              <a:rPr lang="en-US" sz="2200" b="1" dirty="0">
                <a:latin typeface="Arial" panose="020B0604020202020204" pitchFamily="34" charset="0"/>
                <a:cs typeface="Arial" panose="020B0604020202020204" pitchFamily="34" charset="0"/>
              </a:rPr>
              <a:t>June 2022, the final allotment of $7,830,961</a:t>
            </a:r>
          </a:p>
          <a:p>
            <a:pPr algn="ctr">
              <a:lnSpc>
                <a:spcPct val="250000"/>
              </a:lnSpc>
              <a:buClr>
                <a:srgbClr val="009193"/>
              </a:buClr>
            </a:pPr>
            <a:endParaRPr lang="en-US" sz="2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91692" y="945518"/>
            <a:ext cx="4251489" cy="3616754"/>
          </a:xfrm>
          <a:prstGeom prst="rect">
            <a:avLst/>
          </a:prstGeom>
        </p:spPr>
      </p:pic>
    </p:spTree>
    <p:extLst>
      <p:ext uri="{BB962C8B-B14F-4D97-AF65-F5344CB8AC3E}">
        <p14:creationId xmlns:p14="http://schemas.microsoft.com/office/powerpoint/2010/main" val="18473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29897"/>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
        <p:nvSpPr>
          <p:cNvPr id="9" name="Content Placeholder 2">
            <a:extLst>
              <a:ext uri="{FF2B5EF4-FFF2-40B4-BE49-F238E27FC236}">
                <a16:creationId xmlns:a16="http://schemas.microsoft.com/office/drawing/2014/main" id="{D56487E5-10BA-2E47-819C-DF666F4157E4}"/>
              </a:ext>
            </a:extLst>
          </p:cNvPr>
          <p:cNvSpPr txBox="1">
            <a:spLocks/>
          </p:cNvSpPr>
          <p:nvPr/>
        </p:nvSpPr>
        <p:spPr>
          <a:xfrm>
            <a:off x="723972" y="455472"/>
            <a:ext cx="11048856" cy="13141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buClr>
                <a:srgbClr val="009193"/>
              </a:buClr>
              <a:buNone/>
            </a:pPr>
            <a:r>
              <a:rPr lang="en-US" sz="2200" b="1" dirty="0">
                <a:latin typeface="Arial" panose="020B0604020202020204" pitchFamily="34" charset="0"/>
                <a:cs typeface="Arial" panose="020B0604020202020204" pitchFamily="34" charset="0"/>
              </a:rPr>
              <a:t>Under Revenue Replace, Gastonia elected to claim the </a:t>
            </a:r>
            <a:r>
              <a:rPr lang="en-US" sz="2200" b="1" u="sng" dirty="0">
                <a:latin typeface="Arial" panose="020B0604020202020204" pitchFamily="34" charset="0"/>
                <a:cs typeface="Arial" panose="020B0604020202020204" pitchFamily="34" charset="0"/>
              </a:rPr>
              <a:t>Standard Allowance </a:t>
            </a:r>
            <a:r>
              <a:rPr lang="en-US" sz="2200" b="1" dirty="0">
                <a:latin typeface="Arial" panose="020B0604020202020204" pitchFamily="34" charset="0"/>
                <a:cs typeface="Arial" panose="020B0604020202020204" pitchFamily="34" charset="0"/>
              </a:rPr>
              <a:t>which provides a maximum of $10 million to be used for general government provisions </a:t>
            </a:r>
          </a:p>
          <a:p>
            <a:pPr marL="0" indent="0" algn="ctr">
              <a:lnSpc>
                <a:spcPct val="170000"/>
              </a:lnSpc>
              <a:buClr>
                <a:srgbClr val="009193"/>
              </a:buClr>
              <a:buNone/>
            </a:pPr>
            <a:r>
              <a:rPr lang="en-US" sz="2200" b="1" dirty="0">
                <a:latin typeface="Arial" panose="020B0604020202020204" pitchFamily="34" charset="0"/>
                <a:cs typeface="Arial" panose="020B0604020202020204" pitchFamily="34" charset="0"/>
              </a:rPr>
              <a:t>		</a:t>
            </a:r>
          </a:p>
          <a:p>
            <a:pPr algn="ctr">
              <a:lnSpc>
                <a:spcPct val="250000"/>
              </a:lnSpc>
              <a:buClr>
                <a:srgbClr val="009193"/>
              </a:buClr>
            </a:pPr>
            <a:endParaRPr lang="en-US" sz="2200" b="1" dirty="0">
              <a:latin typeface="Arial" panose="020B0604020202020204" pitchFamily="34" charset="0"/>
              <a:cs typeface="Arial" panose="020B0604020202020204" pitchFamily="34" charset="0"/>
            </a:endParaRPr>
          </a:p>
        </p:txBody>
      </p:sp>
      <p:sp>
        <p:nvSpPr>
          <p:cNvPr id="4" name="TextBox 3"/>
          <p:cNvSpPr txBox="1"/>
          <p:nvPr/>
        </p:nvSpPr>
        <p:spPr>
          <a:xfrm>
            <a:off x="1706880" y="3486521"/>
            <a:ext cx="3499104" cy="430887"/>
          </a:xfrm>
          <a:prstGeom prst="rect">
            <a:avLst/>
          </a:prstGeom>
          <a:noFill/>
        </p:spPr>
        <p:txBody>
          <a:bodyPr wrap="square" rtlCol="0">
            <a:spAutoFit/>
          </a:bodyPr>
          <a:lstStyle/>
          <a:p>
            <a:pPr algn="ctr"/>
            <a:r>
              <a:rPr lang="en-US" sz="2200" b="1" u="sng" dirty="0">
                <a:latin typeface="Arial" panose="020B0604020202020204" pitchFamily="34" charset="0"/>
                <a:cs typeface="Arial" panose="020B0604020202020204" pitchFamily="34" charset="0"/>
              </a:rPr>
              <a:t>Public Health</a:t>
            </a:r>
          </a:p>
        </p:txBody>
      </p:sp>
      <p:sp>
        <p:nvSpPr>
          <p:cNvPr id="13" name="TextBox 12"/>
          <p:cNvSpPr txBox="1"/>
          <p:nvPr/>
        </p:nvSpPr>
        <p:spPr>
          <a:xfrm>
            <a:off x="1706880" y="4274890"/>
            <a:ext cx="3499104" cy="430887"/>
          </a:xfrm>
          <a:prstGeom prst="rect">
            <a:avLst/>
          </a:prstGeom>
          <a:noFill/>
        </p:spPr>
        <p:txBody>
          <a:bodyPr wrap="square" rtlCol="0">
            <a:spAutoFit/>
          </a:bodyPr>
          <a:lstStyle/>
          <a:p>
            <a:pPr algn="ctr"/>
            <a:r>
              <a:rPr lang="en-US" sz="2200" b="1" u="sng" dirty="0">
                <a:latin typeface="Arial" panose="020B0604020202020204" pitchFamily="34" charset="0"/>
                <a:cs typeface="Arial" panose="020B0604020202020204" pitchFamily="34" charset="0"/>
              </a:rPr>
              <a:t>Infrastructure</a:t>
            </a:r>
          </a:p>
        </p:txBody>
      </p:sp>
      <p:sp>
        <p:nvSpPr>
          <p:cNvPr id="14" name="TextBox 13"/>
          <p:cNvSpPr txBox="1"/>
          <p:nvPr/>
        </p:nvSpPr>
        <p:spPr>
          <a:xfrm>
            <a:off x="6516624" y="3540009"/>
            <a:ext cx="3499104" cy="430887"/>
          </a:xfrm>
          <a:prstGeom prst="rect">
            <a:avLst/>
          </a:prstGeom>
          <a:noFill/>
        </p:spPr>
        <p:txBody>
          <a:bodyPr wrap="square" rtlCol="0">
            <a:spAutoFit/>
          </a:bodyPr>
          <a:lstStyle/>
          <a:p>
            <a:pPr algn="ctr"/>
            <a:r>
              <a:rPr lang="en-US" sz="2200" b="1" u="sng" dirty="0">
                <a:latin typeface="Arial" panose="020B0604020202020204" pitchFamily="34" charset="0"/>
                <a:cs typeface="Arial" panose="020B0604020202020204" pitchFamily="34" charset="0"/>
              </a:rPr>
              <a:t>Administrative Services</a:t>
            </a:r>
          </a:p>
        </p:txBody>
      </p:sp>
      <p:sp>
        <p:nvSpPr>
          <p:cNvPr id="15" name="TextBox 14"/>
          <p:cNvSpPr txBox="1"/>
          <p:nvPr/>
        </p:nvSpPr>
        <p:spPr>
          <a:xfrm>
            <a:off x="6516624" y="4274890"/>
            <a:ext cx="3499104" cy="769441"/>
          </a:xfrm>
          <a:prstGeom prst="rect">
            <a:avLst/>
          </a:prstGeom>
          <a:noFill/>
        </p:spPr>
        <p:txBody>
          <a:bodyPr wrap="square" rtlCol="0">
            <a:spAutoFit/>
          </a:bodyPr>
          <a:lstStyle/>
          <a:p>
            <a:pPr algn="ctr"/>
            <a:r>
              <a:rPr lang="en-US" sz="2200" b="1" u="sng" dirty="0">
                <a:latin typeface="Arial" panose="020B0604020202020204" pitchFamily="34" charset="0"/>
                <a:cs typeface="Arial" panose="020B0604020202020204" pitchFamily="34" charset="0"/>
              </a:rPr>
              <a:t>Negative Economic Impacts </a:t>
            </a:r>
          </a:p>
        </p:txBody>
      </p:sp>
      <p:sp>
        <p:nvSpPr>
          <p:cNvPr id="16" name="Content Placeholder 2">
            <a:extLst>
              <a:ext uri="{FF2B5EF4-FFF2-40B4-BE49-F238E27FC236}">
                <a16:creationId xmlns:a16="http://schemas.microsoft.com/office/drawing/2014/main" id="{D56487E5-10BA-2E47-819C-DF666F4157E4}"/>
              </a:ext>
            </a:extLst>
          </p:cNvPr>
          <p:cNvSpPr txBox="1">
            <a:spLocks/>
          </p:cNvSpPr>
          <p:nvPr/>
        </p:nvSpPr>
        <p:spPr>
          <a:xfrm>
            <a:off x="134112" y="2195187"/>
            <a:ext cx="11048856" cy="9100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Clr>
                <a:srgbClr val="009193"/>
              </a:buClr>
              <a:buNone/>
            </a:pPr>
            <a:r>
              <a:rPr lang="en-US" sz="2200" b="1" dirty="0">
                <a:latin typeface="Arial" panose="020B0604020202020204" pitchFamily="34" charset="0"/>
                <a:cs typeface="Arial" panose="020B0604020202020204" pitchFamily="34" charset="0"/>
              </a:rPr>
              <a:t>		$5,611,923 million is obligated toward expenditure categories </a:t>
            </a:r>
          </a:p>
          <a:p>
            <a:pPr marL="0" indent="0">
              <a:lnSpc>
                <a:spcPct val="170000"/>
              </a:lnSpc>
              <a:buClr>
                <a:srgbClr val="009193"/>
              </a:buClr>
              <a:buNone/>
            </a:pP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2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3" grpId="0"/>
      <p:bldP spid="14" grpId="0"/>
      <p:bldP spid="15" grpId="0"/>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1"/>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Title 1">
            <a:extLst>
              <a:ext uri="{FF2B5EF4-FFF2-40B4-BE49-F238E27FC236}">
                <a16:creationId xmlns:a16="http://schemas.microsoft.com/office/drawing/2014/main" id="{EC185E15-8CC9-1A47-9685-04EE080CA700}"/>
              </a:ext>
            </a:extLst>
          </p:cNvPr>
          <p:cNvSpPr txBox="1">
            <a:spLocks/>
          </p:cNvSpPr>
          <p:nvPr/>
        </p:nvSpPr>
        <p:spPr>
          <a:xfrm>
            <a:off x="506895" y="638302"/>
            <a:ext cx="10515600" cy="84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spc="300" dirty="0">
                <a:solidFill>
                  <a:schemeClr val="accent1">
                    <a:lumMod val="75000"/>
                  </a:schemeClr>
                </a:solidFill>
                <a:latin typeface="Arial" panose="020B0604020202020204" pitchFamily="34" charset="0"/>
                <a:cs typeface="Arial" panose="020B0604020202020204" pitchFamily="34" charset="0"/>
              </a:rPr>
              <a:t>PUBLIC HEALTH</a:t>
            </a:r>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378408" y="1472488"/>
            <a:ext cx="11435184" cy="39130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009193"/>
              </a:buClr>
            </a:pPr>
            <a:r>
              <a:rPr lang="en-US" sz="2200" b="1" dirty="0">
                <a:latin typeface="Arial" panose="020B0604020202020204" pitchFamily="34" charset="0"/>
                <a:cs typeface="Arial" panose="020B0604020202020204" pitchFamily="34" charset="0"/>
              </a:rPr>
              <a:t>Reimburse for COVID-19 Medical Expenses going back to March 1, 2021</a:t>
            </a:r>
          </a:p>
          <a:p>
            <a:pPr>
              <a:lnSpc>
                <a:spcPct val="150000"/>
              </a:lnSpc>
              <a:buClr>
                <a:srgbClr val="009193"/>
              </a:buClr>
            </a:pPr>
            <a:r>
              <a:rPr lang="en-US" sz="2200" b="1" dirty="0">
                <a:latin typeface="Arial" panose="020B0604020202020204" pitchFamily="34" charset="0"/>
                <a:cs typeface="Arial" panose="020B0604020202020204" pitchFamily="34" charset="0"/>
              </a:rPr>
              <a:t>Reimburse for the cost of COVID-19 Testing </a:t>
            </a:r>
          </a:p>
          <a:p>
            <a:pPr>
              <a:lnSpc>
                <a:spcPct val="150000"/>
              </a:lnSpc>
              <a:buClr>
                <a:srgbClr val="009193"/>
              </a:buClr>
            </a:pPr>
            <a:r>
              <a:rPr lang="en-US" sz="2200" b="1" dirty="0">
                <a:latin typeface="Arial" panose="020B0604020202020204" pitchFamily="34" charset="0"/>
                <a:cs typeface="Arial" panose="020B0604020202020204" pitchFamily="34" charset="0"/>
              </a:rPr>
              <a:t>Reimburse FMLA and ESICK taken for related COVID-19</a:t>
            </a:r>
          </a:p>
          <a:p>
            <a:pPr>
              <a:lnSpc>
                <a:spcPct val="150000"/>
              </a:lnSpc>
              <a:buClr>
                <a:srgbClr val="009193"/>
              </a:buClr>
            </a:pPr>
            <a:r>
              <a:rPr lang="en-US" sz="2200" b="1" dirty="0">
                <a:latin typeface="Arial" panose="020B0604020202020204" pitchFamily="34" charset="0"/>
                <a:cs typeface="Arial" panose="020B0604020202020204" pitchFamily="34" charset="0"/>
              </a:rPr>
              <a:t>Reimburse ourselves for the cost of administration of vaccinations</a:t>
            </a:r>
          </a:p>
          <a:p>
            <a:pPr>
              <a:lnSpc>
                <a:spcPct val="150000"/>
              </a:lnSpc>
              <a:buClr>
                <a:srgbClr val="009193"/>
              </a:buClr>
            </a:pPr>
            <a:r>
              <a:rPr lang="en-US" sz="2200" b="1" dirty="0">
                <a:latin typeface="Arial" panose="020B0604020202020204" pitchFamily="34" charset="0"/>
                <a:cs typeface="Arial" panose="020B0604020202020204" pitchFamily="34" charset="0"/>
              </a:rPr>
              <a:t>Employee Vaccination Incentive Program </a:t>
            </a: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Tree>
    <p:extLst>
      <p:ext uri="{BB962C8B-B14F-4D97-AF65-F5344CB8AC3E}">
        <p14:creationId xmlns:p14="http://schemas.microsoft.com/office/powerpoint/2010/main" val="10190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1"/>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378408" y="419242"/>
            <a:ext cx="11435184" cy="39130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009193"/>
              </a:buClr>
              <a:buNone/>
            </a:pPr>
            <a:r>
              <a:rPr lang="en-US" sz="2200" b="1" u="sng" dirty="0">
                <a:latin typeface="Arial" panose="020B0604020202020204" pitchFamily="34" charset="0"/>
                <a:cs typeface="Arial" panose="020B0604020202020204" pitchFamily="34" charset="0"/>
              </a:rPr>
              <a:t>Employee Vaccination Incentive</a:t>
            </a:r>
          </a:p>
          <a:p>
            <a:pPr>
              <a:lnSpc>
                <a:spcPct val="150000"/>
              </a:lnSpc>
              <a:buClr>
                <a:srgbClr val="009193"/>
              </a:buClr>
            </a:pPr>
            <a:r>
              <a:rPr lang="en-US" sz="2200" b="1" dirty="0">
                <a:latin typeface="Arial" panose="020B0604020202020204" pitchFamily="34" charset="0"/>
                <a:cs typeface="Arial" panose="020B0604020202020204" pitchFamily="34" charset="0"/>
              </a:rPr>
              <a:t>$250 was given to each employee who provided proof of vaccination</a:t>
            </a:r>
          </a:p>
          <a:p>
            <a:pPr>
              <a:lnSpc>
                <a:spcPct val="150000"/>
              </a:lnSpc>
              <a:buClr>
                <a:srgbClr val="009193"/>
              </a:buClr>
            </a:pPr>
            <a:r>
              <a:rPr lang="en-US" sz="2200" b="1" dirty="0">
                <a:latin typeface="Arial" panose="020B0604020202020204" pitchFamily="34" charset="0"/>
                <a:cs typeface="Arial" panose="020B0604020202020204" pitchFamily="34" charset="0"/>
              </a:rPr>
              <a:t>Additional $250 to each vaccinated employee if we achieved a </a:t>
            </a:r>
            <a:r>
              <a:rPr lang="en-US" sz="2200" b="1" u="sng" dirty="0">
                <a:latin typeface="Arial" panose="020B0604020202020204" pitchFamily="34" charset="0"/>
                <a:cs typeface="Arial" panose="020B0604020202020204" pitchFamily="34" charset="0"/>
              </a:rPr>
              <a:t>75% </a:t>
            </a:r>
            <a:r>
              <a:rPr lang="en-US" sz="2200" b="1" dirty="0">
                <a:latin typeface="Arial" panose="020B0604020202020204" pitchFamily="34" charset="0"/>
                <a:cs typeface="Arial" panose="020B0604020202020204" pitchFamily="34" charset="0"/>
              </a:rPr>
              <a:t>vaccination rate among the workforce. </a:t>
            </a:r>
          </a:p>
          <a:p>
            <a:pPr>
              <a:lnSpc>
                <a:spcPct val="150000"/>
              </a:lnSpc>
              <a:buClr>
                <a:srgbClr val="009193"/>
              </a:buClr>
            </a:pPr>
            <a:r>
              <a:rPr lang="en-US" sz="2200" b="1" dirty="0">
                <a:latin typeface="Arial" panose="020B0604020202020204" pitchFamily="34" charset="0"/>
                <a:cs typeface="Arial" panose="020B0604020202020204" pitchFamily="34" charset="0"/>
              </a:rPr>
              <a:t>Possible that vaccinated employees received $500</a:t>
            </a:r>
          </a:p>
          <a:p>
            <a:pPr marL="0" indent="0">
              <a:lnSpc>
                <a:spcPct val="150000"/>
              </a:lnSpc>
              <a:buClr>
                <a:srgbClr val="009193"/>
              </a:buClr>
              <a:buNone/>
            </a:pPr>
            <a:endParaRPr lang="en-US" sz="2200" b="1" dirty="0">
              <a:latin typeface="Arial" panose="020B0604020202020204" pitchFamily="34" charset="0"/>
              <a:cs typeface="Arial" panose="020B0604020202020204" pitchFamily="34" charset="0"/>
            </a:endParaRPr>
          </a:p>
          <a:p>
            <a:pPr marL="0" indent="0">
              <a:lnSpc>
                <a:spcPct val="150000"/>
              </a:lnSpc>
              <a:buClr>
                <a:srgbClr val="009193"/>
              </a:buClr>
              <a:buNone/>
            </a:pPr>
            <a:r>
              <a:rPr lang="en-US" sz="2200" b="1" dirty="0">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9" name="Picture 8"/>
          <p:cNvPicPr>
            <a:picLocks noChangeAspect="1"/>
          </p:cNvPicPr>
          <p:nvPr/>
        </p:nvPicPr>
        <p:blipFill>
          <a:blip r:embed="rId4"/>
          <a:stretch>
            <a:fillRect/>
          </a:stretch>
        </p:blipFill>
        <p:spPr>
          <a:xfrm>
            <a:off x="8124488" y="2375753"/>
            <a:ext cx="3817591" cy="2781387"/>
          </a:xfrm>
          <a:prstGeom prst="rect">
            <a:avLst/>
          </a:prstGeom>
        </p:spPr>
      </p:pic>
    </p:spTree>
    <p:extLst>
      <p:ext uri="{BB962C8B-B14F-4D97-AF65-F5344CB8AC3E}">
        <p14:creationId xmlns:p14="http://schemas.microsoft.com/office/powerpoint/2010/main" val="171666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185E15-8CC9-1A47-9685-04EE080CA700}"/>
              </a:ext>
            </a:extLst>
          </p:cNvPr>
          <p:cNvSpPr txBox="1">
            <a:spLocks/>
          </p:cNvSpPr>
          <p:nvPr/>
        </p:nvSpPr>
        <p:spPr>
          <a:xfrm>
            <a:off x="428518" y="265081"/>
            <a:ext cx="11702522" cy="840947"/>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pc="300" dirty="0">
                <a:solidFill>
                  <a:schemeClr val="accent1">
                    <a:lumMod val="75000"/>
                  </a:schemeClr>
                </a:solidFill>
                <a:latin typeface="Arial" panose="020B0604020202020204" pitchFamily="34" charset="0"/>
                <a:cs typeface="Arial" panose="020B0604020202020204" pitchFamily="34" charset="0"/>
              </a:rPr>
              <a:t>ADDRESSING NEGATIVE ECONOMIC IMPACTS</a:t>
            </a:r>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262527" y="991213"/>
            <a:ext cx="6017252" cy="35863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009193"/>
              </a:buClr>
              <a:buNone/>
            </a:pPr>
            <a:r>
              <a:rPr lang="en-US" sz="2200" b="1" u="sng" dirty="0">
                <a:latin typeface="Arial" panose="020B0604020202020204" pitchFamily="34" charset="0"/>
                <a:cs typeface="Arial" panose="020B0604020202020204" pitchFamily="34" charset="0"/>
              </a:rPr>
              <a:t>Advertising Campaign</a:t>
            </a:r>
          </a:p>
          <a:p>
            <a:pPr marL="457200" lvl="1" indent="0">
              <a:lnSpc>
                <a:spcPct val="150000"/>
              </a:lnSpc>
              <a:buClr>
                <a:srgbClr val="009193"/>
              </a:buClr>
              <a:buNone/>
            </a:pPr>
            <a:r>
              <a:rPr lang="en-US" sz="2200" b="1" dirty="0">
                <a:latin typeface="Arial" panose="020B0604020202020204" pitchFamily="34" charset="0"/>
                <a:cs typeface="Arial" panose="020B0604020202020204" pitchFamily="34" charset="0"/>
              </a:rPr>
              <a:t>Billboards along HWY 74</a:t>
            </a:r>
          </a:p>
          <a:p>
            <a:pPr marL="457200" lvl="1" indent="0">
              <a:lnSpc>
                <a:spcPct val="125000"/>
              </a:lnSpc>
              <a:buClr>
                <a:srgbClr val="009193"/>
              </a:buClr>
              <a:buNone/>
            </a:pPr>
            <a:r>
              <a:rPr lang="en-US" sz="2200" b="1" dirty="0">
                <a:latin typeface="Arial" panose="020B0604020202020204" pitchFamily="34" charset="0"/>
                <a:cs typeface="Arial" panose="020B0604020202020204" pitchFamily="34" charset="0"/>
              </a:rPr>
              <a:t>     </a:t>
            </a:r>
          </a:p>
          <a:p>
            <a:pPr marL="457200" lvl="1" indent="0">
              <a:lnSpc>
                <a:spcPct val="125000"/>
              </a:lnSpc>
              <a:buClr>
                <a:srgbClr val="009193"/>
              </a:buClr>
              <a:buNone/>
            </a:pPr>
            <a:r>
              <a:rPr lang="en-US" sz="2200" b="1" dirty="0">
                <a:latin typeface="Arial" panose="020B0604020202020204" pitchFamily="34" charset="0"/>
                <a:cs typeface="Arial" panose="020B0604020202020204" pitchFamily="34" charset="0"/>
              </a:rPr>
              <a:t>Obligated ARPA funds to supplement</a:t>
            </a:r>
          </a:p>
          <a:p>
            <a:pPr marL="457200" lvl="1" indent="0">
              <a:lnSpc>
                <a:spcPct val="125000"/>
              </a:lnSpc>
              <a:buClr>
                <a:srgbClr val="009193"/>
              </a:buClr>
              <a:buNone/>
            </a:pPr>
            <a:r>
              <a:rPr lang="en-US" sz="2200" b="1" dirty="0">
                <a:latin typeface="Arial" panose="020B0604020202020204" pitchFamily="34" charset="0"/>
                <a:cs typeface="Arial" panose="020B0604020202020204" pitchFamily="34" charset="0"/>
              </a:rPr>
              <a:t>Communications and Marketing operating budget over 3 years</a:t>
            </a:r>
          </a:p>
          <a:p>
            <a:pPr marL="457200" lvl="1" indent="0">
              <a:lnSpc>
                <a:spcPct val="125000"/>
              </a:lnSpc>
              <a:buClr>
                <a:srgbClr val="009193"/>
              </a:buClr>
              <a:buNone/>
            </a:pPr>
            <a:endParaRPr lang="en-US" sz="2200" b="1" dirty="0">
              <a:latin typeface="Arial" panose="020B0604020202020204" pitchFamily="34" charset="0"/>
              <a:cs typeface="Arial" panose="020B0604020202020204" pitchFamily="34" charset="0"/>
            </a:endParaRPr>
          </a:p>
          <a:p>
            <a:pPr marL="457200" lvl="1" indent="0">
              <a:lnSpc>
                <a:spcPct val="125000"/>
              </a:lnSpc>
              <a:buClr>
                <a:srgbClr val="009193"/>
              </a:buClr>
              <a:buNone/>
            </a:pPr>
            <a:r>
              <a:rPr lang="en-US" sz="2200" b="1" dirty="0">
                <a:latin typeface="Arial" panose="020B0604020202020204" pitchFamily="34" charset="0"/>
                <a:cs typeface="Arial" panose="020B0604020202020204" pitchFamily="34" charset="0"/>
              </a:rPr>
              <a:t>Improvements to Conference Center </a:t>
            </a: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6" name="Picture 5"/>
          <p:cNvPicPr>
            <a:picLocks noChangeAspect="1"/>
          </p:cNvPicPr>
          <p:nvPr/>
        </p:nvPicPr>
        <p:blipFill>
          <a:blip r:embed="rId4"/>
          <a:stretch>
            <a:fillRect/>
          </a:stretch>
        </p:blipFill>
        <p:spPr>
          <a:xfrm>
            <a:off x="5855266" y="1066159"/>
            <a:ext cx="5152559" cy="2780017"/>
          </a:xfrm>
          <a:prstGeom prst="rect">
            <a:avLst/>
          </a:prstGeom>
        </p:spPr>
      </p:pic>
      <p:pic>
        <p:nvPicPr>
          <p:cNvPr id="2050" name="Picture 2" descr="Gastonia Conference Center | North Carolina Conference 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546" y="3934727"/>
            <a:ext cx="3354451" cy="169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04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1"/>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451540" y="383177"/>
            <a:ext cx="10939271" cy="39130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rgbClr val="009193"/>
              </a:buClr>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
        <p:nvSpPr>
          <p:cNvPr id="4" name="TextBox 3"/>
          <p:cNvSpPr txBox="1"/>
          <p:nvPr/>
        </p:nvSpPr>
        <p:spPr>
          <a:xfrm>
            <a:off x="0" y="454097"/>
            <a:ext cx="12192000" cy="877163"/>
          </a:xfrm>
          <a:prstGeom prst="rect">
            <a:avLst/>
          </a:prstGeom>
          <a:noFill/>
        </p:spPr>
        <p:txBody>
          <a:bodyPr wrap="square" rtlCol="0">
            <a:spAutoFit/>
          </a:bodyPr>
          <a:lstStyle/>
          <a:p>
            <a:pPr lvl="1" algn="ctr">
              <a:lnSpc>
                <a:spcPct val="150000"/>
              </a:lnSpc>
              <a:buClr>
                <a:srgbClr val="009193"/>
              </a:buClr>
            </a:pPr>
            <a:r>
              <a:rPr lang="en-US" sz="2200" b="1" u="sng" dirty="0">
                <a:latin typeface="Arial" panose="020B0604020202020204" pitchFamily="34" charset="0"/>
                <a:cs typeface="Arial" panose="020B0604020202020204" pitchFamily="34" charset="0"/>
              </a:rPr>
              <a:t>Catawba Creek Golf Course Bridge Repair</a:t>
            </a:r>
            <a:endParaRPr lang="en-US" b="1" u="sng" dirty="0">
              <a:latin typeface="Arial" panose="020B0604020202020204" pitchFamily="34" charset="0"/>
              <a:cs typeface="Arial" panose="020B0604020202020204" pitchFamily="34" charset="0"/>
            </a:endParaRPr>
          </a:p>
          <a:p>
            <a:pPr algn="ctr"/>
            <a:endParaRPr lang="en-US" dirty="0"/>
          </a:p>
        </p:txBody>
      </p:sp>
      <p:pic>
        <p:nvPicPr>
          <p:cNvPr id="6" name="Picture 5"/>
          <p:cNvPicPr>
            <a:picLocks noChangeAspect="1"/>
          </p:cNvPicPr>
          <p:nvPr/>
        </p:nvPicPr>
        <p:blipFill>
          <a:blip r:embed="rId4"/>
          <a:stretch>
            <a:fillRect/>
          </a:stretch>
        </p:blipFill>
        <p:spPr>
          <a:xfrm>
            <a:off x="451540" y="1561738"/>
            <a:ext cx="4937324" cy="3706302"/>
          </a:xfrm>
          <a:prstGeom prst="rect">
            <a:avLst/>
          </a:prstGeom>
        </p:spPr>
      </p:pic>
      <p:pic>
        <p:nvPicPr>
          <p:cNvPr id="7" name="Picture 6"/>
          <p:cNvPicPr>
            <a:picLocks noChangeAspect="1"/>
          </p:cNvPicPr>
          <p:nvPr/>
        </p:nvPicPr>
        <p:blipFill>
          <a:blip r:embed="rId5"/>
          <a:stretch>
            <a:fillRect/>
          </a:stretch>
        </p:blipFill>
        <p:spPr>
          <a:xfrm>
            <a:off x="6560368" y="1561738"/>
            <a:ext cx="4955163" cy="3706302"/>
          </a:xfrm>
          <a:prstGeom prst="rect">
            <a:avLst/>
          </a:prstGeom>
        </p:spPr>
      </p:pic>
    </p:spTree>
    <p:extLst>
      <p:ext uri="{BB962C8B-B14F-4D97-AF65-F5344CB8AC3E}">
        <p14:creationId xmlns:p14="http://schemas.microsoft.com/office/powerpoint/2010/main" val="119748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2200003" y="448708"/>
            <a:ext cx="7468253" cy="7826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Clr>
                <a:srgbClr val="009193"/>
              </a:buClr>
              <a:buNone/>
            </a:pPr>
            <a:r>
              <a:rPr lang="en-US" sz="2200" b="1" u="sng" dirty="0">
                <a:latin typeface="Arial" panose="020B0604020202020204" pitchFamily="34" charset="0"/>
                <a:cs typeface="Arial" panose="020B0604020202020204" pitchFamily="34" charset="0"/>
              </a:rPr>
              <a:t>Erwin Center Pool and Pool House Renovation</a:t>
            </a: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
        <p:nvSpPr>
          <p:cNvPr id="4" name="TextBox 3"/>
          <p:cNvSpPr txBox="1"/>
          <p:nvPr/>
        </p:nvSpPr>
        <p:spPr>
          <a:xfrm>
            <a:off x="999744" y="1148591"/>
            <a:ext cx="5266944"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Complete overhaul of the existing pool to Include</a:t>
            </a:r>
          </a:p>
        </p:txBody>
      </p:sp>
      <p:sp>
        <p:nvSpPr>
          <p:cNvPr id="9" name="TextBox 8"/>
          <p:cNvSpPr txBox="1"/>
          <p:nvPr/>
        </p:nvSpPr>
        <p:spPr>
          <a:xfrm>
            <a:off x="999744" y="2020012"/>
            <a:ext cx="5266944"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New Pool House for changing and storage</a:t>
            </a:r>
          </a:p>
        </p:txBody>
      </p:sp>
      <p:sp>
        <p:nvSpPr>
          <p:cNvPr id="10" name="TextBox 9"/>
          <p:cNvSpPr txBox="1"/>
          <p:nvPr/>
        </p:nvSpPr>
        <p:spPr>
          <a:xfrm>
            <a:off x="999744" y="2829005"/>
            <a:ext cx="5266944"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Waterslide and additional features    geysers, water buckets, 4 lap lanes </a:t>
            </a:r>
          </a:p>
        </p:txBody>
      </p:sp>
      <p:sp>
        <p:nvSpPr>
          <p:cNvPr id="12" name="TextBox 11"/>
          <p:cNvSpPr txBox="1"/>
          <p:nvPr/>
        </p:nvSpPr>
        <p:spPr>
          <a:xfrm>
            <a:off x="999744" y="3907738"/>
            <a:ext cx="5266944" cy="1107996"/>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Modernize pumps, filters, and automated systems for pool maintenance </a:t>
            </a:r>
          </a:p>
        </p:txBody>
      </p:sp>
      <p:pic>
        <p:nvPicPr>
          <p:cNvPr id="4098" name="Picture 2" descr="Erwin Center – Highland Ri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688" y="1288826"/>
            <a:ext cx="5388912" cy="404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86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99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493743" y="383177"/>
            <a:ext cx="10939271" cy="39130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9193"/>
              </a:buClr>
              <a:buNone/>
            </a:pPr>
            <a:r>
              <a:rPr lang="en-US" sz="2200" b="1" u="sng" dirty="0">
                <a:latin typeface="Arial" panose="020B0604020202020204" pitchFamily="34" charset="0"/>
                <a:cs typeface="Arial" panose="020B0604020202020204" pitchFamily="34" charset="0"/>
              </a:rPr>
              <a:t>Playgrounds</a:t>
            </a:r>
          </a:p>
          <a:p>
            <a:pPr>
              <a:lnSpc>
                <a:spcPct val="100000"/>
              </a:lnSpc>
              <a:buClr>
                <a:srgbClr val="009193"/>
              </a:buClr>
            </a:pPr>
            <a:r>
              <a:rPr lang="en-US" sz="2200" b="1" dirty="0">
                <a:latin typeface="Arial" panose="020B0604020202020204" pitchFamily="34" charset="0"/>
                <a:cs typeface="Arial" panose="020B0604020202020204" pitchFamily="34" charset="0"/>
              </a:rPr>
              <a:t>Upgrade existing structures Erwin Center, Bradley Center, Phillips Center,  Jeffers Center</a:t>
            </a:r>
          </a:p>
          <a:p>
            <a:pPr>
              <a:lnSpc>
                <a:spcPct val="100000"/>
              </a:lnSpc>
              <a:buClr>
                <a:srgbClr val="009193"/>
              </a:buClr>
            </a:pPr>
            <a:r>
              <a:rPr lang="en-US" sz="2200" b="1" dirty="0">
                <a:latin typeface="Arial" panose="020B0604020202020204" pitchFamily="34" charset="0"/>
                <a:cs typeface="Arial" panose="020B0604020202020204" pitchFamily="34" charset="0"/>
              </a:rPr>
              <a:t>Installing CCTV security cameras at Martha Rivers Community Center</a:t>
            </a:r>
          </a:p>
          <a:p>
            <a:pPr>
              <a:lnSpc>
                <a:spcPct val="150000"/>
              </a:lnSpc>
              <a:buClr>
                <a:srgbClr val="009193"/>
              </a:buClr>
            </a:pPr>
            <a:endParaRPr lang="en-US" sz="2200" b="1" dirty="0">
              <a:latin typeface="Arial" panose="020B0604020202020204" pitchFamily="34" charset="0"/>
              <a:cs typeface="Arial" panose="020B0604020202020204" pitchFamily="34" charset="0"/>
            </a:endParaRPr>
          </a:p>
          <a:p>
            <a:pPr lvl="2">
              <a:lnSpc>
                <a:spcPct val="150000"/>
              </a:lnSpc>
              <a:buClr>
                <a:srgbClr val="009193"/>
              </a:buClr>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6" name="Picture 5"/>
          <p:cNvPicPr>
            <a:picLocks noChangeAspect="1"/>
          </p:cNvPicPr>
          <p:nvPr/>
        </p:nvPicPr>
        <p:blipFill>
          <a:blip r:embed="rId4"/>
          <a:stretch>
            <a:fillRect/>
          </a:stretch>
        </p:blipFill>
        <p:spPr>
          <a:xfrm>
            <a:off x="4614992" y="2289195"/>
            <a:ext cx="7007409" cy="3168021"/>
          </a:xfrm>
          <a:prstGeom prst="rect">
            <a:avLst/>
          </a:prstGeom>
        </p:spPr>
      </p:pic>
      <p:sp>
        <p:nvSpPr>
          <p:cNvPr id="5" name="AutoShape 2" descr="City of Gastonia - Phillips Center &amp; Pa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City of Gastonia - Phillips Center &amp; Pa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map of park - Picture of Martha Rivers Park, Gastonia - Tripadvis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011" y="2646602"/>
            <a:ext cx="3257176" cy="23570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90563" y="4788169"/>
            <a:ext cx="3724835"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Erwin Center Playground  </a:t>
            </a:r>
          </a:p>
        </p:txBody>
      </p:sp>
    </p:spTree>
    <p:extLst>
      <p:ext uri="{BB962C8B-B14F-4D97-AF65-F5344CB8AC3E}">
        <p14:creationId xmlns:p14="http://schemas.microsoft.com/office/powerpoint/2010/main" val="5391050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6264272" y="342648"/>
            <a:ext cx="5535039" cy="16806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009193"/>
              </a:buClr>
              <a:buNone/>
            </a:pPr>
            <a:r>
              <a:rPr lang="en-US" sz="2200" b="1" u="sng" dirty="0">
                <a:latin typeface="Arial" panose="020B0604020202020204" pitchFamily="34" charset="0"/>
                <a:cs typeface="Arial" panose="020B0604020202020204" pitchFamily="34" charset="0"/>
              </a:rPr>
              <a:t>Wayfinding Signs </a:t>
            </a:r>
          </a:p>
          <a:p>
            <a:pPr marL="0" indent="0" algn="ctr">
              <a:lnSpc>
                <a:spcPct val="100000"/>
              </a:lnSpc>
              <a:buClr>
                <a:srgbClr val="009193"/>
              </a:buClr>
              <a:buNone/>
            </a:pPr>
            <a:r>
              <a:rPr lang="en-US" sz="2200" b="1" dirty="0">
                <a:latin typeface="Arial" panose="020B0604020202020204" pitchFamily="34" charset="0"/>
                <a:cs typeface="Arial" panose="020B0604020202020204" pitchFamily="34" charset="0"/>
              </a:rPr>
              <a:t>providing directions to city parks and  </a:t>
            </a:r>
          </a:p>
          <a:p>
            <a:pPr marL="0" indent="0" algn="ctr">
              <a:lnSpc>
                <a:spcPct val="100000"/>
              </a:lnSpc>
              <a:buClr>
                <a:srgbClr val="009193"/>
              </a:buClr>
              <a:buNone/>
            </a:pPr>
            <a:r>
              <a:rPr lang="en-US" sz="2200" b="1" dirty="0">
                <a:latin typeface="Arial" panose="020B0604020202020204" pitchFamily="34" charset="0"/>
                <a:cs typeface="Arial" panose="020B0604020202020204" pitchFamily="34" charset="0"/>
              </a:rPr>
              <a:t>Gastonia Farmer’s Market  </a:t>
            </a:r>
          </a:p>
          <a:p>
            <a:pPr lvl="2">
              <a:lnSpc>
                <a:spcPct val="150000"/>
              </a:lnSpc>
              <a:buClr>
                <a:srgbClr val="009193"/>
              </a:buClr>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9" name="Picture 8"/>
          <p:cNvPicPr>
            <a:picLocks noChangeAspect="1"/>
          </p:cNvPicPr>
          <p:nvPr/>
        </p:nvPicPr>
        <p:blipFill>
          <a:blip r:embed="rId4"/>
          <a:stretch>
            <a:fillRect/>
          </a:stretch>
        </p:blipFill>
        <p:spPr>
          <a:xfrm>
            <a:off x="9318845" y="2161158"/>
            <a:ext cx="1744668" cy="3268182"/>
          </a:xfrm>
          <a:prstGeom prst="rect">
            <a:avLst/>
          </a:prstGeom>
        </p:spPr>
      </p:pic>
      <p:pic>
        <p:nvPicPr>
          <p:cNvPr id="5" name="Picture 4"/>
          <p:cNvPicPr>
            <a:picLocks noChangeAspect="1"/>
          </p:cNvPicPr>
          <p:nvPr/>
        </p:nvPicPr>
        <p:blipFill>
          <a:blip r:embed="rId5"/>
          <a:stretch>
            <a:fillRect/>
          </a:stretch>
        </p:blipFill>
        <p:spPr>
          <a:xfrm>
            <a:off x="440093" y="405780"/>
            <a:ext cx="3194104" cy="3701296"/>
          </a:xfrm>
          <a:prstGeom prst="rect">
            <a:avLst/>
          </a:prstGeom>
        </p:spPr>
      </p:pic>
      <p:pic>
        <p:nvPicPr>
          <p:cNvPr id="3" name="Picture 2"/>
          <p:cNvPicPr>
            <a:picLocks noChangeAspect="1"/>
          </p:cNvPicPr>
          <p:nvPr/>
        </p:nvPicPr>
        <p:blipFill>
          <a:blip r:embed="rId6"/>
          <a:stretch>
            <a:fillRect/>
          </a:stretch>
        </p:blipFill>
        <p:spPr>
          <a:xfrm>
            <a:off x="3315544" y="1285460"/>
            <a:ext cx="3377102" cy="3938901"/>
          </a:xfrm>
          <a:prstGeom prst="rect">
            <a:avLst/>
          </a:prstGeom>
        </p:spPr>
      </p:pic>
    </p:spTree>
    <p:extLst>
      <p:ext uri="{BB962C8B-B14F-4D97-AF65-F5344CB8AC3E}">
        <p14:creationId xmlns:p14="http://schemas.microsoft.com/office/powerpoint/2010/main" val="8206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816784" y="430256"/>
            <a:ext cx="5535039" cy="620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009193"/>
              </a:buClr>
              <a:buNone/>
            </a:pPr>
            <a:r>
              <a:rPr lang="en-US" sz="2200" b="1" u="sng" dirty="0">
                <a:latin typeface="Arial" panose="020B0604020202020204" pitchFamily="34" charset="0"/>
                <a:cs typeface="Arial" panose="020B0604020202020204" pitchFamily="34" charset="0"/>
              </a:rPr>
              <a:t>ARPA GRANT ADMINISTRATOR</a:t>
            </a:r>
          </a:p>
          <a:p>
            <a:pPr marL="0" indent="0">
              <a:lnSpc>
                <a:spcPct val="100000"/>
              </a:lnSpc>
              <a:buClr>
                <a:srgbClr val="009193"/>
              </a:buClr>
              <a:buNone/>
            </a:pPr>
            <a:endParaRPr lang="en-US" sz="2200" b="1" u="sng"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
        <p:nvSpPr>
          <p:cNvPr id="4" name="TextBox 3"/>
          <p:cNvSpPr txBox="1"/>
          <p:nvPr/>
        </p:nvSpPr>
        <p:spPr>
          <a:xfrm>
            <a:off x="914400" y="1449421"/>
            <a:ext cx="5437762"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100% ARPA Funded </a:t>
            </a:r>
          </a:p>
        </p:txBody>
      </p:sp>
      <p:sp>
        <p:nvSpPr>
          <p:cNvPr id="6" name="TextBox 5"/>
          <p:cNvSpPr txBox="1"/>
          <p:nvPr/>
        </p:nvSpPr>
        <p:spPr>
          <a:xfrm>
            <a:off x="914399" y="2140085"/>
            <a:ext cx="5233481"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Technical Advisor to departments on requirements </a:t>
            </a:r>
          </a:p>
        </p:txBody>
      </p:sp>
      <p:sp>
        <p:nvSpPr>
          <p:cNvPr id="10" name="TextBox 9"/>
          <p:cNvSpPr txBox="1"/>
          <p:nvPr/>
        </p:nvSpPr>
        <p:spPr>
          <a:xfrm>
            <a:off x="914399" y="3262157"/>
            <a:ext cx="4941651"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Monitor Accounts and Budgeting </a:t>
            </a:r>
          </a:p>
        </p:txBody>
      </p:sp>
      <p:pic>
        <p:nvPicPr>
          <p:cNvPr id="9218" name="Picture 2" descr="2,269 Mad Accountant Stock Photos, Pictures &amp; Royalty-Free Images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880" y="690664"/>
            <a:ext cx="5244168" cy="3496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4399" y="4141623"/>
            <a:ext cx="4941651"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Determines If Objectives Are Allowable</a:t>
            </a:r>
          </a:p>
        </p:txBody>
      </p:sp>
    </p:spTree>
    <p:extLst>
      <p:ext uri="{BB962C8B-B14F-4D97-AF65-F5344CB8AC3E}">
        <p14:creationId xmlns:p14="http://schemas.microsoft.com/office/powerpoint/2010/main" val="165724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641686" y="430256"/>
            <a:ext cx="5535039" cy="653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9193"/>
              </a:buClr>
              <a:buNone/>
            </a:pPr>
            <a:r>
              <a:rPr lang="en-US" sz="2200" b="1" u="sng" dirty="0">
                <a:latin typeface="Arial" panose="020B0604020202020204" pitchFamily="34" charset="0"/>
                <a:cs typeface="Arial" panose="020B0604020202020204" pitchFamily="34" charset="0"/>
              </a:rPr>
              <a:t>CYBERSECURITY</a:t>
            </a:r>
            <a:r>
              <a:rPr lang="en-US" sz="2200" b="1" dirty="0">
                <a:latin typeface="Arial" panose="020B0604020202020204" pitchFamily="34" charset="0"/>
                <a:cs typeface="Arial" panose="020B0604020202020204" pitchFamily="34" charset="0"/>
              </a:rPr>
              <a:t> </a:t>
            </a:r>
          </a:p>
          <a:p>
            <a:pPr lvl="2">
              <a:lnSpc>
                <a:spcPct val="150000"/>
              </a:lnSpc>
              <a:buClr>
                <a:srgbClr val="009193"/>
              </a:buClr>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8194" name="Picture 2" descr="5 MOST COMMON IT CONCERNS FOR SMALL BUSINESSES | Bailey Sys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598" y="787557"/>
            <a:ext cx="5443537" cy="362768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56487E5-10BA-2E47-819C-DF666F4157E4}"/>
              </a:ext>
            </a:extLst>
          </p:cNvPr>
          <p:cNvSpPr txBox="1">
            <a:spLocks/>
          </p:cNvSpPr>
          <p:nvPr/>
        </p:nvSpPr>
        <p:spPr>
          <a:xfrm>
            <a:off x="641685" y="1314176"/>
            <a:ext cx="5535039" cy="653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9193"/>
              </a:buClr>
              <a:buNone/>
            </a:pPr>
            <a:r>
              <a:rPr lang="en-US" sz="2200" b="1" dirty="0">
                <a:latin typeface="Arial" panose="020B0604020202020204" pitchFamily="34" charset="0"/>
                <a:cs typeface="Arial" panose="020B0604020202020204" pitchFamily="34" charset="0"/>
              </a:rPr>
              <a:t> Update Core Network Switch </a:t>
            </a:r>
          </a:p>
          <a:p>
            <a:pPr lvl="2">
              <a:lnSpc>
                <a:spcPct val="150000"/>
              </a:lnSpc>
              <a:buClr>
                <a:srgbClr val="009193"/>
              </a:buClr>
            </a:pPr>
            <a:endParaRPr lang="en-US" sz="2200" b="1"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D56487E5-10BA-2E47-819C-DF666F4157E4}"/>
              </a:ext>
            </a:extLst>
          </p:cNvPr>
          <p:cNvSpPr txBox="1">
            <a:spLocks/>
          </p:cNvSpPr>
          <p:nvPr/>
        </p:nvSpPr>
        <p:spPr>
          <a:xfrm>
            <a:off x="704622" y="2198096"/>
            <a:ext cx="5535039" cy="653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9193"/>
              </a:buClr>
              <a:buNone/>
            </a:pPr>
            <a:r>
              <a:rPr lang="en-US" sz="2200" b="1" dirty="0">
                <a:latin typeface="Arial" panose="020B0604020202020204" pitchFamily="34" charset="0"/>
                <a:cs typeface="Arial" panose="020B0604020202020204" pitchFamily="34" charset="0"/>
              </a:rPr>
              <a:t>Intrusion Detection and Prevention </a:t>
            </a:r>
          </a:p>
          <a:p>
            <a:pPr marL="0" indent="0">
              <a:lnSpc>
                <a:spcPct val="100000"/>
              </a:lnSpc>
              <a:buClr>
                <a:srgbClr val="009193"/>
              </a:buClr>
              <a:buNone/>
            </a:pPr>
            <a:r>
              <a:rPr lang="en-US" sz="2200" b="1" dirty="0">
                <a:latin typeface="Arial" panose="020B0604020202020204" pitchFamily="34" charset="0"/>
                <a:cs typeface="Arial" panose="020B0604020202020204" pitchFamily="34" charset="0"/>
              </a:rPr>
              <a:t>Server </a:t>
            </a:r>
          </a:p>
          <a:p>
            <a:pPr lvl="2">
              <a:lnSpc>
                <a:spcPct val="150000"/>
              </a:lnSpc>
              <a:buClr>
                <a:srgbClr val="009193"/>
              </a:buClr>
            </a:pPr>
            <a:endParaRPr lang="en-US" sz="2200" b="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D56487E5-10BA-2E47-819C-DF666F4157E4}"/>
              </a:ext>
            </a:extLst>
          </p:cNvPr>
          <p:cNvSpPr txBox="1">
            <a:spLocks/>
          </p:cNvSpPr>
          <p:nvPr/>
        </p:nvSpPr>
        <p:spPr>
          <a:xfrm>
            <a:off x="-181276" y="3351727"/>
            <a:ext cx="5535039" cy="653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lnSpc>
                <a:spcPct val="150000"/>
              </a:lnSpc>
              <a:buClr>
                <a:srgbClr val="009193"/>
              </a:buClr>
              <a:buNone/>
            </a:pPr>
            <a:r>
              <a:rPr lang="en-US" sz="2200" b="1" dirty="0">
                <a:latin typeface="Arial" panose="020B0604020202020204" pitchFamily="34" charset="0"/>
                <a:cs typeface="Arial" panose="020B0604020202020204" pitchFamily="34" charset="0"/>
              </a:rPr>
              <a:t>Protects Our Utilities and Core Services from Ransomware </a:t>
            </a:r>
          </a:p>
        </p:txBody>
      </p:sp>
    </p:spTree>
    <p:extLst>
      <p:ext uri="{BB962C8B-B14F-4D97-AF65-F5344CB8AC3E}">
        <p14:creationId xmlns:p14="http://schemas.microsoft.com/office/powerpoint/2010/main" val="198439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69669"/>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Title 1">
            <a:extLst>
              <a:ext uri="{FF2B5EF4-FFF2-40B4-BE49-F238E27FC236}">
                <a16:creationId xmlns:a16="http://schemas.microsoft.com/office/drawing/2014/main" id="{EC185E15-8CC9-1A47-9685-04EE080CA700}"/>
              </a:ext>
            </a:extLst>
          </p:cNvPr>
          <p:cNvSpPr txBox="1">
            <a:spLocks/>
          </p:cNvSpPr>
          <p:nvPr/>
        </p:nvSpPr>
        <p:spPr>
          <a:xfrm>
            <a:off x="484035" y="284317"/>
            <a:ext cx="10515600" cy="84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pc="300" dirty="0">
                <a:solidFill>
                  <a:schemeClr val="accent1">
                    <a:lumMod val="75000"/>
                  </a:schemeClr>
                </a:solidFill>
                <a:latin typeface="Arial" panose="020B0604020202020204" pitchFamily="34" charset="0"/>
                <a:cs typeface="Arial" panose="020B0604020202020204" pitchFamily="34" charset="0"/>
              </a:rPr>
              <a:t>REVENUE REPLACEMENT</a:t>
            </a:r>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643127" y="982981"/>
            <a:ext cx="11113443" cy="8588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Clr>
                <a:srgbClr val="009193"/>
              </a:buClr>
              <a:buNone/>
            </a:pPr>
            <a:r>
              <a:rPr lang="en-US" sz="2200" b="1" dirty="0">
                <a:latin typeface="Arial" panose="020B0604020202020204" pitchFamily="34" charset="0"/>
                <a:cs typeface="Arial" panose="020B0604020202020204" pitchFamily="34" charset="0"/>
              </a:rPr>
              <a:t>Assisting Gaston College with construction of BLET training facility</a:t>
            </a:r>
          </a:p>
          <a:p>
            <a:pPr marL="0" indent="0">
              <a:lnSpc>
                <a:spcPct val="170000"/>
              </a:lnSpc>
              <a:buClr>
                <a:srgbClr val="009193"/>
              </a:buClr>
              <a:buNone/>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sp>
        <p:nvSpPr>
          <p:cNvPr id="9" name="Content Placeholder 2">
            <a:extLst>
              <a:ext uri="{FF2B5EF4-FFF2-40B4-BE49-F238E27FC236}">
                <a16:creationId xmlns:a16="http://schemas.microsoft.com/office/drawing/2014/main" id="{D56487E5-10BA-2E47-819C-DF666F4157E4}"/>
              </a:ext>
            </a:extLst>
          </p:cNvPr>
          <p:cNvSpPr txBox="1">
            <a:spLocks/>
          </p:cNvSpPr>
          <p:nvPr/>
        </p:nvSpPr>
        <p:spPr>
          <a:xfrm>
            <a:off x="643126" y="1832429"/>
            <a:ext cx="4346885" cy="8588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Clr>
                <a:srgbClr val="009193"/>
              </a:buClr>
              <a:buNone/>
            </a:pPr>
            <a:r>
              <a:rPr lang="en-US" sz="2200" b="1" dirty="0">
                <a:latin typeface="Arial" panose="020B0604020202020204" pitchFamily="34" charset="0"/>
                <a:cs typeface="Arial" panose="020B0604020202020204" pitchFamily="34" charset="0"/>
              </a:rPr>
              <a:t>Upgrades FUSE District </a:t>
            </a:r>
          </a:p>
        </p:txBody>
      </p:sp>
      <p:pic>
        <p:nvPicPr>
          <p:cNvPr id="10" name="Picture 9"/>
          <p:cNvPicPr>
            <a:picLocks noChangeAspect="1"/>
          </p:cNvPicPr>
          <p:nvPr/>
        </p:nvPicPr>
        <p:blipFill>
          <a:blip r:embed="rId4"/>
          <a:stretch>
            <a:fillRect/>
          </a:stretch>
        </p:blipFill>
        <p:spPr>
          <a:xfrm>
            <a:off x="6619377" y="1842378"/>
            <a:ext cx="5075826" cy="2851478"/>
          </a:xfrm>
          <a:prstGeom prst="rect">
            <a:avLst/>
          </a:prstGeom>
        </p:spPr>
      </p:pic>
      <p:sp>
        <p:nvSpPr>
          <p:cNvPr id="11" name="Rectangle 10">
            <a:extLst>
              <a:ext uri="{FF2B5EF4-FFF2-40B4-BE49-F238E27FC236}">
                <a16:creationId xmlns:a16="http://schemas.microsoft.com/office/drawing/2014/main" id="{C71DEF89-A91C-5B40-8B7D-FF8A41295E2A}"/>
              </a:ext>
            </a:extLst>
          </p:cNvPr>
          <p:cNvSpPr/>
          <p:nvPr/>
        </p:nvSpPr>
        <p:spPr>
          <a:xfrm>
            <a:off x="643126" y="2985257"/>
            <a:ext cx="4986965" cy="666205"/>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Arial" panose="020B0604020202020204" pitchFamily="34" charset="0"/>
                <a:cs typeface="Arial" panose="020B0604020202020204" pitchFamily="34" charset="0"/>
              </a:rPr>
              <a:t>Agreement in place to assist Grier Junior Middle with improvements </a:t>
            </a:r>
            <a:endParaRPr lang="id-ID" sz="2200" b="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71DEF89-A91C-5B40-8B7D-FF8A41295E2A}"/>
              </a:ext>
            </a:extLst>
          </p:cNvPr>
          <p:cNvSpPr/>
          <p:nvPr/>
        </p:nvSpPr>
        <p:spPr>
          <a:xfrm>
            <a:off x="643126" y="4239354"/>
            <a:ext cx="5261285" cy="678365"/>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9193"/>
              </a:buClr>
            </a:pPr>
            <a:r>
              <a:rPr lang="en-US" sz="2200" b="1" dirty="0">
                <a:solidFill>
                  <a:schemeClr val="tx1"/>
                </a:solidFill>
                <a:latin typeface="Arial" panose="020B0604020202020204" pitchFamily="34" charset="0"/>
                <a:cs typeface="Arial" panose="020B0604020202020204" pitchFamily="34" charset="0"/>
              </a:rPr>
              <a:t>New Tasers and Body Cameras with increased Cloud Storage for Police Department </a:t>
            </a:r>
          </a:p>
        </p:txBody>
      </p:sp>
    </p:spTree>
    <p:extLst>
      <p:ext uri="{BB962C8B-B14F-4D97-AF65-F5344CB8AC3E}">
        <p14:creationId xmlns:p14="http://schemas.microsoft.com/office/powerpoint/2010/main" val="327969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524599" y="425861"/>
            <a:ext cx="10609309" cy="14497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9193"/>
              </a:buClr>
              <a:buNone/>
            </a:pPr>
            <a:r>
              <a:rPr lang="en-US" sz="2200" b="1" u="sng" dirty="0">
                <a:latin typeface="Arial" panose="020B0604020202020204" pitchFamily="34" charset="0"/>
                <a:cs typeface="Arial" panose="020B0604020202020204" pitchFamily="34" charset="0"/>
              </a:rPr>
              <a:t>Linwood Springs Park</a:t>
            </a:r>
          </a:p>
          <a:p>
            <a:pPr marL="0" indent="0">
              <a:lnSpc>
                <a:spcPct val="100000"/>
              </a:lnSpc>
              <a:buClr>
                <a:srgbClr val="009193"/>
              </a:buClr>
              <a:buNone/>
            </a:pPr>
            <a:r>
              <a:rPr lang="en-US" sz="2200" b="1" dirty="0">
                <a:latin typeface="Arial" panose="020B0604020202020204" pitchFamily="34" charset="0"/>
                <a:cs typeface="Arial" panose="020B0604020202020204" pitchFamily="34" charset="0"/>
              </a:rPr>
              <a:t>Match Requirement for PARTF Grant </a:t>
            </a:r>
          </a:p>
          <a:p>
            <a:pPr marL="0" indent="0">
              <a:lnSpc>
                <a:spcPct val="100000"/>
              </a:lnSpc>
              <a:buClr>
                <a:srgbClr val="009193"/>
              </a:buClr>
              <a:buNone/>
            </a:pPr>
            <a:r>
              <a:rPr lang="en-US" sz="2200" b="1" dirty="0">
                <a:latin typeface="Arial" panose="020B0604020202020204" pitchFamily="34" charset="0"/>
                <a:cs typeface="Arial" panose="020B0604020202020204" pitchFamily="34" charset="0"/>
              </a:rPr>
              <a:t>Additional Funds to Expedite the Redevelopment   </a:t>
            </a:r>
          </a:p>
          <a:p>
            <a:pPr marL="0" indent="0">
              <a:lnSpc>
                <a:spcPct val="170000"/>
              </a:lnSpc>
              <a:buClr>
                <a:srgbClr val="009193"/>
              </a:buClr>
              <a:buNone/>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10244" name="Picture 4" descr="Gastonia's new plan for Linwood Springs Golf Course includes trails,  ziplines and camp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498" y="1853748"/>
            <a:ext cx="7171509" cy="380245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PARTF – Recreation Resources Serv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924" y="505695"/>
            <a:ext cx="2512950" cy="11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17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DEF89-A91C-5B40-8B7D-FF8A41295E2A}"/>
              </a:ext>
            </a:extLst>
          </p:cNvPr>
          <p:cNvSpPr/>
          <p:nvPr/>
        </p:nvSpPr>
        <p:spPr>
          <a:xfrm>
            <a:off x="0" y="-1"/>
            <a:ext cx="12192000" cy="6858000"/>
          </a:xfrm>
          <a:prstGeom prst="rect">
            <a:avLst/>
          </a:pr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Content Placeholder 2">
            <a:extLst>
              <a:ext uri="{FF2B5EF4-FFF2-40B4-BE49-F238E27FC236}">
                <a16:creationId xmlns:a16="http://schemas.microsoft.com/office/drawing/2014/main" id="{D56487E5-10BA-2E47-819C-DF666F4157E4}"/>
              </a:ext>
            </a:extLst>
          </p:cNvPr>
          <p:cNvSpPr txBox="1">
            <a:spLocks/>
          </p:cNvSpPr>
          <p:nvPr/>
        </p:nvSpPr>
        <p:spPr>
          <a:xfrm>
            <a:off x="617003" y="88590"/>
            <a:ext cx="11325076" cy="39130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buClr>
                <a:srgbClr val="009193"/>
              </a:buClr>
            </a:pPr>
            <a:r>
              <a:rPr lang="en-US" sz="2200" b="1" dirty="0">
                <a:latin typeface="Arial" panose="020B0604020202020204" pitchFamily="34" charset="0"/>
                <a:cs typeface="Arial" panose="020B0604020202020204" pitchFamily="34" charset="0"/>
              </a:rPr>
              <a:t>Street Resurfacing</a:t>
            </a:r>
          </a:p>
          <a:p>
            <a:pPr lvl="1">
              <a:lnSpc>
                <a:spcPct val="170000"/>
              </a:lnSpc>
              <a:buClr>
                <a:srgbClr val="009193"/>
              </a:buClr>
            </a:pPr>
            <a:r>
              <a:rPr lang="en-US" sz="2200" b="1" dirty="0">
                <a:latin typeface="Arial" panose="020B0604020202020204" pitchFamily="34" charset="0"/>
                <a:cs typeface="Arial" panose="020B0604020202020204" pitchFamily="34" charset="0"/>
              </a:rPr>
              <a:t>Resurfacing of various streets in Qualified Census Tract (QCT) Zones throughout the city. Approximately $750,000 will be constructed in the spring of 2023 with the remainder of the funding to be used in 2024</a:t>
            </a:r>
          </a:p>
          <a:p>
            <a:pPr>
              <a:lnSpc>
                <a:spcPct val="170000"/>
              </a:lnSpc>
              <a:buClr>
                <a:srgbClr val="009193"/>
              </a:buClr>
            </a:pPr>
            <a:r>
              <a:rPr lang="en-US" sz="2200" b="1" dirty="0">
                <a:latin typeface="Arial" panose="020B0604020202020204" pitchFamily="34" charset="0"/>
                <a:cs typeface="Arial" panose="020B0604020202020204" pitchFamily="34" charset="0"/>
              </a:rPr>
              <a:t>Traffic Remote Devices Partnership with NCDOT</a:t>
            </a:r>
          </a:p>
          <a:p>
            <a:pPr>
              <a:lnSpc>
                <a:spcPct val="170000"/>
              </a:lnSpc>
              <a:buClr>
                <a:srgbClr val="009193"/>
              </a:buClr>
            </a:pPr>
            <a:r>
              <a:rPr lang="en-US" sz="2200" b="1" dirty="0">
                <a:latin typeface="Arial" panose="020B0604020202020204" pitchFamily="34" charset="0"/>
                <a:cs typeface="Arial" panose="020B0604020202020204" pitchFamily="34" charset="0"/>
              </a:rPr>
              <a:t>Upgrade Public Works Facility</a:t>
            </a:r>
          </a:p>
          <a:p>
            <a:pPr>
              <a:lnSpc>
                <a:spcPct val="170000"/>
              </a:lnSpc>
              <a:buClr>
                <a:srgbClr val="009193"/>
              </a:buClr>
            </a:pPr>
            <a:endParaRPr lang="en-US" sz="2200" b="1"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A422CB7-0416-414F-903B-5A84B254BC75}"/>
              </a:ext>
            </a:extLst>
          </p:cNvPr>
          <p:cNvSpPr/>
          <p:nvPr/>
        </p:nvSpPr>
        <p:spPr>
          <a:xfrm>
            <a:off x="0" y="5634318"/>
            <a:ext cx="12192000" cy="12236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087" y="5811419"/>
            <a:ext cx="2146992" cy="869478"/>
          </a:xfrm>
          <a:prstGeom prst="rect">
            <a:avLst/>
          </a:prstGeom>
        </p:spPr>
      </p:pic>
      <p:pic>
        <p:nvPicPr>
          <p:cNvPr id="6" name="Picture 5"/>
          <p:cNvPicPr>
            <a:picLocks noChangeAspect="1"/>
          </p:cNvPicPr>
          <p:nvPr/>
        </p:nvPicPr>
        <p:blipFill>
          <a:blip r:embed="rId4"/>
          <a:stretch>
            <a:fillRect/>
          </a:stretch>
        </p:blipFill>
        <p:spPr>
          <a:xfrm>
            <a:off x="7612909" y="2655746"/>
            <a:ext cx="4364355" cy="2452536"/>
          </a:xfrm>
          <a:prstGeom prst="rect">
            <a:avLst/>
          </a:prstGeom>
        </p:spPr>
      </p:pic>
    </p:spTree>
    <p:extLst>
      <p:ext uri="{BB962C8B-B14F-4D97-AF65-F5344CB8AC3E}">
        <p14:creationId xmlns:p14="http://schemas.microsoft.com/office/powerpoint/2010/main" val="363182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8FC596-870B-CB49-8EC9-C63485A55CFA}"/>
              </a:ext>
            </a:extLst>
          </p:cNvPr>
          <p:cNvSpPr/>
          <p:nvPr/>
        </p:nvSpPr>
        <p:spPr>
          <a:xfrm>
            <a:off x="0" y="0"/>
            <a:ext cx="12192000" cy="68579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Box 2"/>
          <p:cNvSpPr txBox="1"/>
          <p:nvPr/>
        </p:nvSpPr>
        <p:spPr>
          <a:xfrm>
            <a:off x="2420139" y="974689"/>
            <a:ext cx="7194968"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QUESTIONS?</a:t>
            </a:r>
          </a:p>
        </p:txBody>
      </p:sp>
      <p:sp>
        <p:nvSpPr>
          <p:cNvPr id="2" name="TextBox 1"/>
          <p:cNvSpPr txBox="1"/>
          <p:nvPr/>
        </p:nvSpPr>
        <p:spPr>
          <a:xfrm>
            <a:off x="435429" y="2847703"/>
            <a:ext cx="5111931" cy="184665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Clayton Smith</a:t>
            </a:r>
          </a:p>
          <a:p>
            <a:pPr algn="ctr"/>
            <a:r>
              <a:rPr lang="en-US" sz="2400" b="1" dirty="0">
                <a:latin typeface="Arial" panose="020B0604020202020204" pitchFamily="34" charset="0"/>
                <a:cs typeface="Arial" panose="020B0604020202020204" pitchFamily="34" charset="0"/>
              </a:rPr>
              <a:t>Grants Manager</a:t>
            </a:r>
          </a:p>
          <a:p>
            <a:pPr algn="ctr"/>
            <a:r>
              <a:rPr lang="en-US" sz="2400" b="1" dirty="0">
                <a:latin typeface="Arial" panose="020B0604020202020204" pitchFamily="34" charset="0"/>
                <a:cs typeface="Arial" panose="020B0604020202020204" pitchFamily="34" charset="0"/>
                <a:hlinkClick r:id="rId3"/>
              </a:rPr>
              <a:t>claytons@cityofgastonia.com</a:t>
            </a: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(704) 869 - 7858</a:t>
            </a:r>
          </a:p>
          <a:p>
            <a:pPr algn="ctr"/>
            <a:endParaRPr lang="en-US" dirty="0"/>
          </a:p>
        </p:txBody>
      </p:sp>
      <p:sp>
        <p:nvSpPr>
          <p:cNvPr id="4" name="TextBox 3"/>
          <p:cNvSpPr txBox="1"/>
          <p:nvPr/>
        </p:nvSpPr>
        <p:spPr>
          <a:xfrm>
            <a:off x="6688182" y="2854515"/>
            <a:ext cx="4798423"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Quentin T. McPhatter</a:t>
            </a:r>
          </a:p>
          <a:p>
            <a:pPr algn="ctr"/>
            <a:r>
              <a:rPr lang="en-US" sz="2400" b="1" dirty="0">
                <a:latin typeface="Arial" panose="020B0604020202020204" pitchFamily="34" charset="0"/>
                <a:cs typeface="Arial" panose="020B0604020202020204" pitchFamily="34" charset="0"/>
              </a:rPr>
              <a:t>Assistant City Manager</a:t>
            </a:r>
          </a:p>
          <a:p>
            <a:pPr algn="ctr"/>
            <a:r>
              <a:rPr lang="en-US" sz="2400" b="1" dirty="0">
                <a:latin typeface="Arial" panose="020B0604020202020204" pitchFamily="34" charset="0"/>
                <a:cs typeface="Arial" panose="020B0604020202020204" pitchFamily="34" charset="0"/>
                <a:hlinkClick r:id="rId4"/>
              </a:rPr>
              <a:t>quentinm@cityofgastonia.com</a:t>
            </a: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(704) 866 - 6013</a:t>
            </a:r>
          </a:p>
        </p:txBody>
      </p:sp>
      <p:sp>
        <p:nvSpPr>
          <p:cNvPr id="6" name="TextBox 5"/>
          <p:cNvSpPr txBox="1"/>
          <p:nvPr/>
        </p:nvSpPr>
        <p:spPr>
          <a:xfrm>
            <a:off x="3629012" y="5052905"/>
            <a:ext cx="4101737" cy="1446550"/>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Kate Wear</a:t>
            </a:r>
          </a:p>
          <a:p>
            <a:pPr algn="ctr"/>
            <a:r>
              <a:rPr lang="en-US" sz="2200" b="1" dirty="0">
                <a:latin typeface="Arial" panose="020B0604020202020204" pitchFamily="34" charset="0"/>
                <a:cs typeface="Arial" panose="020B0604020202020204" pitchFamily="34" charset="0"/>
              </a:rPr>
              <a:t>ARPA Grants Administrator</a:t>
            </a:r>
          </a:p>
          <a:p>
            <a:pPr algn="ctr"/>
            <a:r>
              <a:rPr lang="en-US" sz="2200" b="1" dirty="0">
                <a:latin typeface="Arial" panose="020B0604020202020204" pitchFamily="34" charset="0"/>
                <a:cs typeface="Arial" panose="020B0604020202020204" pitchFamily="34" charset="0"/>
                <a:hlinkClick r:id="rId5"/>
              </a:rPr>
              <a:t>katew@cityofgastonia.com</a:t>
            </a:r>
            <a:endParaRPr lang="en-US" sz="2200" b="1" dirty="0">
              <a:latin typeface="Arial" panose="020B0604020202020204" pitchFamily="34" charset="0"/>
              <a:cs typeface="Arial" panose="020B0604020202020204" pitchFamily="34" charset="0"/>
            </a:endParaRPr>
          </a:p>
          <a:p>
            <a:pPr algn="ctr"/>
            <a:r>
              <a:rPr lang="en-US" sz="2200" b="1" dirty="0">
                <a:latin typeface="Arial" panose="020B0604020202020204" pitchFamily="34" charset="0"/>
                <a:cs typeface="Arial" panose="020B0604020202020204" pitchFamily="34" charset="0"/>
              </a:rPr>
              <a:t>(704) 854 - 6637</a:t>
            </a:r>
          </a:p>
        </p:txBody>
      </p:sp>
    </p:spTree>
    <p:extLst>
      <p:ext uri="{BB962C8B-B14F-4D97-AF65-F5344CB8AC3E}">
        <p14:creationId xmlns:p14="http://schemas.microsoft.com/office/powerpoint/2010/main" val="23191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US" sz="6000" dirty="0"/>
              <a:t>WAYNESVILLE</a:t>
            </a:r>
            <a:br>
              <a:rPr lang="en-US" sz="6000" dirty="0"/>
            </a:br>
            <a:endParaRPr lang="en-US" sz="6000" dirty="0"/>
          </a:p>
        </p:txBody>
      </p:sp>
      <p:sp>
        <p:nvSpPr>
          <p:cNvPr id="3" name="Subtitle 2"/>
          <p:cNvSpPr>
            <a:spLocks noGrp="1"/>
          </p:cNvSpPr>
          <p:nvPr>
            <p:ph type="subTitle" idx="1"/>
          </p:nvPr>
        </p:nvSpPr>
        <p:spPr/>
        <p:txBody>
          <a:bodyPr>
            <a:normAutofit/>
          </a:bodyPr>
          <a:lstStyle/>
          <a:p>
            <a:pPr algn="ctr"/>
            <a:r>
              <a:rPr lang="en-US" sz="4000" dirty="0">
                <a:latin typeface="Arial" panose="020B0604020202020204" pitchFamily="34" charset="0"/>
                <a:cs typeface="Arial" panose="020B0604020202020204" pitchFamily="34" charset="0"/>
              </a:rPr>
              <a:t>HOW DO WE SPEND ARP FUNDS?</a:t>
            </a:r>
          </a:p>
        </p:txBody>
      </p:sp>
      <p:pic>
        <p:nvPicPr>
          <p:cNvPr id="4" name="Picture 3">
            <a:extLst>
              <a:ext uri="{FF2B5EF4-FFF2-40B4-BE49-F238E27FC236}">
                <a16:creationId xmlns:a16="http://schemas.microsoft.com/office/drawing/2014/main" id="{0A5482E0-D561-4237-80FC-83F03C814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12444"/>
            <a:ext cx="1676400" cy="131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5183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BUDGET BACKGROUND</a:t>
            </a:r>
          </a:p>
        </p:txBody>
      </p:sp>
      <p:sp>
        <p:nvSpPr>
          <p:cNvPr id="5" name="Content Placeholder 4"/>
          <p:cNvSpPr>
            <a:spLocks noGrp="1"/>
          </p:cNvSpPr>
          <p:nvPr>
            <p:ph idx="1"/>
          </p:nvPr>
        </p:nvSpPr>
        <p:spPr>
          <a:xfrm>
            <a:off x="1981200" y="1524001"/>
            <a:ext cx="8229600" cy="4525963"/>
          </a:xfrm>
        </p:spPr>
        <p:txBody>
          <a:bodyPr/>
          <a:lstStyle/>
          <a:p>
            <a:r>
              <a:rPr lang="en-US" dirty="0">
                <a:latin typeface="Arial" panose="020B0604020202020204" pitchFamily="34" charset="0"/>
                <a:cs typeface="Arial" panose="020B0604020202020204" pitchFamily="34" charset="0"/>
              </a:rPr>
              <a:t>ARP ALLOCATION 			$3,231,910</a:t>
            </a:r>
          </a:p>
          <a:p>
            <a:r>
              <a:rPr lang="en-US" dirty="0">
                <a:latin typeface="Arial" panose="020B0604020202020204" pitchFamily="34" charset="0"/>
                <a:cs typeface="Arial" panose="020B0604020202020204" pitchFamily="34" charset="0"/>
              </a:rPr>
              <a:t>1 CENT ON TAX RATE =		$   144,800</a:t>
            </a:r>
          </a:p>
          <a:p>
            <a:r>
              <a:rPr lang="en-US" dirty="0">
                <a:latin typeface="Arial" panose="020B0604020202020204" pitchFamily="34" charset="0"/>
                <a:cs typeface="Arial" panose="020B0604020202020204" pitchFamily="34" charset="0"/>
              </a:rPr>
              <a:t>AD VALOREM TAX RATE		$ .4395 </a:t>
            </a:r>
            <a:r>
              <a:rPr lang="en-US" sz="1600" dirty="0">
                <a:latin typeface="Arial" panose="020B0604020202020204" pitchFamily="34" charset="0"/>
                <a:cs typeface="Arial" panose="020B0604020202020204" pitchFamily="34" charset="0"/>
              </a:rPr>
              <a:t>(per $100)</a:t>
            </a:r>
          </a:p>
          <a:p>
            <a:r>
              <a:rPr lang="en-US" dirty="0">
                <a:latin typeface="Arial" panose="020B0604020202020204" pitchFamily="34" charset="0"/>
                <a:cs typeface="Arial" panose="020B0604020202020204" pitchFamily="34" charset="0"/>
              </a:rPr>
              <a:t>GENERAL FUND BUDGET		$17,079,739</a:t>
            </a:r>
          </a:p>
          <a:p>
            <a:r>
              <a:rPr lang="en-US" dirty="0">
                <a:latin typeface="Arial" panose="020B0604020202020204" pitchFamily="34" charset="0"/>
                <a:cs typeface="Arial" panose="020B0604020202020204" pitchFamily="34" charset="0"/>
              </a:rPr>
              <a:t>ENTERPRISE FUND BUDGETS  $17,807,091</a:t>
            </a:r>
          </a:p>
          <a:p>
            <a:r>
              <a:rPr lang="en-US" dirty="0">
                <a:latin typeface="Arial" panose="020B0604020202020204" pitchFamily="34" charset="0"/>
                <a:cs typeface="Arial" panose="020B0604020202020204" pitchFamily="34" charset="0"/>
              </a:rPr>
              <a:t>TOTAL TOWN BUGET		 $34,886,830</a:t>
            </a: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E75DAA9-06B6-4BE8-BBB5-46897D8C3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625" y="5105401"/>
            <a:ext cx="1229239" cy="9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3780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TrackerNumWhite"/>
</p:tagLst>
</file>

<file path=ppt/tags/tag10.xml><?xml version="1.0" encoding="utf-8"?>
<p:tagLst xmlns:a="http://schemas.openxmlformats.org/drawingml/2006/main" xmlns:r="http://schemas.openxmlformats.org/officeDocument/2006/relationships" xmlns:p="http://schemas.openxmlformats.org/presentationml/2006/main">
  <p:tag name="NAME" val="TrackerNumWhite"/>
</p:tagLst>
</file>

<file path=ppt/tags/tag11.xml><?xml version="1.0" encoding="utf-8"?>
<p:tagLst xmlns:a="http://schemas.openxmlformats.org/drawingml/2006/main" xmlns:r="http://schemas.openxmlformats.org/officeDocument/2006/relationships" xmlns:p="http://schemas.openxmlformats.org/presentationml/2006/main">
  <p:tag name="NAME" val="TrackerNumWhite"/>
</p:tagLst>
</file>

<file path=ppt/tags/tag12.xml><?xml version="1.0" encoding="utf-8"?>
<p:tagLst xmlns:a="http://schemas.openxmlformats.org/drawingml/2006/main" xmlns:r="http://schemas.openxmlformats.org/officeDocument/2006/relationships" xmlns:p="http://schemas.openxmlformats.org/presentationml/2006/main">
  <p:tag name="NAME" val="TrackerNumWhite"/>
</p:tagLst>
</file>

<file path=ppt/tags/tag13.xml><?xml version="1.0" encoding="utf-8"?>
<p:tagLst xmlns:a="http://schemas.openxmlformats.org/drawingml/2006/main" xmlns:r="http://schemas.openxmlformats.org/officeDocument/2006/relationships" xmlns:p="http://schemas.openxmlformats.org/presentationml/2006/main">
  <p:tag name="NAME" val="TrackerNumWhite"/>
</p:tagLst>
</file>

<file path=ppt/tags/tag14.xml><?xml version="1.0" encoding="utf-8"?>
<p:tagLst xmlns:a="http://schemas.openxmlformats.org/drawingml/2006/main" xmlns:r="http://schemas.openxmlformats.org/officeDocument/2006/relationships" xmlns:p="http://schemas.openxmlformats.org/presentationml/2006/main">
  <p:tag name="NAME" val="CustomIcon"/>
</p:tagLst>
</file>

<file path=ppt/tags/tag15.xml><?xml version="1.0" encoding="utf-8"?>
<p:tagLst xmlns:a="http://schemas.openxmlformats.org/drawingml/2006/main" xmlns:r="http://schemas.openxmlformats.org/officeDocument/2006/relationships" xmlns:p="http://schemas.openxmlformats.org/presentationml/2006/main">
  <p:tag name="NAME" val="TrackerNumWhite"/>
</p:tagLst>
</file>

<file path=ppt/tags/tag16.xml><?xml version="1.0" encoding="utf-8"?>
<p:tagLst xmlns:a="http://schemas.openxmlformats.org/drawingml/2006/main" xmlns:r="http://schemas.openxmlformats.org/officeDocument/2006/relationships" xmlns:p="http://schemas.openxmlformats.org/presentationml/2006/main">
  <p:tag name="NAME" val="CustomIcon"/>
</p:tagLst>
</file>

<file path=ppt/tags/tag17.xml><?xml version="1.0" encoding="utf-8"?>
<p:tagLst xmlns:a="http://schemas.openxmlformats.org/drawingml/2006/main" xmlns:r="http://schemas.openxmlformats.org/officeDocument/2006/relationships" xmlns:p="http://schemas.openxmlformats.org/presentationml/2006/main">
  <p:tag name="NAME" val="TrackerNumWhite"/>
</p:tagLst>
</file>

<file path=ppt/tags/tag18.xml><?xml version="1.0" encoding="utf-8"?>
<p:tagLst xmlns:a="http://schemas.openxmlformats.org/drawingml/2006/main" xmlns:r="http://schemas.openxmlformats.org/officeDocument/2006/relationships" xmlns:p="http://schemas.openxmlformats.org/presentationml/2006/main">
  <p:tag name="NAME" val="TrackerNumWhite"/>
</p:tagLst>
</file>

<file path=ppt/tags/tag2.xml><?xml version="1.0" encoding="utf-8"?>
<p:tagLst xmlns:a="http://schemas.openxmlformats.org/drawingml/2006/main" xmlns:r="http://schemas.openxmlformats.org/officeDocument/2006/relationships" xmlns:p="http://schemas.openxmlformats.org/presentationml/2006/main">
  <p:tag name="NAME" val="TrackerNumWhite"/>
</p:tagLst>
</file>

<file path=ppt/tags/tag3.xml><?xml version="1.0" encoding="utf-8"?>
<p:tagLst xmlns:a="http://schemas.openxmlformats.org/drawingml/2006/main" xmlns:r="http://schemas.openxmlformats.org/officeDocument/2006/relationships" xmlns:p="http://schemas.openxmlformats.org/presentationml/2006/main">
  <p:tag name="NAME" val="TrackerNumWhite"/>
</p:tagLst>
</file>

<file path=ppt/tags/tag4.xml><?xml version="1.0" encoding="utf-8"?>
<p:tagLst xmlns:a="http://schemas.openxmlformats.org/drawingml/2006/main" xmlns:r="http://schemas.openxmlformats.org/officeDocument/2006/relationships" xmlns:p="http://schemas.openxmlformats.org/presentationml/2006/main">
  <p:tag name="NAME" val="TrackerNumWhite"/>
</p:tagLst>
</file>

<file path=ppt/tags/tag5.xml><?xml version="1.0" encoding="utf-8"?>
<p:tagLst xmlns:a="http://schemas.openxmlformats.org/drawingml/2006/main" xmlns:r="http://schemas.openxmlformats.org/officeDocument/2006/relationships" xmlns:p="http://schemas.openxmlformats.org/presentationml/2006/main">
  <p:tag name="NAME" val="CustomIcon"/>
</p:tagLst>
</file>

<file path=ppt/tags/tag6.xml><?xml version="1.0" encoding="utf-8"?>
<p:tagLst xmlns:a="http://schemas.openxmlformats.org/drawingml/2006/main" xmlns:r="http://schemas.openxmlformats.org/officeDocument/2006/relationships" xmlns:p="http://schemas.openxmlformats.org/presentationml/2006/main">
  <p:tag name="NAME" val="TrackerNumWhite"/>
</p:tagLst>
</file>

<file path=ppt/tags/tag7.xml><?xml version="1.0" encoding="utf-8"?>
<p:tagLst xmlns:a="http://schemas.openxmlformats.org/drawingml/2006/main" xmlns:r="http://schemas.openxmlformats.org/officeDocument/2006/relationships" xmlns:p="http://schemas.openxmlformats.org/presentationml/2006/main">
  <p:tag name="NAME" val="CustomIcon"/>
</p:tagLst>
</file>

<file path=ppt/tags/tag8.xml><?xml version="1.0" encoding="utf-8"?>
<p:tagLst xmlns:a="http://schemas.openxmlformats.org/drawingml/2006/main" xmlns:r="http://schemas.openxmlformats.org/officeDocument/2006/relationships" xmlns:p="http://schemas.openxmlformats.org/presentationml/2006/main">
  <p:tag name="NAME" val="TrackerNumWhite"/>
</p:tagLst>
</file>

<file path=ppt/tags/tag9.xml><?xml version="1.0" encoding="utf-8"?>
<p:tagLst xmlns:a="http://schemas.openxmlformats.org/drawingml/2006/main" xmlns:r="http://schemas.openxmlformats.org/officeDocument/2006/relationships" xmlns:p="http://schemas.openxmlformats.org/presentationml/2006/main">
  <p:tag name="NAME" val="TrackerNumWhite"/>
</p:tagLst>
</file>

<file path=ppt/theme/_rels/theme11.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ogoTemplate2019" id="{F2E38516-9FBD-4AC9-8967-F66AE81B44F8}" vid="{603BAFAC-CBEE-4708-ACFB-B01B1748D0D8}"/>
    </a:ext>
  </a:extLst>
</a:theme>
</file>

<file path=ppt/theme/theme10.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cours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16.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ogoTemplate2019" id="{F2E38516-9FBD-4AC9-8967-F66AE81B44F8}" vid="{7A27C059-A181-4D40-9102-46FA83660B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C51F463809EB449181878B2A66A84E" ma:contentTypeVersion="7" ma:contentTypeDescription="Create a new document." ma:contentTypeScope="" ma:versionID="b998771ba86827d8f7c076e313fed06f">
  <xsd:schema xmlns:xsd="http://www.w3.org/2001/XMLSchema" xmlns:xs="http://www.w3.org/2001/XMLSchema" xmlns:p="http://schemas.microsoft.com/office/2006/metadata/properties" xmlns:ns3="f79df232-723e-4273-bfaf-8f5c222e7684" xmlns:ns4="d9dd68e8-956f-434d-b1b4-37751040622d" targetNamespace="http://schemas.microsoft.com/office/2006/metadata/properties" ma:root="true" ma:fieldsID="37fd55054dc121c3dd937a99f60971b8" ns3:_="" ns4:_="">
    <xsd:import namespace="f79df232-723e-4273-bfaf-8f5c222e7684"/>
    <xsd:import namespace="d9dd68e8-956f-434d-b1b4-37751040622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df232-723e-4273-bfaf-8f5c222e76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dd68e8-956f-434d-b1b4-3775104062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556DF0-2E90-4077-9756-7CF5498FC016}">
  <ds:schemaRefs>
    <ds:schemaRef ds:uri="http://purl.org/dc/dcmitype/"/>
    <ds:schemaRef ds:uri="http://schemas.microsoft.com/office/infopath/2007/PartnerControls"/>
    <ds:schemaRef ds:uri="http://purl.org/dc/elements/1.1/"/>
    <ds:schemaRef ds:uri="http://schemas.microsoft.com/office/2006/documentManagement/types"/>
    <ds:schemaRef ds:uri="d9dd68e8-956f-434d-b1b4-37751040622d"/>
    <ds:schemaRef ds:uri="http://purl.org/dc/terms/"/>
    <ds:schemaRef ds:uri="http://schemas.openxmlformats.org/package/2006/metadata/core-properties"/>
    <ds:schemaRef ds:uri="f79df232-723e-4273-bfaf-8f5c222e768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FA8E537-9765-4BDA-A152-612B59E3C8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df232-723e-4273-bfaf-8f5c222e7684"/>
    <ds:schemaRef ds:uri="d9dd68e8-956f-434d-b1b4-37751040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65B873-ABD4-478C-BE33-B1FE0376B8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2204</TotalTime>
  <Words>17760</Words>
  <Application>Microsoft Office PowerPoint</Application>
  <PresentationFormat>Widescreen</PresentationFormat>
  <Paragraphs>2408</Paragraphs>
  <Slides>243</Slides>
  <Notes>114</Notes>
  <HiddenSlides>0</HiddenSlides>
  <MMClips>0</MMClips>
  <ScaleCrop>false</ScaleCrop>
  <HeadingPairs>
    <vt:vector size="4" baseType="variant">
      <vt:variant>
        <vt:lpstr>Theme</vt:lpstr>
      </vt:variant>
      <vt:variant>
        <vt:i4>16</vt:i4>
      </vt:variant>
      <vt:variant>
        <vt:lpstr>Slide Titles</vt:lpstr>
      </vt:variant>
      <vt:variant>
        <vt:i4>243</vt:i4>
      </vt:variant>
    </vt:vector>
  </HeadingPairs>
  <TitlesOfParts>
    <vt:vector size="259" baseType="lpstr">
      <vt:lpstr>Office Theme</vt:lpstr>
      <vt:lpstr>Custom Design</vt:lpstr>
      <vt:lpstr>Office Theme</vt:lpstr>
      <vt:lpstr>1_20.11.10 City of Albemarle budget economic outlook</vt:lpstr>
      <vt:lpstr>Office Theme</vt:lpstr>
      <vt:lpstr>Office Theme</vt:lpstr>
      <vt:lpstr>Office Theme</vt:lpstr>
      <vt:lpstr>20.11.10 City of Albemarle budget economic outlook</vt:lpstr>
      <vt:lpstr>Office Theme</vt:lpstr>
      <vt:lpstr>Office Theme</vt:lpstr>
      <vt:lpstr>Concourse</vt:lpstr>
      <vt:lpstr>Office Theme</vt:lpstr>
      <vt:lpstr>2_Office Theme</vt:lpstr>
      <vt:lpstr>Office Theme</vt:lpstr>
      <vt:lpstr>20.11.10 City of Albemarle budget economic outlook</vt:lpstr>
      <vt:lpstr>Theme1</vt:lpstr>
      <vt:lpstr>PowerPoint Presentation</vt:lpstr>
      <vt:lpstr>ARP Overview</vt:lpstr>
      <vt:lpstr>American Rescue Plan: $9B to N.C.</vt:lpstr>
      <vt:lpstr>Metropolitan Cities</vt:lpstr>
      <vt:lpstr>How Did We Get Here?</vt:lpstr>
      <vt:lpstr>Key Milestones</vt:lpstr>
      <vt:lpstr>Key Milestones</vt:lpstr>
      <vt:lpstr>Key Milestones</vt:lpstr>
      <vt:lpstr>Key Milestones</vt:lpstr>
      <vt:lpstr>Key Milestones</vt:lpstr>
      <vt:lpstr>Key Milestones</vt:lpstr>
      <vt:lpstr>Key Milestones</vt:lpstr>
      <vt:lpstr>Key Milestones</vt:lpstr>
      <vt:lpstr>Key Considerations</vt:lpstr>
      <vt:lpstr>Facts &amp; Figures</vt:lpstr>
      <vt:lpstr>What If I Haven’t Spent?</vt:lpstr>
      <vt:lpstr>Rest of the ARP</vt:lpstr>
      <vt:lpstr>ARPA LFRF REPORTING REVIEW</vt:lpstr>
      <vt:lpstr>Reminder </vt:lpstr>
      <vt:lpstr>PowerPoint Presentation</vt:lpstr>
      <vt:lpstr>Tier 1</vt:lpstr>
      <vt:lpstr>2022 Tier 1 Reporting  Requirements &amp; Due Dates </vt:lpstr>
      <vt:lpstr>Tier 1 Annual Recovery Plans</vt:lpstr>
      <vt:lpstr>Tier 1 Annual Recovery Plans</vt:lpstr>
      <vt:lpstr>Tier 1 Annual Recovery Plans</vt:lpstr>
      <vt:lpstr>Tier 2</vt:lpstr>
      <vt:lpstr>2022 Tier 2 Reporting  Requirements &amp; Due Dates </vt:lpstr>
      <vt:lpstr>Tier 2 Quarterly Reports</vt:lpstr>
      <vt:lpstr>Tier 5</vt:lpstr>
      <vt:lpstr>Tier 5 Reporting  Requirements &amp; Due Dates </vt:lpstr>
      <vt:lpstr>Tier 5 Annual Reports</vt:lpstr>
      <vt:lpstr>PowerPoint Presentation</vt:lpstr>
      <vt:lpstr>Noteworthy</vt:lpstr>
      <vt:lpstr>Questions?</vt:lpstr>
      <vt:lpstr>Implementing the American Rescue Plan Act of 2021: Coronavirus State and Local Fiscal Recovery Fund</vt:lpstr>
      <vt:lpstr>PowerPoint Presentation</vt:lpstr>
      <vt:lpstr>PowerPoint Presentation</vt:lpstr>
      <vt:lpstr>What is ARP/CSLFRF Eligible?</vt:lpstr>
      <vt:lpstr>Federal Compliance Requirements</vt:lpstr>
      <vt:lpstr>PowerPoint Presentation</vt:lpstr>
      <vt:lpstr>PowerPoint Presentation</vt:lpstr>
      <vt:lpstr>Revenue Replacement Compliance:  Exempt from Some UG Provisions</vt:lpstr>
      <vt:lpstr>Using ARP/CSLFRF For Salaries / Benefits or Reimbursement Expenditures (aka MB2)</vt:lpstr>
      <vt:lpstr>Revenue Replacement Options:  Land Purchase</vt:lpstr>
      <vt:lpstr>What is ARP/CSLFRF Eligible?</vt:lpstr>
      <vt:lpstr>What is ARP/CSLFRF Eligible?</vt:lpstr>
      <vt:lpstr>Address COVID &amp; Negative Economic Impact</vt:lpstr>
      <vt:lpstr>Address COVID &amp; Negative Economic Impact</vt:lpstr>
      <vt:lpstr>Public Sector Capacity &amp; Workforce</vt:lpstr>
      <vt:lpstr>Capital Outlay for Address COVID and  Negative Economic Impact Category </vt:lpstr>
      <vt:lpstr>PowerPoint Presentation</vt:lpstr>
      <vt:lpstr>PowerPoint Presentation</vt:lpstr>
      <vt:lpstr>Infrastructure Investments: Additional Eligibility</vt:lpstr>
      <vt:lpstr> Every Local Government Must:</vt:lpstr>
      <vt:lpstr>PowerPoint Presentation</vt:lpstr>
      <vt:lpstr> General Compliance: Internal Controls</vt:lpstr>
      <vt:lpstr>PowerPoint Presentation</vt:lpstr>
      <vt:lpstr>Additional Compliance for  Purple, Green, and Blue Categories ONLY</vt:lpstr>
      <vt:lpstr>PowerPoint Presentation</vt:lpstr>
      <vt:lpstr>School of Government Resources</vt:lpstr>
      <vt:lpstr>PowerPoint Presentation</vt:lpstr>
      <vt:lpstr>Bonus Info</vt:lpstr>
      <vt:lpstr>Budgeting &amp; Accounting</vt:lpstr>
      <vt:lpstr>PowerPoint Presentation</vt:lpstr>
      <vt:lpstr>UG: Property Management</vt:lpstr>
      <vt:lpstr>Use of Property</vt:lpstr>
      <vt:lpstr>What if Sell Property or Change Use of Property Outside ARP/CSLFRF Parameters?</vt:lpstr>
      <vt:lpstr>PowerPoint Presentation</vt:lpstr>
      <vt:lpstr> Program Income Defined </vt:lpstr>
      <vt:lpstr>     Treatment of Program Income 2 C.F.R. 200.307(e) </vt:lpstr>
      <vt:lpstr>PowerPoint Presentation</vt:lpstr>
      <vt:lpstr>External Contract for Construction,  Goods, or Services?</vt:lpstr>
      <vt:lpstr>PowerPoint Presentation</vt:lpstr>
      <vt:lpstr>Subaward Vocabulary</vt:lpstr>
      <vt:lpstr>PowerPoint Presentation</vt:lpstr>
      <vt:lpstr>Subawards</vt:lpstr>
      <vt:lpstr>PowerPoint Presentation</vt:lpstr>
      <vt:lpstr>Subrecipient Risk Assessment</vt:lpstr>
      <vt:lpstr>Sample Mapping of Risk Assessment to Additional 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WAYNESVILLE </vt:lpstr>
      <vt:lpstr>BUDGET BACKGROUND</vt:lpstr>
      <vt:lpstr>THINGS TO CONSIDER </vt:lpstr>
      <vt:lpstr>THINGS THAT REDUCE FUTURE COSTS</vt:lpstr>
      <vt:lpstr>STATE MANDATED W&amp;S  (CASH FLOW SAVINGS)</vt:lpstr>
      <vt:lpstr>NICE TO HAVE</vt:lpstr>
      <vt:lpstr>TOTAL ARP BUDGET </vt:lpstr>
      <vt:lpstr>Lynda Sossamon, Sylva Mayor</vt:lpstr>
      <vt:lpstr>PowerPoint Presentation</vt:lpstr>
      <vt:lpstr>Skate Ramp Project</vt:lpstr>
      <vt:lpstr>Bridge Park Stormwater Project  $700,000</vt:lpstr>
      <vt:lpstr>Downtown Sylva</vt:lpstr>
      <vt:lpstr>PowerPoint Presentation</vt:lpstr>
      <vt:lpstr>Concerts on the Creek</vt:lpstr>
      <vt:lpstr>July 4th Concert and Fireworks</vt:lpstr>
      <vt:lpstr>PowerPoint Presentation</vt:lpstr>
      <vt:lpstr>WNC Pottery Festival</vt:lpstr>
      <vt:lpstr>Adjacent Gravel Parking Lot</vt:lpstr>
      <vt:lpstr>Project Area</vt:lpstr>
      <vt:lpstr>American Rescue Plan Expert Tour Department of Environmental Quality Division of Water Infrastructure</vt:lpstr>
      <vt:lpstr>Presentation Overview</vt:lpstr>
      <vt:lpstr>PowerPoint Presentation</vt:lpstr>
      <vt:lpstr>What DWI Funds</vt:lpstr>
      <vt:lpstr>Funding Programs</vt:lpstr>
      <vt:lpstr>PowerPoint Presentation</vt:lpstr>
      <vt:lpstr>PowerPoint Presentation</vt:lpstr>
      <vt:lpstr>Spring 2022 Funding Applications</vt:lpstr>
      <vt:lpstr>Highlights from Spring 2022 Funding</vt:lpstr>
      <vt:lpstr>Projects Funded in Spring 2022</vt:lpstr>
      <vt:lpstr>PowerPoint Presentation</vt:lpstr>
      <vt:lpstr>Fall 2020 Application Basics</vt:lpstr>
      <vt:lpstr>How to Apply?</vt:lpstr>
      <vt:lpstr>Application for Funding</vt:lpstr>
      <vt:lpstr>Resolution by Governing Body: Needed with Application</vt:lpstr>
      <vt:lpstr>Application Submittal – Electronic (New!)</vt:lpstr>
      <vt:lpstr>Application Questions?</vt:lpstr>
      <vt:lpstr>PowerPoint Presentation</vt:lpstr>
      <vt:lpstr>“ARPA” in NC Direct Appropriations</vt:lpstr>
      <vt:lpstr>What’s Eligible?</vt:lpstr>
      <vt:lpstr>Funding Process</vt:lpstr>
      <vt:lpstr>Request for Funding Form</vt:lpstr>
      <vt:lpstr>ARPA Conditions</vt:lpstr>
      <vt:lpstr>Procurement for ARPA-Funded Projects through DWI (NC DEQ)</vt:lpstr>
      <vt:lpstr>PowerPoint Presentation</vt:lpstr>
      <vt:lpstr>ARPA funds Available for Fall 2022</vt:lpstr>
      <vt:lpstr>ARPA Funds Available for Awards</vt:lpstr>
      <vt:lpstr>NC DEQ DWI ARPA Administration Plan</vt:lpstr>
      <vt:lpstr>Contact</vt:lpstr>
      <vt:lpstr>    Division of Water Infrastructure deq.nc.gov/about/divisions/water-infrastructure  State Water Infrastructure Authority deq.nc.gov/about/divisions/water-infrastructure/ state-water-infrastructure-authority </vt:lpstr>
      <vt:lpstr>Rural Economic Development Division</vt:lpstr>
      <vt:lpstr>Rural Engagement &amp; Investment Program </vt:lpstr>
      <vt:lpstr>Rural Engagement &amp; Investment Program </vt:lpstr>
      <vt:lpstr>Rural Engagement &amp; Investment Program </vt:lpstr>
      <vt:lpstr>Rural Transformation Grant Fund </vt:lpstr>
      <vt:lpstr>Rural Transformation Grants </vt:lpstr>
      <vt:lpstr>Rural Transformation Grants </vt:lpstr>
      <vt:lpstr>Rural Transformation Grants </vt:lpstr>
      <vt:lpstr>Rural Transformation Grants </vt:lpstr>
      <vt:lpstr>Rural Transformation Grants </vt:lpstr>
      <vt:lpstr>Rural Transformation Grants </vt:lpstr>
      <vt:lpstr>Rural Transformation Grants </vt:lpstr>
      <vt:lpstr>Rural Transformation Grants </vt:lpstr>
      <vt:lpstr>Rural Transformation Grants </vt:lpstr>
      <vt:lpstr>Rural Transformation Grants </vt:lpstr>
      <vt:lpstr>Rural Transformation Grants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ARP Succession and Planning Best Practices </vt:lpstr>
      <vt:lpstr>Access to the Treasury Portal </vt:lpstr>
      <vt:lpstr>Determine Any Updates </vt:lpstr>
      <vt:lpstr>Tips For Submitting </vt:lpstr>
      <vt:lpstr>Treasury Resources</vt:lpstr>
      <vt:lpstr>If Something Does Go Wrong </vt:lpstr>
      <vt:lpstr>Questions? </vt:lpstr>
      <vt:lpstr>    Hickory ARP Expert Tour Updates &amp; Resources   </vt:lpstr>
      <vt:lpstr>Agenda</vt:lpstr>
      <vt:lpstr>About NCPRO</vt:lpstr>
      <vt:lpstr>Path Forward for North Carolina </vt:lpstr>
      <vt:lpstr>Stakeholder Outreach</vt:lpstr>
      <vt:lpstr>Stakeholder Outreach</vt:lpstr>
      <vt:lpstr>110.69 Billion in NC COVID-19 AID</vt:lpstr>
      <vt:lpstr>American Rescue Plan Act</vt:lpstr>
      <vt:lpstr>NCPRO Data Dashboards &amp; Research</vt:lpstr>
      <vt:lpstr>COVID-19 Funding Dashboard</vt:lpstr>
      <vt:lpstr>Economic Data Dashboard</vt:lpstr>
      <vt:lpstr>Economic Context - Economic Recovery by Region is Inconsistent</vt:lpstr>
      <vt:lpstr>Community Engagement Survey</vt:lpstr>
      <vt:lpstr>Community Engagement Survey</vt:lpstr>
      <vt:lpstr>Invitation to Volunteer 10 minutes a month</vt:lpstr>
      <vt:lpstr>Community Engagement Survey Webpage</vt:lpstr>
      <vt:lpstr>Questions?</vt:lpstr>
      <vt:lpstr>COG ARPA Assistance</vt:lpstr>
      <vt:lpstr>What we will cover</vt:lpstr>
      <vt:lpstr>Funding for COG Assistance</vt:lpstr>
      <vt:lpstr>Goals of COG Assistance</vt:lpstr>
      <vt:lpstr>Opportunities &amp; Challenges</vt:lpstr>
      <vt:lpstr>High Country COG’s Approach</vt:lpstr>
      <vt:lpstr>Land of Sky</vt:lpstr>
      <vt:lpstr>Thank you</vt:lpstr>
      <vt:lpstr>COG Resources</vt:lpstr>
      <vt:lpstr>PowerPoint Presentation</vt:lpstr>
      <vt:lpstr>What is the League?</vt:lpstr>
      <vt:lpstr>ARP Resources</vt:lpstr>
      <vt:lpstr>Guidance &amp; Technical Assistance</vt:lpstr>
      <vt:lpstr>ARP Resources</vt:lpstr>
      <vt:lpstr>Financial Software &amp; Assistance</vt:lpstr>
      <vt:lpstr>Financial Software &amp; Assistance</vt:lpstr>
      <vt:lpstr>    Hickory ARP Expert Tour Best Practices of a Grant Management System   </vt:lpstr>
      <vt:lpstr>Agenda</vt:lpstr>
      <vt:lpstr>Challenges Faced by Local Governments</vt:lpstr>
      <vt:lpstr>Grant Management Considerations</vt:lpstr>
      <vt:lpstr>Grant Management Considerations</vt:lpstr>
      <vt:lpstr>Grant Management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 Management – Final Thoughts</vt:lpstr>
      <vt:lpstr>Assistance Provided by NCPRO and Partners </vt:lpstr>
      <vt:lpstr>Partnership</vt:lpstr>
      <vt:lpstr>Questions?</vt:lpstr>
      <vt:lpstr>NC Hometown Strong</vt:lpstr>
      <vt:lpstr>Combining</vt:lpstr>
      <vt:lpstr>Draw your audience, &amp; tell your story</vt:lpstr>
      <vt:lpstr>Parks and Recreation Trust Fund</vt:lpstr>
      <vt:lpstr>DEQ Volkswagen Settlement</vt:lpstr>
      <vt:lpstr>Appalachian Regional Commission</vt:lpstr>
      <vt:lpstr>Be Ambitious &amp; Creative</vt:lpstr>
      <vt:lpstr>Grant Writing &amp; Administration</vt:lpstr>
      <vt:lpstr>PowerPoint Presentation</vt:lpstr>
      <vt:lpstr>NC Hometown Strong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 Tyson</dc:creator>
  <cp:lastModifiedBy>Julie Metz</cp:lastModifiedBy>
  <cp:revision>27</cp:revision>
  <dcterms:created xsi:type="dcterms:W3CDTF">2019-04-22T20:08:20Z</dcterms:created>
  <dcterms:modified xsi:type="dcterms:W3CDTF">2022-10-05T20:59:25Z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0x01010086C51F463809EB449181878B2A66A84E</vt:lpwstr>
  </property>
</Properties>
</file>