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455" r:id="rId3"/>
    <p:sldId id="268" r:id="rId4"/>
    <p:sldId id="266" r:id="rId5"/>
    <p:sldId id="459" r:id="rId6"/>
    <p:sldId id="467" r:id="rId7"/>
    <p:sldId id="471" r:id="rId8"/>
    <p:sldId id="469" r:id="rId9"/>
    <p:sldId id="474" r:id="rId10"/>
    <p:sldId id="473" r:id="rId11"/>
    <p:sldId id="472" r:id="rId12"/>
    <p:sldId id="46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6" autoAdjust="0"/>
    <p:restoredTop sz="69121" autoAdjust="0"/>
  </p:normalViewPr>
  <p:slideViewPr>
    <p:cSldViewPr snapToGrid="0">
      <p:cViewPr varScale="1">
        <p:scale>
          <a:sx n="79" d="100"/>
          <a:sy n="79" d="100"/>
        </p:scale>
        <p:origin x="195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1CADF1-A687-432C-92C7-8E490DE3B289}"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18C7C7B0-8A1B-443E-B10B-084F87AD2BA7}">
      <dgm:prSet phldrT="[Text]" phldr="0"/>
      <dgm:spPr/>
      <dgm:t>
        <a:bodyPr/>
        <a:lstStyle/>
        <a:p>
          <a:pPr rtl="0"/>
          <a:r>
            <a:rPr lang="en-US" dirty="0">
              <a:latin typeface="Calibri Light" panose="020F0302020204030204"/>
            </a:rPr>
            <a:t>State governments</a:t>
          </a:r>
          <a:endParaRPr lang="en-US" dirty="0"/>
        </a:p>
      </dgm:t>
    </dgm:pt>
    <dgm:pt modelId="{796D7203-15C9-424D-B086-8EC2D8ECE6B3}" type="parTrans" cxnId="{A14D204F-7C1C-4911-BEEF-C0069B8F5A43}">
      <dgm:prSet/>
      <dgm:spPr/>
      <dgm:t>
        <a:bodyPr/>
        <a:lstStyle/>
        <a:p>
          <a:endParaRPr lang="en-US"/>
        </a:p>
      </dgm:t>
    </dgm:pt>
    <dgm:pt modelId="{8E26BFDC-E759-4939-8D23-87C01EA15264}" type="sibTrans" cxnId="{A14D204F-7C1C-4911-BEEF-C0069B8F5A43}">
      <dgm:prSet/>
      <dgm:spPr/>
      <dgm:t>
        <a:bodyPr/>
        <a:lstStyle/>
        <a:p>
          <a:endParaRPr lang="en-US"/>
        </a:p>
      </dgm:t>
    </dgm:pt>
    <dgm:pt modelId="{1B1A8BD0-D056-41F9-AF1A-6083AD3D395A}">
      <dgm:prSet phldrT="[Text]" phldr="0"/>
      <dgm:spPr/>
      <dgm:t>
        <a:bodyPr/>
        <a:lstStyle/>
        <a:p>
          <a:pPr rtl="0"/>
          <a:r>
            <a:rPr lang="en-US" dirty="0">
              <a:latin typeface="+mn-lt"/>
            </a:rPr>
            <a:t>May or may not be used for water/wastewater projects</a:t>
          </a:r>
        </a:p>
      </dgm:t>
    </dgm:pt>
    <dgm:pt modelId="{2A888700-5CBE-4FB1-864B-A4D0167E438B}" type="parTrans" cxnId="{33F89FB3-4252-492E-93DF-60A1EE45A2AB}">
      <dgm:prSet/>
      <dgm:spPr/>
      <dgm:t>
        <a:bodyPr/>
        <a:lstStyle/>
        <a:p>
          <a:endParaRPr lang="en-US"/>
        </a:p>
      </dgm:t>
    </dgm:pt>
    <dgm:pt modelId="{E369FE06-C3C5-4EED-934C-C524E3CAFCAB}" type="sibTrans" cxnId="{33F89FB3-4252-492E-93DF-60A1EE45A2AB}">
      <dgm:prSet/>
      <dgm:spPr/>
      <dgm:t>
        <a:bodyPr/>
        <a:lstStyle/>
        <a:p>
          <a:endParaRPr lang="en-US"/>
        </a:p>
      </dgm:t>
    </dgm:pt>
    <dgm:pt modelId="{589D05E6-94C3-4A04-860B-63C31C7414B9}">
      <dgm:prSet phldrT="[Text]" phldr="0"/>
      <dgm:spPr/>
      <dgm:t>
        <a:bodyPr/>
        <a:lstStyle/>
        <a:p>
          <a:pPr rtl="0"/>
          <a:r>
            <a:rPr lang="en-US" dirty="0">
              <a:latin typeface="+mn-lt"/>
            </a:rPr>
            <a:t>Up to each state</a:t>
          </a:r>
        </a:p>
      </dgm:t>
    </dgm:pt>
    <dgm:pt modelId="{6838EBDF-554F-4B06-A5E0-6FBFDADF84DE}" type="parTrans" cxnId="{413C652B-EFDA-46A3-BB90-1D25E9110849}">
      <dgm:prSet/>
      <dgm:spPr/>
      <dgm:t>
        <a:bodyPr/>
        <a:lstStyle/>
        <a:p>
          <a:endParaRPr lang="en-US"/>
        </a:p>
      </dgm:t>
    </dgm:pt>
    <dgm:pt modelId="{A4CA11C6-6541-4E57-8FFC-0FEF534094E7}" type="sibTrans" cxnId="{413C652B-EFDA-46A3-BB90-1D25E9110849}">
      <dgm:prSet/>
      <dgm:spPr/>
      <dgm:t>
        <a:bodyPr/>
        <a:lstStyle/>
        <a:p>
          <a:endParaRPr lang="en-US"/>
        </a:p>
      </dgm:t>
    </dgm:pt>
    <dgm:pt modelId="{8E5D9B96-EDA0-46B2-AC55-D67F79EDD840}">
      <dgm:prSet phldrT="[Text]" phldr="0"/>
      <dgm:spPr/>
      <dgm:t>
        <a:bodyPr/>
        <a:lstStyle/>
        <a:p>
          <a:pPr rtl="0"/>
          <a:r>
            <a:rPr lang="en-US" dirty="0">
              <a:latin typeface="Calibri Light" panose="020F0302020204030204"/>
            </a:rPr>
            <a:t>Other direct recipients</a:t>
          </a:r>
        </a:p>
      </dgm:t>
    </dgm:pt>
    <dgm:pt modelId="{491824CE-32E5-4BFE-AC7F-E0B585978786}" type="parTrans" cxnId="{1FEA6E3B-FF86-490E-A0AF-A5D27C75DBF4}">
      <dgm:prSet/>
      <dgm:spPr/>
      <dgm:t>
        <a:bodyPr/>
        <a:lstStyle/>
        <a:p>
          <a:endParaRPr lang="en-US"/>
        </a:p>
      </dgm:t>
    </dgm:pt>
    <dgm:pt modelId="{8A9352E8-8392-47A3-A77F-1A6759E4014A}" type="sibTrans" cxnId="{1FEA6E3B-FF86-490E-A0AF-A5D27C75DBF4}">
      <dgm:prSet/>
      <dgm:spPr/>
      <dgm:t>
        <a:bodyPr/>
        <a:lstStyle/>
        <a:p>
          <a:endParaRPr lang="en-US"/>
        </a:p>
      </dgm:t>
    </dgm:pt>
    <dgm:pt modelId="{BEDF09C3-0782-48D2-B58E-A052EFF9E79E}">
      <dgm:prSet phldrT="[Text]" phldr="0"/>
      <dgm:spPr/>
      <dgm:t>
        <a:bodyPr/>
        <a:lstStyle/>
        <a:p>
          <a:pPr rtl="0"/>
          <a:r>
            <a:rPr lang="en-US" dirty="0"/>
            <a:t>Counties, Metropolitan cities</a:t>
          </a:r>
        </a:p>
      </dgm:t>
    </dgm:pt>
    <dgm:pt modelId="{775A0CFB-47F7-43BE-9E32-5E7EE9E749C8}" type="parTrans" cxnId="{F444768F-BF88-42D7-817C-432E4586A836}">
      <dgm:prSet/>
      <dgm:spPr/>
      <dgm:t>
        <a:bodyPr/>
        <a:lstStyle/>
        <a:p>
          <a:endParaRPr lang="en-US"/>
        </a:p>
      </dgm:t>
    </dgm:pt>
    <dgm:pt modelId="{415D45A6-4E4F-47BF-B666-47A72D9ACF2C}" type="sibTrans" cxnId="{F444768F-BF88-42D7-817C-432E4586A836}">
      <dgm:prSet/>
      <dgm:spPr/>
      <dgm:t>
        <a:bodyPr/>
        <a:lstStyle/>
        <a:p>
          <a:endParaRPr lang="en-US"/>
        </a:p>
      </dgm:t>
    </dgm:pt>
    <dgm:pt modelId="{DE97D204-4706-4B84-B873-705D858F1C0B}">
      <dgm:prSet phldrT="[Text]" phldr="0"/>
      <dgm:spPr/>
      <dgm:t>
        <a:bodyPr/>
        <a:lstStyle/>
        <a:p>
          <a:pPr rtl="0"/>
          <a:r>
            <a:rPr lang="en-US" dirty="0"/>
            <a:t>Tribal Governments, Territories</a:t>
          </a:r>
        </a:p>
      </dgm:t>
    </dgm:pt>
    <dgm:pt modelId="{A58A49C5-19F7-49D7-ABCA-A2BD86932721}" type="parTrans" cxnId="{37ED9FF5-860D-4EBF-85EB-40EF6D46DB8B}">
      <dgm:prSet/>
      <dgm:spPr/>
      <dgm:t>
        <a:bodyPr/>
        <a:lstStyle/>
        <a:p>
          <a:endParaRPr lang="en-US"/>
        </a:p>
      </dgm:t>
    </dgm:pt>
    <dgm:pt modelId="{9A6A02FC-B08A-4883-995C-BDBF307C4014}" type="sibTrans" cxnId="{37ED9FF5-860D-4EBF-85EB-40EF6D46DB8B}">
      <dgm:prSet/>
      <dgm:spPr/>
      <dgm:t>
        <a:bodyPr/>
        <a:lstStyle/>
        <a:p>
          <a:endParaRPr lang="en-US"/>
        </a:p>
      </dgm:t>
    </dgm:pt>
    <dgm:pt modelId="{860DBDD4-CCEE-4A83-9C45-0BEF0DB83557}">
      <dgm:prSet phldrT="[Text]" phldr="0"/>
      <dgm:spPr/>
      <dgm:t>
        <a:bodyPr/>
        <a:lstStyle/>
        <a:p>
          <a:pPr rtl="0"/>
          <a:r>
            <a:rPr lang="en-US" dirty="0">
              <a:latin typeface="Calibri Light" panose="020F0302020204030204"/>
            </a:rPr>
            <a:t>Indirect recipients</a:t>
          </a:r>
          <a:endParaRPr lang="en-US" dirty="0"/>
        </a:p>
      </dgm:t>
    </dgm:pt>
    <dgm:pt modelId="{F625F5A1-D48A-4B0E-8C54-D97FA9615C6C}" type="parTrans" cxnId="{DAE418B3-6215-4387-839F-85622BA11648}">
      <dgm:prSet/>
      <dgm:spPr/>
      <dgm:t>
        <a:bodyPr/>
        <a:lstStyle/>
        <a:p>
          <a:endParaRPr lang="en-US"/>
        </a:p>
      </dgm:t>
    </dgm:pt>
    <dgm:pt modelId="{3EAE528B-C94B-4B5B-809C-7B9D5D1D07B4}" type="sibTrans" cxnId="{DAE418B3-6215-4387-839F-85622BA11648}">
      <dgm:prSet/>
      <dgm:spPr/>
      <dgm:t>
        <a:bodyPr/>
        <a:lstStyle/>
        <a:p>
          <a:endParaRPr lang="en-US"/>
        </a:p>
      </dgm:t>
    </dgm:pt>
    <dgm:pt modelId="{BE98FAED-42E0-4101-AB86-40FA1578AA13}">
      <dgm:prSet phldrT="[Text]" phldr="0"/>
      <dgm:spPr/>
      <dgm:t>
        <a:bodyPr/>
        <a:lstStyle/>
        <a:p>
          <a:pPr rtl="0"/>
          <a:r>
            <a:rPr lang="en-US" dirty="0">
              <a:latin typeface="+mn-lt"/>
            </a:rPr>
            <a:t>Non-entitlement units (NEUS)</a:t>
          </a:r>
        </a:p>
      </dgm:t>
    </dgm:pt>
    <dgm:pt modelId="{B501ED91-FF17-447C-8A77-62E16438D7B5}" type="parTrans" cxnId="{14019C2A-142D-48B9-93DC-5086F67E4EEA}">
      <dgm:prSet/>
      <dgm:spPr/>
      <dgm:t>
        <a:bodyPr/>
        <a:lstStyle/>
        <a:p>
          <a:endParaRPr lang="en-US"/>
        </a:p>
      </dgm:t>
    </dgm:pt>
    <dgm:pt modelId="{56300EBC-FF1D-4BB3-BFFB-1D473F58A9E3}" type="sibTrans" cxnId="{14019C2A-142D-48B9-93DC-5086F67E4EEA}">
      <dgm:prSet/>
      <dgm:spPr/>
      <dgm:t>
        <a:bodyPr/>
        <a:lstStyle/>
        <a:p>
          <a:endParaRPr lang="en-US"/>
        </a:p>
      </dgm:t>
    </dgm:pt>
    <dgm:pt modelId="{532A22E3-000E-43EB-AE76-B459FB910C03}">
      <dgm:prSet phldrT="[Text]" phldr="0"/>
      <dgm:spPr/>
      <dgm:t>
        <a:bodyPr/>
        <a:lstStyle/>
        <a:p>
          <a:pPr rtl="0"/>
          <a:r>
            <a:rPr lang="en-US" dirty="0">
              <a:latin typeface="+mn-lt"/>
            </a:rPr>
            <a:t>Through the state</a:t>
          </a:r>
        </a:p>
      </dgm:t>
    </dgm:pt>
    <dgm:pt modelId="{50F65970-99A2-4868-8C5A-725208808955}" type="parTrans" cxnId="{F4F51C31-0FBA-4FFD-B906-BCBE75BB1D19}">
      <dgm:prSet/>
      <dgm:spPr/>
      <dgm:t>
        <a:bodyPr/>
        <a:lstStyle/>
        <a:p>
          <a:endParaRPr lang="en-US"/>
        </a:p>
      </dgm:t>
    </dgm:pt>
    <dgm:pt modelId="{87BF3119-3A29-4379-AA92-585E37036F4C}" type="sibTrans" cxnId="{F4F51C31-0FBA-4FFD-B906-BCBE75BB1D19}">
      <dgm:prSet/>
      <dgm:spPr/>
      <dgm:t>
        <a:bodyPr/>
        <a:lstStyle/>
        <a:p>
          <a:endParaRPr lang="en-US"/>
        </a:p>
      </dgm:t>
    </dgm:pt>
    <dgm:pt modelId="{128A75F2-A1C3-4281-A129-625961E88698}" type="pres">
      <dgm:prSet presAssocID="{251CADF1-A687-432C-92C7-8E490DE3B289}" presName="composite" presStyleCnt="0">
        <dgm:presLayoutVars>
          <dgm:chMax val="5"/>
          <dgm:dir/>
          <dgm:animLvl val="ctr"/>
          <dgm:resizeHandles val="exact"/>
        </dgm:presLayoutVars>
      </dgm:prSet>
      <dgm:spPr/>
      <dgm:t>
        <a:bodyPr/>
        <a:lstStyle/>
        <a:p>
          <a:endParaRPr lang="en-US"/>
        </a:p>
      </dgm:t>
    </dgm:pt>
    <dgm:pt modelId="{1E8F3E12-9435-47B5-873F-B019047CCFFB}" type="pres">
      <dgm:prSet presAssocID="{251CADF1-A687-432C-92C7-8E490DE3B289}" presName="cycle" presStyleCnt="0"/>
      <dgm:spPr/>
    </dgm:pt>
    <dgm:pt modelId="{FDAFECCA-99FE-4A7B-A982-818833FF9BC6}" type="pres">
      <dgm:prSet presAssocID="{251CADF1-A687-432C-92C7-8E490DE3B289}" presName="centerShape" presStyleCnt="0"/>
      <dgm:spPr/>
    </dgm:pt>
    <dgm:pt modelId="{8D6B5295-9165-427A-812E-BBD2FCD885F4}" type="pres">
      <dgm:prSet presAssocID="{251CADF1-A687-432C-92C7-8E490DE3B289}" presName="connSite" presStyleLbl="node1" presStyleIdx="0" presStyleCnt="4"/>
      <dgm:spPr/>
    </dgm:pt>
    <dgm:pt modelId="{A176FD91-5676-4B84-8AA7-0E7920553D10}" type="pres">
      <dgm:prSet presAssocID="{251CADF1-A687-432C-92C7-8E490DE3B289}" presName="visible" presStyleLbl="node1" presStyleIdx="0" presStyleCnt="4"/>
      <dgm:spPr/>
    </dgm:pt>
    <dgm:pt modelId="{D13ABEC6-C10F-4F02-847A-98E8AFFC8B5D}" type="pres">
      <dgm:prSet presAssocID="{796D7203-15C9-424D-B086-8EC2D8ECE6B3}" presName="Name25" presStyleLbl="parChTrans1D1" presStyleIdx="0" presStyleCnt="3"/>
      <dgm:spPr/>
      <dgm:t>
        <a:bodyPr/>
        <a:lstStyle/>
        <a:p>
          <a:endParaRPr lang="en-US"/>
        </a:p>
      </dgm:t>
    </dgm:pt>
    <dgm:pt modelId="{2CE06B4D-930C-4CA6-A27D-0E54472CC02E}" type="pres">
      <dgm:prSet presAssocID="{18C7C7B0-8A1B-443E-B10B-084F87AD2BA7}" presName="node" presStyleCnt="0"/>
      <dgm:spPr/>
    </dgm:pt>
    <dgm:pt modelId="{17592478-342D-4809-ACCC-88E46ED3FD76}" type="pres">
      <dgm:prSet presAssocID="{18C7C7B0-8A1B-443E-B10B-084F87AD2BA7}" presName="parentNode" presStyleLbl="node1" presStyleIdx="1" presStyleCnt="4">
        <dgm:presLayoutVars>
          <dgm:chMax val="1"/>
          <dgm:bulletEnabled val="1"/>
        </dgm:presLayoutVars>
      </dgm:prSet>
      <dgm:spPr/>
      <dgm:t>
        <a:bodyPr/>
        <a:lstStyle/>
        <a:p>
          <a:endParaRPr lang="en-US"/>
        </a:p>
      </dgm:t>
    </dgm:pt>
    <dgm:pt modelId="{317A3FEB-AC3B-40FA-BF88-93840D6DFAAB}" type="pres">
      <dgm:prSet presAssocID="{18C7C7B0-8A1B-443E-B10B-084F87AD2BA7}" presName="childNode" presStyleLbl="revTx" presStyleIdx="0" presStyleCnt="3">
        <dgm:presLayoutVars>
          <dgm:bulletEnabled val="1"/>
        </dgm:presLayoutVars>
      </dgm:prSet>
      <dgm:spPr/>
      <dgm:t>
        <a:bodyPr/>
        <a:lstStyle/>
        <a:p>
          <a:endParaRPr lang="en-US"/>
        </a:p>
      </dgm:t>
    </dgm:pt>
    <dgm:pt modelId="{70D8BF44-BA82-4E63-B610-910F8FFFB793}" type="pres">
      <dgm:prSet presAssocID="{491824CE-32E5-4BFE-AC7F-E0B585978786}" presName="Name25" presStyleLbl="parChTrans1D1" presStyleIdx="1" presStyleCnt="3"/>
      <dgm:spPr/>
      <dgm:t>
        <a:bodyPr/>
        <a:lstStyle/>
        <a:p>
          <a:endParaRPr lang="en-US"/>
        </a:p>
      </dgm:t>
    </dgm:pt>
    <dgm:pt modelId="{9B654137-1B24-4883-8110-57BFBD3020C7}" type="pres">
      <dgm:prSet presAssocID="{8E5D9B96-EDA0-46B2-AC55-D67F79EDD840}" presName="node" presStyleCnt="0"/>
      <dgm:spPr/>
    </dgm:pt>
    <dgm:pt modelId="{9C4617E5-26E1-43E9-8391-218C70454AF9}" type="pres">
      <dgm:prSet presAssocID="{8E5D9B96-EDA0-46B2-AC55-D67F79EDD840}" presName="parentNode" presStyleLbl="node1" presStyleIdx="2" presStyleCnt="4">
        <dgm:presLayoutVars>
          <dgm:chMax val="1"/>
          <dgm:bulletEnabled val="1"/>
        </dgm:presLayoutVars>
      </dgm:prSet>
      <dgm:spPr/>
      <dgm:t>
        <a:bodyPr/>
        <a:lstStyle/>
        <a:p>
          <a:endParaRPr lang="en-US"/>
        </a:p>
      </dgm:t>
    </dgm:pt>
    <dgm:pt modelId="{36C02909-8617-4D52-B67B-4496C25BD16A}" type="pres">
      <dgm:prSet presAssocID="{8E5D9B96-EDA0-46B2-AC55-D67F79EDD840}" presName="childNode" presStyleLbl="revTx" presStyleIdx="1" presStyleCnt="3">
        <dgm:presLayoutVars>
          <dgm:bulletEnabled val="1"/>
        </dgm:presLayoutVars>
      </dgm:prSet>
      <dgm:spPr/>
      <dgm:t>
        <a:bodyPr/>
        <a:lstStyle/>
        <a:p>
          <a:endParaRPr lang="en-US"/>
        </a:p>
      </dgm:t>
    </dgm:pt>
    <dgm:pt modelId="{29B6791E-BB9F-423D-B6AD-176EFA5769FA}" type="pres">
      <dgm:prSet presAssocID="{F625F5A1-D48A-4B0E-8C54-D97FA9615C6C}" presName="Name25" presStyleLbl="parChTrans1D1" presStyleIdx="2" presStyleCnt="3"/>
      <dgm:spPr/>
      <dgm:t>
        <a:bodyPr/>
        <a:lstStyle/>
        <a:p>
          <a:endParaRPr lang="en-US"/>
        </a:p>
      </dgm:t>
    </dgm:pt>
    <dgm:pt modelId="{ACBDFF41-013D-48F6-AF35-B21FB1EB4FCD}" type="pres">
      <dgm:prSet presAssocID="{860DBDD4-CCEE-4A83-9C45-0BEF0DB83557}" presName="node" presStyleCnt="0"/>
      <dgm:spPr/>
    </dgm:pt>
    <dgm:pt modelId="{029E18F3-B29B-41A6-9F5E-9BBB00C383A7}" type="pres">
      <dgm:prSet presAssocID="{860DBDD4-CCEE-4A83-9C45-0BEF0DB83557}" presName="parentNode" presStyleLbl="node1" presStyleIdx="3" presStyleCnt="4">
        <dgm:presLayoutVars>
          <dgm:chMax val="1"/>
          <dgm:bulletEnabled val="1"/>
        </dgm:presLayoutVars>
      </dgm:prSet>
      <dgm:spPr/>
      <dgm:t>
        <a:bodyPr/>
        <a:lstStyle/>
        <a:p>
          <a:endParaRPr lang="en-US"/>
        </a:p>
      </dgm:t>
    </dgm:pt>
    <dgm:pt modelId="{93FACA3B-339B-4DE1-904E-5AFF49D81C1B}" type="pres">
      <dgm:prSet presAssocID="{860DBDD4-CCEE-4A83-9C45-0BEF0DB83557}" presName="childNode" presStyleLbl="revTx" presStyleIdx="2" presStyleCnt="3">
        <dgm:presLayoutVars>
          <dgm:bulletEnabled val="1"/>
        </dgm:presLayoutVars>
      </dgm:prSet>
      <dgm:spPr/>
      <dgm:t>
        <a:bodyPr/>
        <a:lstStyle/>
        <a:p>
          <a:endParaRPr lang="en-US"/>
        </a:p>
      </dgm:t>
    </dgm:pt>
  </dgm:ptLst>
  <dgm:cxnLst>
    <dgm:cxn modelId="{180D1D73-19DE-4102-A6A1-0A631B1A8301}" type="presOf" srcId="{532A22E3-000E-43EB-AE76-B459FB910C03}" destId="{93FACA3B-339B-4DE1-904E-5AFF49D81C1B}" srcOrd="0" destOrd="1" presId="urn:microsoft.com/office/officeart/2005/8/layout/radial2"/>
    <dgm:cxn modelId="{BC684065-D892-441E-93F0-9CB14BC4CA73}" type="presOf" srcId="{BE98FAED-42E0-4101-AB86-40FA1578AA13}" destId="{93FACA3B-339B-4DE1-904E-5AFF49D81C1B}" srcOrd="0" destOrd="0" presId="urn:microsoft.com/office/officeart/2005/8/layout/radial2"/>
    <dgm:cxn modelId="{14019C2A-142D-48B9-93DC-5086F67E4EEA}" srcId="{860DBDD4-CCEE-4A83-9C45-0BEF0DB83557}" destId="{BE98FAED-42E0-4101-AB86-40FA1578AA13}" srcOrd="0" destOrd="0" parTransId="{B501ED91-FF17-447C-8A77-62E16438D7B5}" sibTransId="{56300EBC-FF1D-4BB3-BFFB-1D473F58A9E3}"/>
    <dgm:cxn modelId="{37ED9FF5-860D-4EBF-85EB-40EF6D46DB8B}" srcId="{8E5D9B96-EDA0-46B2-AC55-D67F79EDD840}" destId="{DE97D204-4706-4B84-B873-705D858F1C0B}" srcOrd="1" destOrd="0" parTransId="{A58A49C5-19F7-49D7-ABCA-A2BD86932721}" sibTransId="{9A6A02FC-B08A-4883-995C-BDBF307C4014}"/>
    <dgm:cxn modelId="{CC65FEEF-4227-47F3-9533-6327D86E8DA9}" type="presOf" srcId="{DE97D204-4706-4B84-B873-705D858F1C0B}" destId="{36C02909-8617-4D52-B67B-4496C25BD16A}" srcOrd="0" destOrd="1" presId="urn:microsoft.com/office/officeart/2005/8/layout/radial2"/>
    <dgm:cxn modelId="{F4F51C31-0FBA-4FFD-B906-BCBE75BB1D19}" srcId="{860DBDD4-CCEE-4A83-9C45-0BEF0DB83557}" destId="{532A22E3-000E-43EB-AE76-B459FB910C03}" srcOrd="1" destOrd="0" parTransId="{50F65970-99A2-4868-8C5A-725208808955}" sibTransId="{87BF3119-3A29-4379-AA92-585E37036F4C}"/>
    <dgm:cxn modelId="{1FEA6E3B-FF86-490E-A0AF-A5D27C75DBF4}" srcId="{251CADF1-A687-432C-92C7-8E490DE3B289}" destId="{8E5D9B96-EDA0-46B2-AC55-D67F79EDD840}" srcOrd="1" destOrd="0" parTransId="{491824CE-32E5-4BFE-AC7F-E0B585978786}" sibTransId="{8A9352E8-8392-47A3-A77F-1A6759E4014A}"/>
    <dgm:cxn modelId="{59FFB293-54EA-48C0-85E5-6CD9C69814AE}" type="presOf" srcId="{589D05E6-94C3-4A04-860B-63C31C7414B9}" destId="{317A3FEB-AC3B-40FA-BF88-93840D6DFAAB}" srcOrd="0" destOrd="1" presId="urn:microsoft.com/office/officeart/2005/8/layout/radial2"/>
    <dgm:cxn modelId="{33F89FB3-4252-492E-93DF-60A1EE45A2AB}" srcId="{18C7C7B0-8A1B-443E-B10B-084F87AD2BA7}" destId="{1B1A8BD0-D056-41F9-AF1A-6083AD3D395A}" srcOrd="0" destOrd="0" parTransId="{2A888700-5CBE-4FB1-864B-A4D0167E438B}" sibTransId="{E369FE06-C3C5-4EED-934C-C524E3CAFCAB}"/>
    <dgm:cxn modelId="{1BA6AD81-59AA-4485-A1E3-DF671AD5DC13}" type="presOf" srcId="{1B1A8BD0-D056-41F9-AF1A-6083AD3D395A}" destId="{317A3FEB-AC3B-40FA-BF88-93840D6DFAAB}" srcOrd="0" destOrd="0" presId="urn:microsoft.com/office/officeart/2005/8/layout/radial2"/>
    <dgm:cxn modelId="{DADC7223-2EA6-4B41-BFD9-0AF80382CEDD}" type="presOf" srcId="{F625F5A1-D48A-4B0E-8C54-D97FA9615C6C}" destId="{29B6791E-BB9F-423D-B6AD-176EFA5769FA}" srcOrd="0" destOrd="0" presId="urn:microsoft.com/office/officeart/2005/8/layout/radial2"/>
    <dgm:cxn modelId="{2E2FD0E5-5C55-49A8-82EC-5417E54501A7}" type="presOf" srcId="{18C7C7B0-8A1B-443E-B10B-084F87AD2BA7}" destId="{17592478-342D-4809-ACCC-88E46ED3FD76}" srcOrd="0" destOrd="0" presId="urn:microsoft.com/office/officeart/2005/8/layout/radial2"/>
    <dgm:cxn modelId="{B9CD2AA3-3E5A-4F2B-AEA6-7856591297FA}" type="presOf" srcId="{491824CE-32E5-4BFE-AC7F-E0B585978786}" destId="{70D8BF44-BA82-4E63-B610-910F8FFFB793}" srcOrd="0" destOrd="0" presId="urn:microsoft.com/office/officeart/2005/8/layout/radial2"/>
    <dgm:cxn modelId="{A14D204F-7C1C-4911-BEEF-C0069B8F5A43}" srcId="{251CADF1-A687-432C-92C7-8E490DE3B289}" destId="{18C7C7B0-8A1B-443E-B10B-084F87AD2BA7}" srcOrd="0" destOrd="0" parTransId="{796D7203-15C9-424D-B086-8EC2D8ECE6B3}" sibTransId="{8E26BFDC-E759-4939-8D23-87C01EA15264}"/>
    <dgm:cxn modelId="{33087EDE-1CB0-407F-BBF8-F9F109FD2743}" type="presOf" srcId="{251CADF1-A687-432C-92C7-8E490DE3B289}" destId="{128A75F2-A1C3-4281-A129-625961E88698}" srcOrd="0" destOrd="0" presId="urn:microsoft.com/office/officeart/2005/8/layout/radial2"/>
    <dgm:cxn modelId="{46CE17C1-2611-47D7-9CA9-71E0B95C757D}" type="presOf" srcId="{BEDF09C3-0782-48D2-B58E-A052EFF9E79E}" destId="{36C02909-8617-4D52-B67B-4496C25BD16A}" srcOrd="0" destOrd="0" presId="urn:microsoft.com/office/officeart/2005/8/layout/radial2"/>
    <dgm:cxn modelId="{67BDA0C7-48AC-4531-A541-7B8DD4A10B91}" type="presOf" srcId="{860DBDD4-CCEE-4A83-9C45-0BEF0DB83557}" destId="{029E18F3-B29B-41A6-9F5E-9BBB00C383A7}" srcOrd="0" destOrd="0" presId="urn:microsoft.com/office/officeart/2005/8/layout/radial2"/>
    <dgm:cxn modelId="{DAE418B3-6215-4387-839F-85622BA11648}" srcId="{251CADF1-A687-432C-92C7-8E490DE3B289}" destId="{860DBDD4-CCEE-4A83-9C45-0BEF0DB83557}" srcOrd="2" destOrd="0" parTransId="{F625F5A1-D48A-4B0E-8C54-D97FA9615C6C}" sibTransId="{3EAE528B-C94B-4B5B-809C-7B9D5D1D07B4}"/>
    <dgm:cxn modelId="{F444768F-BF88-42D7-817C-432E4586A836}" srcId="{8E5D9B96-EDA0-46B2-AC55-D67F79EDD840}" destId="{BEDF09C3-0782-48D2-B58E-A052EFF9E79E}" srcOrd="0" destOrd="0" parTransId="{775A0CFB-47F7-43BE-9E32-5E7EE9E749C8}" sibTransId="{415D45A6-4E4F-47BF-B666-47A72D9ACF2C}"/>
    <dgm:cxn modelId="{1BED9D2E-326C-41EA-9CBE-33005526CA50}" type="presOf" srcId="{796D7203-15C9-424D-B086-8EC2D8ECE6B3}" destId="{D13ABEC6-C10F-4F02-847A-98E8AFFC8B5D}" srcOrd="0" destOrd="0" presId="urn:microsoft.com/office/officeart/2005/8/layout/radial2"/>
    <dgm:cxn modelId="{413C652B-EFDA-46A3-BB90-1D25E9110849}" srcId="{18C7C7B0-8A1B-443E-B10B-084F87AD2BA7}" destId="{589D05E6-94C3-4A04-860B-63C31C7414B9}" srcOrd="1" destOrd="0" parTransId="{6838EBDF-554F-4B06-A5E0-6FBFDADF84DE}" sibTransId="{A4CA11C6-6541-4E57-8FFC-0FEF534094E7}"/>
    <dgm:cxn modelId="{7D1C811B-5057-4DFB-8C3A-618D02963304}" type="presOf" srcId="{8E5D9B96-EDA0-46B2-AC55-D67F79EDD840}" destId="{9C4617E5-26E1-43E9-8391-218C70454AF9}" srcOrd="0" destOrd="0" presId="urn:microsoft.com/office/officeart/2005/8/layout/radial2"/>
    <dgm:cxn modelId="{DBDB55C0-1694-489D-8D1E-57965CD768FD}" type="presParOf" srcId="{128A75F2-A1C3-4281-A129-625961E88698}" destId="{1E8F3E12-9435-47B5-873F-B019047CCFFB}" srcOrd="0" destOrd="0" presId="urn:microsoft.com/office/officeart/2005/8/layout/radial2"/>
    <dgm:cxn modelId="{CD7EF407-084F-45BB-938A-B24196BC4A52}" type="presParOf" srcId="{1E8F3E12-9435-47B5-873F-B019047CCFFB}" destId="{FDAFECCA-99FE-4A7B-A982-818833FF9BC6}" srcOrd="0" destOrd="0" presId="urn:microsoft.com/office/officeart/2005/8/layout/radial2"/>
    <dgm:cxn modelId="{B8D48FE5-45FB-4CC4-9C87-DD27C1FBB85F}" type="presParOf" srcId="{FDAFECCA-99FE-4A7B-A982-818833FF9BC6}" destId="{8D6B5295-9165-427A-812E-BBD2FCD885F4}" srcOrd="0" destOrd="0" presId="urn:microsoft.com/office/officeart/2005/8/layout/radial2"/>
    <dgm:cxn modelId="{8D8F3C4D-398B-48CA-B5C7-13718ECBBCD1}" type="presParOf" srcId="{FDAFECCA-99FE-4A7B-A982-818833FF9BC6}" destId="{A176FD91-5676-4B84-8AA7-0E7920553D10}" srcOrd="1" destOrd="0" presId="urn:microsoft.com/office/officeart/2005/8/layout/radial2"/>
    <dgm:cxn modelId="{E03FB413-CCD7-4044-8752-70A2A6E7273A}" type="presParOf" srcId="{1E8F3E12-9435-47B5-873F-B019047CCFFB}" destId="{D13ABEC6-C10F-4F02-847A-98E8AFFC8B5D}" srcOrd="1" destOrd="0" presId="urn:microsoft.com/office/officeart/2005/8/layout/radial2"/>
    <dgm:cxn modelId="{51F767AE-73AC-4B61-BA00-BAD19212E353}" type="presParOf" srcId="{1E8F3E12-9435-47B5-873F-B019047CCFFB}" destId="{2CE06B4D-930C-4CA6-A27D-0E54472CC02E}" srcOrd="2" destOrd="0" presId="urn:microsoft.com/office/officeart/2005/8/layout/radial2"/>
    <dgm:cxn modelId="{3830A6F8-09A9-4056-8067-C54E313CCF09}" type="presParOf" srcId="{2CE06B4D-930C-4CA6-A27D-0E54472CC02E}" destId="{17592478-342D-4809-ACCC-88E46ED3FD76}" srcOrd="0" destOrd="0" presId="urn:microsoft.com/office/officeart/2005/8/layout/radial2"/>
    <dgm:cxn modelId="{BFF70347-6184-4E17-8D9A-98C7AB1131BA}" type="presParOf" srcId="{2CE06B4D-930C-4CA6-A27D-0E54472CC02E}" destId="{317A3FEB-AC3B-40FA-BF88-93840D6DFAAB}" srcOrd="1" destOrd="0" presId="urn:microsoft.com/office/officeart/2005/8/layout/radial2"/>
    <dgm:cxn modelId="{539EDD3D-5CC4-4C4E-91BE-0DBA889AD417}" type="presParOf" srcId="{1E8F3E12-9435-47B5-873F-B019047CCFFB}" destId="{70D8BF44-BA82-4E63-B610-910F8FFFB793}" srcOrd="3" destOrd="0" presId="urn:microsoft.com/office/officeart/2005/8/layout/radial2"/>
    <dgm:cxn modelId="{8ECBD1AA-5237-4BA8-B4F3-3C3040110266}" type="presParOf" srcId="{1E8F3E12-9435-47B5-873F-B019047CCFFB}" destId="{9B654137-1B24-4883-8110-57BFBD3020C7}" srcOrd="4" destOrd="0" presId="urn:microsoft.com/office/officeart/2005/8/layout/radial2"/>
    <dgm:cxn modelId="{694F2106-F7E9-4AD5-9BEB-CC5C43A0E890}" type="presParOf" srcId="{9B654137-1B24-4883-8110-57BFBD3020C7}" destId="{9C4617E5-26E1-43E9-8391-218C70454AF9}" srcOrd="0" destOrd="0" presId="urn:microsoft.com/office/officeart/2005/8/layout/radial2"/>
    <dgm:cxn modelId="{C1549457-BE3B-4ECB-BC4F-3063611798C8}" type="presParOf" srcId="{9B654137-1B24-4883-8110-57BFBD3020C7}" destId="{36C02909-8617-4D52-B67B-4496C25BD16A}" srcOrd="1" destOrd="0" presId="urn:microsoft.com/office/officeart/2005/8/layout/radial2"/>
    <dgm:cxn modelId="{4F3314FE-4F85-4EA2-B066-2AD5D18B8C19}" type="presParOf" srcId="{1E8F3E12-9435-47B5-873F-B019047CCFFB}" destId="{29B6791E-BB9F-423D-B6AD-176EFA5769FA}" srcOrd="5" destOrd="0" presId="urn:microsoft.com/office/officeart/2005/8/layout/radial2"/>
    <dgm:cxn modelId="{D47AB19E-B6B0-4BE9-A501-87B0DA73E6E0}" type="presParOf" srcId="{1E8F3E12-9435-47B5-873F-B019047CCFFB}" destId="{ACBDFF41-013D-48F6-AF35-B21FB1EB4FCD}" srcOrd="6" destOrd="0" presId="urn:microsoft.com/office/officeart/2005/8/layout/radial2"/>
    <dgm:cxn modelId="{605643DD-7461-4DC4-B636-D4D00F2576CA}" type="presParOf" srcId="{ACBDFF41-013D-48F6-AF35-B21FB1EB4FCD}" destId="{029E18F3-B29B-41A6-9F5E-9BBB00C383A7}" srcOrd="0" destOrd="0" presId="urn:microsoft.com/office/officeart/2005/8/layout/radial2"/>
    <dgm:cxn modelId="{36F3B37A-BB86-4B3F-8B6A-6C277B447585}" type="presParOf" srcId="{ACBDFF41-013D-48F6-AF35-B21FB1EB4FCD}" destId="{93FACA3B-339B-4DE1-904E-5AFF49D81C1B}" srcOrd="1" destOrd="0" presId="urn:microsoft.com/office/officeart/2005/8/layout/radial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F2B6A0-B3B3-48F7-82CE-14209EFE2073}" type="doc">
      <dgm:prSet loTypeId="urn:microsoft.com/office/officeart/2016/7/layout/ChevronBlockProcess" loCatId="process" qsTypeId="urn:microsoft.com/office/officeart/2005/8/quickstyle/simple1" qsCatId="simple" csTypeId="urn:microsoft.com/office/officeart/2005/8/colors/colorful1" csCatId="colorful" phldr="1"/>
      <dgm:spPr/>
      <dgm:t>
        <a:bodyPr/>
        <a:lstStyle/>
        <a:p>
          <a:endParaRPr lang="en-US"/>
        </a:p>
      </dgm:t>
    </dgm:pt>
    <dgm:pt modelId="{C306291E-71A2-4B4C-BBB4-F598471C92A6}">
      <dgm:prSet/>
      <dgm:spPr/>
      <dgm:t>
        <a:bodyPr/>
        <a:lstStyle/>
        <a:p>
          <a:r>
            <a:rPr lang="en-US" dirty="0"/>
            <a:t>Address COVID Public Health</a:t>
          </a:r>
        </a:p>
      </dgm:t>
    </dgm:pt>
    <dgm:pt modelId="{5CA835AD-3105-4645-BEF9-CA19C464D394}" type="parTrans" cxnId="{61E7F9FF-88D6-440C-AD36-D692798322A4}">
      <dgm:prSet/>
      <dgm:spPr/>
      <dgm:t>
        <a:bodyPr/>
        <a:lstStyle/>
        <a:p>
          <a:endParaRPr lang="en-US"/>
        </a:p>
      </dgm:t>
    </dgm:pt>
    <dgm:pt modelId="{469B1202-E77C-49C4-8520-1042A0AB48EC}" type="sibTrans" cxnId="{61E7F9FF-88D6-440C-AD36-D692798322A4}">
      <dgm:prSet/>
      <dgm:spPr/>
      <dgm:t>
        <a:bodyPr/>
        <a:lstStyle/>
        <a:p>
          <a:endParaRPr lang="en-US"/>
        </a:p>
      </dgm:t>
    </dgm:pt>
    <dgm:pt modelId="{DEBEED55-D659-4075-976E-278CB2D976CF}">
      <dgm:prSet/>
      <dgm:spPr>
        <a:solidFill>
          <a:schemeClr val="accent2">
            <a:lumMod val="20000"/>
            <a:lumOff val="80000"/>
            <a:alpha val="90000"/>
          </a:schemeClr>
        </a:solidFill>
      </dgm:spPr>
      <dgm:t>
        <a:bodyPr/>
        <a:lstStyle/>
        <a:p>
          <a:r>
            <a:rPr lang="en-US" dirty="0"/>
            <a:t>Support public health expenditures, by funding COVID-19 mitigation efforts, medical expenses, behavioral healthcare, and certain public health and safety staff;</a:t>
          </a:r>
        </a:p>
      </dgm:t>
    </dgm:pt>
    <dgm:pt modelId="{8A46C02A-C502-463D-9AB7-2783AA60F35B}" type="parTrans" cxnId="{8494FC29-505A-4298-9B15-103674366B4B}">
      <dgm:prSet/>
      <dgm:spPr/>
      <dgm:t>
        <a:bodyPr/>
        <a:lstStyle/>
        <a:p>
          <a:endParaRPr lang="en-US"/>
        </a:p>
      </dgm:t>
    </dgm:pt>
    <dgm:pt modelId="{9BBC1EAC-F4F8-4863-A103-1ABCADC15FA1}" type="sibTrans" cxnId="{8494FC29-505A-4298-9B15-103674366B4B}">
      <dgm:prSet/>
      <dgm:spPr/>
      <dgm:t>
        <a:bodyPr/>
        <a:lstStyle/>
        <a:p>
          <a:endParaRPr lang="en-US"/>
        </a:p>
      </dgm:t>
    </dgm:pt>
    <dgm:pt modelId="{42765B5E-F977-4F1C-9F2F-0143FD5DC144}">
      <dgm:prSet/>
      <dgm:spPr>
        <a:solidFill>
          <a:schemeClr val="accent2"/>
        </a:solidFill>
      </dgm:spPr>
      <dgm:t>
        <a:bodyPr/>
        <a:lstStyle/>
        <a:p>
          <a:r>
            <a:rPr lang="en-US" dirty="0"/>
            <a:t>Address COVID Economic Impact</a:t>
          </a:r>
        </a:p>
      </dgm:t>
    </dgm:pt>
    <dgm:pt modelId="{E3BCD147-41D8-42E5-8642-98835B0874C7}" type="parTrans" cxnId="{4A2FF6AC-75D7-4696-B2F8-2D3D4F4D722C}">
      <dgm:prSet/>
      <dgm:spPr/>
      <dgm:t>
        <a:bodyPr/>
        <a:lstStyle/>
        <a:p>
          <a:endParaRPr lang="en-US"/>
        </a:p>
      </dgm:t>
    </dgm:pt>
    <dgm:pt modelId="{AD19C203-9EE7-4F80-8787-7F9EC2342BB7}" type="sibTrans" cxnId="{4A2FF6AC-75D7-4696-B2F8-2D3D4F4D722C}">
      <dgm:prSet/>
      <dgm:spPr/>
      <dgm:t>
        <a:bodyPr/>
        <a:lstStyle/>
        <a:p>
          <a:endParaRPr lang="en-US"/>
        </a:p>
      </dgm:t>
    </dgm:pt>
    <dgm:pt modelId="{2806B9E1-82F6-4D62-97CE-6CC406FCF973}">
      <dgm:prSet/>
      <dgm:spPr>
        <a:solidFill>
          <a:schemeClr val="accent2">
            <a:lumMod val="20000"/>
            <a:lumOff val="80000"/>
            <a:alpha val="90000"/>
          </a:schemeClr>
        </a:solidFill>
      </dgm:spPr>
      <dgm:t>
        <a:bodyPr/>
        <a:lstStyle/>
        <a:p>
          <a:r>
            <a:rPr lang="en-US" dirty="0"/>
            <a:t>Address negative economic impacts caused by the public health emergency, including economic harms to workers, households, small businesses, impacted industries, and the public sector;</a:t>
          </a:r>
        </a:p>
      </dgm:t>
    </dgm:pt>
    <dgm:pt modelId="{CE22A954-82B7-4A5F-BC4E-B914B3BAC21B}" type="parTrans" cxnId="{BDCCCA2F-7863-4B66-BFCE-7B4AF32223F8}">
      <dgm:prSet/>
      <dgm:spPr/>
      <dgm:t>
        <a:bodyPr/>
        <a:lstStyle/>
        <a:p>
          <a:endParaRPr lang="en-US"/>
        </a:p>
      </dgm:t>
    </dgm:pt>
    <dgm:pt modelId="{71A4059D-98DF-4527-BD0D-4715AF7D4FF4}" type="sibTrans" cxnId="{BDCCCA2F-7863-4B66-BFCE-7B4AF32223F8}">
      <dgm:prSet/>
      <dgm:spPr/>
      <dgm:t>
        <a:bodyPr/>
        <a:lstStyle/>
        <a:p>
          <a:endParaRPr lang="en-US"/>
        </a:p>
      </dgm:t>
    </dgm:pt>
    <dgm:pt modelId="{5190CF68-C99A-47B0-8BD2-A62733FDC3A4}">
      <dgm:prSet/>
      <dgm:spPr/>
      <dgm:t>
        <a:bodyPr/>
        <a:lstStyle/>
        <a:p>
          <a:r>
            <a:rPr lang="en-US" dirty="0"/>
            <a:t>Replace Lost Revenue</a:t>
          </a:r>
        </a:p>
      </dgm:t>
    </dgm:pt>
    <dgm:pt modelId="{87627752-9114-4E67-8C96-733AC165FA54}" type="parTrans" cxnId="{F03C01AC-9EE7-471F-9B20-51308B281981}">
      <dgm:prSet/>
      <dgm:spPr/>
      <dgm:t>
        <a:bodyPr/>
        <a:lstStyle/>
        <a:p>
          <a:endParaRPr lang="en-US"/>
        </a:p>
      </dgm:t>
    </dgm:pt>
    <dgm:pt modelId="{502861A1-E4F2-4231-B73F-B598CDE934E8}" type="sibTrans" cxnId="{F03C01AC-9EE7-471F-9B20-51308B281981}">
      <dgm:prSet/>
      <dgm:spPr/>
      <dgm:t>
        <a:bodyPr/>
        <a:lstStyle/>
        <a:p>
          <a:endParaRPr lang="en-US"/>
        </a:p>
      </dgm:t>
    </dgm:pt>
    <dgm:pt modelId="{EF3C040F-F4FC-49A9-85A2-00C41D23987A}">
      <dgm:prSet/>
      <dgm:spPr/>
      <dgm:t>
        <a:bodyPr/>
        <a:lstStyle/>
        <a:p>
          <a:r>
            <a:rPr lang="en-US"/>
            <a:t>Replace lost public sector revenue, using this funding to provide government services to the extent of the reduction in revenue experienced due to the pandemic;</a:t>
          </a:r>
        </a:p>
      </dgm:t>
    </dgm:pt>
    <dgm:pt modelId="{23E42291-CBC3-4394-8859-B4F2C80213BA}" type="parTrans" cxnId="{83CEFB6A-8B19-4CAD-A2D1-18D9446654BB}">
      <dgm:prSet/>
      <dgm:spPr/>
      <dgm:t>
        <a:bodyPr/>
        <a:lstStyle/>
        <a:p>
          <a:endParaRPr lang="en-US"/>
        </a:p>
      </dgm:t>
    </dgm:pt>
    <dgm:pt modelId="{A75D334B-E1DE-4E30-81C9-E94F99AF7B4F}" type="sibTrans" cxnId="{83CEFB6A-8B19-4CAD-A2D1-18D9446654BB}">
      <dgm:prSet/>
      <dgm:spPr/>
      <dgm:t>
        <a:bodyPr/>
        <a:lstStyle/>
        <a:p>
          <a:endParaRPr lang="en-US"/>
        </a:p>
      </dgm:t>
    </dgm:pt>
    <dgm:pt modelId="{80B743FD-DAC1-452E-963F-2A44621436EB}">
      <dgm:prSet/>
      <dgm:spPr/>
      <dgm:t>
        <a:bodyPr/>
        <a:lstStyle/>
        <a:p>
          <a:r>
            <a:rPr lang="en-US" dirty="0"/>
            <a:t>Premium Pay</a:t>
          </a:r>
        </a:p>
      </dgm:t>
    </dgm:pt>
    <dgm:pt modelId="{C95EA138-7D3D-4398-90E4-ED8EA99520D1}" type="parTrans" cxnId="{06E6CE12-292A-4495-8E89-F6BA76EFBCF5}">
      <dgm:prSet/>
      <dgm:spPr/>
      <dgm:t>
        <a:bodyPr/>
        <a:lstStyle/>
        <a:p>
          <a:endParaRPr lang="en-US"/>
        </a:p>
      </dgm:t>
    </dgm:pt>
    <dgm:pt modelId="{5368303A-7426-4F4B-B353-3C94FCACD0F0}" type="sibTrans" cxnId="{06E6CE12-292A-4495-8E89-F6BA76EFBCF5}">
      <dgm:prSet/>
      <dgm:spPr/>
      <dgm:t>
        <a:bodyPr/>
        <a:lstStyle/>
        <a:p>
          <a:endParaRPr lang="en-US"/>
        </a:p>
      </dgm:t>
    </dgm:pt>
    <dgm:pt modelId="{121BCF8A-FEA0-46FF-B3D4-EC9CC393A6BF}">
      <dgm:prSet/>
      <dgm:spPr/>
      <dgm:t>
        <a:bodyPr/>
        <a:lstStyle/>
        <a:p>
          <a:r>
            <a:rPr lang="en-US" dirty="0"/>
            <a:t>Provide premium pay for essential workers, offering additional support to those who have borne and will bear the greatest health risks because of their service in critical infrastructure sectors; and,</a:t>
          </a:r>
        </a:p>
      </dgm:t>
    </dgm:pt>
    <dgm:pt modelId="{4823108B-8FF0-40EF-B192-A9D98DE79E8E}" type="parTrans" cxnId="{7CF5E787-DC18-4EF0-AC33-7B925D6FDF86}">
      <dgm:prSet/>
      <dgm:spPr/>
      <dgm:t>
        <a:bodyPr/>
        <a:lstStyle/>
        <a:p>
          <a:endParaRPr lang="en-US"/>
        </a:p>
      </dgm:t>
    </dgm:pt>
    <dgm:pt modelId="{E2FC2231-6878-49E2-A4CC-8354BA517553}" type="sibTrans" cxnId="{7CF5E787-DC18-4EF0-AC33-7B925D6FDF86}">
      <dgm:prSet/>
      <dgm:spPr/>
      <dgm:t>
        <a:bodyPr/>
        <a:lstStyle/>
        <a:p>
          <a:endParaRPr lang="en-US"/>
        </a:p>
      </dgm:t>
    </dgm:pt>
    <dgm:pt modelId="{75E48C5C-D110-498D-81F0-08810ACF36C2}">
      <dgm:prSet/>
      <dgm:spPr/>
      <dgm:t>
        <a:bodyPr/>
        <a:lstStyle/>
        <a:p>
          <a:r>
            <a:rPr lang="en-US" dirty="0"/>
            <a:t>Infrastructure Investments</a:t>
          </a:r>
        </a:p>
      </dgm:t>
    </dgm:pt>
    <dgm:pt modelId="{EF799CDC-34BA-4957-946F-E468A8127E69}" type="parTrans" cxnId="{1A1A68A3-9A13-4D6C-9407-D750B592BE08}">
      <dgm:prSet/>
      <dgm:spPr/>
      <dgm:t>
        <a:bodyPr/>
        <a:lstStyle/>
        <a:p>
          <a:endParaRPr lang="en-US"/>
        </a:p>
      </dgm:t>
    </dgm:pt>
    <dgm:pt modelId="{F1F18BCF-E765-4CAC-9D9F-1C10B1D89AC2}" type="sibTrans" cxnId="{1A1A68A3-9A13-4D6C-9407-D750B592BE08}">
      <dgm:prSet/>
      <dgm:spPr/>
      <dgm:t>
        <a:bodyPr/>
        <a:lstStyle/>
        <a:p>
          <a:endParaRPr lang="en-US"/>
        </a:p>
      </dgm:t>
    </dgm:pt>
    <dgm:pt modelId="{A477AE83-EFB2-43F8-84F7-B49327322B3F}">
      <dgm:prSet/>
      <dgm:spPr/>
      <dgm:t>
        <a:bodyPr/>
        <a:lstStyle/>
        <a:p>
          <a:r>
            <a:rPr lang="en-US" dirty="0"/>
            <a:t>Invest in water, sewer, and broadband infrastructure, making necessary investments to improve access to clean drinking water, support vital wastewater and stormwater infrastructure, and to expand access to broadband internet.</a:t>
          </a:r>
        </a:p>
      </dgm:t>
    </dgm:pt>
    <dgm:pt modelId="{2D7F5BD0-809F-430B-BD36-4DF19A83EA5F}" type="parTrans" cxnId="{2D030579-1721-4E04-8223-C31234917585}">
      <dgm:prSet/>
      <dgm:spPr/>
      <dgm:t>
        <a:bodyPr/>
        <a:lstStyle/>
        <a:p>
          <a:endParaRPr lang="en-US"/>
        </a:p>
      </dgm:t>
    </dgm:pt>
    <dgm:pt modelId="{B39B8BBB-35B1-4646-BB44-5D54BE7A1444}" type="sibTrans" cxnId="{2D030579-1721-4E04-8223-C31234917585}">
      <dgm:prSet/>
      <dgm:spPr/>
      <dgm:t>
        <a:bodyPr/>
        <a:lstStyle/>
        <a:p>
          <a:endParaRPr lang="en-US"/>
        </a:p>
      </dgm:t>
    </dgm:pt>
    <dgm:pt modelId="{23B23AAB-F93F-EE49-9936-861AB41A4227}" type="pres">
      <dgm:prSet presAssocID="{B9F2B6A0-B3B3-48F7-82CE-14209EFE2073}" presName="Name0" presStyleCnt="0">
        <dgm:presLayoutVars>
          <dgm:dir/>
          <dgm:animLvl val="lvl"/>
          <dgm:resizeHandles val="exact"/>
        </dgm:presLayoutVars>
      </dgm:prSet>
      <dgm:spPr/>
      <dgm:t>
        <a:bodyPr/>
        <a:lstStyle/>
        <a:p>
          <a:endParaRPr lang="en-US"/>
        </a:p>
      </dgm:t>
    </dgm:pt>
    <dgm:pt modelId="{796C0EC0-334C-BD44-B039-ADD196596E21}" type="pres">
      <dgm:prSet presAssocID="{C306291E-71A2-4B4C-BBB4-F598471C92A6}" presName="composite" presStyleCnt="0"/>
      <dgm:spPr/>
    </dgm:pt>
    <dgm:pt modelId="{941D9EE3-138A-2C49-95B5-A0BDEF2BE1FD}" type="pres">
      <dgm:prSet presAssocID="{C306291E-71A2-4B4C-BBB4-F598471C92A6}" presName="parTx" presStyleLbl="alignNode1" presStyleIdx="0" presStyleCnt="5">
        <dgm:presLayoutVars>
          <dgm:chMax val="0"/>
          <dgm:chPref val="0"/>
        </dgm:presLayoutVars>
      </dgm:prSet>
      <dgm:spPr/>
      <dgm:t>
        <a:bodyPr/>
        <a:lstStyle/>
        <a:p>
          <a:endParaRPr lang="en-US"/>
        </a:p>
      </dgm:t>
    </dgm:pt>
    <dgm:pt modelId="{8C5BDF70-FA6F-4745-BDFA-25DFEF01B332}" type="pres">
      <dgm:prSet presAssocID="{C306291E-71A2-4B4C-BBB4-F598471C92A6}" presName="desTx" presStyleLbl="alignAccFollowNode1" presStyleIdx="0" presStyleCnt="5">
        <dgm:presLayoutVars/>
      </dgm:prSet>
      <dgm:spPr/>
      <dgm:t>
        <a:bodyPr/>
        <a:lstStyle/>
        <a:p>
          <a:endParaRPr lang="en-US"/>
        </a:p>
      </dgm:t>
    </dgm:pt>
    <dgm:pt modelId="{AA8C779D-955B-8E44-BF67-322E92B31E9B}" type="pres">
      <dgm:prSet presAssocID="{469B1202-E77C-49C4-8520-1042A0AB48EC}" presName="space" presStyleCnt="0"/>
      <dgm:spPr/>
    </dgm:pt>
    <dgm:pt modelId="{EFE1679B-8F16-FC40-827E-C8B5EC2AB598}" type="pres">
      <dgm:prSet presAssocID="{42765B5E-F977-4F1C-9F2F-0143FD5DC144}" presName="composite" presStyleCnt="0"/>
      <dgm:spPr/>
    </dgm:pt>
    <dgm:pt modelId="{4A212D91-B797-8541-98C9-D94CD4DDED61}" type="pres">
      <dgm:prSet presAssocID="{42765B5E-F977-4F1C-9F2F-0143FD5DC144}" presName="parTx" presStyleLbl="alignNode1" presStyleIdx="1" presStyleCnt="5">
        <dgm:presLayoutVars>
          <dgm:chMax val="0"/>
          <dgm:chPref val="0"/>
        </dgm:presLayoutVars>
      </dgm:prSet>
      <dgm:spPr/>
      <dgm:t>
        <a:bodyPr/>
        <a:lstStyle/>
        <a:p>
          <a:endParaRPr lang="en-US"/>
        </a:p>
      </dgm:t>
    </dgm:pt>
    <dgm:pt modelId="{3B8E883F-5E42-2F4F-A1E2-D116CBA92AE2}" type="pres">
      <dgm:prSet presAssocID="{42765B5E-F977-4F1C-9F2F-0143FD5DC144}" presName="desTx" presStyleLbl="alignAccFollowNode1" presStyleIdx="1" presStyleCnt="5">
        <dgm:presLayoutVars/>
      </dgm:prSet>
      <dgm:spPr/>
      <dgm:t>
        <a:bodyPr/>
        <a:lstStyle/>
        <a:p>
          <a:endParaRPr lang="en-US"/>
        </a:p>
      </dgm:t>
    </dgm:pt>
    <dgm:pt modelId="{FDFC14C8-F5B9-204D-9FCC-9DB45B5C42C4}" type="pres">
      <dgm:prSet presAssocID="{AD19C203-9EE7-4F80-8787-7F9EC2342BB7}" presName="space" presStyleCnt="0"/>
      <dgm:spPr/>
    </dgm:pt>
    <dgm:pt modelId="{003C9DAB-C709-0A48-BE92-75FDF48C9EA2}" type="pres">
      <dgm:prSet presAssocID="{5190CF68-C99A-47B0-8BD2-A62733FDC3A4}" presName="composite" presStyleCnt="0"/>
      <dgm:spPr/>
    </dgm:pt>
    <dgm:pt modelId="{7FBE1A6E-8C8F-0148-A6EC-927622A592C7}" type="pres">
      <dgm:prSet presAssocID="{5190CF68-C99A-47B0-8BD2-A62733FDC3A4}" presName="parTx" presStyleLbl="alignNode1" presStyleIdx="2" presStyleCnt="5">
        <dgm:presLayoutVars>
          <dgm:chMax val="0"/>
          <dgm:chPref val="0"/>
        </dgm:presLayoutVars>
      </dgm:prSet>
      <dgm:spPr/>
      <dgm:t>
        <a:bodyPr/>
        <a:lstStyle/>
        <a:p>
          <a:endParaRPr lang="en-US"/>
        </a:p>
      </dgm:t>
    </dgm:pt>
    <dgm:pt modelId="{97C05D14-0E22-0440-B9AD-FBE6B25C3072}" type="pres">
      <dgm:prSet presAssocID="{5190CF68-C99A-47B0-8BD2-A62733FDC3A4}" presName="desTx" presStyleLbl="alignAccFollowNode1" presStyleIdx="2" presStyleCnt="5">
        <dgm:presLayoutVars/>
      </dgm:prSet>
      <dgm:spPr/>
      <dgm:t>
        <a:bodyPr/>
        <a:lstStyle/>
        <a:p>
          <a:endParaRPr lang="en-US"/>
        </a:p>
      </dgm:t>
    </dgm:pt>
    <dgm:pt modelId="{DF7F4BE8-16C7-3847-A1AE-333DB705C6BA}" type="pres">
      <dgm:prSet presAssocID="{502861A1-E4F2-4231-B73F-B598CDE934E8}" presName="space" presStyleCnt="0"/>
      <dgm:spPr/>
    </dgm:pt>
    <dgm:pt modelId="{E480DC74-7F38-6B4B-B0FE-81397EA36F9D}" type="pres">
      <dgm:prSet presAssocID="{80B743FD-DAC1-452E-963F-2A44621436EB}" presName="composite" presStyleCnt="0"/>
      <dgm:spPr/>
    </dgm:pt>
    <dgm:pt modelId="{4E2C8E90-058E-8745-9F2B-DE195FE7DC24}" type="pres">
      <dgm:prSet presAssocID="{80B743FD-DAC1-452E-963F-2A44621436EB}" presName="parTx" presStyleLbl="alignNode1" presStyleIdx="3" presStyleCnt="5">
        <dgm:presLayoutVars>
          <dgm:chMax val="0"/>
          <dgm:chPref val="0"/>
        </dgm:presLayoutVars>
      </dgm:prSet>
      <dgm:spPr/>
      <dgm:t>
        <a:bodyPr/>
        <a:lstStyle/>
        <a:p>
          <a:endParaRPr lang="en-US"/>
        </a:p>
      </dgm:t>
    </dgm:pt>
    <dgm:pt modelId="{1351B30D-8E7D-8F44-87FA-983075A79468}" type="pres">
      <dgm:prSet presAssocID="{80B743FD-DAC1-452E-963F-2A44621436EB}" presName="desTx" presStyleLbl="alignAccFollowNode1" presStyleIdx="3" presStyleCnt="5">
        <dgm:presLayoutVars/>
      </dgm:prSet>
      <dgm:spPr/>
      <dgm:t>
        <a:bodyPr/>
        <a:lstStyle/>
        <a:p>
          <a:endParaRPr lang="en-US"/>
        </a:p>
      </dgm:t>
    </dgm:pt>
    <dgm:pt modelId="{A503A5CF-D1B5-EA4A-8241-8753B1A21CDD}" type="pres">
      <dgm:prSet presAssocID="{5368303A-7426-4F4B-B353-3C94FCACD0F0}" presName="space" presStyleCnt="0"/>
      <dgm:spPr/>
    </dgm:pt>
    <dgm:pt modelId="{1FEC3A4D-ECEE-0949-A02A-5148F04D21E9}" type="pres">
      <dgm:prSet presAssocID="{75E48C5C-D110-498D-81F0-08810ACF36C2}" presName="composite" presStyleCnt="0"/>
      <dgm:spPr/>
    </dgm:pt>
    <dgm:pt modelId="{4DB62EFE-D79C-E54D-A106-2E0B9E8D327F}" type="pres">
      <dgm:prSet presAssocID="{75E48C5C-D110-498D-81F0-08810ACF36C2}" presName="parTx" presStyleLbl="alignNode1" presStyleIdx="4" presStyleCnt="5">
        <dgm:presLayoutVars>
          <dgm:chMax val="0"/>
          <dgm:chPref val="0"/>
        </dgm:presLayoutVars>
      </dgm:prSet>
      <dgm:spPr/>
      <dgm:t>
        <a:bodyPr/>
        <a:lstStyle/>
        <a:p>
          <a:endParaRPr lang="en-US"/>
        </a:p>
      </dgm:t>
    </dgm:pt>
    <dgm:pt modelId="{FAD8B59C-FA04-B745-A415-4EAEEF5CFB65}" type="pres">
      <dgm:prSet presAssocID="{75E48C5C-D110-498D-81F0-08810ACF36C2}" presName="desTx" presStyleLbl="alignAccFollowNode1" presStyleIdx="4" presStyleCnt="5">
        <dgm:presLayoutVars/>
      </dgm:prSet>
      <dgm:spPr/>
      <dgm:t>
        <a:bodyPr/>
        <a:lstStyle/>
        <a:p>
          <a:endParaRPr lang="en-US"/>
        </a:p>
      </dgm:t>
    </dgm:pt>
  </dgm:ptLst>
  <dgm:cxnLst>
    <dgm:cxn modelId="{BDCCCA2F-7863-4B66-BFCE-7B4AF32223F8}" srcId="{42765B5E-F977-4F1C-9F2F-0143FD5DC144}" destId="{2806B9E1-82F6-4D62-97CE-6CC406FCF973}" srcOrd="0" destOrd="0" parTransId="{CE22A954-82B7-4A5F-BC4E-B914B3BAC21B}" sibTransId="{71A4059D-98DF-4527-BD0D-4715AF7D4FF4}"/>
    <dgm:cxn modelId="{EF898A1D-72FB-D748-9641-E93038346551}" type="presOf" srcId="{EF3C040F-F4FC-49A9-85A2-00C41D23987A}" destId="{97C05D14-0E22-0440-B9AD-FBE6B25C3072}" srcOrd="0" destOrd="0" presId="urn:microsoft.com/office/officeart/2016/7/layout/ChevronBlockProcess"/>
    <dgm:cxn modelId="{53DC4512-C8B1-5B4F-B905-2BD81CB63DCC}" type="presOf" srcId="{5190CF68-C99A-47B0-8BD2-A62733FDC3A4}" destId="{7FBE1A6E-8C8F-0148-A6EC-927622A592C7}" srcOrd="0" destOrd="0" presId="urn:microsoft.com/office/officeart/2016/7/layout/ChevronBlockProcess"/>
    <dgm:cxn modelId="{B1247C44-C6D1-BF49-957B-9F8748E54E74}" type="presOf" srcId="{121BCF8A-FEA0-46FF-B3D4-EC9CC393A6BF}" destId="{1351B30D-8E7D-8F44-87FA-983075A79468}" srcOrd="0" destOrd="0" presId="urn:microsoft.com/office/officeart/2016/7/layout/ChevronBlockProcess"/>
    <dgm:cxn modelId="{83CEFB6A-8B19-4CAD-A2D1-18D9446654BB}" srcId="{5190CF68-C99A-47B0-8BD2-A62733FDC3A4}" destId="{EF3C040F-F4FC-49A9-85A2-00C41D23987A}" srcOrd="0" destOrd="0" parTransId="{23E42291-CBC3-4394-8859-B4F2C80213BA}" sibTransId="{A75D334B-E1DE-4E30-81C9-E94F99AF7B4F}"/>
    <dgm:cxn modelId="{55E436F6-36A7-7747-818C-BB49D149BA08}" type="presOf" srcId="{B9F2B6A0-B3B3-48F7-82CE-14209EFE2073}" destId="{23B23AAB-F93F-EE49-9936-861AB41A4227}" srcOrd="0" destOrd="0" presId="urn:microsoft.com/office/officeart/2016/7/layout/ChevronBlockProcess"/>
    <dgm:cxn modelId="{447B44A6-3A6F-484B-BBFD-08C4BA8F1ADE}" type="presOf" srcId="{DEBEED55-D659-4075-976E-278CB2D976CF}" destId="{8C5BDF70-FA6F-4745-BDFA-25DFEF01B332}" srcOrd="0" destOrd="0" presId="urn:microsoft.com/office/officeart/2016/7/layout/ChevronBlockProcess"/>
    <dgm:cxn modelId="{8494FC29-505A-4298-9B15-103674366B4B}" srcId="{C306291E-71A2-4B4C-BBB4-F598471C92A6}" destId="{DEBEED55-D659-4075-976E-278CB2D976CF}" srcOrd="0" destOrd="0" parTransId="{8A46C02A-C502-463D-9AB7-2783AA60F35B}" sibTransId="{9BBC1EAC-F4F8-4863-A103-1ABCADC15FA1}"/>
    <dgm:cxn modelId="{3058F9B6-EB14-3043-96E7-D6364509812B}" type="presOf" srcId="{C306291E-71A2-4B4C-BBB4-F598471C92A6}" destId="{941D9EE3-138A-2C49-95B5-A0BDEF2BE1FD}" srcOrd="0" destOrd="0" presId="urn:microsoft.com/office/officeart/2016/7/layout/ChevronBlockProcess"/>
    <dgm:cxn modelId="{8301B268-1436-6C41-A81A-6848AB72EE1B}" type="presOf" srcId="{2806B9E1-82F6-4D62-97CE-6CC406FCF973}" destId="{3B8E883F-5E42-2F4F-A1E2-D116CBA92AE2}" srcOrd="0" destOrd="0" presId="urn:microsoft.com/office/officeart/2016/7/layout/ChevronBlockProcess"/>
    <dgm:cxn modelId="{5E22CAC8-4E26-8745-AFC0-B9486739FAC3}" type="presOf" srcId="{75E48C5C-D110-498D-81F0-08810ACF36C2}" destId="{4DB62EFE-D79C-E54D-A106-2E0B9E8D327F}" srcOrd="0" destOrd="0" presId="urn:microsoft.com/office/officeart/2016/7/layout/ChevronBlockProcess"/>
    <dgm:cxn modelId="{61E7F9FF-88D6-440C-AD36-D692798322A4}" srcId="{B9F2B6A0-B3B3-48F7-82CE-14209EFE2073}" destId="{C306291E-71A2-4B4C-BBB4-F598471C92A6}" srcOrd="0" destOrd="0" parTransId="{5CA835AD-3105-4645-BEF9-CA19C464D394}" sibTransId="{469B1202-E77C-49C4-8520-1042A0AB48EC}"/>
    <dgm:cxn modelId="{7CF5E787-DC18-4EF0-AC33-7B925D6FDF86}" srcId="{80B743FD-DAC1-452E-963F-2A44621436EB}" destId="{121BCF8A-FEA0-46FF-B3D4-EC9CC393A6BF}" srcOrd="0" destOrd="0" parTransId="{4823108B-8FF0-40EF-B192-A9D98DE79E8E}" sibTransId="{E2FC2231-6878-49E2-A4CC-8354BA517553}"/>
    <dgm:cxn modelId="{2D030579-1721-4E04-8223-C31234917585}" srcId="{75E48C5C-D110-498D-81F0-08810ACF36C2}" destId="{A477AE83-EFB2-43F8-84F7-B49327322B3F}" srcOrd="0" destOrd="0" parTransId="{2D7F5BD0-809F-430B-BD36-4DF19A83EA5F}" sibTransId="{B39B8BBB-35B1-4646-BB44-5D54BE7A1444}"/>
    <dgm:cxn modelId="{F03C01AC-9EE7-471F-9B20-51308B281981}" srcId="{B9F2B6A0-B3B3-48F7-82CE-14209EFE2073}" destId="{5190CF68-C99A-47B0-8BD2-A62733FDC3A4}" srcOrd="2" destOrd="0" parTransId="{87627752-9114-4E67-8C96-733AC165FA54}" sibTransId="{502861A1-E4F2-4231-B73F-B598CDE934E8}"/>
    <dgm:cxn modelId="{1A1A68A3-9A13-4D6C-9407-D750B592BE08}" srcId="{B9F2B6A0-B3B3-48F7-82CE-14209EFE2073}" destId="{75E48C5C-D110-498D-81F0-08810ACF36C2}" srcOrd="4" destOrd="0" parTransId="{EF799CDC-34BA-4957-946F-E468A8127E69}" sibTransId="{F1F18BCF-E765-4CAC-9D9F-1C10B1D89AC2}"/>
    <dgm:cxn modelId="{06E6CE12-292A-4495-8E89-F6BA76EFBCF5}" srcId="{B9F2B6A0-B3B3-48F7-82CE-14209EFE2073}" destId="{80B743FD-DAC1-452E-963F-2A44621436EB}" srcOrd="3" destOrd="0" parTransId="{C95EA138-7D3D-4398-90E4-ED8EA99520D1}" sibTransId="{5368303A-7426-4F4B-B353-3C94FCACD0F0}"/>
    <dgm:cxn modelId="{4A2FF6AC-75D7-4696-B2F8-2D3D4F4D722C}" srcId="{B9F2B6A0-B3B3-48F7-82CE-14209EFE2073}" destId="{42765B5E-F977-4F1C-9F2F-0143FD5DC144}" srcOrd="1" destOrd="0" parTransId="{E3BCD147-41D8-42E5-8642-98835B0874C7}" sibTransId="{AD19C203-9EE7-4F80-8787-7F9EC2342BB7}"/>
    <dgm:cxn modelId="{5E6BD527-804D-6C4F-9FEA-361E4C4982F1}" type="presOf" srcId="{A477AE83-EFB2-43F8-84F7-B49327322B3F}" destId="{FAD8B59C-FA04-B745-A415-4EAEEF5CFB65}" srcOrd="0" destOrd="0" presId="urn:microsoft.com/office/officeart/2016/7/layout/ChevronBlockProcess"/>
    <dgm:cxn modelId="{612843F3-CE40-5E4F-9EC0-47396B510592}" type="presOf" srcId="{80B743FD-DAC1-452E-963F-2A44621436EB}" destId="{4E2C8E90-058E-8745-9F2B-DE195FE7DC24}" srcOrd="0" destOrd="0" presId="urn:microsoft.com/office/officeart/2016/7/layout/ChevronBlockProcess"/>
    <dgm:cxn modelId="{6851C8AD-0E4A-004C-AEFD-84A08EB9EDC8}" type="presOf" srcId="{42765B5E-F977-4F1C-9F2F-0143FD5DC144}" destId="{4A212D91-B797-8541-98C9-D94CD4DDED61}" srcOrd="0" destOrd="0" presId="urn:microsoft.com/office/officeart/2016/7/layout/ChevronBlockProcess"/>
    <dgm:cxn modelId="{6AA89AA1-17AA-5748-94A2-0EADD18E7D9F}" type="presParOf" srcId="{23B23AAB-F93F-EE49-9936-861AB41A4227}" destId="{796C0EC0-334C-BD44-B039-ADD196596E21}" srcOrd="0" destOrd="0" presId="urn:microsoft.com/office/officeart/2016/7/layout/ChevronBlockProcess"/>
    <dgm:cxn modelId="{B7CE7BD4-EED8-7146-8965-1106DAE9C19B}" type="presParOf" srcId="{796C0EC0-334C-BD44-B039-ADD196596E21}" destId="{941D9EE3-138A-2C49-95B5-A0BDEF2BE1FD}" srcOrd="0" destOrd="0" presId="urn:microsoft.com/office/officeart/2016/7/layout/ChevronBlockProcess"/>
    <dgm:cxn modelId="{89C98652-FE73-5542-AF43-463B0E31067A}" type="presParOf" srcId="{796C0EC0-334C-BD44-B039-ADD196596E21}" destId="{8C5BDF70-FA6F-4745-BDFA-25DFEF01B332}" srcOrd="1" destOrd="0" presId="urn:microsoft.com/office/officeart/2016/7/layout/ChevronBlockProcess"/>
    <dgm:cxn modelId="{2FB89FA0-3D66-3B49-AE1F-6D152C5E56C7}" type="presParOf" srcId="{23B23AAB-F93F-EE49-9936-861AB41A4227}" destId="{AA8C779D-955B-8E44-BF67-322E92B31E9B}" srcOrd="1" destOrd="0" presId="urn:microsoft.com/office/officeart/2016/7/layout/ChevronBlockProcess"/>
    <dgm:cxn modelId="{EACB76D7-3427-524C-9CC3-50233BD368DD}" type="presParOf" srcId="{23B23AAB-F93F-EE49-9936-861AB41A4227}" destId="{EFE1679B-8F16-FC40-827E-C8B5EC2AB598}" srcOrd="2" destOrd="0" presId="urn:microsoft.com/office/officeart/2016/7/layout/ChevronBlockProcess"/>
    <dgm:cxn modelId="{D2BFC6A0-97CB-1A4D-AC66-04FE5F5551E5}" type="presParOf" srcId="{EFE1679B-8F16-FC40-827E-C8B5EC2AB598}" destId="{4A212D91-B797-8541-98C9-D94CD4DDED61}" srcOrd="0" destOrd="0" presId="urn:microsoft.com/office/officeart/2016/7/layout/ChevronBlockProcess"/>
    <dgm:cxn modelId="{95503AA1-1A49-0E48-8CBF-EC4C8E941A69}" type="presParOf" srcId="{EFE1679B-8F16-FC40-827E-C8B5EC2AB598}" destId="{3B8E883F-5E42-2F4F-A1E2-D116CBA92AE2}" srcOrd="1" destOrd="0" presId="urn:microsoft.com/office/officeart/2016/7/layout/ChevronBlockProcess"/>
    <dgm:cxn modelId="{FD403FBB-4C09-574C-A2E1-4C1B94A46214}" type="presParOf" srcId="{23B23AAB-F93F-EE49-9936-861AB41A4227}" destId="{FDFC14C8-F5B9-204D-9FCC-9DB45B5C42C4}" srcOrd="3" destOrd="0" presId="urn:microsoft.com/office/officeart/2016/7/layout/ChevronBlockProcess"/>
    <dgm:cxn modelId="{368D660C-2133-4B41-85B1-8453F3D66E22}" type="presParOf" srcId="{23B23AAB-F93F-EE49-9936-861AB41A4227}" destId="{003C9DAB-C709-0A48-BE92-75FDF48C9EA2}" srcOrd="4" destOrd="0" presId="urn:microsoft.com/office/officeart/2016/7/layout/ChevronBlockProcess"/>
    <dgm:cxn modelId="{4D6AC2DA-C9B5-A346-BFEB-B9BA828936C5}" type="presParOf" srcId="{003C9DAB-C709-0A48-BE92-75FDF48C9EA2}" destId="{7FBE1A6E-8C8F-0148-A6EC-927622A592C7}" srcOrd="0" destOrd="0" presId="urn:microsoft.com/office/officeart/2016/7/layout/ChevronBlockProcess"/>
    <dgm:cxn modelId="{74A20B3A-39B4-FD4C-A715-154D45D79B09}" type="presParOf" srcId="{003C9DAB-C709-0A48-BE92-75FDF48C9EA2}" destId="{97C05D14-0E22-0440-B9AD-FBE6B25C3072}" srcOrd="1" destOrd="0" presId="urn:microsoft.com/office/officeart/2016/7/layout/ChevronBlockProcess"/>
    <dgm:cxn modelId="{86E5FDA3-44CE-874F-84DD-188BECDAF4BE}" type="presParOf" srcId="{23B23AAB-F93F-EE49-9936-861AB41A4227}" destId="{DF7F4BE8-16C7-3847-A1AE-333DB705C6BA}" srcOrd="5" destOrd="0" presId="urn:microsoft.com/office/officeart/2016/7/layout/ChevronBlockProcess"/>
    <dgm:cxn modelId="{659088D2-95BC-3A41-97AA-CFE939617EAC}" type="presParOf" srcId="{23B23AAB-F93F-EE49-9936-861AB41A4227}" destId="{E480DC74-7F38-6B4B-B0FE-81397EA36F9D}" srcOrd="6" destOrd="0" presId="urn:microsoft.com/office/officeart/2016/7/layout/ChevronBlockProcess"/>
    <dgm:cxn modelId="{EE90BBE8-C7E9-244D-925E-4BABC9978C6D}" type="presParOf" srcId="{E480DC74-7F38-6B4B-B0FE-81397EA36F9D}" destId="{4E2C8E90-058E-8745-9F2B-DE195FE7DC24}" srcOrd="0" destOrd="0" presId="urn:microsoft.com/office/officeart/2016/7/layout/ChevronBlockProcess"/>
    <dgm:cxn modelId="{7512FCDC-D476-1D4C-B61F-CDF6B2C0BE24}" type="presParOf" srcId="{E480DC74-7F38-6B4B-B0FE-81397EA36F9D}" destId="{1351B30D-8E7D-8F44-87FA-983075A79468}" srcOrd="1" destOrd="0" presId="urn:microsoft.com/office/officeart/2016/7/layout/ChevronBlockProcess"/>
    <dgm:cxn modelId="{0ED79531-FCB8-B24B-B660-81F0A23D6D57}" type="presParOf" srcId="{23B23AAB-F93F-EE49-9936-861AB41A4227}" destId="{A503A5CF-D1B5-EA4A-8241-8753B1A21CDD}" srcOrd="7" destOrd="0" presId="urn:microsoft.com/office/officeart/2016/7/layout/ChevronBlockProcess"/>
    <dgm:cxn modelId="{F36390F9-5666-2443-BDDF-B36A98255137}" type="presParOf" srcId="{23B23AAB-F93F-EE49-9936-861AB41A4227}" destId="{1FEC3A4D-ECEE-0949-A02A-5148F04D21E9}" srcOrd="8" destOrd="0" presId="urn:microsoft.com/office/officeart/2016/7/layout/ChevronBlockProcess"/>
    <dgm:cxn modelId="{A4084584-B214-2341-93A4-F8A135700DC5}" type="presParOf" srcId="{1FEC3A4D-ECEE-0949-A02A-5148F04D21E9}" destId="{4DB62EFE-D79C-E54D-A106-2E0B9E8D327F}" srcOrd="0" destOrd="0" presId="urn:microsoft.com/office/officeart/2016/7/layout/ChevronBlockProcess"/>
    <dgm:cxn modelId="{A48975CC-9B2F-0E45-9702-A93C75EA1C25}" type="presParOf" srcId="{1FEC3A4D-ECEE-0949-A02A-5148F04D21E9}" destId="{FAD8B59C-FA04-B745-A415-4EAEEF5CFB65}" srcOrd="1" destOrd="0" presId="urn:microsoft.com/office/officeart/2016/7/layout/ChevronBlock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F2B6A0-B3B3-48F7-82CE-14209EFE2073}" type="doc">
      <dgm:prSet loTypeId="urn:microsoft.com/office/officeart/2016/7/layout/ChevronBlockProcess" loCatId="process" qsTypeId="urn:microsoft.com/office/officeart/2005/8/quickstyle/simple1" qsCatId="simple" csTypeId="urn:microsoft.com/office/officeart/2005/8/colors/colorful1" csCatId="colorful" phldr="1"/>
      <dgm:spPr/>
      <dgm:t>
        <a:bodyPr/>
        <a:lstStyle/>
        <a:p>
          <a:endParaRPr lang="en-US"/>
        </a:p>
      </dgm:t>
    </dgm:pt>
    <dgm:pt modelId="{C306291E-71A2-4B4C-BBB4-F598471C92A6}">
      <dgm:prSet/>
      <dgm:spPr/>
      <dgm:t>
        <a:bodyPr/>
        <a:lstStyle/>
        <a:p>
          <a:endParaRPr lang="en-US" dirty="0"/>
        </a:p>
      </dgm:t>
    </dgm:pt>
    <dgm:pt modelId="{5CA835AD-3105-4645-BEF9-CA19C464D394}" type="parTrans" cxnId="{61E7F9FF-88D6-440C-AD36-D692798322A4}">
      <dgm:prSet/>
      <dgm:spPr/>
      <dgm:t>
        <a:bodyPr/>
        <a:lstStyle/>
        <a:p>
          <a:endParaRPr lang="en-US"/>
        </a:p>
      </dgm:t>
    </dgm:pt>
    <dgm:pt modelId="{469B1202-E77C-49C4-8520-1042A0AB48EC}" type="sibTrans" cxnId="{61E7F9FF-88D6-440C-AD36-D692798322A4}">
      <dgm:prSet/>
      <dgm:spPr/>
      <dgm:t>
        <a:bodyPr/>
        <a:lstStyle/>
        <a:p>
          <a:endParaRPr lang="en-US"/>
        </a:p>
      </dgm:t>
    </dgm:pt>
    <dgm:pt modelId="{DEBEED55-D659-4075-976E-278CB2D976CF}">
      <dgm:prSet/>
      <dgm:spPr>
        <a:solidFill>
          <a:schemeClr val="accent2">
            <a:lumMod val="20000"/>
            <a:lumOff val="80000"/>
            <a:alpha val="90000"/>
          </a:schemeClr>
        </a:solidFill>
      </dgm:spPr>
      <dgm:t>
        <a:bodyPr/>
        <a:lstStyle/>
        <a:p>
          <a:endParaRPr lang="en-US" dirty="0"/>
        </a:p>
      </dgm:t>
    </dgm:pt>
    <dgm:pt modelId="{8A46C02A-C502-463D-9AB7-2783AA60F35B}" type="parTrans" cxnId="{8494FC29-505A-4298-9B15-103674366B4B}">
      <dgm:prSet/>
      <dgm:spPr/>
      <dgm:t>
        <a:bodyPr/>
        <a:lstStyle/>
        <a:p>
          <a:endParaRPr lang="en-US"/>
        </a:p>
      </dgm:t>
    </dgm:pt>
    <dgm:pt modelId="{9BBC1EAC-F4F8-4863-A103-1ABCADC15FA1}" type="sibTrans" cxnId="{8494FC29-505A-4298-9B15-103674366B4B}">
      <dgm:prSet/>
      <dgm:spPr/>
      <dgm:t>
        <a:bodyPr/>
        <a:lstStyle/>
        <a:p>
          <a:endParaRPr lang="en-US"/>
        </a:p>
      </dgm:t>
    </dgm:pt>
    <dgm:pt modelId="{42765B5E-F977-4F1C-9F2F-0143FD5DC144}">
      <dgm:prSet/>
      <dgm:spPr>
        <a:solidFill>
          <a:schemeClr val="accent2"/>
        </a:solidFill>
      </dgm:spPr>
      <dgm:t>
        <a:bodyPr/>
        <a:lstStyle/>
        <a:p>
          <a:endParaRPr lang="en-US" dirty="0"/>
        </a:p>
      </dgm:t>
    </dgm:pt>
    <dgm:pt modelId="{E3BCD147-41D8-42E5-8642-98835B0874C7}" type="parTrans" cxnId="{4A2FF6AC-75D7-4696-B2F8-2D3D4F4D722C}">
      <dgm:prSet/>
      <dgm:spPr/>
      <dgm:t>
        <a:bodyPr/>
        <a:lstStyle/>
        <a:p>
          <a:endParaRPr lang="en-US"/>
        </a:p>
      </dgm:t>
    </dgm:pt>
    <dgm:pt modelId="{AD19C203-9EE7-4F80-8787-7F9EC2342BB7}" type="sibTrans" cxnId="{4A2FF6AC-75D7-4696-B2F8-2D3D4F4D722C}">
      <dgm:prSet/>
      <dgm:spPr/>
      <dgm:t>
        <a:bodyPr/>
        <a:lstStyle/>
        <a:p>
          <a:endParaRPr lang="en-US"/>
        </a:p>
      </dgm:t>
    </dgm:pt>
    <dgm:pt modelId="{2806B9E1-82F6-4D62-97CE-6CC406FCF973}">
      <dgm:prSet/>
      <dgm:spPr>
        <a:solidFill>
          <a:schemeClr val="accent2">
            <a:lumMod val="20000"/>
            <a:lumOff val="80000"/>
            <a:alpha val="90000"/>
          </a:schemeClr>
        </a:solidFill>
      </dgm:spPr>
      <dgm:t>
        <a:bodyPr/>
        <a:lstStyle/>
        <a:p>
          <a:endParaRPr lang="en-US" dirty="0"/>
        </a:p>
      </dgm:t>
    </dgm:pt>
    <dgm:pt modelId="{CE22A954-82B7-4A5F-BC4E-B914B3BAC21B}" type="parTrans" cxnId="{BDCCCA2F-7863-4B66-BFCE-7B4AF32223F8}">
      <dgm:prSet/>
      <dgm:spPr/>
      <dgm:t>
        <a:bodyPr/>
        <a:lstStyle/>
        <a:p>
          <a:endParaRPr lang="en-US"/>
        </a:p>
      </dgm:t>
    </dgm:pt>
    <dgm:pt modelId="{71A4059D-98DF-4527-BD0D-4715AF7D4FF4}" type="sibTrans" cxnId="{BDCCCA2F-7863-4B66-BFCE-7B4AF32223F8}">
      <dgm:prSet/>
      <dgm:spPr/>
      <dgm:t>
        <a:bodyPr/>
        <a:lstStyle/>
        <a:p>
          <a:endParaRPr lang="en-US"/>
        </a:p>
      </dgm:t>
    </dgm:pt>
    <dgm:pt modelId="{5190CF68-C99A-47B0-8BD2-A62733FDC3A4}">
      <dgm:prSet/>
      <dgm:spPr/>
      <dgm:t>
        <a:bodyPr/>
        <a:lstStyle/>
        <a:p>
          <a:endParaRPr lang="en-US" dirty="0"/>
        </a:p>
      </dgm:t>
    </dgm:pt>
    <dgm:pt modelId="{87627752-9114-4E67-8C96-733AC165FA54}" type="parTrans" cxnId="{F03C01AC-9EE7-471F-9B20-51308B281981}">
      <dgm:prSet/>
      <dgm:spPr/>
      <dgm:t>
        <a:bodyPr/>
        <a:lstStyle/>
        <a:p>
          <a:endParaRPr lang="en-US"/>
        </a:p>
      </dgm:t>
    </dgm:pt>
    <dgm:pt modelId="{502861A1-E4F2-4231-B73F-B598CDE934E8}" type="sibTrans" cxnId="{F03C01AC-9EE7-471F-9B20-51308B281981}">
      <dgm:prSet/>
      <dgm:spPr/>
      <dgm:t>
        <a:bodyPr/>
        <a:lstStyle/>
        <a:p>
          <a:endParaRPr lang="en-US"/>
        </a:p>
      </dgm:t>
    </dgm:pt>
    <dgm:pt modelId="{EF3C040F-F4FC-49A9-85A2-00C41D23987A}">
      <dgm:prSet/>
      <dgm:spPr/>
      <dgm:t>
        <a:bodyPr/>
        <a:lstStyle/>
        <a:p>
          <a:endParaRPr lang="en-US" dirty="0"/>
        </a:p>
      </dgm:t>
    </dgm:pt>
    <dgm:pt modelId="{23E42291-CBC3-4394-8859-B4F2C80213BA}" type="parTrans" cxnId="{83CEFB6A-8B19-4CAD-A2D1-18D9446654BB}">
      <dgm:prSet/>
      <dgm:spPr/>
      <dgm:t>
        <a:bodyPr/>
        <a:lstStyle/>
        <a:p>
          <a:endParaRPr lang="en-US"/>
        </a:p>
      </dgm:t>
    </dgm:pt>
    <dgm:pt modelId="{A75D334B-E1DE-4E30-81C9-E94F99AF7B4F}" type="sibTrans" cxnId="{83CEFB6A-8B19-4CAD-A2D1-18D9446654BB}">
      <dgm:prSet/>
      <dgm:spPr/>
      <dgm:t>
        <a:bodyPr/>
        <a:lstStyle/>
        <a:p>
          <a:endParaRPr lang="en-US"/>
        </a:p>
      </dgm:t>
    </dgm:pt>
    <dgm:pt modelId="{80B743FD-DAC1-452E-963F-2A44621436EB}">
      <dgm:prSet/>
      <dgm:spPr/>
      <dgm:t>
        <a:bodyPr/>
        <a:lstStyle/>
        <a:p>
          <a:endParaRPr lang="en-US" dirty="0"/>
        </a:p>
      </dgm:t>
    </dgm:pt>
    <dgm:pt modelId="{C95EA138-7D3D-4398-90E4-ED8EA99520D1}" type="parTrans" cxnId="{06E6CE12-292A-4495-8E89-F6BA76EFBCF5}">
      <dgm:prSet/>
      <dgm:spPr/>
      <dgm:t>
        <a:bodyPr/>
        <a:lstStyle/>
        <a:p>
          <a:endParaRPr lang="en-US"/>
        </a:p>
      </dgm:t>
    </dgm:pt>
    <dgm:pt modelId="{5368303A-7426-4F4B-B353-3C94FCACD0F0}" type="sibTrans" cxnId="{06E6CE12-292A-4495-8E89-F6BA76EFBCF5}">
      <dgm:prSet/>
      <dgm:spPr/>
      <dgm:t>
        <a:bodyPr/>
        <a:lstStyle/>
        <a:p>
          <a:endParaRPr lang="en-US"/>
        </a:p>
      </dgm:t>
    </dgm:pt>
    <dgm:pt modelId="{121BCF8A-FEA0-46FF-B3D4-EC9CC393A6BF}">
      <dgm:prSet/>
      <dgm:spPr/>
      <dgm:t>
        <a:bodyPr/>
        <a:lstStyle/>
        <a:p>
          <a:endParaRPr lang="en-US" dirty="0"/>
        </a:p>
      </dgm:t>
    </dgm:pt>
    <dgm:pt modelId="{4823108B-8FF0-40EF-B192-A9D98DE79E8E}" type="parTrans" cxnId="{7CF5E787-DC18-4EF0-AC33-7B925D6FDF86}">
      <dgm:prSet/>
      <dgm:spPr/>
      <dgm:t>
        <a:bodyPr/>
        <a:lstStyle/>
        <a:p>
          <a:endParaRPr lang="en-US"/>
        </a:p>
      </dgm:t>
    </dgm:pt>
    <dgm:pt modelId="{E2FC2231-6878-49E2-A4CC-8354BA517553}" type="sibTrans" cxnId="{7CF5E787-DC18-4EF0-AC33-7B925D6FDF86}">
      <dgm:prSet/>
      <dgm:spPr/>
      <dgm:t>
        <a:bodyPr/>
        <a:lstStyle/>
        <a:p>
          <a:endParaRPr lang="en-US"/>
        </a:p>
      </dgm:t>
    </dgm:pt>
    <dgm:pt modelId="{75E48C5C-D110-498D-81F0-08810ACF36C2}">
      <dgm:prSet/>
      <dgm:spPr/>
      <dgm:t>
        <a:bodyPr/>
        <a:lstStyle/>
        <a:p>
          <a:r>
            <a:rPr lang="en-US" dirty="0"/>
            <a:t>Infrastructure Investments</a:t>
          </a:r>
        </a:p>
      </dgm:t>
    </dgm:pt>
    <dgm:pt modelId="{EF799CDC-34BA-4957-946F-E468A8127E69}" type="parTrans" cxnId="{1A1A68A3-9A13-4D6C-9407-D750B592BE08}">
      <dgm:prSet/>
      <dgm:spPr/>
      <dgm:t>
        <a:bodyPr/>
        <a:lstStyle/>
        <a:p>
          <a:endParaRPr lang="en-US"/>
        </a:p>
      </dgm:t>
    </dgm:pt>
    <dgm:pt modelId="{F1F18BCF-E765-4CAC-9D9F-1C10B1D89AC2}" type="sibTrans" cxnId="{1A1A68A3-9A13-4D6C-9407-D750B592BE08}">
      <dgm:prSet/>
      <dgm:spPr/>
      <dgm:t>
        <a:bodyPr/>
        <a:lstStyle/>
        <a:p>
          <a:endParaRPr lang="en-US"/>
        </a:p>
      </dgm:t>
    </dgm:pt>
    <dgm:pt modelId="{A477AE83-EFB2-43F8-84F7-B49327322B3F}">
      <dgm:prSet/>
      <dgm:spPr/>
      <dgm:t>
        <a:bodyPr/>
        <a:lstStyle/>
        <a:p>
          <a:r>
            <a:rPr lang="en-US" dirty="0"/>
            <a:t>Invest in water, sewer, and broadband infrastructure, making necessary investments to improve access to clean drinking water, support vital wastewater and stormwater infrastructure, and to expand access to broadband internet.</a:t>
          </a:r>
        </a:p>
      </dgm:t>
    </dgm:pt>
    <dgm:pt modelId="{2D7F5BD0-809F-430B-BD36-4DF19A83EA5F}" type="parTrans" cxnId="{2D030579-1721-4E04-8223-C31234917585}">
      <dgm:prSet/>
      <dgm:spPr/>
      <dgm:t>
        <a:bodyPr/>
        <a:lstStyle/>
        <a:p>
          <a:endParaRPr lang="en-US"/>
        </a:p>
      </dgm:t>
    </dgm:pt>
    <dgm:pt modelId="{B39B8BBB-35B1-4646-BB44-5D54BE7A1444}" type="sibTrans" cxnId="{2D030579-1721-4E04-8223-C31234917585}">
      <dgm:prSet/>
      <dgm:spPr/>
      <dgm:t>
        <a:bodyPr/>
        <a:lstStyle/>
        <a:p>
          <a:endParaRPr lang="en-US"/>
        </a:p>
      </dgm:t>
    </dgm:pt>
    <dgm:pt modelId="{23B23AAB-F93F-EE49-9936-861AB41A4227}" type="pres">
      <dgm:prSet presAssocID="{B9F2B6A0-B3B3-48F7-82CE-14209EFE2073}" presName="Name0" presStyleCnt="0">
        <dgm:presLayoutVars>
          <dgm:dir/>
          <dgm:animLvl val="lvl"/>
          <dgm:resizeHandles val="exact"/>
        </dgm:presLayoutVars>
      </dgm:prSet>
      <dgm:spPr/>
      <dgm:t>
        <a:bodyPr/>
        <a:lstStyle/>
        <a:p>
          <a:endParaRPr lang="en-US"/>
        </a:p>
      </dgm:t>
    </dgm:pt>
    <dgm:pt modelId="{796C0EC0-334C-BD44-B039-ADD196596E21}" type="pres">
      <dgm:prSet presAssocID="{C306291E-71A2-4B4C-BBB4-F598471C92A6}" presName="composite" presStyleCnt="0"/>
      <dgm:spPr/>
    </dgm:pt>
    <dgm:pt modelId="{941D9EE3-138A-2C49-95B5-A0BDEF2BE1FD}" type="pres">
      <dgm:prSet presAssocID="{C306291E-71A2-4B4C-BBB4-F598471C92A6}" presName="parTx" presStyleLbl="alignNode1" presStyleIdx="0" presStyleCnt="5">
        <dgm:presLayoutVars>
          <dgm:chMax val="0"/>
          <dgm:chPref val="0"/>
        </dgm:presLayoutVars>
      </dgm:prSet>
      <dgm:spPr/>
      <dgm:t>
        <a:bodyPr/>
        <a:lstStyle/>
        <a:p>
          <a:endParaRPr lang="en-US"/>
        </a:p>
      </dgm:t>
    </dgm:pt>
    <dgm:pt modelId="{8C5BDF70-FA6F-4745-BDFA-25DFEF01B332}" type="pres">
      <dgm:prSet presAssocID="{C306291E-71A2-4B4C-BBB4-F598471C92A6}" presName="desTx" presStyleLbl="alignAccFollowNode1" presStyleIdx="0" presStyleCnt="5">
        <dgm:presLayoutVars/>
      </dgm:prSet>
      <dgm:spPr/>
      <dgm:t>
        <a:bodyPr/>
        <a:lstStyle/>
        <a:p>
          <a:endParaRPr lang="en-US"/>
        </a:p>
      </dgm:t>
    </dgm:pt>
    <dgm:pt modelId="{AA8C779D-955B-8E44-BF67-322E92B31E9B}" type="pres">
      <dgm:prSet presAssocID="{469B1202-E77C-49C4-8520-1042A0AB48EC}" presName="space" presStyleCnt="0"/>
      <dgm:spPr/>
    </dgm:pt>
    <dgm:pt modelId="{EFE1679B-8F16-FC40-827E-C8B5EC2AB598}" type="pres">
      <dgm:prSet presAssocID="{42765B5E-F977-4F1C-9F2F-0143FD5DC144}" presName="composite" presStyleCnt="0"/>
      <dgm:spPr/>
    </dgm:pt>
    <dgm:pt modelId="{4A212D91-B797-8541-98C9-D94CD4DDED61}" type="pres">
      <dgm:prSet presAssocID="{42765B5E-F977-4F1C-9F2F-0143FD5DC144}" presName="parTx" presStyleLbl="alignNode1" presStyleIdx="1" presStyleCnt="5">
        <dgm:presLayoutVars>
          <dgm:chMax val="0"/>
          <dgm:chPref val="0"/>
        </dgm:presLayoutVars>
      </dgm:prSet>
      <dgm:spPr/>
      <dgm:t>
        <a:bodyPr/>
        <a:lstStyle/>
        <a:p>
          <a:endParaRPr lang="en-US"/>
        </a:p>
      </dgm:t>
    </dgm:pt>
    <dgm:pt modelId="{3B8E883F-5E42-2F4F-A1E2-D116CBA92AE2}" type="pres">
      <dgm:prSet presAssocID="{42765B5E-F977-4F1C-9F2F-0143FD5DC144}" presName="desTx" presStyleLbl="alignAccFollowNode1" presStyleIdx="1" presStyleCnt="5">
        <dgm:presLayoutVars/>
      </dgm:prSet>
      <dgm:spPr/>
      <dgm:t>
        <a:bodyPr/>
        <a:lstStyle/>
        <a:p>
          <a:endParaRPr lang="en-US"/>
        </a:p>
      </dgm:t>
    </dgm:pt>
    <dgm:pt modelId="{FDFC14C8-F5B9-204D-9FCC-9DB45B5C42C4}" type="pres">
      <dgm:prSet presAssocID="{AD19C203-9EE7-4F80-8787-7F9EC2342BB7}" presName="space" presStyleCnt="0"/>
      <dgm:spPr/>
    </dgm:pt>
    <dgm:pt modelId="{003C9DAB-C709-0A48-BE92-75FDF48C9EA2}" type="pres">
      <dgm:prSet presAssocID="{5190CF68-C99A-47B0-8BD2-A62733FDC3A4}" presName="composite" presStyleCnt="0"/>
      <dgm:spPr/>
    </dgm:pt>
    <dgm:pt modelId="{7FBE1A6E-8C8F-0148-A6EC-927622A592C7}" type="pres">
      <dgm:prSet presAssocID="{5190CF68-C99A-47B0-8BD2-A62733FDC3A4}" presName="parTx" presStyleLbl="alignNode1" presStyleIdx="2" presStyleCnt="5">
        <dgm:presLayoutVars>
          <dgm:chMax val="0"/>
          <dgm:chPref val="0"/>
        </dgm:presLayoutVars>
      </dgm:prSet>
      <dgm:spPr/>
      <dgm:t>
        <a:bodyPr/>
        <a:lstStyle/>
        <a:p>
          <a:endParaRPr lang="en-US"/>
        </a:p>
      </dgm:t>
    </dgm:pt>
    <dgm:pt modelId="{97C05D14-0E22-0440-B9AD-FBE6B25C3072}" type="pres">
      <dgm:prSet presAssocID="{5190CF68-C99A-47B0-8BD2-A62733FDC3A4}" presName="desTx" presStyleLbl="alignAccFollowNode1" presStyleIdx="2" presStyleCnt="5">
        <dgm:presLayoutVars/>
      </dgm:prSet>
      <dgm:spPr/>
      <dgm:t>
        <a:bodyPr/>
        <a:lstStyle/>
        <a:p>
          <a:endParaRPr lang="en-US"/>
        </a:p>
      </dgm:t>
    </dgm:pt>
    <dgm:pt modelId="{DF7F4BE8-16C7-3847-A1AE-333DB705C6BA}" type="pres">
      <dgm:prSet presAssocID="{502861A1-E4F2-4231-B73F-B598CDE934E8}" presName="space" presStyleCnt="0"/>
      <dgm:spPr/>
    </dgm:pt>
    <dgm:pt modelId="{E480DC74-7F38-6B4B-B0FE-81397EA36F9D}" type="pres">
      <dgm:prSet presAssocID="{80B743FD-DAC1-452E-963F-2A44621436EB}" presName="composite" presStyleCnt="0"/>
      <dgm:spPr/>
    </dgm:pt>
    <dgm:pt modelId="{4E2C8E90-058E-8745-9F2B-DE195FE7DC24}" type="pres">
      <dgm:prSet presAssocID="{80B743FD-DAC1-452E-963F-2A44621436EB}" presName="parTx" presStyleLbl="alignNode1" presStyleIdx="3" presStyleCnt="5">
        <dgm:presLayoutVars>
          <dgm:chMax val="0"/>
          <dgm:chPref val="0"/>
        </dgm:presLayoutVars>
      </dgm:prSet>
      <dgm:spPr/>
      <dgm:t>
        <a:bodyPr/>
        <a:lstStyle/>
        <a:p>
          <a:endParaRPr lang="en-US"/>
        </a:p>
      </dgm:t>
    </dgm:pt>
    <dgm:pt modelId="{1351B30D-8E7D-8F44-87FA-983075A79468}" type="pres">
      <dgm:prSet presAssocID="{80B743FD-DAC1-452E-963F-2A44621436EB}" presName="desTx" presStyleLbl="alignAccFollowNode1" presStyleIdx="3" presStyleCnt="5" custScaleY="98061">
        <dgm:presLayoutVars/>
      </dgm:prSet>
      <dgm:spPr/>
      <dgm:t>
        <a:bodyPr/>
        <a:lstStyle/>
        <a:p>
          <a:endParaRPr lang="en-US"/>
        </a:p>
      </dgm:t>
    </dgm:pt>
    <dgm:pt modelId="{A503A5CF-D1B5-EA4A-8241-8753B1A21CDD}" type="pres">
      <dgm:prSet presAssocID="{5368303A-7426-4F4B-B353-3C94FCACD0F0}" presName="space" presStyleCnt="0"/>
      <dgm:spPr/>
    </dgm:pt>
    <dgm:pt modelId="{1FEC3A4D-ECEE-0949-A02A-5148F04D21E9}" type="pres">
      <dgm:prSet presAssocID="{75E48C5C-D110-498D-81F0-08810ACF36C2}" presName="composite" presStyleCnt="0"/>
      <dgm:spPr/>
    </dgm:pt>
    <dgm:pt modelId="{4DB62EFE-D79C-E54D-A106-2E0B9E8D327F}" type="pres">
      <dgm:prSet presAssocID="{75E48C5C-D110-498D-81F0-08810ACF36C2}" presName="parTx" presStyleLbl="alignNode1" presStyleIdx="4" presStyleCnt="5">
        <dgm:presLayoutVars>
          <dgm:chMax val="0"/>
          <dgm:chPref val="0"/>
        </dgm:presLayoutVars>
      </dgm:prSet>
      <dgm:spPr/>
      <dgm:t>
        <a:bodyPr/>
        <a:lstStyle/>
        <a:p>
          <a:endParaRPr lang="en-US"/>
        </a:p>
      </dgm:t>
    </dgm:pt>
    <dgm:pt modelId="{FAD8B59C-FA04-B745-A415-4EAEEF5CFB65}" type="pres">
      <dgm:prSet presAssocID="{75E48C5C-D110-498D-81F0-08810ACF36C2}" presName="desTx" presStyleLbl="alignAccFollowNode1" presStyleIdx="4" presStyleCnt="5">
        <dgm:presLayoutVars/>
      </dgm:prSet>
      <dgm:spPr/>
      <dgm:t>
        <a:bodyPr/>
        <a:lstStyle/>
        <a:p>
          <a:endParaRPr lang="en-US"/>
        </a:p>
      </dgm:t>
    </dgm:pt>
  </dgm:ptLst>
  <dgm:cxnLst>
    <dgm:cxn modelId="{BDCCCA2F-7863-4B66-BFCE-7B4AF32223F8}" srcId="{42765B5E-F977-4F1C-9F2F-0143FD5DC144}" destId="{2806B9E1-82F6-4D62-97CE-6CC406FCF973}" srcOrd="0" destOrd="0" parTransId="{CE22A954-82B7-4A5F-BC4E-B914B3BAC21B}" sibTransId="{71A4059D-98DF-4527-BD0D-4715AF7D4FF4}"/>
    <dgm:cxn modelId="{EF898A1D-72FB-D748-9641-E93038346551}" type="presOf" srcId="{EF3C040F-F4FC-49A9-85A2-00C41D23987A}" destId="{97C05D14-0E22-0440-B9AD-FBE6B25C3072}" srcOrd="0" destOrd="0" presId="urn:microsoft.com/office/officeart/2016/7/layout/ChevronBlockProcess"/>
    <dgm:cxn modelId="{53DC4512-C8B1-5B4F-B905-2BD81CB63DCC}" type="presOf" srcId="{5190CF68-C99A-47B0-8BD2-A62733FDC3A4}" destId="{7FBE1A6E-8C8F-0148-A6EC-927622A592C7}" srcOrd="0" destOrd="0" presId="urn:microsoft.com/office/officeart/2016/7/layout/ChevronBlockProcess"/>
    <dgm:cxn modelId="{B1247C44-C6D1-BF49-957B-9F8748E54E74}" type="presOf" srcId="{121BCF8A-FEA0-46FF-B3D4-EC9CC393A6BF}" destId="{1351B30D-8E7D-8F44-87FA-983075A79468}" srcOrd="0" destOrd="0" presId="urn:microsoft.com/office/officeart/2016/7/layout/ChevronBlockProcess"/>
    <dgm:cxn modelId="{83CEFB6A-8B19-4CAD-A2D1-18D9446654BB}" srcId="{5190CF68-C99A-47B0-8BD2-A62733FDC3A4}" destId="{EF3C040F-F4FC-49A9-85A2-00C41D23987A}" srcOrd="0" destOrd="0" parTransId="{23E42291-CBC3-4394-8859-B4F2C80213BA}" sibTransId="{A75D334B-E1DE-4E30-81C9-E94F99AF7B4F}"/>
    <dgm:cxn modelId="{55E436F6-36A7-7747-818C-BB49D149BA08}" type="presOf" srcId="{B9F2B6A0-B3B3-48F7-82CE-14209EFE2073}" destId="{23B23AAB-F93F-EE49-9936-861AB41A4227}" srcOrd="0" destOrd="0" presId="urn:microsoft.com/office/officeart/2016/7/layout/ChevronBlockProcess"/>
    <dgm:cxn modelId="{447B44A6-3A6F-484B-BBFD-08C4BA8F1ADE}" type="presOf" srcId="{DEBEED55-D659-4075-976E-278CB2D976CF}" destId="{8C5BDF70-FA6F-4745-BDFA-25DFEF01B332}" srcOrd="0" destOrd="0" presId="urn:microsoft.com/office/officeart/2016/7/layout/ChevronBlockProcess"/>
    <dgm:cxn modelId="{8494FC29-505A-4298-9B15-103674366B4B}" srcId="{C306291E-71A2-4B4C-BBB4-F598471C92A6}" destId="{DEBEED55-D659-4075-976E-278CB2D976CF}" srcOrd="0" destOrd="0" parTransId="{8A46C02A-C502-463D-9AB7-2783AA60F35B}" sibTransId="{9BBC1EAC-F4F8-4863-A103-1ABCADC15FA1}"/>
    <dgm:cxn modelId="{3058F9B6-EB14-3043-96E7-D6364509812B}" type="presOf" srcId="{C306291E-71A2-4B4C-BBB4-F598471C92A6}" destId="{941D9EE3-138A-2C49-95B5-A0BDEF2BE1FD}" srcOrd="0" destOrd="0" presId="urn:microsoft.com/office/officeart/2016/7/layout/ChevronBlockProcess"/>
    <dgm:cxn modelId="{8301B268-1436-6C41-A81A-6848AB72EE1B}" type="presOf" srcId="{2806B9E1-82F6-4D62-97CE-6CC406FCF973}" destId="{3B8E883F-5E42-2F4F-A1E2-D116CBA92AE2}" srcOrd="0" destOrd="0" presId="urn:microsoft.com/office/officeart/2016/7/layout/ChevronBlockProcess"/>
    <dgm:cxn modelId="{5E22CAC8-4E26-8745-AFC0-B9486739FAC3}" type="presOf" srcId="{75E48C5C-D110-498D-81F0-08810ACF36C2}" destId="{4DB62EFE-D79C-E54D-A106-2E0B9E8D327F}" srcOrd="0" destOrd="0" presId="urn:microsoft.com/office/officeart/2016/7/layout/ChevronBlockProcess"/>
    <dgm:cxn modelId="{61E7F9FF-88D6-440C-AD36-D692798322A4}" srcId="{B9F2B6A0-B3B3-48F7-82CE-14209EFE2073}" destId="{C306291E-71A2-4B4C-BBB4-F598471C92A6}" srcOrd="0" destOrd="0" parTransId="{5CA835AD-3105-4645-BEF9-CA19C464D394}" sibTransId="{469B1202-E77C-49C4-8520-1042A0AB48EC}"/>
    <dgm:cxn modelId="{7CF5E787-DC18-4EF0-AC33-7B925D6FDF86}" srcId="{80B743FD-DAC1-452E-963F-2A44621436EB}" destId="{121BCF8A-FEA0-46FF-B3D4-EC9CC393A6BF}" srcOrd="0" destOrd="0" parTransId="{4823108B-8FF0-40EF-B192-A9D98DE79E8E}" sibTransId="{E2FC2231-6878-49E2-A4CC-8354BA517553}"/>
    <dgm:cxn modelId="{2D030579-1721-4E04-8223-C31234917585}" srcId="{75E48C5C-D110-498D-81F0-08810ACF36C2}" destId="{A477AE83-EFB2-43F8-84F7-B49327322B3F}" srcOrd="0" destOrd="0" parTransId="{2D7F5BD0-809F-430B-BD36-4DF19A83EA5F}" sibTransId="{B39B8BBB-35B1-4646-BB44-5D54BE7A1444}"/>
    <dgm:cxn modelId="{F03C01AC-9EE7-471F-9B20-51308B281981}" srcId="{B9F2B6A0-B3B3-48F7-82CE-14209EFE2073}" destId="{5190CF68-C99A-47B0-8BD2-A62733FDC3A4}" srcOrd="2" destOrd="0" parTransId="{87627752-9114-4E67-8C96-733AC165FA54}" sibTransId="{502861A1-E4F2-4231-B73F-B598CDE934E8}"/>
    <dgm:cxn modelId="{1A1A68A3-9A13-4D6C-9407-D750B592BE08}" srcId="{B9F2B6A0-B3B3-48F7-82CE-14209EFE2073}" destId="{75E48C5C-D110-498D-81F0-08810ACF36C2}" srcOrd="4" destOrd="0" parTransId="{EF799CDC-34BA-4957-946F-E468A8127E69}" sibTransId="{F1F18BCF-E765-4CAC-9D9F-1C10B1D89AC2}"/>
    <dgm:cxn modelId="{06E6CE12-292A-4495-8E89-F6BA76EFBCF5}" srcId="{B9F2B6A0-B3B3-48F7-82CE-14209EFE2073}" destId="{80B743FD-DAC1-452E-963F-2A44621436EB}" srcOrd="3" destOrd="0" parTransId="{C95EA138-7D3D-4398-90E4-ED8EA99520D1}" sibTransId="{5368303A-7426-4F4B-B353-3C94FCACD0F0}"/>
    <dgm:cxn modelId="{4A2FF6AC-75D7-4696-B2F8-2D3D4F4D722C}" srcId="{B9F2B6A0-B3B3-48F7-82CE-14209EFE2073}" destId="{42765B5E-F977-4F1C-9F2F-0143FD5DC144}" srcOrd="1" destOrd="0" parTransId="{E3BCD147-41D8-42E5-8642-98835B0874C7}" sibTransId="{AD19C203-9EE7-4F80-8787-7F9EC2342BB7}"/>
    <dgm:cxn modelId="{5E6BD527-804D-6C4F-9FEA-361E4C4982F1}" type="presOf" srcId="{A477AE83-EFB2-43F8-84F7-B49327322B3F}" destId="{FAD8B59C-FA04-B745-A415-4EAEEF5CFB65}" srcOrd="0" destOrd="0" presId="urn:microsoft.com/office/officeart/2016/7/layout/ChevronBlockProcess"/>
    <dgm:cxn modelId="{612843F3-CE40-5E4F-9EC0-47396B510592}" type="presOf" srcId="{80B743FD-DAC1-452E-963F-2A44621436EB}" destId="{4E2C8E90-058E-8745-9F2B-DE195FE7DC24}" srcOrd="0" destOrd="0" presId="urn:microsoft.com/office/officeart/2016/7/layout/ChevronBlockProcess"/>
    <dgm:cxn modelId="{6851C8AD-0E4A-004C-AEFD-84A08EB9EDC8}" type="presOf" srcId="{42765B5E-F977-4F1C-9F2F-0143FD5DC144}" destId="{4A212D91-B797-8541-98C9-D94CD4DDED61}" srcOrd="0" destOrd="0" presId="urn:microsoft.com/office/officeart/2016/7/layout/ChevronBlockProcess"/>
    <dgm:cxn modelId="{6AA89AA1-17AA-5748-94A2-0EADD18E7D9F}" type="presParOf" srcId="{23B23AAB-F93F-EE49-9936-861AB41A4227}" destId="{796C0EC0-334C-BD44-B039-ADD196596E21}" srcOrd="0" destOrd="0" presId="urn:microsoft.com/office/officeart/2016/7/layout/ChevronBlockProcess"/>
    <dgm:cxn modelId="{B7CE7BD4-EED8-7146-8965-1106DAE9C19B}" type="presParOf" srcId="{796C0EC0-334C-BD44-B039-ADD196596E21}" destId="{941D9EE3-138A-2C49-95B5-A0BDEF2BE1FD}" srcOrd="0" destOrd="0" presId="urn:microsoft.com/office/officeart/2016/7/layout/ChevronBlockProcess"/>
    <dgm:cxn modelId="{89C98652-FE73-5542-AF43-463B0E31067A}" type="presParOf" srcId="{796C0EC0-334C-BD44-B039-ADD196596E21}" destId="{8C5BDF70-FA6F-4745-BDFA-25DFEF01B332}" srcOrd="1" destOrd="0" presId="urn:microsoft.com/office/officeart/2016/7/layout/ChevronBlockProcess"/>
    <dgm:cxn modelId="{2FB89FA0-3D66-3B49-AE1F-6D152C5E56C7}" type="presParOf" srcId="{23B23AAB-F93F-EE49-9936-861AB41A4227}" destId="{AA8C779D-955B-8E44-BF67-322E92B31E9B}" srcOrd="1" destOrd="0" presId="urn:microsoft.com/office/officeart/2016/7/layout/ChevronBlockProcess"/>
    <dgm:cxn modelId="{EACB76D7-3427-524C-9CC3-50233BD368DD}" type="presParOf" srcId="{23B23AAB-F93F-EE49-9936-861AB41A4227}" destId="{EFE1679B-8F16-FC40-827E-C8B5EC2AB598}" srcOrd="2" destOrd="0" presId="urn:microsoft.com/office/officeart/2016/7/layout/ChevronBlockProcess"/>
    <dgm:cxn modelId="{D2BFC6A0-97CB-1A4D-AC66-04FE5F5551E5}" type="presParOf" srcId="{EFE1679B-8F16-FC40-827E-C8B5EC2AB598}" destId="{4A212D91-B797-8541-98C9-D94CD4DDED61}" srcOrd="0" destOrd="0" presId="urn:microsoft.com/office/officeart/2016/7/layout/ChevronBlockProcess"/>
    <dgm:cxn modelId="{95503AA1-1A49-0E48-8CBF-EC4C8E941A69}" type="presParOf" srcId="{EFE1679B-8F16-FC40-827E-C8B5EC2AB598}" destId="{3B8E883F-5E42-2F4F-A1E2-D116CBA92AE2}" srcOrd="1" destOrd="0" presId="urn:microsoft.com/office/officeart/2016/7/layout/ChevronBlockProcess"/>
    <dgm:cxn modelId="{FD403FBB-4C09-574C-A2E1-4C1B94A46214}" type="presParOf" srcId="{23B23AAB-F93F-EE49-9936-861AB41A4227}" destId="{FDFC14C8-F5B9-204D-9FCC-9DB45B5C42C4}" srcOrd="3" destOrd="0" presId="urn:microsoft.com/office/officeart/2016/7/layout/ChevronBlockProcess"/>
    <dgm:cxn modelId="{368D660C-2133-4B41-85B1-8453F3D66E22}" type="presParOf" srcId="{23B23AAB-F93F-EE49-9936-861AB41A4227}" destId="{003C9DAB-C709-0A48-BE92-75FDF48C9EA2}" srcOrd="4" destOrd="0" presId="urn:microsoft.com/office/officeart/2016/7/layout/ChevronBlockProcess"/>
    <dgm:cxn modelId="{4D6AC2DA-C9B5-A346-BFEB-B9BA828936C5}" type="presParOf" srcId="{003C9DAB-C709-0A48-BE92-75FDF48C9EA2}" destId="{7FBE1A6E-8C8F-0148-A6EC-927622A592C7}" srcOrd="0" destOrd="0" presId="urn:microsoft.com/office/officeart/2016/7/layout/ChevronBlockProcess"/>
    <dgm:cxn modelId="{74A20B3A-39B4-FD4C-A715-154D45D79B09}" type="presParOf" srcId="{003C9DAB-C709-0A48-BE92-75FDF48C9EA2}" destId="{97C05D14-0E22-0440-B9AD-FBE6B25C3072}" srcOrd="1" destOrd="0" presId="urn:microsoft.com/office/officeart/2016/7/layout/ChevronBlockProcess"/>
    <dgm:cxn modelId="{86E5FDA3-44CE-874F-84DD-188BECDAF4BE}" type="presParOf" srcId="{23B23AAB-F93F-EE49-9936-861AB41A4227}" destId="{DF7F4BE8-16C7-3847-A1AE-333DB705C6BA}" srcOrd="5" destOrd="0" presId="urn:microsoft.com/office/officeart/2016/7/layout/ChevronBlockProcess"/>
    <dgm:cxn modelId="{659088D2-95BC-3A41-97AA-CFE939617EAC}" type="presParOf" srcId="{23B23AAB-F93F-EE49-9936-861AB41A4227}" destId="{E480DC74-7F38-6B4B-B0FE-81397EA36F9D}" srcOrd="6" destOrd="0" presId="urn:microsoft.com/office/officeart/2016/7/layout/ChevronBlockProcess"/>
    <dgm:cxn modelId="{EE90BBE8-C7E9-244D-925E-4BABC9978C6D}" type="presParOf" srcId="{E480DC74-7F38-6B4B-B0FE-81397EA36F9D}" destId="{4E2C8E90-058E-8745-9F2B-DE195FE7DC24}" srcOrd="0" destOrd="0" presId="urn:microsoft.com/office/officeart/2016/7/layout/ChevronBlockProcess"/>
    <dgm:cxn modelId="{7512FCDC-D476-1D4C-B61F-CDF6B2C0BE24}" type="presParOf" srcId="{E480DC74-7F38-6B4B-B0FE-81397EA36F9D}" destId="{1351B30D-8E7D-8F44-87FA-983075A79468}" srcOrd="1" destOrd="0" presId="urn:microsoft.com/office/officeart/2016/7/layout/ChevronBlockProcess"/>
    <dgm:cxn modelId="{0ED79531-FCB8-B24B-B660-81F0A23D6D57}" type="presParOf" srcId="{23B23AAB-F93F-EE49-9936-861AB41A4227}" destId="{A503A5CF-D1B5-EA4A-8241-8753B1A21CDD}" srcOrd="7" destOrd="0" presId="urn:microsoft.com/office/officeart/2016/7/layout/ChevronBlockProcess"/>
    <dgm:cxn modelId="{F36390F9-5666-2443-BDDF-B36A98255137}" type="presParOf" srcId="{23B23AAB-F93F-EE49-9936-861AB41A4227}" destId="{1FEC3A4D-ECEE-0949-A02A-5148F04D21E9}" srcOrd="8" destOrd="0" presId="urn:microsoft.com/office/officeart/2016/7/layout/ChevronBlockProcess"/>
    <dgm:cxn modelId="{A4084584-B214-2341-93A4-F8A135700DC5}" type="presParOf" srcId="{1FEC3A4D-ECEE-0949-A02A-5148F04D21E9}" destId="{4DB62EFE-D79C-E54D-A106-2E0B9E8D327F}" srcOrd="0" destOrd="0" presId="urn:microsoft.com/office/officeart/2016/7/layout/ChevronBlockProcess"/>
    <dgm:cxn modelId="{A48975CC-9B2F-0E45-9702-A93C75EA1C25}" type="presParOf" srcId="{1FEC3A4D-ECEE-0949-A02A-5148F04D21E9}" destId="{FAD8B59C-FA04-B745-A415-4EAEEF5CFB65}" srcOrd="1" destOrd="0" presId="urn:microsoft.com/office/officeart/2016/7/layout/ChevronBlock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B6791E-BB9F-423D-B6AD-176EFA5769FA}">
      <dsp:nvSpPr>
        <dsp:cNvPr id="0" name=""/>
        <dsp:cNvSpPr/>
      </dsp:nvSpPr>
      <dsp:spPr>
        <a:xfrm rot="2562957">
          <a:off x="2031345" y="3984159"/>
          <a:ext cx="788545" cy="65214"/>
        </a:xfrm>
        <a:custGeom>
          <a:avLst/>
          <a:gdLst/>
          <a:ahLst/>
          <a:cxnLst/>
          <a:rect l="0" t="0" r="0" b="0"/>
          <a:pathLst>
            <a:path>
              <a:moveTo>
                <a:pt x="0" y="32607"/>
              </a:moveTo>
              <a:lnTo>
                <a:pt x="788545" y="3260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0D8BF44-BA82-4E63-B610-910F8FFFB793}">
      <dsp:nvSpPr>
        <dsp:cNvPr id="0" name=""/>
        <dsp:cNvSpPr/>
      </dsp:nvSpPr>
      <dsp:spPr>
        <a:xfrm>
          <a:off x="2135935" y="2905060"/>
          <a:ext cx="877252" cy="65214"/>
        </a:xfrm>
        <a:custGeom>
          <a:avLst/>
          <a:gdLst/>
          <a:ahLst/>
          <a:cxnLst/>
          <a:rect l="0" t="0" r="0" b="0"/>
          <a:pathLst>
            <a:path>
              <a:moveTo>
                <a:pt x="0" y="32607"/>
              </a:moveTo>
              <a:lnTo>
                <a:pt x="877252" y="3260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13ABEC6-C10F-4F02-847A-98E8AFFC8B5D}">
      <dsp:nvSpPr>
        <dsp:cNvPr id="0" name=""/>
        <dsp:cNvSpPr/>
      </dsp:nvSpPr>
      <dsp:spPr>
        <a:xfrm rot="19037043">
          <a:off x="2031345" y="1825961"/>
          <a:ext cx="788545" cy="65214"/>
        </a:xfrm>
        <a:custGeom>
          <a:avLst/>
          <a:gdLst/>
          <a:ahLst/>
          <a:cxnLst/>
          <a:rect l="0" t="0" r="0" b="0"/>
          <a:pathLst>
            <a:path>
              <a:moveTo>
                <a:pt x="0" y="32607"/>
              </a:moveTo>
              <a:lnTo>
                <a:pt x="788545" y="3260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76FD91-5676-4B84-8AA7-0E7920553D10}">
      <dsp:nvSpPr>
        <dsp:cNvPr id="0" name=""/>
        <dsp:cNvSpPr/>
      </dsp:nvSpPr>
      <dsp:spPr>
        <a:xfrm>
          <a:off x="1045" y="1681850"/>
          <a:ext cx="2511635" cy="251163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592478-342D-4809-ACCC-88E46ED3FD76}">
      <dsp:nvSpPr>
        <dsp:cNvPr id="0" name=""/>
        <dsp:cNvSpPr/>
      </dsp:nvSpPr>
      <dsp:spPr>
        <a:xfrm>
          <a:off x="2515418" y="326476"/>
          <a:ext cx="1506981" cy="150698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rtl="0">
            <a:lnSpc>
              <a:spcPct val="90000"/>
            </a:lnSpc>
            <a:spcBef>
              <a:spcPct val="0"/>
            </a:spcBef>
            <a:spcAft>
              <a:spcPct val="35000"/>
            </a:spcAft>
          </a:pPr>
          <a:r>
            <a:rPr lang="en-US" sz="1500" kern="1200" dirty="0">
              <a:latin typeface="Calibri Light" panose="020F0302020204030204"/>
            </a:rPr>
            <a:t>State governments</a:t>
          </a:r>
          <a:endParaRPr lang="en-US" sz="1500" kern="1200" dirty="0"/>
        </a:p>
      </dsp:txBody>
      <dsp:txXfrm>
        <a:off x="2736110" y="547168"/>
        <a:ext cx="1065597" cy="1065597"/>
      </dsp:txXfrm>
    </dsp:sp>
    <dsp:sp modelId="{317A3FEB-AC3B-40FA-BF88-93840D6DFAAB}">
      <dsp:nvSpPr>
        <dsp:cNvPr id="0" name=""/>
        <dsp:cNvSpPr/>
      </dsp:nvSpPr>
      <dsp:spPr>
        <a:xfrm>
          <a:off x="4173098" y="326476"/>
          <a:ext cx="2260472" cy="1506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889000" rtl="0">
            <a:lnSpc>
              <a:spcPct val="90000"/>
            </a:lnSpc>
            <a:spcBef>
              <a:spcPct val="0"/>
            </a:spcBef>
            <a:spcAft>
              <a:spcPct val="15000"/>
            </a:spcAft>
            <a:buChar char="••"/>
          </a:pPr>
          <a:r>
            <a:rPr lang="en-US" sz="2000" kern="1200" dirty="0">
              <a:latin typeface="+mn-lt"/>
            </a:rPr>
            <a:t>May or may not be used for water/wastewater projects</a:t>
          </a:r>
        </a:p>
        <a:p>
          <a:pPr marL="228600" lvl="1" indent="-228600" algn="l" defTabSz="889000" rtl="0">
            <a:lnSpc>
              <a:spcPct val="90000"/>
            </a:lnSpc>
            <a:spcBef>
              <a:spcPct val="0"/>
            </a:spcBef>
            <a:spcAft>
              <a:spcPct val="15000"/>
            </a:spcAft>
            <a:buChar char="••"/>
          </a:pPr>
          <a:r>
            <a:rPr lang="en-US" sz="2000" kern="1200" dirty="0">
              <a:latin typeface="+mn-lt"/>
            </a:rPr>
            <a:t>Up to each state</a:t>
          </a:r>
        </a:p>
      </dsp:txBody>
      <dsp:txXfrm>
        <a:off x="4173098" y="326476"/>
        <a:ext cx="2260472" cy="1506981"/>
      </dsp:txXfrm>
    </dsp:sp>
    <dsp:sp modelId="{9C4617E5-26E1-43E9-8391-218C70454AF9}">
      <dsp:nvSpPr>
        <dsp:cNvPr id="0" name=""/>
        <dsp:cNvSpPr/>
      </dsp:nvSpPr>
      <dsp:spPr>
        <a:xfrm>
          <a:off x="3013188" y="2184177"/>
          <a:ext cx="1506981" cy="150698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rtl="0">
            <a:lnSpc>
              <a:spcPct val="90000"/>
            </a:lnSpc>
            <a:spcBef>
              <a:spcPct val="0"/>
            </a:spcBef>
            <a:spcAft>
              <a:spcPct val="35000"/>
            </a:spcAft>
          </a:pPr>
          <a:r>
            <a:rPr lang="en-US" sz="1500" kern="1200" dirty="0">
              <a:latin typeface="Calibri Light" panose="020F0302020204030204"/>
            </a:rPr>
            <a:t>Other direct recipients</a:t>
          </a:r>
        </a:p>
      </dsp:txBody>
      <dsp:txXfrm>
        <a:off x="3233880" y="2404869"/>
        <a:ext cx="1065597" cy="1065597"/>
      </dsp:txXfrm>
    </dsp:sp>
    <dsp:sp modelId="{36C02909-8617-4D52-B67B-4496C25BD16A}">
      <dsp:nvSpPr>
        <dsp:cNvPr id="0" name=""/>
        <dsp:cNvSpPr/>
      </dsp:nvSpPr>
      <dsp:spPr>
        <a:xfrm>
          <a:off x="4670867" y="2184177"/>
          <a:ext cx="2260472" cy="1506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889000" rtl="0">
            <a:lnSpc>
              <a:spcPct val="90000"/>
            </a:lnSpc>
            <a:spcBef>
              <a:spcPct val="0"/>
            </a:spcBef>
            <a:spcAft>
              <a:spcPct val="15000"/>
            </a:spcAft>
            <a:buChar char="••"/>
          </a:pPr>
          <a:r>
            <a:rPr lang="en-US" sz="2000" kern="1200" dirty="0"/>
            <a:t>Counties, Metropolitan cities</a:t>
          </a:r>
        </a:p>
        <a:p>
          <a:pPr marL="228600" lvl="1" indent="-228600" algn="l" defTabSz="889000" rtl="0">
            <a:lnSpc>
              <a:spcPct val="90000"/>
            </a:lnSpc>
            <a:spcBef>
              <a:spcPct val="0"/>
            </a:spcBef>
            <a:spcAft>
              <a:spcPct val="15000"/>
            </a:spcAft>
            <a:buChar char="••"/>
          </a:pPr>
          <a:r>
            <a:rPr lang="en-US" sz="2000" kern="1200" dirty="0"/>
            <a:t>Tribal Governments, Territories</a:t>
          </a:r>
        </a:p>
      </dsp:txBody>
      <dsp:txXfrm>
        <a:off x="4670867" y="2184177"/>
        <a:ext cx="2260472" cy="1506981"/>
      </dsp:txXfrm>
    </dsp:sp>
    <dsp:sp modelId="{029E18F3-B29B-41A6-9F5E-9BBB00C383A7}">
      <dsp:nvSpPr>
        <dsp:cNvPr id="0" name=""/>
        <dsp:cNvSpPr/>
      </dsp:nvSpPr>
      <dsp:spPr>
        <a:xfrm>
          <a:off x="2515418" y="4041877"/>
          <a:ext cx="1506981" cy="150698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rtl="0">
            <a:lnSpc>
              <a:spcPct val="90000"/>
            </a:lnSpc>
            <a:spcBef>
              <a:spcPct val="0"/>
            </a:spcBef>
            <a:spcAft>
              <a:spcPct val="35000"/>
            </a:spcAft>
          </a:pPr>
          <a:r>
            <a:rPr lang="en-US" sz="1500" kern="1200" dirty="0">
              <a:latin typeface="Calibri Light" panose="020F0302020204030204"/>
            </a:rPr>
            <a:t>Indirect recipients</a:t>
          </a:r>
          <a:endParaRPr lang="en-US" sz="1500" kern="1200" dirty="0"/>
        </a:p>
      </dsp:txBody>
      <dsp:txXfrm>
        <a:off x="2736110" y="4262569"/>
        <a:ext cx="1065597" cy="1065597"/>
      </dsp:txXfrm>
    </dsp:sp>
    <dsp:sp modelId="{93FACA3B-339B-4DE1-904E-5AFF49D81C1B}">
      <dsp:nvSpPr>
        <dsp:cNvPr id="0" name=""/>
        <dsp:cNvSpPr/>
      </dsp:nvSpPr>
      <dsp:spPr>
        <a:xfrm>
          <a:off x="4173098" y="4041877"/>
          <a:ext cx="2260472" cy="1506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889000" rtl="0">
            <a:lnSpc>
              <a:spcPct val="90000"/>
            </a:lnSpc>
            <a:spcBef>
              <a:spcPct val="0"/>
            </a:spcBef>
            <a:spcAft>
              <a:spcPct val="15000"/>
            </a:spcAft>
            <a:buChar char="••"/>
          </a:pPr>
          <a:r>
            <a:rPr lang="en-US" sz="2000" kern="1200" dirty="0">
              <a:latin typeface="+mn-lt"/>
            </a:rPr>
            <a:t>Non-entitlement units (NEUS)</a:t>
          </a:r>
        </a:p>
        <a:p>
          <a:pPr marL="228600" lvl="1" indent="-228600" algn="l" defTabSz="889000" rtl="0">
            <a:lnSpc>
              <a:spcPct val="90000"/>
            </a:lnSpc>
            <a:spcBef>
              <a:spcPct val="0"/>
            </a:spcBef>
            <a:spcAft>
              <a:spcPct val="15000"/>
            </a:spcAft>
            <a:buChar char="••"/>
          </a:pPr>
          <a:r>
            <a:rPr lang="en-US" sz="2000" kern="1200" dirty="0">
              <a:latin typeface="+mn-lt"/>
            </a:rPr>
            <a:t>Through the state</a:t>
          </a:r>
        </a:p>
      </dsp:txBody>
      <dsp:txXfrm>
        <a:off x="4173098" y="4041877"/>
        <a:ext cx="2260472" cy="15069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D9EE3-138A-2C49-95B5-A0BDEF2BE1FD}">
      <dsp:nvSpPr>
        <dsp:cNvPr id="0" name=""/>
        <dsp:cNvSpPr/>
      </dsp:nvSpPr>
      <dsp:spPr>
        <a:xfrm>
          <a:off x="7720" y="482065"/>
          <a:ext cx="1862251" cy="558675"/>
        </a:xfrm>
        <a:prstGeom prst="chevron">
          <a:avLst>
            <a:gd name="adj" fmla="val 30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981" tIns="68981" rIns="68981" bIns="68981" numCol="1" spcCol="1270" anchor="ctr" anchorCtr="0">
          <a:noAutofit/>
        </a:bodyPr>
        <a:lstStyle/>
        <a:p>
          <a:pPr lvl="0" algn="ctr" defTabSz="666750">
            <a:lnSpc>
              <a:spcPct val="90000"/>
            </a:lnSpc>
            <a:spcBef>
              <a:spcPct val="0"/>
            </a:spcBef>
            <a:spcAft>
              <a:spcPct val="35000"/>
            </a:spcAft>
          </a:pPr>
          <a:r>
            <a:rPr lang="en-US" sz="1500" kern="1200" dirty="0"/>
            <a:t>Address COVID Public Health</a:t>
          </a:r>
        </a:p>
      </dsp:txBody>
      <dsp:txXfrm>
        <a:off x="175323" y="482065"/>
        <a:ext cx="1527046" cy="558675"/>
      </dsp:txXfrm>
    </dsp:sp>
    <dsp:sp modelId="{8C5BDF70-FA6F-4745-BDFA-25DFEF01B332}">
      <dsp:nvSpPr>
        <dsp:cNvPr id="0" name=""/>
        <dsp:cNvSpPr/>
      </dsp:nvSpPr>
      <dsp:spPr>
        <a:xfrm>
          <a:off x="7720" y="1040740"/>
          <a:ext cx="1694649" cy="2120231"/>
        </a:xfrm>
        <a:prstGeom prst="rect">
          <a:avLst/>
        </a:prstGeom>
        <a:solidFill>
          <a:schemeClr val="accent2">
            <a:lumMod val="20000"/>
            <a:lumOff val="80000"/>
            <a:alpha val="9000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915" tIns="133915" rIns="133915" bIns="267830" numCol="1" spcCol="1270" anchor="t" anchorCtr="0">
          <a:noAutofit/>
        </a:bodyPr>
        <a:lstStyle/>
        <a:p>
          <a:pPr lvl="0" algn="l" defTabSz="488950">
            <a:lnSpc>
              <a:spcPct val="90000"/>
            </a:lnSpc>
            <a:spcBef>
              <a:spcPct val="0"/>
            </a:spcBef>
            <a:spcAft>
              <a:spcPct val="35000"/>
            </a:spcAft>
          </a:pPr>
          <a:r>
            <a:rPr lang="en-US" sz="1100" kern="1200" dirty="0"/>
            <a:t>Support public health expenditures, by funding COVID-19 mitigation efforts, medical expenses, behavioral healthcare, and certain public health and safety staff;</a:t>
          </a:r>
        </a:p>
      </dsp:txBody>
      <dsp:txXfrm>
        <a:off x="7720" y="1040740"/>
        <a:ext cx="1694649" cy="2120231"/>
      </dsp:txXfrm>
    </dsp:sp>
    <dsp:sp modelId="{4A212D91-B797-8541-98C9-D94CD4DDED61}">
      <dsp:nvSpPr>
        <dsp:cNvPr id="0" name=""/>
        <dsp:cNvSpPr/>
      </dsp:nvSpPr>
      <dsp:spPr>
        <a:xfrm>
          <a:off x="1824297" y="482065"/>
          <a:ext cx="1862251" cy="558675"/>
        </a:xfrm>
        <a:prstGeom prst="chevron">
          <a:avLst>
            <a:gd name="adj" fmla="val 30000"/>
          </a:avLst>
        </a:prstGeom>
        <a:solidFill>
          <a:schemeClr val="accent2"/>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981" tIns="68981" rIns="68981" bIns="68981" numCol="1" spcCol="1270" anchor="ctr" anchorCtr="0">
          <a:noAutofit/>
        </a:bodyPr>
        <a:lstStyle/>
        <a:p>
          <a:pPr lvl="0" algn="ctr" defTabSz="666750">
            <a:lnSpc>
              <a:spcPct val="90000"/>
            </a:lnSpc>
            <a:spcBef>
              <a:spcPct val="0"/>
            </a:spcBef>
            <a:spcAft>
              <a:spcPct val="35000"/>
            </a:spcAft>
          </a:pPr>
          <a:r>
            <a:rPr lang="en-US" sz="1500" kern="1200" dirty="0"/>
            <a:t>Address COVID Economic Impact</a:t>
          </a:r>
        </a:p>
      </dsp:txBody>
      <dsp:txXfrm>
        <a:off x="1991900" y="482065"/>
        <a:ext cx="1527046" cy="558675"/>
      </dsp:txXfrm>
    </dsp:sp>
    <dsp:sp modelId="{3B8E883F-5E42-2F4F-A1E2-D116CBA92AE2}">
      <dsp:nvSpPr>
        <dsp:cNvPr id="0" name=""/>
        <dsp:cNvSpPr/>
      </dsp:nvSpPr>
      <dsp:spPr>
        <a:xfrm>
          <a:off x="1824297" y="1040740"/>
          <a:ext cx="1694649" cy="2120231"/>
        </a:xfrm>
        <a:prstGeom prst="rect">
          <a:avLst/>
        </a:prstGeom>
        <a:solidFill>
          <a:schemeClr val="accent2">
            <a:lumMod val="20000"/>
            <a:lumOff val="80000"/>
            <a:alpha val="9000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915" tIns="133915" rIns="133915" bIns="267830" numCol="1" spcCol="1270" anchor="t" anchorCtr="0">
          <a:noAutofit/>
        </a:bodyPr>
        <a:lstStyle/>
        <a:p>
          <a:pPr lvl="0" algn="l" defTabSz="488950">
            <a:lnSpc>
              <a:spcPct val="90000"/>
            </a:lnSpc>
            <a:spcBef>
              <a:spcPct val="0"/>
            </a:spcBef>
            <a:spcAft>
              <a:spcPct val="35000"/>
            </a:spcAft>
          </a:pPr>
          <a:r>
            <a:rPr lang="en-US" sz="1100" kern="1200" dirty="0"/>
            <a:t>Address negative economic impacts caused by the public health emergency, including economic harms to workers, households, small businesses, impacted industries, and the public sector;</a:t>
          </a:r>
        </a:p>
      </dsp:txBody>
      <dsp:txXfrm>
        <a:off x="1824297" y="1040740"/>
        <a:ext cx="1694649" cy="2120231"/>
      </dsp:txXfrm>
    </dsp:sp>
    <dsp:sp modelId="{7FBE1A6E-8C8F-0148-A6EC-927622A592C7}">
      <dsp:nvSpPr>
        <dsp:cNvPr id="0" name=""/>
        <dsp:cNvSpPr/>
      </dsp:nvSpPr>
      <dsp:spPr>
        <a:xfrm>
          <a:off x="3640874" y="482065"/>
          <a:ext cx="1862251" cy="558675"/>
        </a:xfrm>
        <a:prstGeom prst="chevron">
          <a:avLst>
            <a:gd name="adj" fmla="val 30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981" tIns="68981" rIns="68981" bIns="68981" numCol="1" spcCol="1270" anchor="ctr" anchorCtr="0">
          <a:noAutofit/>
        </a:bodyPr>
        <a:lstStyle/>
        <a:p>
          <a:pPr lvl="0" algn="ctr" defTabSz="666750">
            <a:lnSpc>
              <a:spcPct val="90000"/>
            </a:lnSpc>
            <a:spcBef>
              <a:spcPct val="0"/>
            </a:spcBef>
            <a:spcAft>
              <a:spcPct val="35000"/>
            </a:spcAft>
          </a:pPr>
          <a:r>
            <a:rPr lang="en-US" sz="1500" kern="1200" dirty="0"/>
            <a:t>Replace Lost Revenue</a:t>
          </a:r>
        </a:p>
      </dsp:txBody>
      <dsp:txXfrm>
        <a:off x="3808477" y="482065"/>
        <a:ext cx="1527046" cy="558675"/>
      </dsp:txXfrm>
    </dsp:sp>
    <dsp:sp modelId="{97C05D14-0E22-0440-B9AD-FBE6B25C3072}">
      <dsp:nvSpPr>
        <dsp:cNvPr id="0" name=""/>
        <dsp:cNvSpPr/>
      </dsp:nvSpPr>
      <dsp:spPr>
        <a:xfrm>
          <a:off x="3640874" y="1040740"/>
          <a:ext cx="1694649" cy="2120231"/>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915" tIns="133915" rIns="133915" bIns="267830" numCol="1" spcCol="1270" anchor="t" anchorCtr="0">
          <a:noAutofit/>
        </a:bodyPr>
        <a:lstStyle/>
        <a:p>
          <a:pPr lvl="0" algn="l" defTabSz="488950">
            <a:lnSpc>
              <a:spcPct val="90000"/>
            </a:lnSpc>
            <a:spcBef>
              <a:spcPct val="0"/>
            </a:spcBef>
            <a:spcAft>
              <a:spcPct val="35000"/>
            </a:spcAft>
          </a:pPr>
          <a:r>
            <a:rPr lang="en-US" sz="1100" kern="1200"/>
            <a:t>Replace lost public sector revenue, using this funding to provide government services to the extent of the reduction in revenue experienced due to the pandemic;</a:t>
          </a:r>
        </a:p>
      </dsp:txBody>
      <dsp:txXfrm>
        <a:off x="3640874" y="1040740"/>
        <a:ext cx="1694649" cy="2120231"/>
      </dsp:txXfrm>
    </dsp:sp>
    <dsp:sp modelId="{4E2C8E90-058E-8745-9F2B-DE195FE7DC24}">
      <dsp:nvSpPr>
        <dsp:cNvPr id="0" name=""/>
        <dsp:cNvSpPr/>
      </dsp:nvSpPr>
      <dsp:spPr>
        <a:xfrm>
          <a:off x="5457450" y="482065"/>
          <a:ext cx="1862251" cy="558675"/>
        </a:xfrm>
        <a:prstGeom prst="chevron">
          <a:avLst>
            <a:gd name="adj" fmla="val 30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981" tIns="68981" rIns="68981" bIns="68981" numCol="1" spcCol="1270" anchor="ctr" anchorCtr="0">
          <a:noAutofit/>
        </a:bodyPr>
        <a:lstStyle/>
        <a:p>
          <a:pPr lvl="0" algn="ctr" defTabSz="666750">
            <a:lnSpc>
              <a:spcPct val="90000"/>
            </a:lnSpc>
            <a:spcBef>
              <a:spcPct val="0"/>
            </a:spcBef>
            <a:spcAft>
              <a:spcPct val="35000"/>
            </a:spcAft>
          </a:pPr>
          <a:r>
            <a:rPr lang="en-US" sz="1500" kern="1200" dirty="0"/>
            <a:t>Premium Pay</a:t>
          </a:r>
        </a:p>
      </dsp:txBody>
      <dsp:txXfrm>
        <a:off x="5625053" y="482065"/>
        <a:ext cx="1527046" cy="558675"/>
      </dsp:txXfrm>
    </dsp:sp>
    <dsp:sp modelId="{1351B30D-8E7D-8F44-87FA-983075A79468}">
      <dsp:nvSpPr>
        <dsp:cNvPr id="0" name=""/>
        <dsp:cNvSpPr/>
      </dsp:nvSpPr>
      <dsp:spPr>
        <a:xfrm>
          <a:off x="5457450" y="1040740"/>
          <a:ext cx="1694649" cy="2120231"/>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915" tIns="133915" rIns="133915" bIns="267830" numCol="1" spcCol="1270" anchor="t" anchorCtr="0">
          <a:noAutofit/>
        </a:bodyPr>
        <a:lstStyle/>
        <a:p>
          <a:pPr lvl="0" algn="l" defTabSz="488950">
            <a:lnSpc>
              <a:spcPct val="90000"/>
            </a:lnSpc>
            <a:spcBef>
              <a:spcPct val="0"/>
            </a:spcBef>
            <a:spcAft>
              <a:spcPct val="35000"/>
            </a:spcAft>
          </a:pPr>
          <a:r>
            <a:rPr lang="en-US" sz="1100" kern="1200" dirty="0"/>
            <a:t>Provide premium pay for essential workers, offering additional support to those who have borne and will bear the greatest health risks because of their service in critical infrastructure sectors; and,</a:t>
          </a:r>
        </a:p>
      </dsp:txBody>
      <dsp:txXfrm>
        <a:off x="5457450" y="1040740"/>
        <a:ext cx="1694649" cy="2120231"/>
      </dsp:txXfrm>
    </dsp:sp>
    <dsp:sp modelId="{4DB62EFE-D79C-E54D-A106-2E0B9E8D327F}">
      <dsp:nvSpPr>
        <dsp:cNvPr id="0" name=""/>
        <dsp:cNvSpPr/>
      </dsp:nvSpPr>
      <dsp:spPr>
        <a:xfrm>
          <a:off x="7274027" y="482065"/>
          <a:ext cx="1862251" cy="558675"/>
        </a:xfrm>
        <a:prstGeom prst="chevron">
          <a:avLst>
            <a:gd name="adj" fmla="val 3000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981" tIns="68981" rIns="68981" bIns="68981" numCol="1" spcCol="1270" anchor="ctr" anchorCtr="0">
          <a:noAutofit/>
        </a:bodyPr>
        <a:lstStyle/>
        <a:p>
          <a:pPr lvl="0" algn="ctr" defTabSz="666750">
            <a:lnSpc>
              <a:spcPct val="90000"/>
            </a:lnSpc>
            <a:spcBef>
              <a:spcPct val="0"/>
            </a:spcBef>
            <a:spcAft>
              <a:spcPct val="35000"/>
            </a:spcAft>
          </a:pPr>
          <a:r>
            <a:rPr lang="en-US" sz="1500" kern="1200" dirty="0"/>
            <a:t>Infrastructure Investments</a:t>
          </a:r>
        </a:p>
      </dsp:txBody>
      <dsp:txXfrm>
        <a:off x="7441630" y="482065"/>
        <a:ext cx="1527046" cy="558675"/>
      </dsp:txXfrm>
    </dsp:sp>
    <dsp:sp modelId="{FAD8B59C-FA04-B745-A415-4EAEEF5CFB65}">
      <dsp:nvSpPr>
        <dsp:cNvPr id="0" name=""/>
        <dsp:cNvSpPr/>
      </dsp:nvSpPr>
      <dsp:spPr>
        <a:xfrm>
          <a:off x="7274027" y="1040740"/>
          <a:ext cx="1694649" cy="2120231"/>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915" tIns="133915" rIns="133915" bIns="267830" numCol="1" spcCol="1270" anchor="t" anchorCtr="0">
          <a:noAutofit/>
        </a:bodyPr>
        <a:lstStyle/>
        <a:p>
          <a:pPr lvl="0" algn="l" defTabSz="488950">
            <a:lnSpc>
              <a:spcPct val="90000"/>
            </a:lnSpc>
            <a:spcBef>
              <a:spcPct val="0"/>
            </a:spcBef>
            <a:spcAft>
              <a:spcPct val="35000"/>
            </a:spcAft>
          </a:pPr>
          <a:r>
            <a:rPr lang="en-US" sz="1100" kern="1200" dirty="0"/>
            <a:t>Invest in water, sewer, and broadband infrastructure, making necessary investments to improve access to clean drinking water, support vital wastewater and stormwater infrastructure, and to expand access to broadband internet.</a:t>
          </a:r>
        </a:p>
      </dsp:txBody>
      <dsp:txXfrm>
        <a:off x="7274027" y="1040740"/>
        <a:ext cx="1694649" cy="21202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D9EE3-138A-2C49-95B5-A0BDEF2BE1FD}">
      <dsp:nvSpPr>
        <dsp:cNvPr id="0" name=""/>
        <dsp:cNvSpPr/>
      </dsp:nvSpPr>
      <dsp:spPr>
        <a:xfrm>
          <a:off x="2917" y="244"/>
          <a:ext cx="1668641" cy="500592"/>
        </a:xfrm>
        <a:prstGeom prst="chevron">
          <a:avLst>
            <a:gd name="adj" fmla="val 30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809" tIns="61809" rIns="61809" bIns="61809" numCol="1" spcCol="1270" anchor="ctr" anchorCtr="0">
          <a:noAutofit/>
        </a:bodyPr>
        <a:lstStyle/>
        <a:p>
          <a:pPr lvl="0" algn="ctr" defTabSz="622300">
            <a:lnSpc>
              <a:spcPct val="90000"/>
            </a:lnSpc>
            <a:spcBef>
              <a:spcPct val="0"/>
            </a:spcBef>
            <a:spcAft>
              <a:spcPct val="35000"/>
            </a:spcAft>
          </a:pPr>
          <a:endParaRPr lang="en-US" sz="1400" kern="1200" dirty="0"/>
        </a:p>
      </dsp:txBody>
      <dsp:txXfrm>
        <a:off x="153095" y="244"/>
        <a:ext cx="1368285" cy="500592"/>
      </dsp:txXfrm>
    </dsp:sp>
    <dsp:sp modelId="{8C5BDF70-FA6F-4745-BDFA-25DFEF01B332}">
      <dsp:nvSpPr>
        <dsp:cNvPr id="0" name=""/>
        <dsp:cNvSpPr/>
      </dsp:nvSpPr>
      <dsp:spPr>
        <a:xfrm>
          <a:off x="2917" y="500837"/>
          <a:ext cx="1518463" cy="2150678"/>
        </a:xfrm>
        <a:prstGeom prst="rect">
          <a:avLst/>
        </a:prstGeom>
        <a:solidFill>
          <a:schemeClr val="accent2">
            <a:lumMod val="20000"/>
            <a:lumOff val="80000"/>
            <a:alpha val="9000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9992" tIns="119992" rIns="119992" bIns="239985" numCol="1" spcCol="1270" anchor="t" anchorCtr="0">
          <a:noAutofit/>
        </a:bodyPr>
        <a:lstStyle/>
        <a:p>
          <a:pPr lvl="0" algn="l" defTabSz="488950">
            <a:lnSpc>
              <a:spcPct val="90000"/>
            </a:lnSpc>
            <a:spcBef>
              <a:spcPct val="0"/>
            </a:spcBef>
            <a:spcAft>
              <a:spcPct val="35000"/>
            </a:spcAft>
          </a:pPr>
          <a:endParaRPr lang="en-US" sz="1100" kern="1200" dirty="0"/>
        </a:p>
      </dsp:txBody>
      <dsp:txXfrm>
        <a:off x="2917" y="500837"/>
        <a:ext cx="1518463" cy="2150678"/>
      </dsp:txXfrm>
    </dsp:sp>
    <dsp:sp modelId="{4A212D91-B797-8541-98C9-D94CD4DDED61}">
      <dsp:nvSpPr>
        <dsp:cNvPr id="0" name=""/>
        <dsp:cNvSpPr/>
      </dsp:nvSpPr>
      <dsp:spPr>
        <a:xfrm>
          <a:off x="1630632" y="244"/>
          <a:ext cx="1668641" cy="500592"/>
        </a:xfrm>
        <a:prstGeom prst="chevron">
          <a:avLst>
            <a:gd name="adj" fmla="val 30000"/>
          </a:avLst>
        </a:prstGeom>
        <a:solidFill>
          <a:schemeClr val="accent2"/>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809" tIns="61809" rIns="61809" bIns="61809" numCol="1" spcCol="1270" anchor="ctr" anchorCtr="0">
          <a:noAutofit/>
        </a:bodyPr>
        <a:lstStyle/>
        <a:p>
          <a:pPr lvl="0" algn="ctr" defTabSz="622300">
            <a:lnSpc>
              <a:spcPct val="90000"/>
            </a:lnSpc>
            <a:spcBef>
              <a:spcPct val="0"/>
            </a:spcBef>
            <a:spcAft>
              <a:spcPct val="35000"/>
            </a:spcAft>
          </a:pPr>
          <a:endParaRPr lang="en-US" sz="1400" kern="1200" dirty="0"/>
        </a:p>
      </dsp:txBody>
      <dsp:txXfrm>
        <a:off x="1780810" y="244"/>
        <a:ext cx="1368285" cy="500592"/>
      </dsp:txXfrm>
    </dsp:sp>
    <dsp:sp modelId="{3B8E883F-5E42-2F4F-A1E2-D116CBA92AE2}">
      <dsp:nvSpPr>
        <dsp:cNvPr id="0" name=""/>
        <dsp:cNvSpPr/>
      </dsp:nvSpPr>
      <dsp:spPr>
        <a:xfrm>
          <a:off x="1630632" y="500837"/>
          <a:ext cx="1518463" cy="2150678"/>
        </a:xfrm>
        <a:prstGeom prst="rect">
          <a:avLst/>
        </a:prstGeom>
        <a:solidFill>
          <a:schemeClr val="accent2">
            <a:lumMod val="20000"/>
            <a:lumOff val="80000"/>
            <a:alpha val="9000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9992" tIns="119992" rIns="119992" bIns="239985" numCol="1" spcCol="1270" anchor="t" anchorCtr="0">
          <a:noAutofit/>
        </a:bodyPr>
        <a:lstStyle/>
        <a:p>
          <a:pPr lvl="0" algn="l" defTabSz="488950">
            <a:lnSpc>
              <a:spcPct val="90000"/>
            </a:lnSpc>
            <a:spcBef>
              <a:spcPct val="0"/>
            </a:spcBef>
            <a:spcAft>
              <a:spcPct val="35000"/>
            </a:spcAft>
          </a:pPr>
          <a:endParaRPr lang="en-US" sz="1100" kern="1200" dirty="0"/>
        </a:p>
      </dsp:txBody>
      <dsp:txXfrm>
        <a:off x="1630632" y="500837"/>
        <a:ext cx="1518463" cy="2150678"/>
      </dsp:txXfrm>
    </dsp:sp>
    <dsp:sp modelId="{7FBE1A6E-8C8F-0148-A6EC-927622A592C7}">
      <dsp:nvSpPr>
        <dsp:cNvPr id="0" name=""/>
        <dsp:cNvSpPr/>
      </dsp:nvSpPr>
      <dsp:spPr>
        <a:xfrm>
          <a:off x="3258346" y="244"/>
          <a:ext cx="1668641" cy="500592"/>
        </a:xfrm>
        <a:prstGeom prst="chevron">
          <a:avLst>
            <a:gd name="adj" fmla="val 30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809" tIns="61809" rIns="61809" bIns="61809" numCol="1" spcCol="1270" anchor="ctr" anchorCtr="0">
          <a:noAutofit/>
        </a:bodyPr>
        <a:lstStyle/>
        <a:p>
          <a:pPr lvl="0" algn="ctr" defTabSz="622300">
            <a:lnSpc>
              <a:spcPct val="90000"/>
            </a:lnSpc>
            <a:spcBef>
              <a:spcPct val="0"/>
            </a:spcBef>
            <a:spcAft>
              <a:spcPct val="35000"/>
            </a:spcAft>
          </a:pPr>
          <a:endParaRPr lang="en-US" sz="1400" kern="1200" dirty="0"/>
        </a:p>
      </dsp:txBody>
      <dsp:txXfrm>
        <a:off x="3408524" y="244"/>
        <a:ext cx="1368285" cy="500592"/>
      </dsp:txXfrm>
    </dsp:sp>
    <dsp:sp modelId="{97C05D14-0E22-0440-B9AD-FBE6B25C3072}">
      <dsp:nvSpPr>
        <dsp:cNvPr id="0" name=""/>
        <dsp:cNvSpPr/>
      </dsp:nvSpPr>
      <dsp:spPr>
        <a:xfrm>
          <a:off x="3258346" y="500837"/>
          <a:ext cx="1518463" cy="2150678"/>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9992" tIns="119992" rIns="119992" bIns="239985" numCol="1" spcCol="1270" anchor="t" anchorCtr="0">
          <a:noAutofit/>
        </a:bodyPr>
        <a:lstStyle/>
        <a:p>
          <a:pPr lvl="0" algn="l" defTabSz="488950">
            <a:lnSpc>
              <a:spcPct val="90000"/>
            </a:lnSpc>
            <a:spcBef>
              <a:spcPct val="0"/>
            </a:spcBef>
            <a:spcAft>
              <a:spcPct val="35000"/>
            </a:spcAft>
          </a:pPr>
          <a:endParaRPr lang="en-US" sz="1100" kern="1200" dirty="0"/>
        </a:p>
      </dsp:txBody>
      <dsp:txXfrm>
        <a:off x="3258346" y="500837"/>
        <a:ext cx="1518463" cy="2150678"/>
      </dsp:txXfrm>
    </dsp:sp>
    <dsp:sp modelId="{4E2C8E90-058E-8745-9F2B-DE195FE7DC24}">
      <dsp:nvSpPr>
        <dsp:cNvPr id="0" name=""/>
        <dsp:cNvSpPr/>
      </dsp:nvSpPr>
      <dsp:spPr>
        <a:xfrm>
          <a:off x="4886061" y="31318"/>
          <a:ext cx="1668641" cy="500592"/>
        </a:xfrm>
        <a:prstGeom prst="chevron">
          <a:avLst>
            <a:gd name="adj" fmla="val 30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809" tIns="61809" rIns="61809" bIns="61809" numCol="1" spcCol="1270" anchor="ctr" anchorCtr="0">
          <a:noAutofit/>
        </a:bodyPr>
        <a:lstStyle/>
        <a:p>
          <a:pPr lvl="0" algn="ctr" defTabSz="622300">
            <a:lnSpc>
              <a:spcPct val="90000"/>
            </a:lnSpc>
            <a:spcBef>
              <a:spcPct val="0"/>
            </a:spcBef>
            <a:spcAft>
              <a:spcPct val="35000"/>
            </a:spcAft>
          </a:pPr>
          <a:endParaRPr lang="en-US" sz="1400" kern="1200" dirty="0"/>
        </a:p>
      </dsp:txBody>
      <dsp:txXfrm>
        <a:off x="5036239" y="31318"/>
        <a:ext cx="1368285" cy="500592"/>
      </dsp:txXfrm>
    </dsp:sp>
    <dsp:sp modelId="{1351B30D-8E7D-8F44-87FA-983075A79468}">
      <dsp:nvSpPr>
        <dsp:cNvPr id="0" name=""/>
        <dsp:cNvSpPr/>
      </dsp:nvSpPr>
      <dsp:spPr>
        <a:xfrm>
          <a:off x="4886061" y="552357"/>
          <a:ext cx="1518463" cy="2068083"/>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9992" tIns="119992" rIns="119992" bIns="239985" numCol="1" spcCol="1270" anchor="t" anchorCtr="0">
          <a:noAutofit/>
        </a:bodyPr>
        <a:lstStyle/>
        <a:p>
          <a:pPr lvl="0" algn="l" defTabSz="488950">
            <a:lnSpc>
              <a:spcPct val="90000"/>
            </a:lnSpc>
            <a:spcBef>
              <a:spcPct val="0"/>
            </a:spcBef>
            <a:spcAft>
              <a:spcPct val="35000"/>
            </a:spcAft>
          </a:pPr>
          <a:endParaRPr lang="en-US" sz="1100" kern="1200" dirty="0"/>
        </a:p>
      </dsp:txBody>
      <dsp:txXfrm>
        <a:off x="4886061" y="552357"/>
        <a:ext cx="1518463" cy="2068083"/>
      </dsp:txXfrm>
    </dsp:sp>
    <dsp:sp modelId="{4DB62EFE-D79C-E54D-A106-2E0B9E8D327F}">
      <dsp:nvSpPr>
        <dsp:cNvPr id="0" name=""/>
        <dsp:cNvSpPr/>
      </dsp:nvSpPr>
      <dsp:spPr>
        <a:xfrm>
          <a:off x="6513775" y="244"/>
          <a:ext cx="1668641" cy="500592"/>
        </a:xfrm>
        <a:prstGeom prst="chevron">
          <a:avLst>
            <a:gd name="adj" fmla="val 3000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809" tIns="61809" rIns="61809" bIns="61809" numCol="1" spcCol="1270" anchor="ctr" anchorCtr="0">
          <a:noAutofit/>
        </a:bodyPr>
        <a:lstStyle/>
        <a:p>
          <a:pPr lvl="0" algn="ctr" defTabSz="622300">
            <a:lnSpc>
              <a:spcPct val="90000"/>
            </a:lnSpc>
            <a:spcBef>
              <a:spcPct val="0"/>
            </a:spcBef>
            <a:spcAft>
              <a:spcPct val="35000"/>
            </a:spcAft>
          </a:pPr>
          <a:r>
            <a:rPr lang="en-US" sz="1400" kern="1200" dirty="0"/>
            <a:t>Infrastructure Investments</a:t>
          </a:r>
        </a:p>
      </dsp:txBody>
      <dsp:txXfrm>
        <a:off x="6663953" y="244"/>
        <a:ext cx="1368285" cy="500592"/>
      </dsp:txXfrm>
    </dsp:sp>
    <dsp:sp modelId="{FAD8B59C-FA04-B745-A415-4EAEEF5CFB65}">
      <dsp:nvSpPr>
        <dsp:cNvPr id="0" name=""/>
        <dsp:cNvSpPr/>
      </dsp:nvSpPr>
      <dsp:spPr>
        <a:xfrm>
          <a:off x="6513775" y="500837"/>
          <a:ext cx="1518463" cy="2150678"/>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9992" tIns="119992" rIns="119992" bIns="239985" numCol="1" spcCol="1270" anchor="t" anchorCtr="0">
          <a:noAutofit/>
        </a:bodyPr>
        <a:lstStyle/>
        <a:p>
          <a:pPr lvl="0" algn="l" defTabSz="488950">
            <a:lnSpc>
              <a:spcPct val="90000"/>
            </a:lnSpc>
            <a:spcBef>
              <a:spcPct val="0"/>
            </a:spcBef>
            <a:spcAft>
              <a:spcPct val="35000"/>
            </a:spcAft>
          </a:pPr>
          <a:r>
            <a:rPr lang="en-US" sz="1100" kern="1200" dirty="0"/>
            <a:t>Invest in water, sewer, and broadband infrastructure, making necessary investments to improve access to clean drinking water, support vital wastewater and stormwater infrastructure, and to expand access to broadband internet.</a:t>
          </a:r>
        </a:p>
      </dsp:txBody>
      <dsp:txXfrm>
        <a:off x="6513775" y="500837"/>
        <a:ext cx="1518463" cy="2150678"/>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3E941E-EBEE-4DFF-BB8C-7361C935330E}" type="datetimeFigureOut">
              <a:rPr lang="en-US" smtClean="0"/>
              <a:t>9/15/2021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94DCFE-7769-4B43-A8A9-9B849EAB7A31}" type="slidenum">
              <a:rPr lang="en-US" smtClean="0"/>
              <a:t>‹#›</a:t>
            </a:fld>
            <a:endParaRPr lang="en-US"/>
          </a:p>
        </p:txBody>
      </p:sp>
    </p:spTree>
    <p:extLst>
      <p:ext uri="{BB962C8B-B14F-4D97-AF65-F5344CB8AC3E}">
        <p14:creationId xmlns:p14="http://schemas.microsoft.com/office/powerpoint/2010/main" val="2563826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F6C7E7-54AE-4B15-8151-1DFD50CCC7A5}" type="slidenum">
              <a:rPr lang="en-US" smtClean="0"/>
              <a:t>2</a:t>
            </a:fld>
            <a:endParaRPr lang="en-US"/>
          </a:p>
        </p:txBody>
      </p:sp>
    </p:spTree>
    <p:extLst>
      <p:ext uri="{BB962C8B-B14F-4D97-AF65-F5344CB8AC3E}">
        <p14:creationId xmlns:p14="http://schemas.microsoft.com/office/powerpoint/2010/main" val="3923344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F6C7E7-54AE-4B15-8151-1DFD50CCC7A5}" type="slidenum">
              <a:rPr lang="en-US" smtClean="0"/>
              <a:t>11</a:t>
            </a:fld>
            <a:endParaRPr lang="en-US"/>
          </a:p>
        </p:txBody>
      </p:sp>
    </p:spTree>
    <p:extLst>
      <p:ext uri="{BB962C8B-B14F-4D97-AF65-F5344CB8AC3E}">
        <p14:creationId xmlns:p14="http://schemas.microsoft.com/office/powerpoint/2010/main" val="3530013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F6C7E7-54AE-4B15-8151-1DFD50CCC7A5}" type="slidenum">
              <a:rPr lang="en-US" smtClean="0"/>
              <a:t>12</a:t>
            </a:fld>
            <a:endParaRPr lang="en-US"/>
          </a:p>
        </p:txBody>
      </p:sp>
    </p:spTree>
    <p:extLst>
      <p:ext uri="{BB962C8B-B14F-4D97-AF65-F5344CB8AC3E}">
        <p14:creationId xmlns:p14="http://schemas.microsoft.com/office/powerpoint/2010/main" val="162467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94DCFE-7769-4B43-A8A9-9B849EAB7A31}" type="slidenum">
              <a:rPr lang="en-US" smtClean="0"/>
              <a:t>3</a:t>
            </a:fld>
            <a:endParaRPr lang="en-US"/>
          </a:p>
        </p:txBody>
      </p:sp>
    </p:spTree>
    <p:extLst>
      <p:ext uri="{BB962C8B-B14F-4D97-AF65-F5344CB8AC3E}">
        <p14:creationId xmlns:p14="http://schemas.microsoft.com/office/powerpoint/2010/main" val="1070056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94DCFE-7769-4B43-A8A9-9B849EAB7A31}" type="slidenum">
              <a:rPr lang="en-US" smtClean="0"/>
              <a:t>4</a:t>
            </a:fld>
            <a:endParaRPr lang="en-US"/>
          </a:p>
        </p:txBody>
      </p:sp>
    </p:spTree>
    <p:extLst>
      <p:ext uri="{BB962C8B-B14F-4D97-AF65-F5344CB8AC3E}">
        <p14:creationId xmlns:p14="http://schemas.microsoft.com/office/powerpoint/2010/main" val="1092089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F6C7E7-54AE-4B15-8151-1DFD50CCC7A5}" type="slidenum">
              <a:rPr lang="en-US" smtClean="0"/>
              <a:t>5</a:t>
            </a:fld>
            <a:endParaRPr lang="en-US"/>
          </a:p>
        </p:txBody>
      </p:sp>
    </p:spTree>
    <p:extLst>
      <p:ext uri="{BB962C8B-B14F-4D97-AF65-F5344CB8AC3E}">
        <p14:creationId xmlns:p14="http://schemas.microsoft.com/office/powerpoint/2010/main" val="3221497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F6C7E7-54AE-4B15-8151-1DFD50CCC7A5}" type="slidenum">
              <a:rPr lang="en-US" smtClean="0"/>
              <a:t>6</a:t>
            </a:fld>
            <a:endParaRPr lang="en-US"/>
          </a:p>
        </p:txBody>
      </p:sp>
    </p:spTree>
    <p:extLst>
      <p:ext uri="{BB962C8B-B14F-4D97-AF65-F5344CB8AC3E}">
        <p14:creationId xmlns:p14="http://schemas.microsoft.com/office/powerpoint/2010/main" val="2439188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F6C7E7-54AE-4B15-8151-1DFD50CCC7A5}" type="slidenum">
              <a:rPr lang="en-US" smtClean="0"/>
              <a:t>7</a:t>
            </a:fld>
            <a:endParaRPr lang="en-US"/>
          </a:p>
        </p:txBody>
      </p:sp>
    </p:spTree>
    <p:extLst>
      <p:ext uri="{BB962C8B-B14F-4D97-AF65-F5344CB8AC3E}">
        <p14:creationId xmlns:p14="http://schemas.microsoft.com/office/powerpoint/2010/main" val="3185487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F6C7E7-54AE-4B15-8151-1DFD50CCC7A5}" type="slidenum">
              <a:rPr lang="en-US" smtClean="0"/>
              <a:t>8</a:t>
            </a:fld>
            <a:endParaRPr lang="en-US"/>
          </a:p>
        </p:txBody>
      </p:sp>
    </p:spTree>
    <p:extLst>
      <p:ext uri="{BB962C8B-B14F-4D97-AF65-F5344CB8AC3E}">
        <p14:creationId xmlns:p14="http://schemas.microsoft.com/office/powerpoint/2010/main" val="1205161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F6C7E7-54AE-4B15-8151-1DFD50CCC7A5}" type="slidenum">
              <a:rPr lang="en-US" smtClean="0"/>
              <a:t>9</a:t>
            </a:fld>
            <a:endParaRPr lang="en-US"/>
          </a:p>
        </p:txBody>
      </p:sp>
    </p:spTree>
    <p:extLst>
      <p:ext uri="{BB962C8B-B14F-4D97-AF65-F5344CB8AC3E}">
        <p14:creationId xmlns:p14="http://schemas.microsoft.com/office/powerpoint/2010/main" val="27789641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F6C7E7-54AE-4B15-8151-1DFD50CCC7A5}" type="slidenum">
              <a:rPr lang="en-US" smtClean="0"/>
              <a:t>10</a:t>
            </a:fld>
            <a:endParaRPr lang="en-US"/>
          </a:p>
        </p:txBody>
      </p:sp>
    </p:spTree>
    <p:extLst>
      <p:ext uri="{BB962C8B-B14F-4D97-AF65-F5344CB8AC3E}">
        <p14:creationId xmlns:p14="http://schemas.microsoft.com/office/powerpoint/2010/main" val="338882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693A2B1-9F6A-4CDF-9BF1-94EDCB624902}"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D0D94-2E6B-45E4-AB9D-91BE78EE9086}" type="slidenum">
              <a:rPr lang="en-US" smtClean="0"/>
              <a:t>‹#›</a:t>
            </a:fld>
            <a:endParaRPr lang="en-US"/>
          </a:p>
        </p:txBody>
      </p:sp>
    </p:spTree>
    <p:extLst>
      <p:ext uri="{BB962C8B-B14F-4D97-AF65-F5344CB8AC3E}">
        <p14:creationId xmlns:p14="http://schemas.microsoft.com/office/powerpoint/2010/main" val="1414220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93A2B1-9F6A-4CDF-9BF1-94EDCB624902}"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D0D94-2E6B-45E4-AB9D-91BE78EE9086}" type="slidenum">
              <a:rPr lang="en-US" smtClean="0"/>
              <a:t>‹#›</a:t>
            </a:fld>
            <a:endParaRPr lang="en-US"/>
          </a:p>
        </p:txBody>
      </p:sp>
    </p:spTree>
    <p:extLst>
      <p:ext uri="{BB962C8B-B14F-4D97-AF65-F5344CB8AC3E}">
        <p14:creationId xmlns:p14="http://schemas.microsoft.com/office/powerpoint/2010/main" val="1951187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93A2B1-9F6A-4CDF-9BF1-94EDCB624902}"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D0D94-2E6B-45E4-AB9D-91BE78EE9086}" type="slidenum">
              <a:rPr lang="en-US" smtClean="0"/>
              <a:t>‹#›</a:t>
            </a:fld>
            <a:endParaRPr lang="en-US"/>
          </a:p>
        </p:txBody>
      </p:sp>
    </p:spTree>
    <p:extLst>
      <p:ext uri="{BB962C8B-B14F-4D97-AF65-F5344CB8AC3E}">
        <p14:creationId xmlns:p14="http://schemas.microsoft.com/office/powerpoint/2010/main" val="3585145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93A2B1-9F6A-4CDF-9BF1-94EDCB624902}"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D0D94-2E6B-45E4-AB9D-91BE78EE9086}" type="slidenum">
              <a:rPr lang="en-US" smtClean="0"/>
              <a:t>‹#›</a:t>
            </a:fld>
            <a:endParaRPr lang="en-US"/>
          </a:p>
        </p:txBody>
      </p:sp>
    </p:spTree>
    <p:extLst>
      <p:ext uri="{BB962C8B-B14F-4D97-AF65-F5344CB8AC3E}">
        <p14:creationId xmlns:p14="http://schemas.microsoft.com/office/powerpoint/2010/main" val="527981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93A2B1-9F6A-4CDF-9BF1-94EDCB624902}"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D0D94-2E6B-45E4-AB9D-91BE78EE9086}" type="slidenum">
              <a:rPr lang="en-US" smtClean="0"/>
              <a:t>‹#›</a:t>
            </a:fld>
            <a:endParaRPr lang="en-US"/>
          </a:p>
        </p:txBody>
      </p:sp>
    </p:spTree>
    <p:extLst>
      <p:ext uri="{BB962C8B-B14F-4D97-AF65-F5344CB8AC3E}">
        <p14:creationId xmlns:p14="http://schemas.microsoft.com/office/powerpoint/2010/main" val="2543572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693A2B1-9F6A-4CDF-9BF1-94EDCB624902}" type="datetimeFigureOut">
              <a:rPr lang="en-US" smtClean="0"/>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D0D94-2E6B-45E4-AB9D-91BE78EE9086}" type="slidenum">
              <a:rPr lang="en-US" smtClean="0"/>
              <a:t>‹#›</a:t>
            </a:fld>
            <a:endParaRPr lang="en-US"/>
          </a:p>
        </p:txBody>
      </p:sp>
    </p:spTree>
    <p:extLst>
      <p:ext uri="{BB962C8B-B14F-4D97-AF65-F5344CB8AC3E}">
        <p14:creationId xmlns:p14="http://schemas.microsoft.com/office/powerpoint/2010/main" val="3959390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93A2B1-9F6A-4CDF-9BF1-94EDCB624902}" type="datetimeFigureOut">
              <a:rPr lang="en-US" smtClean="0"/>
              <a:t>9/15/2021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3D0D94-2E6B-45E4-AB9D-91BE78EE9086}" type="slidenum">
              <a:rPr lang="en-US" smtClean="0"/>
              <a:t>‹#›</a:t>
            </a:fld>
            <a:endParaRPr lang="en-US"/>
          </a:p>
        </p:txBody>
      </p:sp>
    </p:spTree>
    <p:extLst>
      <p:ext uri="{BB962C8B-B14F-4D97-AF65-F5344CB8AC3E}">
        <p14:creationId xmlns:p14="http://schemas.microsoft.com/office/powerpoint/2010/main" val="1841385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693A2B1-9F6A-4CDF-9BF1-94EDCB624902}" type="datetimeFigureOut">
              <a:rPr lang="en-US" smtClean="0"/>
              <a:t>9/15/2021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3D0D94-2E6B-45E4-AB9D-91BE78EE9086}" type="slidenum">
              <a:rPr lang="en-US" smtClean="0"/>
              <a:t>‹#›</a:t>
            </a:fld>
            <a:endParaRPr lang="en-US"/>
          </a:p>
        </p:txBody>
      </p:sp>
    </p:spTree>
    <p:extLst>
      <p:ext uri="{BB962C8B-B14F-4D97-AF65-F5344CB8AC3E}">
        <p14:creationId xmlns:p14="http://schemas.microsoft.com/office/powerpoint/2010/main" val="1020419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93A2B1-9F6A-4CDF-9BF1-94EDCB624902}" type="datetimeFigureOut">
              <a:rPr lang="en-US" smtClean="0"/>
              <a:t>9/15/2021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3D0D94-2E6B-45E4-AB9D-91BE78EE9086}" type="slidenum">
              <a:rPr lang="en-US" smtClean="0"/>
              <a:t>‹#›</a:t>
            </a:fld>
            <a:endParaRPr lang="en-US"/>
          </a:p>
        </p:txBody>
      </p:sp>
    </p:spTree>
    <p:extLst>
      <p:ext uri="{BB962C8B-B14F-4D97-AF65-F5344CB8AC3E}">
        <p14:creationId xmlns:p14="http://schemas.microsoft.com/office/powerpoint/2010/main" val="716280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693A2B1-9F6A-4CDF-9BF1-94EDCB624902}" type="datetimeFigureOut">
              <a:rPr lang="en-US" smtClean="0"/>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D0D94-2E6B-45E4-AB9D-91BE78EE9086}" type="slidenum">
              <a:rPr lang="en-US" smtClean="0"/>
              <a:t>‹#›</a:t>
            </a:fld>
            <a:endParaRPr lang="en-US"/>
          </a:p>
        </p:txBody>
      </p:sp>
    </p:spTree>
    <p:extLst>
      <p:ext uri="{BB962C8B-B14F-4D97-AF65-F5344CB8AC3E}">
        <p14:creationId xmlns:p14="http://schemas.microsoft.com/office/powerpoint/2010/main" val="497243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693A2B1-9F6A-4CDF-9BF1-94EDCB624902}" type="datetimeFigureOut">
              <a:rPr lang="en-US" smtClean="0"/>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D0D94-2E6B-45E4-AB9D-91BE78EE9086}" type="slidenum">
              <a:rPr lang="en-US" smtClean="0"/>
              <a:t>‹#›</a:t>
            </a:fld>
            <a:endParaRPr lang="en-US"/>
          </a:p>
        </p:txBody>
      </p:sp>
    </p:spTree>
    <p:extLst>
      <p:ext uri="{BB962C8B-B14F-4D97-AF65-F5344CB8AC3E}">
        <p14:creationId xmlns:p14="http://schemas.microsoft.com/office/powerpoint/2010/main" val="1812079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3A2B1-9F6A-4CDF-9BF1-94EDCB624902}" type="datetimeFigureOut">
              <a:rPr lang="en-US" smtClean="0"/>
              <a:t>9/15/2021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3D0D94-2E6B-45E4-AB9D-91BE78EE9086}" type="slidenum">
              <a:rPr lang="en-US" smtClean="0"/>
              <a:t>‹#›</a:t>
            </a:fld>
            <a:endParaRPr lang="en-US"/>
          </a:p>
        </p:txBody>
      </p:sp>
    </p:spTree>
    <p:extLst>
      <p:ext uri="{BB962C8B-B14F-4D97-AF65-F5344CB8AC3E}">
        <p14:creationId xmlns:p14="http://schemas.microsoft.com/office/powerpoint/2010/main" val="10176222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home.treasury.gov/system/files/136/SLFRF-Compliance-and-Reporting-Guidance.pdf" TargetMode="External"/><Relationship Id="rId5" Type="http://schemas.openxmlformats.org/officeDocument/2006/relationships/hyperlink" Target="https://home.treasury.gov/system/files/136/SLFRPFAQ.pdf" TargetMode="External"/><Relationship Id="rId4" Type="http://schemas.openxmlformats.org/officeDocument/2006/relationships/image" Target="../media/image2.sv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10" Type="http://schemas.openxmlformats.org/officeDocument/2006/relationships/image" Target="../media/image2.jpeg"/><Relationship Id="rId4" Type="http://schemas.openxmlformats.org/officeDocument/2006/relationships/image" Target="../media/image2.svg"/><Relationship Id="rId9" Type="http://schemas.microsoft.com/office/2007/relationships/diagramDrawing" Target="../diagrams/drawing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epa.gov/sites/default/files/2017-06/documents/dwsrf_eligibility_handbook_june_13_2017_updated_508_versio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hyperlink" Target="https://www.epa.gov/sites/default/files/2016-07/documents/overview_of_cwsrf_eligibilities_may_2016.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hyperlink" Target="https://www.epa.gov/sites/default/files/2017-06/documents/dwsrf_eligibility_handbook_june_13_2017_updated_508_version.pdf" TargetMode="External"/><Relationship Id="rId4" Type="http://schemas.openxmlformats.org/officeDocument/2006/relationships/image" Target="../media/image2.sv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hyperlink" Target="https://www.epa.gov/sites/default/files/2016-07/documents/overview_of_cwsrf_eligibilities_may_2016.pdf" TargetMode="External"/><Relationship Id="rId4" Type="http://schemas.openxmlformats.org/officeDocument/2006/relationships/image" Target="../media/image2.sv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www.epa.gov/sites/default/files/2019-10/documents/dwsrf_eligibility_handbook_june_13_2017_updated_508_versioni.pdf" TargetMode="External"/><Relationship Id="rId4" Type="http://schemas.openxmlformats.org/officeDocument/2006/relationships/image" Target="../media/image2.sv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www.epa.gov/sites/default/files/2016-07/documents/overview_of_cwsrf_eligibilities_may_2016.pdf" TargetMode="External"/><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73461-BC89-443E-A4B9-0E02FF7B7945}"/>
              </a:ext>
            </a:extLst>
          </p:cNvPr>
          <p:cNvSpPr>
            <a:spLocks noGrp="1"/>
          </p:cNvSpPr>
          <p:nvPr>
            <p:ph type="ctrTitle"/>
          </p:nvPr>
        </p:nvSpPr>
        <p:spPr>
          <a:xfrm>
            <a:off x="685800" y="636814"/>
            <a:ext cx="7772400" cy="3853543"/>
          </a:xfrm>
        </p:spPr>
        <p:txBody>
          <a:bodyPr>
            <a:normAutofit fontScale="90000"/>
          </a:bodyPr>
          <a:lstStyle/>
          <a:p>
            <a:r>
              <a:rPr lang="en-US" dirty="0"/>
              <a:t>ARPA Local Fiscal Recover Funds expenditures on Water/Wastewater/</a:t>
            </a:r>
            <a:br>
              <a:rPr lang="en-US" dirty="0"/>
            </a:br>
            <a:r>
              <a:rPr lang="en-US" dirty="0"/>
              <a:t>Stormwater infrastructure</a:t>
            </a:r>
          </a:p>
        </p:txBody>
      </p:sp>
      <p:sp>
        <p:nvSpPr>
          <p:cNvPr id="3" name="Subtitle 2">
            <a:extLst>
              <a:ext uri="{FF2B5EF4-FFF2-40B4-BE49-F238E27FC236}">
                <a16:creationId xmlns:a16="http://schemas.microsoft.com/office/drawing/2014/main" id="{0378071A-2904-4999-A488-D7BA4A8256BD}"/>
              </a:ext>
            </a:extLst>
          </p:cNvPr>
          <p:cNvSpPr>
            <a:spLocks noGrp="1"/>
          </p:cNvSpPr>
          <p:nvPr>
            <p:ph type="subTitle" idx="1"/>
          </p:nvPr>
        </p:nvSpPr>
        <p:spPr>
          <a:xfrm>
            <a:off x="1143000" y="4907756"/>
            <a:ext cx="6858000" cy="1655762"/>
          </a:xfrm>
        </p:spPr>
        <p:txBody>
          <a:bodyPr/>
          <a:lstStyle/>
          <a:p>
            <a:r>
              <a:rPr lang="en-US" dirty="0"/>
              <a:t>August 14, 2021 </a:t>
            </a:r>
          </a:p>
          <a:p>
            <a:r>
              <a:rPr lang="en-US" dirty="0"/>
              <a:t>ARP office hours, hosted by the UNC School of Government </a:t>
            </a:r>
          </a:p>
        </p:txBody>
      </p:sp>
    </p:spTree>
    <p:extLst>
      <p:ext uri="{BB962C8B-B14F-4D97-AF65-F5344CB8AC3E}">
        <p14:creationId xmlns:p14="http://schemas.microsoft.com/office/powerpoint/2010/main" val="2183439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Graphic 16">
            <a:extLst>
              <a:ext uri="{FF2B5EF4-FFF2-40B4-BE49-F238E27FC236}">
                <a16:creationId xmlns:a16="http://schemas.microsoft.com/office/drawing/2014/main" id="{E9D968AD-6197-418D-802E-BE1ACA319B3E}"/>
              </a:ext>
            </a:extLst>
          </p:cNvPr>
          <p:cNvPicPr>
            <a:picLocks noChangeAspect="1"/>
          </p:cNvPicPr>
          <p:nvPr/>
        </p:nvPicPr>
        <p:blipFill>
          <a:blip r:embed="rId3">
            <a:alphaModFix amt="21000"/>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78115" y="1427855"/>
            <a:ext cx="5946689" cy="3951418"/>
          </a:xfrm>
          <a:prstGeom prst="rect">
            <a:avLst/>
          </a:prstGeom>
        </p:spPr>
      </p:pic>
      <p:sp>
        <p:nvSpPr>
          <p:cNvPr id="2" name="Title 1">
            <a:extLst>
              <a:ext uri="{FF2B5EF4-FFF2-40B4-BE49-F238E27FC236}">
                <a16:creationId xmlns:a16="http://schemas.microsoft.com/office/drawing/2014/main" id="{629A29F1-C90A-4F07-9023-248EB8CC336E}"/>
              </a:ext>
            </a:extLst>
          </p:cNvPr>
          <p:cNvSpPr>
            <a:spLocks noGrp="1"/>
          </p:cNvSpPr>
          <p:nvPr>
            <p:ph type="title"/>
          </p:nvPr>
        </p:nvSpPr>
        <p:spPr>
          <a:xfrm>
            <a:off x="628650" y="-98168"/>
            <a:ext cx="7926070" cy="1163350"/>
          </a:xfrm>
        </p:spPr>
        <p:txBody>
          <a:bodyPr/>
          <a:lstStyle/>
          <a:p>
            <a:r>
              <a:rPr lang="en-US" dirty="0"/>
              <a:t>Other FAQs</a:t>
            </a:r>
          </a:p>
        </p:txBody>
      </p:sp>
      <p:sp>
        <p:nvSpPr>
          <p:cNvPr id="5" name="Content Placeholder 2">
            <a:extLst>
              <a:ext uri="{FF2B5EF4-FFF2-40B4-BE49-F238E27FC236}">
                <a16:creationId xmlns:a16="http://schemas.microsoft.com/office/drawing/2014/main" id="{D12B179C-D440-4388-8CD8-772672776BB2}"/>
              </a:ext>
            </a:extLst>
          </p:cNvPr>
          <p:cNvSpPr>
            <a:spLocks noGrp="1"/>
          </p:cNvSpPr>
          <p:nvPr>
            <p:ph sz="half" idx="1"/>
          </p:nvPr>
        </p:nvSpPr>
        <p:spPr>
          <a:xfrm>
            <a:off x="838200" y="1825625"/>
            <a:ext cx="2663687" cy="4351338"/>
          </a:xfrm>
        </p:spPr>
        <p:txBody>
          <a:bodyPr vert="horz" lIns="91440" tIns="45720" rIns="91440" bIns="45720" rtlCol="0" anchor="t">
            <a:normAutofit/>
          </a:bodyPr>
          <a:lstStyle/>
          <a:p>
            <a:endParaRPr lang="en-US" dirty="0">
              <a:cs typeface="Calibri"/>
            </a:endParaRPr>
          </a:p>
          <a:p>
            <a:endParaRPr lang="en-US" dirty="0">
              <a:cs typeface="Calibri"/>
            </a:endParaRPr>
          </a:p>
        </p:txBody>
      </p:sp>
      <p:sp>
        <p:nvSpPr>
          <p:cNvPr id="14" name="Content Placeholder 2">
            <a:extLst>
              <a:ext uri="{FF2B5EF4-FFF2-40B4-BE49-F238E27FC236}">
                <a16:creationId xmlns:a16="http://schemas.microsoft.com/office/drawing/2014/main" id="{BCBACAE5-7947-4951-B1CE-77B43B1688DC}"/>
              </a:ext>
            </a:extLst>
          </p:cNvPr>
          <p:cNvSpPr txBox="1">
            <a:spLocks/>
          </p:cNvSpPr>
          <p:nvPr/>
        </p:nvSpPr>
        <p:spPr>
          <a:xfrm>
            <a:off x="378115" y="841471"/>
            <a:ext cx="8504628" cy="57030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Can a utility use the FRF/ARP money for planning costs? </a:t>
            </a:r>
          </a:p>
          <a:p>
            <a:pPr lvl="1"/>
            <a:r>
              <a:rPr lang="en-US" dirty="0"/>
              <a:t>(FAQ 6.12) Generally, yes, check out handbooks (DWSRF page 15/16; CWSRF page 24)</a:t>
            </a:r>
          </a:p>
          <a:p>
            <a:pPr lvl="1"/>
            <a:r>
              <a:rPr lang="en-US" dirty="0"/>
              <a:t>Pre-project costs that are tied to an eligible project, or are reasonably expected to lead to a project</a:t>
            </a:r>
          </a:p>
          <a:p>
            <a:pPr lvl="2"/>
            <a:r>
              <a:rPr lang="en-US" dirty="0"/>
              <a:t>Planning</a:t>
            </a:r>
          </a:p>
          <a:p>
            <a:pPr lvl="2"/>
            <a:r>
              <a:rPr lang="en-US" dirty="0"/>
              <a:t>Evaluation</a:t>
            </a:r>
          </a:p>
          <a:p>
            <a:pPr lvl="2"/>
            <a:r>
              <a:rPr lang="en-US" dirty="0"/>
              <a:t>Training and warranty for equipment</a:t>
            </a:r>
          </a:p>
          <a:p>
            <a:pPr lvl="2"/>
            <a:r>
              <a:rPr lang="en-US" dirty="0"/>
              <a:t>Assessment</a:t>
            </a:r>
          </a:p>
          <a:p>
            <a:pPr lvl="2"/>
            <a:r>
              <a:rPr lang="en-US" dirty="0"/>
              <a:t>Cost and effectiveness analysis</a:t>
            </a:r>
          </a:p>
          <a:p>
            <a:pPr lvl="2"/>
            <a:r>
              <a:rPr lang="en-US" dirty="0"/>
              <a:t>Water/energy audits</a:t>
            </a:r>
          </a:p>
          <a:p>
            <a:pPr lvl="2"/>
            <a:r>
              <a:rPr lang="en-US" dirty="0"/>
              <a:t>Conservation plans</a:t>
            </a:r>
          </a:p>
          <a:p>
            <a:pPr marL="914400" lvl="2" indent="0">
              <a:buNone/>
            </a:pPr>
            <a:endParaRPr lang="en-US" dirty="0"/>
          </a:p>
        </p:txBody>
      </p:sp>
    </p:spTree>
    <p:extLst>
      <p:ext uri="{BB962C8B-B14F-4D97-AF65-F5344CB8AC3E}">
        <p14:creationId xmlns:p14="http://schemas.microsoft.com/office/powerpoint/2010/main" val="376309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Graphic 16">
            <a:extLst>
              <a:ext uri="{FF2B5EF4-FFF2-40B4-BE49-F238E27FC236}">
                <a16:creationId xmlns:a16="http://schemas.microsoft.com/office/drawing/2014/main" id="{E9D968AD-6197-418D-802E-BE1ACA319B3E}"/>
              </a:ext>
            </a:extLst>
          </p:cNvPr>
          <p:cNvPicPr>
            <a:picLocks noChangeAspect="1"/>
          </p:cNvPicPr>
          <p:nvPr/>
        </p:nvPicPr>
        <p:blipFill>
          <a:blip r:embed="rId3">
            <a:alphaModFix amt="23000"/>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78115" y="1427855"/>
            <a:ext cx="5946689" cy="3951418"/>
          </a:xfrm>
          <a:prstGeom prst="rect">
            <a:avLst/>
          </a:prstGeom>
        </p:spPr>
      </p:pic>
      <p:sp>
        <p:nvSpPr>
          <p:cNvPr id="2" name="Title 1">
            <a:extLst>
              <a:ext uri="{FF2B5EF4-FFF2-40B4-BE49-F238E27FC236}">
                <a16:creationId xmlns:a16="http://schemas.microsoft.com/office/drawing/2014/main" id="{629A29F1-C90A-4F07-9023-248EB8CC336E}"/>
              </a:ext>
            </a:extLst>
          </p:cNvPr>
          <p:cNvSpPr>
            <a:spLocks noGrp="1"/>
          </p:cNvSpPr>
          <p:nvPr>
            <p:ph type="title"/>
          </p:nvPr>
        </p:nvSpPr>
        <p:spPr>
          <a:xfrm>
            <a:off x="628650" y="-98168"/>
            <a:ext cx="7926070" cy="1163350"/>
          </a:xfrm>
        </p:spPr>
        <p:txBody>
          <a:bodyPr/>
          <a:lstStyle/>
          <a:p>
            <a:r>
              <a:rPr lang="en-US" dirty="0"/>
              <a:t>Other FAQs</a:t>
            </a:r>
          </a:p>
        </p:txBody>
      </p:sp>
      <p:sp>
        <p:nvSpPr>
          <p:cNvPr id="5" name="Content Placeholder 2">
            <a:extLst>
              <a:ext uri="{FF2B5EF4-FFF2-40B4-BE49-F238E27FC236}">
                <a16:creationId xmlns:a16="http://schemas.microsoft.com/office/drawing/2014/main" id="{D12B179C-D440-4388-8CD8-772672776BB2}"/>
              </a:ext>
            </a:extLst>
          </p:cNvPr>
          <p:cNvSpPr>
            <a:spLocks noGrp="1"/>
          </p:cNvSpPr>
          <p:nvPr>
            <p:ph sz="half" idx="1"/>
          </p:nvPr>
        </p:nvSpPr>
        <p:spPr>
          <a:xfrm>
            <a:off x="838200" y="1825625"/>
            <a:ext cx="2663687" cy="4351338"/>
          </a:xfrm>
        </p:spPr>
        <p:txBody>
          <a:bodyPr vert="horz" lIns="91440" tIns="45720" rIns="91440" bIns="45720" rtlCol="0" anchor="t">
            <a:normAutofit/>
          </a:bodyPr>
          <a:lstStyle/>
          <a:p>
            <a:endParaRPr lang="en-US" dirty="0">
              <a:cs typeface="Calibri"/>
            </a:endParaRPr>
          </a:p>
          <a:p>
            <a:endParaRPr lang="en-US" dirty="0">
              <a:cs typeface="Calibri"/>
            </a:endParaRPr>
          </a:p>
        </p:txBody>
      </p:sp>
      <p:sp>
        <p:nvSpPr>
          <p:cNvPr id="14" name="Content Placeholder 2">
            <a:extLst>
              <a:ext uri="{FF2B5EF4-FFF2-40B4-BE49-F238E27FC236}">
                <a16:creationId xmlns:a16="http://schemas.microsoft.com/office/drawing/2014/main" id="{BCBACAE5-7947-4951-B1CE-77B43B1688DC}"/>
              </a:ext>
            </a:extLst>
          </p:cNvPr>
          <p:cNvSpPr txBox="1">
            <a:spLocks/>
          </p:cNvSpPr>
          <p:nvPr/>
        </p:nvSpPr>
        <p:spPr>
          <a:xfrm>
            <a:off x="378115" y="841471"/>
            <a:ext cx="8371840" cy="5703020"/>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Does Davis Bacon and NEPA apply to infrastructure projects funded by FRF?</a:t>
            </a:r>
          </a:p>
          <a:p>
            <a:pPr lvl="1"/>
            <a:r>
              <a:rPr lang="en-US" dirty="0"/>
              <a:t>Not for projects under $10 million in NC, Treasury guidance states: “NEPA does not apply to Treasury’s administration of the Funds. Projects supported with payments from the Funds may still be subject to NEPA review if they are also funded by other federal financial assistance programs.” (FAQ 6.4)</a:t>
            </a:r>
          </a:p>
          <a:p>
            <a:pPr lvl="1"/>
            <a:r>
              <a:rPr lang="en-US" dirty="0"/>
              <a:t>There are no requirements for Davis-Bacon Labor Standards or American Iron and Steel Provisions in the interim rule for projects under $10 million.</a:t>
            </a:r>
          </a:p>
          <a:p>
            <a:pPr lvl="1"/>
            <a:r>
              <a:rPr lang="en-US" dirty="0"/>
              <a:t>Necessary investments “should be carried out in ways to produce high-quality infrastructure, avert disruptive and costly delays, and promote efficient”. Recipients are encouraged “to use strong labor standards, including project labor agreements………” See </a:t>
            </a:r>
            <a:r>
              <a:rPr lang="en-US" dirty="0">
                <a:hlinkClick r:id="rId5"/>
              </a:rPr>
              <a:t>FAQ 6.17</a:t>
            </a:r>
            <a:endParaRPr lang="en-US" dirty="0"/>
          </a:p>
          <a:p>
            <a:pPr marL="457200" lvl="1" indent="0">
              <a:buNone/>
            </a:pPr>
            <a:endParaRPr lang="en-US" dirty="0"/>
          </a:p>
          <a:p>
            <a:pPr marL="457200" lvl="1" indent="0">
              <a:buNone/>
            </a:pPr>
            <a:endParaRPr lang="en-US" dirty="0"/>
          </a:p>
          <a:p>
            <a:pPr marL="457200" lvl="1" indent="0">
              <a:buNone/>
            </a:pPr>
            <a:endParaRPr lang="en-US" dirty="0"/>
          </a:p>
          <a:p>
            <a:pPr lvl="1"/>
            <a:r>
              <a:rPr lang="en-US" dirty="0"/>
              <a:t>For projects over $10 million, Davis-Bacon will apply (or a similar labor standard and reporting method) See </a:t>
            </a:r>
            <a:r>
              <a:rPr lang="en-US" dirty="0">
                <a:hlinkClick r:id="rId5"/>
              </a:rPr>
              <a:t>FAQ 6.17 </a:t>
            </a:r>
            <a:r>
              <a:rPr lang="en-US" dirty="0"/>
              <a:t>and the </a:t>
            </a:r>
            <a:r>
              <a:rPr lang="en-US" dirty="0">
                <a:hlinkClick r:id="rId6"/>
              </a:rPr>
              <a:t>Reporting and Compliance Document, page 21</a:t>
            </a:r>
            <a:endParaRPr lang="en-US" dirty="0"/>
          </a:p>
          <a:p>
            <a:pPr lvl="1"/>
            <a:endParaRPr lang="en-US" dirty="0"/>
          </a:p>
          <a:p>
            <a:pPr lvl="1"/>
            <a:r>
              <a:rPr lang="en-US" dirty="0"/>
              <a:t>If combined with other funds, utility must follow requirements for those other funds. </a:t>
            </a:r>
          </a:p>
        </p:txBody>
      </p:sp>
    </p:spTree>
    <p:extLst>
      <p:ext uri="{BB962C8B-B14F-4D97-AF65-F5344CB8AC3E}">
        <p14:creationId xmlns:p14="http://schemas.microsoft.com/office/powerpoint/2010/main" val="3582204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DEAEE-7DC7-40DE-9580-D0A378F96703}"/>
              </a:ext>
            </a:extLst>
          </p:cNvPr>
          <p:cNvSpPr>
            <a:spLocks noGrp="1"/>
          </p:cNvSpPr>
          <p:nvPr>
            <p:ph type="title"/>
          </p:nvPr>
        </p:nvSpPr>
        <p:spPr>
          <a:xfrm>
            <a:off x="3380016" y="0"/>
            <a:ext cx="2952471" cy="1325563"/>
          </a:xfrm>
        </p:spPr>
        <p:txBody>
          <a:bodyPr/>
          <a:lstStyle/>
          <a:p>
            <a:r>
              <a:rPr lang="en-US" dirty="0">
                <a:solidFill>
                  <a:srgbClr val="F8662C"/>
                </a:solidFill>
              </a:rPr>
              <a:t>IMPORTANT</a:t>
            </a:r>
          </a:p>
        </p:txBody>
      </p:sp>
      <p:sp>
        <p:nvSpPr>
          <p:cNvPr id="3" name="Content Placeholder 2">
            <a:extLst>
              <a:ext uri="{FF2B5EF4-FFF2-40B4-BE49-F238E27FC236}">
                <a16:creationId xmlns:a16="http://schemas.microsoft.com/office/drawing/2014/main" id="{C2B0AA3F-B894-4C54-9589-148D6C1B364E}"/>
              </a:ext>
            </a:extLst>
          </p:cNvPr>
          <p:cNvSpPr>
            <a:spLocks noGrp="1"/>
          </p:cNvSpPr>
          <p:nvPr>
            <p:ph idx="1"/>
          </p:nvPr>
        </p:nvSpPr>
        <p:spPr>
          <a:xfrm>
            <a:off x="284252" y="894080"/>
            <a:ext cx="9144000" cy="5241009"/>
          </a:xfrm>
        </p:spPr>
        <p:txBody>
          <a:bodyPr>
            <a:normAutofit/>
          </a:bodyPr>
          <a:lstStyle/>
          <a:p>
            <a:r>
              <a:rPr lang="en-US" dirty="0"/>
              <a:t>Projects should be financially sustainable going forward</a:t>
            </a:r>
          </a:p>
          <a:p>
            <a:r>
              <a:rPr lang="en-US" dirty="0"/>
              <a:t>Keep the long term view in mind—more grant $$ may not come</a:t>
            </a:r>
          </a:p>
          <a:p>
            <a:r>
              <a:rPr lang="en-US" dirty="0"/>
              <a:t>Explore regionalization options</a:t>
            </a:r>
          </a:p>
          <a:p>
            <a:r>
              <a:rPr lang="en-US" dirty="0"/>
              <a:t>Build/replace/rehab assets that can be maintained and operated with the utility’s revenue</a:t>
            </a:r>
          </a:p>
          <a:p>
            <a:r>
              <a:rPr lang="en-US" dirty="0"/>
              <a:t>Funds done Dec 2026</a:t>
            </a:r>
          </a:p>
          <a:p>
            <a:pPr marL="0" indent="0">
              <a:buNone/>
            </a:pPr>
            <a:r>
              <a:rPr lang="en-US" dirty="0"/>
              <a:t>*Raise rates as needed*</a:t>
            </a:r>
          </a:p>
        </p:txBody>
      </p:sp>
      <p:pic>
        <p:nvPicPr>
          <p:cNvPr id="4" name="Picture 3" descr="Logo, icon&#10;&#10;Description automatically generated">
            <a:extLst>
              <a:ext uri="{FF2B5EF4-FFF2-40B4-BE49-F238E27FC236}">
                <a16:creationId xmlns:a16="http://schemas.microsoft.com/office/drawing/2014/main" id="{EAAC3288-BF36-4284-A232-8264DE7DCF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6093" y="4996970"/>
            <a:ext cx="1841920" cy="1537051"/>
          </a:xfrm>
          <a:prstGeom prst="rect">
            <a:avLst/>
          </a:prstGeom>
        </p:spPr>
      </p:pic>
      <p:pic>
        <p:nvPicPr>
          <p:cNvPr id="6" name="Picture 5" descr="Chart, line chart&#10;&#10;Description automatically generated">
            <a:extLst>
              <a:ext uri="{FF2B5EF4-FFF2-40B4-BE49-F238E27FC236}">
                <a16:creationId xmlns:a16="http://schemas.microsoft.com/office/drawing/2014/main" id="{8331F2DE-9F24-43BE-8AA4-8BD24A2BEE4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87748" y="3747323"/>
            <a:ext cx="4572000" cy="2948976"/>
          </a:xfrm>
          <a:prstGeom prst="rect">
            <a:avLst/>
          </a:prstGeom>
        </p:spPr>
      </p:pic>
    </p:spTree>
    <p:extLst>
      <p:ext uri="{BB962C8B-B14F-4D97-AF65-F5344CB8AC3E}">
        <p14:creationId xmlns:p14="http://schemas.microsoft.com/office/powerpoint/2010/main" val="3825595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Graphic 16">
            <a:extLst>
              <a:ext uri="{FF2B5EF4-FFF2-40B4-BE49-F238E27FC236}">
                <a16:creationId xmlns:a16="http://schemas.microsoft.com/office/drawing/2014/main" id="{E9D968AD-6197-418D-802E-BE1ACA319B3E}"/>
              </a:ext>
            </a:extLst>
          </p:cNvPr>
          <p:cNvPicPr>
            <a:picLocks noChangeAspect="1"/>
          </p:cNvPicPr>
          <p:nvPr/>
        </p:nvPicPr>
        <p:blipFill>
          <a:blip r:embed="rId3">
            <a:alphaModFix amt="35000"/>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78115" y="1427855"/>
            <a:ext cx="5946689" cy="3951418"/>
          </a:xfrm>
          <a:prstGeom prst="rect">
            <a:avLst/>
          </a:prstGeom>
        </p:spPr>
      </p:pic>
      <p:graphicFrame>
        <p:nvGraphicFramePr>
          <p:cNvPr id="6" name="Diagram 6">
            <a:extLst>
              <a:ext uri="{FF2B5EF4-FFF2-40B4-BE49-F238E27FC236}">
                <a16:creationId xmlns:a16="http://schemas.microsoft.com/office/drawing/2014/main" id="{7F20F234-CE31-4721-A7AB-4CD559DC460D}"/>
              </a:ext>
            </a:extLst>
          </p:cNvPr>
          <p:cNvGraphicFramePr>
            <a:graphicFrameLocks/>
          </p:cNvGraphicFramePr>
          <p:nvPr>
            <p:extLst>
              <p:ext uri="{D42A27DB-BD31-4B8C-83A1-F6EECF244321}">
                <p14:modId xmlns:p14="http://schemas.microsoft.com/office/powerpoint/2010/main" val="1803827948"/>
              </p:ext>
            </p:extLst>
          </p:nvPr>
        </p:nvGraphicFramePr>
        <p:xfrm>
          <a:off x="167334" y="732715"/>
          <a:ext cx="6932385" cy="587533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 name="Title 1">
            <a:extLst>
              <a:ext uri="{FF2B5EF4-FFF2-40B4-BE49-F238E27FC236}">
                <a16:creationId xmlns:a16="http://schemas.microsoft.com/office/drawing/2014/main" id="{629A29F1-C90A-4F07-9023-248EB8CC336E}"/>
              </a:ext>
            </a:extLst>
          </p:cNvPr>
          <p:cNvSpPr>
            <a:spLocks noGrp="1"/>
          </p:cNvSpPr>
          <p:nvPr>
            <p:ph type="title"/>
          </p:nvPr>
        </p:nvSpPr>
        <p:spPr>
          <a:xfrm>
            <a:off x="628650" y="-98168"/>
            <a:ext cx="7926070" cy="1163350"/>
          </a:xfrm>
        </p:spPr>
        <p:txBody>
          <a:bodyPr/>
          <a:lstStyle/>
          <a:p>
            <a:r>
              <a:rPr lang="en-US" dirty="0"/>
              <a:t>Fiscal Recovery Funds (ARPA)</a:t>
            </a:r>
          </a:p>
        </p:txBody>
      </p:sp>
      <p:sp>
        <p:nvSpPr>
          <p:cNvPr id="5" name="Content Placeholder 2">
            <a:extLst>
              <a:ext uri="{FF2B5EF4-FFF2-40B4-BE49-F238E27FC236}">
                <a16:creationId xmlns:a16="http://schemas.microsoft.com/office/drawing/2014/main" id="{D12B179C-D440-4388-8CD8-772672776BB2}"/>
              </a:ext>
            </a:extLst>
          </p:cNvPr>
          <p:cNvSpPr>
            <a:spLocks noGrp="1"/>
          </p:cNvSpPr>
          <p:nvPr>
            <p:ph sz="half" idx="1"/>
          </p:nvPr>
        </p:nvSpPr>
        <p:spPr>
          <a:xfrm>
            <a:off x="838200" y="1825625"/>
            <a:ext cx="2663687" cy="4351338"/>
          </a:xfrm>
        </p:spPr>
        <p:txBody>
          <a:bodyPr vert="horz" lIns="91440" tIns="45720" rIns="91440" bIns="45720" rtlCol="0" anchor="t">
            <a:normAutofit/>
          </a:bodyPr>
          <a:lstStyle/>
          <a:p>
            <a:endParaRPr lang="en-US" dirty="0">
              <a:cs typeface="Calibri"/>
            </a:endParaRPr>
          </a:p>
          <a:p>
            <a:endParaRPr lang="en-US" dirty="0">
              <a:cs typeface="Calibri"/>
            </a:endParaRPr>
          </a:p>
        </p:txBody>
      </p:sp>
      <p:pic>
        <p:nvPicPr>
          <p:cNvPr id="7" name="Picture 4" descr="Text&#10;&#10;Description automatically generated">
            <a:extLst>
              <a:ext uri="{FF2B5EF4-FFF2-40B4-BE49-F238E27FC236}">
                <a16:creationId xmlns:a16="http://schemas.microsoft.com/office/drawing/2014/main" id="{0C9FECB6-C434-4FBE-9E87-71DC57A5514F}"/>
              </a:ext>
            </a:extLst>
          </p:cNvPr>
          <p:cNvPicPr>
            <a:picLocks noChangeAspect="1"/>
          </p:cNvPicPr>
          <p:nvPr/>
        </p:nvPicPr>
        <p:blipFill rotWithShape="1">
          <a:blip r:embed="rId10"/>
          <a:srcRect r="32496" b="78222"/>
          <a:stretch/>
        </p:blipFill>
        <p:spPr>
          <a:xfrm>
            <a:off x="295015" y="3454436"/>
            <a:ext cx="2153651" cy="420781"/>
          </a:xfrm>
          <a:prstGeom prst="rect">
            <a:avLst/>
          </a:prstGeom>
        </p:spPr>
      </p:pic>
      <p:cxnSp>
        <p:nvCxnSpPr>
          <p:cNvPr id="8" name="Straight Arrow Connector 7">
            <a:extLst>
              <a:ext uri="{FF2B5EF4-FFF2-40B4-BE49-F238E27FC236}">
                <a16:creationId xmlns:a16="http://schemas.microsoft.com/office/drawing/2014/main" id="{A90CFC7B-8EE3-4E47-A4A2-CB6B519A32E6}"/>
              </a:ext>
            </a:extLst>
          </p:cNvPr>
          <p:cNvCxnSpPr>
            <a:cxnSpLocks/>
          </p:cNvCxnSpPr>
          <p:nvPr/>
        </p:nvCxnSpPr>
        <p:spPr>
          <a:xfrm flipV="1">
            <a:off x="2328180" y="2295640"/>
            <a:ext cx="552772" cy="519194"/>
          </a:xfrm>
          <a:prstGeom prst="straightConnector1">
            <a:avLst/>
          </a:prstGeom>
          <a:ln w="57150">
            <a:solidFill>
              <a:schemeClr val="tx1">
                <a:lumMod val="95000"/>
                <a:lumOff val="5000"/>
              </a:schemeClr>
            </a:solidFill>
            <a:tailEnd type="triangle"/>
          </a:ln>
        </p:spPr>
        <p:style>
          <a:lnRef idx="3">
            <a:schemeClr val="dk1"/>
          </a:lnRef>
          <a:fillRef idx="0">
            <a:schemeClr val="dk1"/>
          </a:fillRef>
          <a:effectRef idx="2">
            <a:schemeClr val="dk1"/>
          </a:effectRef>
          <a:fontRef idx="minor">
            <a:schemeClr val="tx1"/>
          </a:fontRef>
        </p:style>
      </p:cxnSp>
      <p:cxnSp>
        <p:nvCxnSpPr>
          <p:cNvPr id="9" name="Straight Arrow Connector 8">
            <a:extLst>
              <a:ext uri="{FF2B5EF4-FFF2-40B4-BE49-F238E27FC236}">
                <a16:creationId xmlns:a16="http://schemas.microsoft.com/office/drawing/2014/main" id="{8CE10AA3-78BF-4E64-9F1B-9AD9E3148E12}"/>
              </a:ext>
            </a:extLst>
          </p:cNvPr>
          <p:cNvCxnSpPr>
            <a:cxnSpLocks/>
          </p:cNvCxnSpPr>
          <p:nvPr/>
        </p:nvCxnSpPr>
        <p:spPr>
          <a:xfrm flipV="1">
            <a:off x="2680393" y="3662241"/>
            <a:ext cx="526942" cy="2585"/>
          </a:xfrm>
          <a:prstGeom prst="straightConnector1">
            <a:avLst/>
          </a:prstGeom>
          <a:ln w="57150">
            <a:solidFill>
              <a:schemeClr val="tx1">
                <a:lumMod val="95000"/>
                <a:lumOff val="5000"/>
              </a:schemeClr>
            </a:solidFill>
            <a:tailEnd type="triangle"/>
          </a:ln>
        </p:spPr>
        <p:style>
          <a:lnRef idx="3">
            <a:schemeClr val="dk1"/>
          </a:lnRef>
          <a:fillRef idx="0">
            <a:schemeClr val="dk1"/>
          </a:fillRef>
          <a:effectRef idx="2">
            <a:schemeClr val="dk1"/>
          </a:effectRef>
          <a:fontRef idx="minor">
            <a:schemeClr val="tx1"/>
          </a:fontRef>
        </p:style>
      </p:cxnSp>
      <p:cxnSp>
        <p:nvCxnSpPr>
          <p:cNvPr id="10" name="Straight Arrow Connector 9">
            <a:extLst>
              <a:ext uri="{FF2B5EF4-FFF2-40B4-BE49-F238E27FC236}">
                <a16:creationId xmlns:a16="http://schemas.microsoft.com/office/drawing/2014/main" id="{FE59E0BF-5037-4701-A4C1-BB01FF4F565E}"/>
              </a:ext>
            </a:extLst>
          </p:cNvPr>
          <p:cNvCxnSpPr>
            <a:cxnSpLocks/>
          </p:cNvCxnSpPr>
          <p:nvPr/>
        </p:nvCxnSpPr>
        <p:spPr>
          <a:xfrm>
            <a:off x="2357991" y="4541319"/>
            <a:ext cx="552772" cy="475280"/>
          </a:xfrm>
          <a:prstGeom prst="straightConnector1">
            <a:avLst/>
          </a:prstGeom>
          <a:ln w="57150">
            <a:solidFill>
              <a:schemeClr val="tx1">
                <a:lumMod val="95000"/>
                <a:lumOff val="5000"/>
              </a:schemeClr>
            </a:solidFill>
            <a:tailEnd type="triangle"/>
          </a:ln>
        </p:spPr>
        <p:style>
          <a:lnRef idx="3">
            <a:schemeClr val="dk1"/>
          </a:lnRef>
          <a:fillRef idx="0">
            <a:schemeClr val="dk1"/>
          </a:fillRef>
          <a:effectRef idx="2">
            <a:schemeClr val="dk1"/>
          </a:effectRef>
          <a:fontRef idx="minor">
            <a:schemeClr val="tx1"/>
          </a:fontRef>
        </p:style>
      </p:cxnSp>
      <p:sp>
        <p:nvSpPr>
          <p:cNvPr id="11" name="Right Brace 10">
            <a:extLst>
              <a:ext uri="{FF2B5EF4-FFF2-40B4-BE49-F238E27FC236}">
                <a16:creationId xmlns:a16="http://schemas.microsoft.com/office/drawing/2014/main" id="{3EB680EF-2756-423F-A376-0CD4B213C021}"/>
              </a:ext>
            </a:extLst>
          </p:cNvPr>
          <p:cNvSpPr/>
          <p:nvPr/>
        </p:nvSpPr>
        <p:spPr>
          <a:xfrm>
            <a:off x="6324804" y="864928"/>
            <a:ext cx="1445782" cy="5179016"/>
          </a:xfrm>
          <a:prstGeom prst="rightBrace">
            <a:avLst>
              <a:gd name="adj1" fmla="val 8333"/>
              <a:gd name="adj2" fmla="val 38210"/>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a:extLst>
              <a:ext uri="{FF2B5EF4-FFF2-40B4-BE49-F238E27FC236}">
                <a16:creationId xmlns:a16="http://schemas.microsoft.com/office/drawing/2014/main" id="{0930787F-7728-46A1-89CE-A7FE3F08A126}"/>
              </a:ext>
            </a:extLst>
          </p:cNvPr>
          <p:cNvSpPr txBox="1"/>
          <p:nvPr/>
        </p:nvSpPr>
        <p:spPr>
          <a:xfrm>
            <a:off x="7167122" y="901538"/>
            <a:ext cx="1749266"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In all cases, water/</a:t>
            </a:r>
          </a:p>
          <a:p>
            <a:r>
              <a:rPr lang="en-US" sz="2000" dirty="0"/>
              <a:t>wastewater utility uses are one of several potential uses</a:t>
            </a:r>
            <a:endParaRPr lang="en-US" sz="2000" dirty="0">
              <a:cs typeface="Calibri"/>
            </a:endParaRPr>
          </a:p>
        </p:txBody>
      </p:sp>
      <p:sp>
        <p:nvSpPr>
          <p:cNvPr id="13" name="TextBox 12">
            <a:extLst>
              <a:ext uri="{FF2B5EF4-FFF2-40B4-BE49-F238E27FC236}">
                <a16:creationId xmlns:a16="http://schemas.microsoft.com/office/drawing/2014/main" id="{982AE8CD-0673-46AE-A517-DF96E6D01344}"/>
              </a:ext>
            </a:extLst>
          </p:cNvPr>
          <p:cNvSpPr txBox="1"/>
          <p:nvPr/>
        </p:nvSpPr>
        <p:spPr>
          <a:xfrm>
            <a:off x="7196847" y="3006058"/>
            <a:ext cx="1719541" cy="3601993"/>
          </a:xfrm>
          <a:prstGeom prst="rect">
            <a:avLst/>
          </a:prstGeom>
          <a:solidFill>
            <a:srgbClr val="7030A0"/>
          </a:solidFill>
        </p:spPr>
        <p:txBody>
          <a:bodyPr wrap="square" rtlCol="0">
            <a:spAutoFit/>
          </a:bodyPr>
          <a:lstStyle/>
          <a:p>
            <a:r>
              <a:rPr lang="en-US" sz="2000" dirty="0">
                <a:solidFill>
                  <a:schemeClr val="bg2"/>
                </a:solidFill>
              </a:rPr>
              <a:t>*NOTE: this list does </a:t>
            </a:r>
            <a:r>
              <a:rPr lang="en-US" sz="2000" b="1" u="sng" dirty="0">
                <a:solidFill>
                  <a:schemeClr val="bg2"/>
                </a:solidFill>
              </a:rPr>
              <a:t>not</a:t>
            </a:r>
            <a:r>
              <a:rPr lang="en-US" sz="2000" dirty="0">
                <a:solidFill>
                  <a:schemeClr val="bg2"/>
                </a:solidFill>
              </a:rPr>
              <a:t> include authorities, special districts, but other recipients can transfer funds to special units (FAQ 1.3)</a:t>
            </a:r>
          </a:p>
        </p:txBody>
      </p:sp>
    </p:spTree>
    <p:extLst>
      <p:ext uri="{BB962C8B-B14F-4D97-AF65-F5344CB8AC3E}">
        <p14:creationId xmlns:p14="http://schemas.microsoft.com/office/powerpoint/2010/main" val="2737713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B1A9C-177B-5B48-B815-E11CABBBA97F}"/>
              </a:ext>
            </a:extLst>
          </p:cNvPr>
          <p:cNvSpPr>
            <a:spLocks noGrp="1"/>
          </p:cNvSpPr>
          <p:nvPr>
            <p:ph type="title"/>
          </p:nvPr>
        </p:nvSpPr>
        <p:spPr>
          <a:xfrm>
            <a:off x="482600" y="1098551"/>
            <a:ext cx="8178800" cy="851803"/>
          </a:xfrm>
        </p:spPr>
        <p:txBody>
          <a:bodyPr>
            <a:normAutofit/>
          </a:bodyPr>
          <a:lstStyle/>
          <a:p>
            <a:r>
              <a:rPr lang="en-US" sz="3000" dirty="0"/>
              <a:t>ARP/FRF Allowable Expenditures</a:t>
            </a:r>
          </a:p>
        </p:txBody>
      </p:sp>
      <p:graphicFrame>
        <p:nvGraphicFramePr>
          <p:cNvPr id="21" name="Content Placeholder 2">
            <a:extLst>
              <a:ext uri="{FF2B5EF4-FFF2-40B4-BE49-F238E27FC236}">
                <a16:creationId xmlns:a16="http://schemas.microsoft.com/office/drawing/2014/main" id="{1615C586-DE88-4E1D-8482-D2A41C1C7D60}"/>
              </a:ext>
            </a:extLst>
          </p:cNvPr>
          <p:cNvGraphicFramePr>
            <a:graphicFrameLocks noGrp="1"/>
          </p:cNvGraphicFramePr>
          <p:nvPr>
            <p:ph idx="1"/>
          </p:nvPr>
        </p:nvGraphicFramePr>
        <p:xfrm>
          <a:off x="0" y="1950353"/>
          <a:ext cx="9144000" cy="36430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35861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ntent Placeholder 2">
            <a:extLst>
              <a:ext uri="{FF2B5EF4-FFF2-40B4-BE49-F238E27FC236}">
                <a16:creationId xmlns:a16="http://schemas.microsoft.com/office/drawing/2014/main" id="{1615C586-DE88-4E1D-8482-D2A41C1C7D60}"/>
              </a:ext>
            </a:extLst>
          </p:cNvPr>
          <p:cNvGraphicFramePr>
            <a:graphicFrameLocks noGrp="1"/>
          </p:cNvGraphicFramePr>
          <p:nvPr>
            <p:ph idx="1"/>
            <p:extLst>
              <p:ext uri="{D42A27DB-BD31-4B8C-83A1-F6EECF244321}">
                <p14:modId xmlns:p14="http://schemas.microsoft.com/office/powerpoint/2010/main" val="4234028650"/>
              </p:ext>
            </p:extLst>
          </p:nvPr>
        </p:nvGraphicFramePr>
        <p:xfrm>
          <a:off x="459770" y="313509"/>
          <a:ext cx="8201345" cy="26517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a:extLst>
              <a:ext uri="{FF2B5EF4-FFF2-40B4-BE49-F238E27FC236}">
                <a16:creationId xmlns:a16="http://schemas.microsoft.com/office/drawing/2014/main" id="{6B6A9704-8DD4-5E4B-98BF-2FB895149D7F}"/>
              </a:ext>
            </a:extLst>
          </p:cNvPr>
          <p:cNvSpPr/>
          <p:nvPr/>
        </p:nvSpPr>
        <p:spPr>
          <a:xfrm>
            <a:off x="459770" y="3472962"/>
            <a:ext cx="7998432" cy="28202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Aligns eligible uses with the types or categories of projects that would be eligible to receive financial assistance through the EPA’s Clean Water State Revolving Fund (CWSRF) or Drinking Water State Revolving Fund (DWSRF).</a:t>
            </a:r>
          </a:p>
          <a:p>
            <a:pPr algn="ctr"/>
            <a:endParaRPr lang="en-US" sz="750" dirty="0">
              <a:solidFill>
                <a:schemeClr val="tx1"/>
              </a:solidFill>
            </a:endParaRPr>
          </a:p>
          <a:p>
            <a:r>
              <a:rPr lang="en-US" sz="1350" dirty="0">
                <a:solidFill>
                  <a:schemeClr val="tx1"/>
                </a:solidFill>
              </a:rPr>
              <a:t>DWSRF: Projects include treatment, transmission and distribution (including lead service line replacement), source rehabilitation and decontamination, storage, consolidation, and new systems development. </a:t>
            </a:r>
          </a:p>
          <a:p>
            <a:pPr algn="ctr"/>
            <a:endParaRPr lang="en-US" sz="750" dirty="0">
              <a:solidFill>
                <a:schemeClr val="tx1"/>
              </a:solidFill>
            </a:endParaRPr>
          </a:p>
          <a:p>
            <a:r>
              <a:rPr lang="en-US" sz="1350" dirty="0">
                <a:solidFill>
                  <a:schemeClr val="tx1"/>
                </a:solidFill>
              </a:rPr>
              <a:t>CWSRF: Projects include construction of publicly- owned treatment works, nonpoint source pollution management, national estuary program projects, decentralized wastewater treatment systems, stormwater systems, water conservation, efficiency, and reuse measures, watershed pilot projects, energy efficiency measures for publicly-owned treatment works, water reuse projects, security measures at publicly-owned treatment works, and technical assistance to ensure compliance with the Clean Water Act. </a:t>
            </a:r>
          </a:p>
          <a:p>
            <a:pPr algn="ctr"/>
            <a:endParaRPr lang="en-US" sz="750" dirty="0">
              <a:solidFill>
                <a:schemeClr val="tx1"/>
              </a:solidFill>
            </a:endParaRPr>
          </a:p>
          <a:p>
            <a:r>
              <a:rPr lang="en-US" sz="1350" dirty="0">
                <a:solidFill>
                  <a:schemeClr val="tx1"/>
                </a:solidFill>
              </a:rPr>
              <a:t>NO State Law Authority for Broadband Infrastructure (but watch for new legislation)</a:t>
            </a:r>
          </a:p>
        </p:txBody>
      </p:sp>
    </p:spTree>
    <p:extLst>
      <p:ext uri="{BB962C8B-B14F-4D97-AF65-F5344CB8AC3E}">
        <p14:creationId xmlns:p14="http://schemas.microsoft.com/office/powerpoint/2010/main" val="3527542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F472E-F435-4739-9254-6DFE51009C16}"/>
              </a:ext>
            </a:extLst>
          </p:cNvPr>
          <p:cNvSpPr>
            <a:spLocks noGrp="1"/>
          </p:cNvSpPr>
          <p:nvPr>
            <p:ph type="title"/>
          </p:nvPr>
        </p:nvSpPr>
        <p:spPr>
          <a:xfrm>
            <a:off x="628650" y="51611"/>
            <a:ext cx="7886700" cy="1325563"/>
          </a:xfrm>
        </p:spPr>
        <p:txBody>
          <a:bodyPr/>
          <a:lstStyle/>
          <a:p>
            <a:r>
              <a:rPr lang="en-US" dirty="0"/>
              <a:t>Fiscal Recovery Funds (FRF/ARPA)</a:t>
            </a:r>
          </a:p>
        </p:txBody>
      </p:sp>
      <p:sp>
        <p:nvSpPr>
          <p:cNvPr id="3" name="Content Placeholder 2">
            <a:extLst>
              <a:ext uri="{FF2B5EF4-FFF2-40B4-BE49-F238E27FC236}">
                <a16:creationId xmlns:a16="http://schemas.microsoft.com/office/drawing/2014/main" id="{829C53BD-9DD4-49E9-A8AE-256935B84E07}"/>
              </a:ext>
            </a:extLst>
          </p:cNvPr>
          <p:cNvSpPr>
            <a:spLocks noGrp="1"/>
          </p:cNvSpPr>
          <p:nvPr>
            <p:ph idx="1"/>
          </p:nvPr>
        </p:nvSpPr>
        <p:spPr>
          <a:xfrm>
            <a:off x="64826" y="1427483"/>
            <a:ext cx="4801087" cy="5213221"/>
          </a:xfrm>
        </p:spPr>
        <p:txBody>
          <a:bodyPr>
            <a:normAutofit/>
          </a:bodyPr>
          <a:lstStyle/>
          <a:p>
            <a:pPr lvl="1"/>
            <a:r>
              <a:rPr lang="en-US" dirty="0"/>
              <a:t>Drinking Water SRF eligible projects: </a:t>
            </a:r>
            <a:r>
              <a:rPr lang="en-US" sz="1500" dirty="0">
                <a:hlinkClick r:id="rId3"/>
              </a:rPr>
              <a:t>https://www.epa.gov/sites/default/files/2017-06/documents/dwsrf_eligibility_handbook_june_13_2017_updated_508_version.pdf </a:t>
            </a:r>
            <a:endParaRPr lang="en-US" dirty="0"/>
          </a:p>
          <a:p>
            <a:pPr lvl="1"/>
            <a:endParaRPr lang="en-US" dirty="0"/>
          </a:p>
          <a:p>
            <a:pPr lvl="1"/>
            <a:endParaRPr lang="en-US" dirty="0"/>
          </a:p>
          <a:p>
            <a:pPr lvl="1"/>
            <a:endParaRPr lang="en-US" dirty="0"/>
          </a:p>
          <a:p>
            <a:pPr lvl="1"/>
            <a:endParaRPr lang="en-US" dirty="0"/>
          </a:p>
          <a:p>
            <a:pPr marL="457200" lvl="1" indent="0">
              <a:buNone/>
            </a:pPr>
            <a:endParaRPr lang="en-US" dirty="0"/>
          </a:p>
          <a:p>
            <a:pPr lvl="1"/>
            <a:r>
              <a:rPr lang="en-US" dirty="0"/>
              <a:t>Clean Water SRF eligible projects: </a:t>
            </a:r>
            <a:r>
              <a:rPr lang="en-US" sz="1500" dirty="0">
                <a:hlinkClick r:id="rId4"/>
              </a:rPr>
              <a:t>https://www.epa.gov/sites/default/files/2016-07/documents/overview_of_cwsrf_eligibilities_may_2016.pdf</a:t>
            </a:r>
            <a:endParaRPr lang="en-US" sz="1500" dirty="0"/>
          </a:p>
          <a:p>
            <a:pPr lvl="2"/>
            <a:endParaRPr lang="en-US" dirty="0"/>
          </a:p>
        </p:txBody>
      </p:sp>
      <p:pic>
        <p:nvPicPr>
          <p:cNvPr id="5" name="Picture 4" descr="A picture containing text, grass, nature, pond&#10;&#10;Description automatically generated">
            <a:hlinkClick r:id="rId4"/>
            <a:extLst>
              <a:ext uri="{FF2B5EF4-FFF2-40B4-BE49-F238E27FC236}">
                <a16:creationId xmlns:a16="http://schemas.microsoft.com/office/drawing/2014/main" id="{5D9D0112-9EC5-4BAE-B8BA-FD688B10E16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57326" y="3918091"/>
            <a:ext cx="2121848" cy="2722613"/>
          </a:xfrm>
          <a:prstGeom prst="rect">
            <a:avLst/>
          </a:prstGeom>
        </p:spPr>
      </p:pic>
      <p:pic>
        <p:nvPicPr>
          <p:cNvPr id="7" name="Picture 6" descr="Graphical user interface, website&#10;&#10;Description automatically generated">
            <a:hlinkClick r:id="rId3"/>
            <a:extLst>
              <a:ext uri="{FF2B5EF4-FFF2-40B4-BE49-F238E27FC236}">
                <a16:creationId xmlns:a16="http://schemas.microsoft.com/office/drawing/2014/main" id="{29A405CA-AF88-4325-9A59-78C2A3A35D0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76000" y="1005619"/>
            <a:ext cx="2121848" cy="2728609"/>
          </a:xfrm>
          <a:prstGeom prst="rect">
            <a:avLst/>
          </a:prstGeom>
        </p:spPr>
      </p:pic>
      <p:grpSp>
        <p:nvGrpSpPr>
          <p:cNvPr id="8" name="Group 7">
            <a:extLst>
              <a:ext uri="{FF2B5EF4-FFF2-40B4-BE49-F238E27FC236}">
                <a16:creationId xmlns:a16="http://schemas.microsoft.com/office/drawing/2014/main" id="{79ECC7BF-E9E5-4852-9147-7BF750DB66E2}"/>
              </a:ext>
            </a:extLst>
          </p:cNvPr>
          <p:cNvGrpSpPr/>
          <p:nvPr/>
        </p:nvGrpSpPr>
        <p:grpSpPr>
          <a:xfrm>
            <a:off x="869197" y="2796112"/>
            <a:ext cx="3766257" cy="1876231"/>
            <a:chOff x="2917371" y="2935860"/>
            <a:chExt cx="6585858" cy="3387469"/>
          </a:xfrm>
          <a:solidFill>
            <a:srgbClr val="FF0000"/>
          </a:solidFill>
        </p:grpSpPr>
        <p:sp>
          <p:nvSpPr>
            <p:cNvPr id="9" name="Explosion: 14 Points 8">
              <a:extLst>
                <a:ext uri="{FF2B5EF4-FFF2-40B4-BE49-F238E27FC236}">
                  <a16:creationId xmlns:a16="http://schemas.microsoft.com/office/drawing/2014/main" id="{B23D7C6C-4E64-41FB-8486-43CC489AEC20}"/>
                </a:ext>
              </a:extLst>
            </p:cNvPr>
            <p:cNvSpPr/>
            <p:nvPr/>
          </p:nvSpPr>
          <p:spPr>
            <a:xfrm>
              <a:off x="2917371" y="2935860"/>
              <a:ext cx="6585858" cy="3387469"/>
            </a:xfrm>
            <a:prstGeom prst="irregularSeal2">
              <a:avLst/>
            </a:prstGeom>
            <a:solidFill>
              <a:srgbClr val="FF616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B132F1A4-7ADA-4AB5-A9BA-B5C5817A33D5}"/>
                </a:ext>
              </a:extLst>
            </p:cNvPr>
            <p:cNvSpPr txBox="1"/>
            <p:nvPr/>
          </p:nvSpPr>
          <p:spPr>
            <a:xfrm rot="20690805">
              <a:off x="4209249" y="4170327"/>
              <a:ext cx="3436443" cy="1166928"/>
            </a:xfrm>
            <a:prstGeom prst="rect">
              <a:avLst/>
            </a:prstGeom>
            <a:solidFill>
              <a:srgbClr val="FF6161"/>
            </a:solidFill>
          </p:spPr>
          <p:txBody>
            <a:bodyPr wrap="square" rtlCol="0">
              <a:spAutoFit/>
            </a:bodyPr>
            <a:lstStyle/>
            <a:p>
              <a:r>
                <a:rPr lang="en-US" dirty="0"/>
                <a:t>IMPORTANT: Final Rule yet to come!</a:t>
              </a:r>
            </a:p>
          </p:txBody>
        </p:sp>
      </p:grpSp>
      <p:sp>
        <p:nvSpPr>
          <p:cNvPr id="4" name="TextBox 3">
            <a:extLst>
              <a:ext uri="{FF2B5EF4-FFF2-40B4-BE49-F238E27FC236}">
                <a16:creationId xmlns:a16="http://schemas.microsoft.com/office/drawing/2014/main" id="{2FC2C77A-5F97-4C11-948D-C58D7ED07DAC}"/>
              </a:ext>
            </a:extLst>
          </p:cNvPr>
          <p:cNvSpPr txBox="1"/>
          <p:nvPr/>
        </p:nvSpPr>
        <p:spPr>
          <a:xfrm>
            <a:off x="7227277" y="1554315"/>
            <a:ext cx="1851897" cy="1631216"/>
          </a:xfrm>
          <a:prstGeom prst="rect">
            <a:avLst/>
          </a:prstGeom>
          <a:noFill/>
        </p:spPr>
        <p:txBody>
          <a:bodyPr wrap="square" rtlCol="0">
            <a:spAutoFit/>
          </a:bodyPr>
          <a:lstStyle/>
          <a:p>
            <a:r>
              <a:rPr lang="en-US" sz="2000" dirty="0"/>
              <a:t>Funds must be obligated by Dec 31</a:t>
            </a:r>
            <a:r>
              <a:rPr lang="en-US" sz="2000"/>
              <a:t>, 2024 </a:t>
            </a:r>
            <a:r>
              <a:rPr lang="en-US" sz="2000" dirty="0"/>
              <a:t>and spent by Dec 31, 2026</a:t>
            </a:r>
          </a:p>
        </p:txBody>
      </p:sp>
    </p:spTree>
    <p:extLst>
      <p:ext uri="{BB962C8B-B14F-4D97-AF65-F5344CB8AC3E}">
        <p14:creationId xmlns:p14="http://schemas.microsoft.com/office/powerpoint/2010/main" val="1743942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Graphic 16">
            <a:extLst>
              <a:ext uri="{FF2B5EF4-FFF2-40B4-BE49-F238E27FC236}">
                <a16:creationId xmlns:a16="http://schemas.microsoft.com/office/drawing/2014/main" id="{E9D968AD-6197-418D-802E-BE1ACA319B3E}"/>
              </a:ext>
            </a:extLst>
          </p:cNvPr>
          <p:cNvPicPr>
            <a:picLocks noChangeAspect="1"/>
          </p:cNvPicPr>
          <p:nvPr/>
        </p:nvPicPr>
        <p:blipFill>
          <a:blip r:embed="rId3">
            <a:alphaModFix amt="21000"/>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78115" y="1427855"/>
            <a:ext cx="5946689" cy="3951418"/>
          </a:xfrm>
          <a:prstGeom prst="rect">
            <a:avLst/>
          </a:prstGeom>
        </p:spPr>
      </p:pic>
      <p:sp>
        <p:nvSpPr>
          <p:cNvPr id="14" name="Content Placeholder 2">
            <a:extLst>
              <a:ext uri="{FF2B5EF4-FFF2-40B4-BE49-F238E27FC236}">
                <a16:creationId xmlns:a16="http://schemas.microsoft.com/office/drawing/2014/main" id="{BCBACAE5-7947-4951-B1CE-77B43B1688DC}"/>
              </a:ext>
            </a:extLst>
          </p:cNvPr>
          <p:cNvSpPr txBox="1">
            <a:spLocks/>
          </p:cNvSpPr>
          <p:nvPr/>
        </p:nvSpPr>
        <p:spPr>
          <a:xfrm>
            <a:off x="394045" y="342900"/>
            <a:ext cx="8371840" cy="61640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Drinking Water SRF eligible projects:</a:t>
            </a:r>
          </a:p>
          <a:p>
            <a:pPr lvl="1"/>
            <a:r>
              <a:rPr lang="en-US" dirty="0"/>
              <a:t>Treatment</a:t>
            </a:r>
          </a:p>
          <a:p>
            <a:pPr lvl="1"/>
            <a:r>
              <a:rPr lang="en-US" dirty="0"/>
              <a:t>Transmission and distribution</a:t>
            </a:r>
          </a:p>
          <a:p>
            <a:pPr lvl="1"/>
            <a:r>
              <a:rPr lang="en-US" dirty="0"/>
              <a:t>Source (raw water intakes, wells, alternative supply)</a:t>
            </a:r>
          </a:p>
          <a:p>
            <a:pPr lvl="1"/>
            <a:r>
              <a:rPr lang="en-US" dirty="0"/>
              <a:t>Storage</a:t>
            </a:r>
          </a:p>
          <a:p>
            <a:pPr lvl="1"/>
            <a:r>
              <a:rPr lang="en-US" dirty="0"/>
              <a:t>Consolidation</a:t>
            </a:r>
          </a:p>
          <a:p>
            <a:pPr lvl="1"/>
            <a:r>
              <a:rPr lang="en-US" dirty="0"/>
              <a:t>Creation of a new system to address public health problems with serious risks caused by unsafe drinking water OR to create a new regional community water system to eliminate individual systems with technical, managerial and financial difficulties</a:t>
            </a:r>
          </a:p>
          <a:p>
            <a:pPr marL="457200" lvl="1" indent="0">
              <a:buNone/>
            </a:pPr>
            <a:endParaRPr lang="en-US" dirty="0"/>
          </a:p>
          <a:p>
            <a:pPr marL="457200" lvl="1" indent="0">
              <a:buNone/>
            </a:pPr>
            <a:endParaRPr lang="en-US" dirty="0"/>
          </a:p>
        </p:txBody>
      </p:sp>
      <p:sp>
        <p:nvSpPr>
          <p:cNvPr id="5" name="Content Placeholder 2">
            <a:extLst>
              <a:ext uri="{FF2B5EF4-FFF2-40B4-BE49-F238E27FC236}">
                <a16:creationId xmlns:a16="http://schemas.microsoft.com/office/drawing/2014/main" id="{D12B179C-D440-4388-8CD8-772672776BB2}"/>
              </a:ext>
            </a:extLst>
          </p:cNvPr>
          <p:cNvSpPr>
            <a:spLocks noGrp="1"/>
          </p:cNvSpPr>
          <p:nvPr>
            <p:ph sz="half" idx="1"/>
          </p:nvPr>
        </p:nvSpPr>
        <p:spPr>
          <a:xfrm>
            <a:off x="838200" y="1825625"/>
            <a:ext cx="2663687" cy="4351338"/>
          </a:xfrm>
        </p:spPr>
        <p:txBody>
          <a:bodyPr vert="horz" lIns="91440" tIns="45720" rIns="91440" bIns="45720" rtlCol="0" anchor="t">
            <a:normAutofit/>
          </a:bodyPr>
          <a:lstStyle/>
          <a:p>
            <a:endParaRPr lang="en-US" dirty="0">
              <a:cs typeface="Calibri"/>
            </a:endParaRPr>
          </a:p>
          <a:p>
            <a:endParaRPr lang="en-US" dirty="0">
              <a:cs typeface="Calibri"/>
            </a:endParaRPr>
          </a:p>
        </p:txBody>
      </p:sp>
      <p:pic>
        <p:nvPicPr>
          <p:cNvPr id="8" name="Picture 7" descr="Graphical user interface, website&#10;&#10;Description automatically generated">
            <a:hlinkClick r:id="rId5"/>
            <a:extLst>
              <a:ext uri="{FF2B5EF4-FFF2-40B4-BE49-F238E27FC236}">
                <a16:creationId xmlns:a16="http://schemas.microsoft.com/office/drawing/2014/main" id="{A16984A1-1818-4E6D-BCAF-6D078D496B0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68959" y="4159299"/>
            <a:ext cx="1897376" cy="2439947"/>
          </a:xfrm>
          <a:prstGeom prst="rect">
            <a:avLst/>
          </a:prstGeom>
        </p:spPr>
      </p:pic>
    </p:spTree>
    <p:extLst>
      <p:ext uri="{BB962C8B-B14F-4D97-AF65-F5344CB8AC3E}">
        <p14:creationId xmlns:p14="http://schemas.microsoft.com/office/powerpoint/2010/main" val="2498612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Graphic 16">
            <a:extLst>
              <a:ext uri="{FF2B5EF4-FFF2-40B4-BE49-F238E27FC236}">
                <a16:creationId xmlns:a16="http://schemas.microsoft.com/office/drawing/2014/main" id="{E9D968AD-6197-418D-802E-BE1ACA319B3E}"/>
              </a:ext>
            </a:extLst>
          </p:cNvPr>
          <p:cNvPicPr>
            <a:picLocks noChangeAspect="1"/>
          </p:cNvPicPr>
          <p:nvPr/>
        </p:nvPicPr>
        <p:blipFill>
          <a:blip r:embed="rId3">
            <a:alphaModFix amt="21000"/>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78115" y="1427855"/>
            <a:ext cx="5946689" cy="3951418"/>
          </a:xfrm>
          <a:prstGeom prst="rect">
            <a:avLst/>
          </a:prstGeom>
        </p:spPr>
      </p:pic>
      <p:sp>
        <p:nvSpPr>
          <p:cNvPr id="5" name="Content Placeholder 2">
            <a:extLst>
              <a:ext uri="{FF2B5EF4-FFF2-40B4-BE49-F238E27FC236}">
                <a16:creationId xmlns:a16="http://schemas.microsoft.com/office/drawing/2014/main" id="{D12B179C-D440-4388-8CD8-772672776BB2}"/>
              </a:ext>
            </a:extLst>
          </p:cNvPr>
          <p:cNvSpPr>
            <a:spLocks noGrp="1"/>
          </p:cNvSpPr>
          <p:nvPr>
            <p:ph sz="half" idx="1"/>
          </p:nvPr>
        </p:nvSpPr>
        <p:spPr>
          <a:xfrm>
            <a:off x="838200" y="1825625"/>
            <a:ext cx="2663687" cy="4351338"/>
          </a:xfrm>
        </p:spPr>
        <p:txBody>
          <a:bodyPr vert="horz" lIns="91440" tIns="45720" rIns="91440" bIns="45720" rtlCol="0" anchor="t">
            <a:normAutofit/>
          </a:bodyPr>
          <a:lstStyle/>
          <a:p>
            <a:endParaRPr lang="en-US" dirty="0">
              <a:cs typeface="Calibri"/>
            </a:endParaRPr>
          </a:p>
          <a:p>
            <a:endParaRPr lang="en-US" dirty="0">
              <a:cs typeface="Calibri"/>
            </a:endParaRPr>
          </a:p>
        </p:txBody>
      </p:sp>
      <p:sp>
        <p:nvSpPr>
          <p:cNvPr id="14" name="Content Placeholder 2">
            <a:extLst>
              <a:ext uri="{FF2B5EF4-FFF2-40B4-BE49-F238E27FC236}">
                <a16:creationId xmlns:a16="http://schemas.microsoft.com/office/drawing/2014/main" id="{BCBACAE5-7947-4951-B1CE-77B43B1688DC}"/>
              </a:ext>
            </a:extLst>
          </p:cNvPr>
          <p:cNvSpPr txBox="1">
            <a:spLocks/>
          </p:cNvSpPr>
          <p:nvPr/>
        </p:nvSpPr>
        <p:spPr>
          <a:xfrm>
            <a:off x="378115" y="359230"/>
            <a:ext cx="8371840" cy="622118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Clean Water SRF eligible projects:</a:t>
            </a:r>
          </a:p>
          <a:p>
            <a:pPr lvl="1"/>
            <a:r>
              <a:rPr lang="en-US" dirty="0"/>
              <a:t>Centralized wastewater treatment</a:t>
            </a:r>
          </a:p>
          <a:p>
            <a:pPr lvl="1"/>
            <a:r>
              <a:rPr lang="en-US" dirty="0"/>
              <a:t>Energy conservation</a:t>
            </a:r>
          </a:p>
          <a:p>
            <a:pPr lvl="1"/>
            <a:r>
              <a:rPr lang="en-US" dirty="0"/>
              <a:t>Water conservation</a:t>
            </a:r>
          </a:p>
          <a:p>
            <a:pPr lvl="1"/>
            <a:r>
              <a:rPr lang="en-US" dirty="0"/>
              <a:t>Stormwater</a:t>
            </a:r>
          </a:p>
          <a:p>
            <a:pPr lvl="1"/>
            <a:r>
              <a:rPr lang="en-US" dirty="0"/>
              <a:t>Agricultural Best Management Practices</a:t>
            </a:r>
          </a:p>
          <a:p>
            <a:pPr lvl="1"/>
            <a:r>
              <a:rPr lang="en-US" dirty="0"/>
              <a:t>Decentralized Wastewater treatment</a:t>
            </a:r>
          </a:p>
          <a:p>
            <a:pPr lvl="1"/>
            <a:r>
              <a:rPr lang="en-US" dirty="0"/>
              <a:t>Resource Extraction</a:t>
            </a:r>
          </a:p>
          <a:p>
            <a:pPr lvl="1"/>
            <a:r>
              <a:rPr lang="en-US" dirty="0"/>
              <a:t>Contaminated Sites</a:t>
            </a:r>
          </a:p>
          <a:p>
            <a:pPr lvl="1"/>
            <a:r>
              <a:rPr lang="en-US" dirty="0"/>
              <a:t>Landfills</a:t>
            </a:r>
          </a:p>
          <a:p>
            <a:pPr lvl="1"/>
            <a:r>
              <a:rPr lang="en-US" dirty="0"/>
              <a:t>Habitat Protection and restoration</a:t>
            </a:r>
          </a:p>
          <a:p>
            <a:pPr lvl="1"/>
            <a:r>
              <a:rPr lang="en-US" dirty="0"/>
              <a:t>Silviculture</a:t>
            </a:r>
          </a:p>
          <a:p>
            <a:pPr lvl="1"/>
            <a:r>
              <a:rPr lang="en-US" dirty="0"/>
              <a:t>Desalination</a:t>
            </a:r>
          </a:p>
          <a:p>
            <a:pPr lvl="1"/>
            <a:r>
              <a:rPr lang="en-US" dirty="0"/>
              <a:t>Groundwater Protection and Restoration</a:t>
            </a:r>
          </a:p>
          <a:p>
            <a:pPr lvl="1"/>
            <a:r>
              <a:rPr lang="en-US" dirty="0"/>
              <a:t>Surface Water Protection and Restoration</a:t>
            </a:r>
          </a:p>
          <a:p>
            <a:pPr lvl="1"/>
            <a:r>
              <a:rPr lang="en-US" dirty="0"/>
              <a:t>Planning/Assessment </a:t>
            </a:r>
          </a:p>
          <a:p>
            <a:pPr lvl="1"/>
            <a:endParaRPr lang="en-US" dirty="0"/>
          </a:p>
          <a:p>
            <a:pPr lvl="2"/>
            <a:endParaRPr lang="en-US" dirty="0"/>
          </a:p>
        </p:txBody>
      </p:sp>
      <p:pic>
        <p:nvPicPr>
          <p:cNvPr id="8" name="Picture 7" descr="A picture containing text, grass, nature, pond&#10;&#10;Description automatically generated">
            <a:hlinkClick r:id="rId5"/>
            <a:extLst>
              <a:ext uri="{FF2B5EF4-FFF2-40B4-BE49-F238E27FC236}">
                <a16:creationId xmlns:a16="http://schemas.microsoft.com/office/drawing/2014/main" id="{5BDF6445-466F-43CB-9477-37737207C46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76455" y="1825625"/>
            <a:ext cx="2121848" cy="2722613"/>
          </a:xfrm>
          <a:prstGeom prst="rect">
            <a:avLst/>
          </a:prstGeom>
        </p:spPr>
      </p:pic>
    </p:spTree>
    <p:extLst>
      <p:ext uri="{BB962C8B-B14F-4D97-AF65-F5344CB8AC3E}">
        <p14:creationId xmlns:p14="http://schemas.microsoft.com/office/powerpoint/2010/main" val="584432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Graphic 16">
            <a:extLst>
              <a:ext uri="{FF2B5EF4-FFF2-40B4-BE49-F238E27FC236}">
                <a16:creationId xmlns:a16="http://schemas.microsoft.com/office/drawing/2014/main" id="{E9D968AD-6197-418D-802E-BE1ACA319B3E}"/>
              </a:ext>
            </a:extLst>
          </p:cNvPr>
          <p:cNvPicPr>
            <a:picLocks noChangeAspect="1"/>
          </p:cNvPicPr>
          <p:nvPr/>
        </p:nvPicPr>
        <p:blipFill>
          <a:blip r:embed="rId3">
            <a:alphaModFix amt="23000"/>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78115" y="1427855"/>
            <a:ext cx="5946689" cy="3951418"/>
          </a:xfrm>
          <a:prstGeom prst="rect">
            <a:avLst/>
          </a:prstGeom>
        </p:spPr>
      </p:pic>
      <p:sp>
        <p:nvSpPr>
          <p:cNvPr id="2" name="Title 1">
            <a:extLst>
              <a:ext uri="{FF2B5EF4-FFF2-40B4-BE49-F238E27FC236}">
                <a16:creationId xmlns:a16="http://schemas.microsoft.com/office/drawing/2014/main" id="{629A29F1-C90A-4F07-9023-248EB8CC336E}"/>
              </a:ext>
            </a:extLst>
          </p:cNvPr>
          <p:cNvSpPr>
            <a:spLocks noGrp="1"/>
          </p:cNvSpPr>
          <p:nvPr>
            <p:ph type="title"/>
          </p:nvPr>
        </p:nvSpPr>
        <p:spPr>
          <a:xfrm>
            <a:off x="628650" y="-98168"/>
            <a:ext cx="7926070" cy="1163350"/>
          </a:xfrm>
        </p:spPr>
        <p:txBody>
          <a:bodyPr/>
          <a:lstStyle/>
          <a:p>
            <a:r>
              <a:rPr lang="en-US" dirty="0"/>
              <a:t>Fiscal Recovery Funds (ARPA)</a:t>
            </a:r>
          </a:p>
        </p:txBody>
      </p:sp>
      <p:sp>
        <p:nvSpPr>
          <p:cNvPr id="5" name="Content Placeholder 2">
            <a:extLst>
              <a:ext uri="{FF2B5EF4-FFF2-40B4-BE49-F238E27FC236}">
                <a16:creationId xmlns:a16="http://schemas.microsoft.com/office/drawing/2014/main" id="{D12B179C-D440-4388-8CD8-772672776BB2}"/>
              </a:ext>
            </a:extLst>
          </p:cNvPr>
          <p:cNvSpPr>
            <a:spLocks noGrp="1"/>
          </p:cNvSpPr>
          <p:nvPr>
            <p:ph sz="half" idx="1"/>
          </p:nvPr>
        </p:nvSpPr>
        <p:spPr>
          <a:xfrm>
            <a:off x="838200" y="1825625"/>
            <a:ext cx="2663687" cy="4351338"/>
          </a:xfrm>
        </p:spPr>
        <p:txBody>
          <a:bodyPr vert="horz" lIns="91440" tIns="45720" rIns="91440" bIns="45720" rtlCol="0" anchor="t">
            <a:normAutofit/>
          </a:bodyPr>
          <a:lstStyle/>
          <a:p>
            <a:endParaRPr lang="en-US" dirty="0">
              <a:cs typeface="Calibri"/>
            </a:endParaRPr>
          </a:p>
          <a:p>
            <a:endParaRPr lang="en-US" dirty="0">
              <a:cs typeface="Calibri"/>
            </a:endParaRPr>
          </a:p>
        </p:txBody>
      </p:sp>
      <p:sp>
        <p:nvSpPr>
          <p:cNvPr id="14" name="Content Placeholder 2">
            <a:extLst>
              <a:ext uri="{FF2B5EF4-FFF2-40B4-BE49-F238E27FC236}">
                <a16:creationId xmlns:a16="http://schemas.microsoft.com/office/drawing/2014/main" id="{BCBACAE5-7947-4951-B1CE-77B43B1688DC}"/>
              </a:ext>
            </a:extLst>
          </p:cNvPr>
          <p:cNvSpPr txBox="1">
            <a:spLocks/>
          </p:cNvSpPr>
          <p:nvPr/>
        </p:nvSpPr>
        <p:spPr>
          <a:xfrm>
            <a:off x="378115" y="841471"/>
            <a:ext cx="8371840" cy="57030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Ineligible uses</a:t>
            </a:r>
          </a:p>
          <a:p>
            <a:pPr lvl="1"/>
            <a:r>
              <a:rPr lang="en-US" b="1" dirty="0">
                <a:solidFill>
                  <a:schemeClr val="accent2"/>
                </a:solidFill>
              </a:rPr>
              <a:t>Debt payments/refinance</a:t>
            </a:r>
          </a:p>
          <a:p>
            <a:pPr lvl="1"/>
            <a:r>
              <a:rPr lang="en-US" b="1" dirty="0">
                <a:solidFill>
                  <a:schemeClr val="accent2"/>
                </a:solidFill>
              </a:rPr>
              <a:t>Contribute to reserves (or “rainy day” fund)</a:t>
            </a:r>
          </a:p>
          <a:p>
            <a:pPr lvl="1"/>
            <a:r>
              <a:rPr lang="en-US" b="1" dirty="0">
                <a:solidFill>
                  <a:schemeClr val="accent2"/>
                </a:solidFill>
              </a:rPr>
              <a:t>As a non-Federal match for other Federal funds, included SRF grants </a:t>
            </a:r>
          </a:p>
          <a:p>
            <a:pPr lvl="1"/>
            <a:r>
              <a:rPr lang="en-US" b="1" dirty="0">
                <a:solidFill>
                  <a:schemeClr val="accent2"/>
                </a:solidFill>
              </a:rPr>
              <a:t>Day to day operating expenses</a:t>
            </a:r>
          </a:p>
          <a:p>
            <a:pPr lvl="1"/>
            <a:r>
              <a:rPr lang="en-US" b="1" dirty="0">
                <a:solidFill>
                  <a:schemeClr val="accent2"/>
                </a:solidFill>
              </a:rPr>
              <a:t>Drinking water system growth that may not materialize (See section 3.4.1, page 14, </a:t>
            </a:r>
            <a:r>
              <a:rPr lang="en-US" b="1" dirty="0">
                <a:solidFill>
                  <a:schemeClr val="accent2"/>
                </a:solidFill>
                <a:hlinkClick r:id="rId5"/>
              </a:rPr>
              <a:t>DWSRF handbook</a:t>
            </a:r>
            <a:r>
              <a:rPr lang="en-US" b="1" dirty="0">
                <a:solidFill>
                  <a:schemeClr val="accent2"/>
                </a:solidFill>
              </a:rPr>
              <a:t>)</a:t>
            </a:r>
          </a:p>
          <a:p>
            <a:pPr lvl="2"/>
            <a:endParaRPr lang="en-US" dirty="0"/>
          </a:p>
        </p:txBody>
      </p:sp>
    </p:spTree>
    <p:extLst>
      <p:ext uri="{BB962C8B-B14F-4D97-AF65-F5344CB8AC3E}">
        <p14:creationId xmlns:p14="http://schemas.microsoft.com/office/powerpoint/2010/main" val="2806373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Graphic 16">
            <a:extLst>
              <a:ext uri="{FF2B5EF4-FFF2-40B4-BE49-F238E27FC236}">
                <a16:creationId xmlns:a16="http://schemas.microsoft.com/office/drawing/2014/main" id="{E9D968AD-6197-418D-802E-BE1ACA319B3E}"/>
              </a:ext>
            </a:extLst>
          </p:cNvPr>
          <p:cNvPicPr>
            <a:picLocks noChangeAspect="1"/>
          </p:cNvPicPr>
          <p:nvPr/>
        </p:nvPicPr>
        <p:blipFill>
          <a:blip r:embed="rId3">
            <a:alphaModFix amt="19000"/>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96605" y="1453291"/>
            <a:ext cx="5946689" cy="3951418"/>
          </a:xfrm>
          <a:prstGeom prst="rect">
            <a:avLst/>
          </a:prstGeom>
        </p:spPr>
      </p:pic>
      <p:sp>
        <p:nvSpPr>
          <p:cNvPr id="2" name="Title 1">
            <a:extLst>
              <a:ext uri="{FF2B5EF4-FFF2-40B4-BE49-F238E27FC236}">
                <a16:creationId xmlns:a16="http://schemas.microsoft.com/office/drawing/2014/main" id="{629A29F1-C90A-4F07-9023-248EB8CC336E}"/>
              </a:ext>
            </a:extLst>
          </p:cNvPr>
          <p:cNvSpPr>
            <a:spLocks noGrp="1"/>
          </p:cNvSpPr>
          <p:nvPr>
            <p:ph type="title"/>
          </p:nvPr>
        </p:nvSpPr>
        <p:spPr>
          <a:xfrm>
            <a:off x="628650" y="-98168"/>
            <a:ext cx="7926070" cy="1163350"/>
          </a:xfrm>
        </p:spPr>
        <p:txBody>
          <a:bodyPr/>
          <a:lstStyle/>
          <a:p>
            <a:r>
              <a:rPr lang="en-US" dirty="0"/>
              <a:t>Other FAQs</a:t>
            </a:r>
          </a:p>
        </p:txBody>
      </p:sp>
      <p:sp>
        <p:nvSpPr>
          <p:cNvPr id="5" name="Content Placeholder 2">
            <a:extLst>
              <a:ext uri="{FF2B5EF4-FFF2-40B4-BE49-F238E27FC236}">
                <a16:creationId xmlns:a16="http://schemas.microsoft.com/office/drawing/2014/main" id="{D12B179C-D440-4388-8CD8-772672776BB2}"/>
              </a:ext>
            </a:extLst>
          </p:cNvPr>
          <p:cNvSpPr>
            <a:spLocks noGrp="1"/>
          </p:cNvSpPr>
          <p:nvPr>
            <p:ph sz="half" idx="1"/>
          </p:nvPr>
        </p:nvSpPr>
        <p:spPr>
          <a:xfrm>
            <a:off x="838200" y="1825625"/>
            <a:ext cx="2663687" cy="4351338"/>
          </a:xfrm>
        </p:spPr>
        <p:txBody>
          <a:bodyPr vert="horz" lIns="91440" tIns="45720" rIns="91440" bIns="45720" rtlCol="0" anchor="t">
            <a:normAutofit/>
          </a:bodyPr>
          <a:lstStyle/>
          <a:p>
            <a:endParaRPr lang="en-US" dirty="0">
              <a:cs typeface="Calibri"/>
            </a:endParaRPr>
          </a:p>
          <a:p>
            <a:endParaRPr lang="en-US" dirty="0">
              <a:cs typeface="Calibri"/>
            </a:endParaRPr>
          </a:p>
        </p:txBody>
      </p:sp>
      <p:sp>
        <p:nvSpPr>
          <p:cNvPr id="14" name="Content Placeholder 2">
            <a:extLst>
              <a:ext uri="{FF2B5EF4-FFF2-40B4-BE49-F238E27FC236}">
                <a16:creationId xmlns:a16="http://schemas.microsoft.com/office/drawing/2014/main" id="{BCBACAE5-7947-4951-B1CE-77B43B1688DC}"/>
              </a:ext>
            </a:extLst>
          </p:cNvPr>
          <p:cNvSpPr txBox="1">
            <a:spLocks/>
          </p:cNvSpPr>
          <p:nvPr/>
        </p:nvSpPr>
        <p:spPr>
          <a:xfrm>
            <a:off x="378115" y="841471"/>
            <a:ext cx="8371840" cy="57030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Can a utility combine an eligible project with another one? </a:t>
            </a:r>
          </a:p>
          <a:p>
            <a:pPr lvl="1"/>
            <a:r>
              <a:rPr lang="en-US" dirty="0"/>
              <a:t>Yes, but the utility can only spend FRF/ARP money on the portion of the project that is eligible </a:t>
            </a:r>
          </a:p>
          <a:p>
            <a:pPr lvl="1"/>
            <a:endParaRPr lang="en-US" dirty="0"/>
          </a:p>
          <a:p>
            <a:pPr marL="457200" lvl="1" indent="0">
              <a:buNone/>
            </a:pPr>
            <a:endParaRPr lang="en-US" dirty="0"/>
          </a:p>
          <a:p>
            <a:r>
              <a:rPr lang="en-US" dirty="0"/>
              <a:t>Can a utility complete a (</a:t>
            </a:r>
            <a:r>
              <a:rPr lang="en-US" u="sng" dirty="0"/>
              <a:t>fill in the blank</a:t>
            </a:r>
            <a:r>
              <a:rPr lang="en-US" dirty="0"/>
              <a:t>) stormwater project? </a:t>
            </a:r>
          </a:p>
          <a:p>
            <a:pPr lvl="1"/>
            <a:r>
              <a:rPr lang="en-US" dirty="0"/>
              <a:t>Assess the project with the CWSRF guidelines:</a:t>
            </a:r>
          </a:p>
          <a:p>
            <a:pPr lvl="2"/>
            <a:r>
              <a:rPr lang="en-US" dirty="0"/>
              <a:t>Stormwater projects must have a water quality benefit. </a:t>
            </a:r>
          </a:p>
          <a:p>
            <a:pPr lvl="2"/>
            <a:r>
              <a:rPr lang="en-US" dirty="0"/>
              <a:t>Page 13, </a:t>
            </a:r>
            <a:r>
              <a:rPr lang="en-US" dirty="0">
                <a:hlinkClick r:id="rId5"/>
              </a:rPr>
              <a:t>CWSRF handbook</a:t>
            </a:r>
            <a:endParaRPr lang="en-US" dirty="0"/>
          </a:p>
          <a:p>
            <a:pPr marL="457200" lvl="1" indent="0">
              <a:buNone/>
            </a:pPr>
            <a:endParaRPr lang="en-US" dirty="0"/>
          </a:p>
        </p:txBody>
      </p:sp>
    </p:spTree>
    <p:extLst>
      <p:ext uri="{BB962C8B-B14F-4D97-AF65-F5344CB8AC3E}">
        <p14:creationId xmlns:p14="http://schemas.microsoft.com/office/powerpoint/2010/main" val="386443258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498</TotalTime>
  <Words>1058</Words>
  <Application>Microsoft Office PowerPoint</Application>
  <PresentationFormat>On-screen Show (4:3)</PresentationFormat>
  <Paragraphs>125</Paragraphs>
  <Slides>12</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ARPA Local Fiscal Recover Funds expenditures on Water/Wastewater/ Stormwater infrastructure</vt:lpstr>
      <vt:lpstr>Fiscal Recovery Funds (ARPA)</vt:lpstr>
      <vt:lpstr>ARP/FRF Allowable Expenditures</vt:lpstr>
      <vt:lpstr>PowerPoint Presentation</vt:lpstr>
      <vt:lpstr>Fiscal Recovery Funds (FRF/ARPA)</vt:lpstr>
      <vt:lpstr>PowerPoint Presentation</vt:lpstr>
      <vt:lpstr>PowerPoint Presentation</vt:lpstr>
      <vt:lpstr>Fiscal Recovery Funds (ARPA)</vt:lpstr>
      <vt:lpstr>Other FAQs</vt:lpstr>
      <vt:lpstr>Other FAQs</vt:lpstr>
      <vt:lpstr>Other FAQs</vt:lpstr>
      <vt:lpstr>IMPORTANT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Mullins, Elsemarie deVries</dc:creator>
  <cp:lastModifiedBy>Jack Cassidy</cp:lastModifiedBy>
  <cp:revision>20</cp:revision>
  <dcterms:created xsi:type="dcterms:W3CDTF">2021-09-08T18:06:58Z</dcterms:created>
  <dcterms:modified xsi:type="dcterms:W3CDTF">2021-09-15T20:53:21Z</dcterms:modified>
</cp:coreProperties>
</file>