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59" r:id="rId6"/>
    <p:sldId id="258" r:id="rId7"/>
    <p:sldId id="257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3"/>
    <a:srgbClr val="DDEFF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9E91-D976-45B8-9A42-E5FE25C08BA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A6DC-11A7-4D42-BEBD-35FB66DA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A6DC-11A7-4D42-BEBD-35FB66DA6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A6DC-11A7-4D42-BEBD-35FB66DA6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179" y="3029991"/>
            <a:ext cx="9144000" cy="182578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179" y="50657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8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0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46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46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6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43685" y="7303468"/>
            <a:ext cx="5242035" cy="573577"/>
          </a:xfrm>
          <a:prstGeom prst="rect">
            <a:avLst/>
          </a:prstGeom>
          <a:noFill/>
          <a:ln w="3175">
            <a:solidFill>
              <a:srgbClr val="003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83" y="1182979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3" y="2643479"/>
            <a:ext cx="10515600" cy="4014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" y="218325"/>
            <a:ext cx="2645228" cy="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14" y="156625"/>
            <a:ext cx="1918607" cy="7027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15686" y="970142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949918" y="317076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37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37" y="11708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37" y="40505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178010"/>
            <a:ext cx="2645228" cy="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116310"/>
            <a:ext cx="1918607" cy="7027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58536" y="957826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996558" y="2767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73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4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4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4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46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19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46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1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8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p.nclm.org/" TargetMode="External"/><Relationship Id="rId2" Type="http://schemas.openxmlformats.org/officeDocument/2006/relationships/hyperlink" Target="https://www.nctreasurer.com/links/state-and-local-government-finance/local-government-covid-19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nons.sog.unc.edu/" TargetMode="External"/><Relationship Id="rId5" Type="http://schemas.openxmlformats.org/officeDocument/2006/relationships/hyperlink" Target="https://www.ncacc.org/services-for-counties/disaster-preparedness-and-recovery/covid-19-information/american-rescue-plan/" TargetMode="External"/><Relationship Id="rId4" Type="http://schemas.openxmlformats.org/officeDocument/2006/relationships/hyperlink" Target="https://www.nc.gov/agencies/pandemic-recovery-office/american-rescue-plan-act-information-and-resour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LGFD@nctreasurer.com" TargetMode="External"/><Relationship Id="rId2" Type="http://schemas.openxmlformats.org/officeDocument/2006/relationships/hyperlink" Target="mailto:Sharon.Edmundson@nctreasure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RESCUE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LGC GUIDANCE</a:t>
            </a:r>
          </a:p>
          <a:p>
            <a:r>
              <a:rPr lang="en-US" dirty="0"/>
              <a:t>Sharon Edmundson</a:t>
            </a:r>
          </a:p>
          <a:p>
            <a:r>
              <a:rPr lang="en-US" dirty="0"/>
              <a:t>Deputy Treasurer, SLGFD</a:t>
            </a:r>
          </a:p>
        </p:txBody>
      </p:sp>
    </p:spTree>
    <p:extLst>
      <p:ext uri="{BB962C8B-B14F-4D97-AF65-F5344CB8AC3E}">
        <p14:creationId xmlns:p14="http://schemas.microsoft.com/office/powerpoint/2010/main" val="25620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4039-D0C8-49C8-9640-94E97487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Audit Requirements for ARPA funds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9379-F4B8-42E4-AEE6-B9E837E8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324100"/>
            <a:ext cx="10515600" cy="4333503"/>
          </a:xfrm>
        </p:spPr>
        <p:txBody>
          <a:bodyPr/>
          <a:lstStyle/>
          <a:p>
            <a:r>
              <a:rPr lang="en-US" sz="3200" dirty="0"/>
              <a:t>Yellow Book requirements may be problematic for small governments that do not normally fall under Yellow Book standards; auditors are more limited as to non-audit services they can provide for a Yellow Book audit</a:t>
            </a:r>
          </a:p>
          <a:p>
            <a:r>
              <a:rPr lang="en-US" sz="3200" dirty="0"/>
              <a:t>Local staff should confer with independent auditors to determine if changes need to be made</a:t>
            </a:r>
          </a:p>
          <a:p>
            <a:r>
              <a:rPr lang="en-US" sz="3200" dirty="0"/>
              <a:t>If your audit requirements will expand for 2021 be prepared for your auditor to request a fee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2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E98-7F8E-422E-B7D6-50F48081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for ARPA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A970-11DF-46B5-A203-16998AA9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ARPA funds </a:t>
            </a:r>
            <a:r>
              <a:rPr lang="en-US" sz="3200" b="1" u="sng" dirty="0"/>
              <a:t>must be appropriated before they are obligated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Units that intend to obligate any of these funds on or before June 30, 2021, must amend their 2021 budgets to include the funds.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Units that do not plan to obligate these funds on or before June 30, 2021, can likely get by without amending their 2021 budgets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3DF7-7045-4B06-8960-D158420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for ARPA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E2C2-1894-420A-92BA-515E7B87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want to consider budgeting funds in a Grant Ordinance, allowed by G.S. 159-13.2,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Established for a grant that covers both capital and operating funding for the life of the 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budget in a capital project fund if intend to use for that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careful about putting funds in a capital reserve fund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units that are receiving ARPA funds must ensure that the funds are included a budget in the year(s) they will be obligated. Budgets must be in place before the funds are obligated!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5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7B8E-4A9F-482F-BC6A-A6CF3E0B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8337-F9C6-46B4-AD26-36E38CB8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Easier to say what cannot happen with ARPA dollars</a:t>
            </a:r>
          </a:p>
          <a:p>
            <a:pPr lvl="1"/>
            <a:r>
              <a:rPr lang="en-US" sz="3600" dirty="0"/>
              <a:t>Can’t use to build reserves</a:t>
            </a:r>
          </a:p>
          <a:p>
            <a:pPr lvl="1"/>
            <a:r>
              <a:rPr lang="en-US" sz="3600" dirty="0"/>
              <a:t>Can’t use to fund pension liabilities</a:t>
            </a:r>
          </a:p>
          <a:p>
            <a:pPr lvl="1"/>
            <a:r>
              <a:rPr lang="en-US" sz="3600" dirty="0"/>
              <a:t>Can’t be used to offset a loss in tax revenue as a result of a change in law, regulation, or administrative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0E65-C07E-47C2-A75A-1A87C1E0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A78F-5DBE-4FBA-B50C-5A3859417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Support public health expenditures </a:t>
            </a:r>
            <a:r>
              <a:rPr lang="en-US" dirty="0"/>
              <a:t>– COVID-19 mitigation efforts, medical expenses, behavioral healthcare, and certain public health and safety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Address negative economic impacts caused by the public health emergency </a:t>
            </a:r>
            <a:r>
              <a:rPr lang="en-US" dirty="0"/>
              <a:t>- including economic harms to workers, households, small businesses, impacted industries, and the public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Replace lost public sector revenue </a:t>
            </a:r>
            <a:r>
              <a:rPr lang="en-US" dirty="0"/>
              <a:t>- using this funding to provide government services to the extent of the reduction in revenue experienced </a:t>
            </a:r>
            <a:r>
              <a:rPr lang="en-US" u="sng" dirty="0"/>
              <a:t>due to the pandemic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4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C79C-D19B-411D-8726-795AB2B6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ABFB-7C40-4862-9E20-73E75F84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Provide premium pay for essential workers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offer additional support to those who have and will bear the greatest health risks because of their service in critical infrastructure sectors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Invest in water, sewer, and broadband infrastructure </a:t>
            </a:r>
            <a:r>
              <a:rPr lang="en-US" dirty="0"/>
              <a:t>- making necessary investments to improve access to clean drinking water, support vital wastewater and stormwater infrastructure, and to expand access to broadband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3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516-7B80-4E8D-A9EC-3FC5AFA7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State Spend its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796B-02C8-4AF3-82D4-0B41E59C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362200"/>
            <a:ext cx="10515600" cy="4295403"/>
          </a:xfrm>
        </p:spPr>
        <p:txBody>
          <a:bodyPr>
            <a:noAutofit/>
          </a:bodyPr>
          <a:lstStyle/>
          <a:p>
            <a:r>
              <a:rPr lang="en-US" sz="3200" dirty="0"/>
              <a:t>Governor Cooper has proposed the following:</a:t>
            </a:r>
          </a:p>
          <a:p>
            <a:pPr lvl="1"/>
            <a:r>
              <a:rPr lang="en-US" sz="3200" dirty="0"/>
              <a:t>$440m for distressed local utility system infrastructure needs</a:t>
            </a:r>
          </a:p>
          <a:p>
            <a:pPr lvl="1"/>
            <a:r>
              <a:rPr lang="en-US" sz="3200" dirty="0"/>
              <a:t>$360m for all public utility system infrastructure needs</a:t>
            </a:r>
          </a:p>
          <a:p>
            <a:pPr lvl="1"/>
            <a:r>
              <a:rPr lang="en-US" sz="3200" dirty="0"/>
              <a:t>$1.2B for broadband </a:t>
            </a:r>
          </a:p>
          <a:p>
            <a:pPr lvl="1"/>
            <a:r>
              <a:rPr lang="en-US" sz="3200" dirty="0"/>
              <a:t>$160m for lead and asbestos abatement in schools</a:t>
            </a:r>
          </a:p>
          <a:p>
            <a:pPr lvl="1"/>
            <a:r>
              <a:rPr lang="en-US" sz="3200" dirty="0"/>
              <a:t>$175m for rural downtown transformation </a:t>
            </a:r>
          </a:p>
          <a:p>
            <a:r>
              <a:rPr lang="en-US" sz="3200" dirty="0"/>
              <a:t>General Assembly has not yet released its plans</a:t>
            </a:r>
          </a:p>
        </p:txBody>
      </p:sp>
    </p:spTree>
    <p:extLst>
      <p:ext uri="{BB962C8B-B14F-4D97-AF65-F5344CB8AC3E}">
        <p14:creationId xmlns:p14="http://schemas.microsoft.com/office/powerpoint/2010/main" val="131274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E6BBE247-C5A0-4ABF-9794-D7932FA7A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1544756"/>
            <a:ext cx="4942280" cy="376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06CC4-7D4E-49B6-9127-E0E3113CA5C5}"/>
              </a:ext>
            </a:extLst>
          </p:cNvPr>
          <p:cNvSpPr txBox="1"/>
          <p:nvPr/>
        </p:nvSpPr>
        <p:spPr>
          <a:xfrm>
            <a:off x="828675" y="781050"/>
            <a:ext cx="50577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should you do? </a:t>
            </a:r>
          </a:p>
          <a:p>
            <a:endParaRPr lang="en-US" sz="4400" dirty="0"/>
          </a:p>
          <a:p>
            <a:r>
              <a:rPr lang="en-US" sz="4400" dirty="0"/>
              <a:t>WAIT</a:t>
            </a:r>
          </a:p>
          <a:p>
            <a:endParaRPr lang="en-US" sz="4400" dirty="0"/>
          </a:p>
          <a:p>
            <a:r>
              <a:rPr lang="en-US" sz="4400" dirty="0"/>
              <a:t>BE PATIENT and THOUGHTFUL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7C28-A2A8-46AD-8E92-7605E9B8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30A7-362B-4A18-9140-099592E5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ARPA funds represent an opportunity for substantial change </a:t>
            </a:r>
          </a:p>
          <a:p>
            <a:r>
              <a:rPr lang="en-US" sz="4000" dirty="0"/>
              <a:t>Determine the best and highest use</a:t>
            </a:r>
          </a:p>
          <a:p>
            <a:r>
              <a:rPr lang="en-US" sz="4000" dirty="0"/>
              <a:t>Leverage State dollars when possible</a:t>
            </a:r>
          </a:p>
          <a:p>
            <a:r>
              <a:rPr lang="en-US" sz="4000" dirty="0"/>
              <a:t>Funds must only be obligated by December 31, 2024, and expended by December 31, 2026</a:t>
            </a:r>
          </a:p>
        </p:txBody>
      </p:sp>
    </p:spTree>
    <p:extLst>
      <p:ext uri="{BB962C8B-B14F-4D97-AF65-F5344CB8AC3E}">
        <p14:creationId xmlns:p14="http://schemas.microsoft.com/office/powerpoint/2010/main" val="10381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EC6E-172F-45CE-A386-C1FF16D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CF3D-998F-48DB-9C32-5FA46176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SLGFD</a:t>
            </a:r>
            <a:r>
              <a:rPr lang="en-US" dirty="0"/>
              <a:t>  - </a:t>
            </a:r>
            <a:r>
              <a:rPr lang="en-US" dirty="0">
                <a:hlinkClick r:id="rId2"/>
              </a:rPr>
              <a:t>COVID-19 Resource Page</a:t>
            </a:r>
            <a:endParaRPr lang="en-US" dirty="0"/>
          </a:p>
          <a:p>
            <a:r>
              <a:rPr lang="en-US" dirty="0" err="1"/>
              <a:t>NCLM</a:t>
            </a:r>
            <a:r>
              <a:rPr lang="en-US" dirty="0"/>
              <a:t>  - </a:t>
            </a:r>
            <a:r>
              <a:rPr lang="en-US" dirty="0">
                <a:hlinkClick r:id="rId3"/>
              </a:rPr>
              <a:t>ARPA site</a:t>
            </a:r>
            <a:endParaRPr lang="en-US" dirty="0"/>
          </a:p>
          <a:p>
            <a:r>
              <a:rPr lang="en-US" dirty="0" err="1"/>
              <a:t>NCPRO</a:t>
            </a:r>
            <a:r>
              <a:rPr lang="en-US" dirty="0"/>
              <a:t> – </a:t>
            </a:r>
            <a:r>
              <a:rPr lang="en-US" dirty="0">
                <a:hlinkClick r:id="rId4"/>
              </a:rPr>
              <a:t>NC Pandemic Recovery Office</a:t>
            </a:r>
            <a:endParaRPr lang="en-US" dirty="0"/>
          </a:p>
          <a:p>
            <a:r>
              <a:rPr lang="en-US" dirty="0" err="1"/>
              <a:t>NCACC</a:t>
            </a:r>
            <a:r>
              <a:rPr lang="en-US" dirty="0"/>
              <a:t> – </a:t>
            </a:r>
            <a:r>
              <a:rPr lang="en-US" dirty="0">
                <a:hlinkClick r:id="rId5"/>
              </a:rPr>
              <a:t>COVID Resource site</a:t>
            </a:r>
            <a:endParaRPr lang="en-US" dirty="0"/>
          </a:p>
          <a:p>
            <a:r>
              <a:rPr lang="en-US" dirty="0"/>
              <a:t>School of Government – </a:t>
            </a:r>
            <a:r>
              <a:rPr lang="en-US" dirty="0">
                <a:hlinkClick r:id="rId6"/>
              </a:rPr>
              <a:t>Coates Canons blog</a:t>
            </a:r>
            <a:endParaRPr lang="en-US" dirty="0"/>
          </a:p>
          <a:p>
            <a:r>
              <a:rPr lang="en-US" dirty="0"/>
              <a:t>Regional COG</a:t>
            </a:r>
          </a:p>
        </p:txBody>
      </p:sp>
    </p:spTree>
    <p:extLst>
      <p:ext uri="{BB962C8B-B14F-4D97-AF65-F5344CB8AC3E}">
        <p14:creationId xmlns:p14="http://schemas.microsoft.com/office/powerpoint/2010/main" val="286397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ARPA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3" y="2643479"/>
            <a:ext cx="8473408" cy="4014124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Once in a generation opportunity!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Will be difficult to spend all that money!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Wow we don’t have to worry about our fund balance!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BEDB-D375-41D1-A0EC-1F9F201F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B49-C7C7-4456-B745-7E86B407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Sharon Edmundson</a:t>
            </a:r>
          </a:p>
          <a:p>
            <a:r>
              <a:rPr lang="en-US" dirty="0"/>
              <a:t>(919) 814-4289</a:t>
            </a:r>
          </a:p>
          <a:p>
            <a:r>
              <a:rPr lang="en-US" dirty="0"/>
              <a:t>(919) 886-0907</a:t>
            </a:r>
          </a:p>
          <a:p>
            <a:r>
              <a:rPr lang="en-US" dirty="0" err="1">
                <a:hlinkClick r:id="rId2"/>
              </a:rPr>
              <a:t>Sharon.Edmundson@nctreasurer.com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SLGFD</a:t>
            </a:r>
            <a:r>
              <a:rPr lang="en-US" dirty="0"/>
              <a:t> phone (919) 814-4300</a:t>
            </a:r>
          </a:p>
          <a:p>
            <a:pPr marL="0" indent="0">
              <a:buNone/>
            </a:pPr>
            <a:r>
              <a:rPr lang="en-US" dirty="0" err="1">
                <a:hlinkClick r:id="rId3"/>
              </a:rPr>
              <a:t>SLGFD@nctreasurer.com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668D47-2895-4371-80C8-EB9D1656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33" y="1173019"/>
            <a:ext cx="8576621" cy="4802908"/>
          </a:xfrm>
        </p:spPr>
      </p:pic>
    </p:spTree>
    <p:extLst>
      <p:ext uri="{BB962C8B-B14F-4D97-AF65-F5344CB8AC3E}">
        <p14:creationId xmlns:p14="http://schemas.microsoft.com/office/powerpoint/2010/main" val="376893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38A7-0B79-4455-A6EA-6F21274C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ARPA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41BA-71CD-472D-BBE7-545307DD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NC allocated $5.4 billion</a:t>
            </a:r>
          </a:p>
          <a:p>
            <a:r>
              <a:rPr lang="en-US" dirty="0"/>
              <a:t>Counties and 26 metropolitan cities allocated $2B and $668M respectively directly from UST</a:t>
            </a:r>
          </a:p>
          <a:p>
            <a:r>
              <a:rPr lang="en-US" dirty="0"/>
              <a:t>Non-entitlement units (municipalities) allocated $705M through the State</a:t>
            </a:r>
          </a:p>
          <a:p>
            <a:r>
              <a:rPr lang="en-US" dirty="0"/>
              <a:t>Special purpose governments not allocated but may receive funds from the State allocation</a:t>
            </a:r>
          </a:p>
          <a:p>
            <a:r>
              <a:rPr lang="en-US" dirty="0"/>
              <a:t>Funds delivered in two tranches, one in 2021, second in 2022</a:t>
            </a:r>
          </a:p>
        </p:txBody>
      </p:sp>
    </p:spTree>
    <p:extLst>
      <p:ext uri="{BB962C8B-B14F-4D97-AF65-F5344CB8AC3E}">
        <p14:creationId xmlns:p14="http://schemas.microsoft.com/office/powerpoint/2010/main" val="366781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3D83-698E-43F4-8ACB-94A93C44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Where should these funds go?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D218-99EB-44E6-9A70-F15D4E69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1"/>
            <a:r>
              <a:rPr lang="en-US" sz="2200"/>
              <a:t>No need to open a separate bank account </a:t>
            </a:r>
            <a:r>
              <a:rPr lang="en-US" sz="2200" b="1" u="sng"/>
              <a:t>IF</a:t>
            </a:r>
            <a:r>
              <a:rPr lang="en-US" sz="2200"/>
              <a:t> you can track revenues and related expenditures 100% with your accounting system.</a:t>
            </a:r>
          </a:p>
          <a:p>
            <a:pPr lvl="1"/>
            <a:r>
              <a:rPr lang="en-US" sz="2200"/>
              <a:t>If you can’t accomplish with your accounting system, use a separate bank account</a:t>
            </a:r>
          </a:p>
          <a:p>
            <a:pPr marL="457200" lvl="1" indent="0">
              <a:buNone/>
            </a:pPr>
            <a:endParaRPr lang="en-US" sz="2200"/>
          </a:p>
        </p:txBody>
      </p:sp>
      <p:pic>
        <p:nvPicPr>
          <p:cNvPr id="5" name="Picture 4" descr="Different sizes of piggybanks in pastel colors">
            <a:extLst>
              <a:ext uri="{FF2B5EF4-FFF2-40B4-BE49-F238E27FC236}">
                <a16:creationId xmlns:a16="http://schemas.microsoft.com/office/drawing/2014/main" id="{572133BA-03DA-4BAE-B995-0D7EA8EA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r="198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053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A86C-56E9-452B-B02B-F9710013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the initial accounting guidance for these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9F9D-F51B-44A1-BD16-9577E6CE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705099"/>
            <a:ext cx="10515600" cy="3952503"/>
          </a:xfrm>
        </p:spPr>
        <p:txBody>
          <a:bodyPr/>
          <a:lstStyle/>
          <a:p>
            <a:pPr lvl="1"/>
            <a:r>
              <a:rPr lang="en-US" sz="3200" dirty="0"/>
              <a:t>Do not comingle/combine ARPA funds with CVR/CARES money!</a:t>
            </a:r>
          </a:p>
          <a:p>
            <a:pPr lvl="1"/>
            <a:r>
              <a:rPr lang="en-US" sz="3200" dirty="0"/>
              <a:t>Account for funds in a Special Revenue Grant Fund or a Capital Project/Reserve Fund</a:t>
            </a:r>
          </a:p>
          <a:p>
            <a:pPr lvl="2"/>
            <a:r>
              <a:rPr lang="en-US" sz="3200" dirty="0"/>
              <a:t>Not advised to put in General Fund; can’t be used to build reserves</a:t>
            </a:r>
          </a:p>
          <a:p>
            <a:pPr lvl="2"/>
            <a:r>
              <a:rPr lang="en-US" sz="3200" dirty="0"/>
              <a:t>Also will skew operating results in General Fund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4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B8E6-3182-4B30-9F57-D986B81E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83" y="1009651"/>
            <a:ext cx="10515600" cy="923924"/>
          </a:xfrm>
        </p:spPr>
        <p:txBody>
          <a:bodyPr/>
          <a:lstStyle/>
          <a:p>
            <a:r>
              <a:rPr lang="en-US" dirty="0">
                <a:latin typeface="+mn-lt"/>
              </a:rPr>
              <a:t>Reporting on Financial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3A0E-1CCC-43F4-BB07-3FCBDB7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1771650"/>
            <a:ext cx="10515600" cy="4885953"/>
          </a:xfrm>
        </p:spPr>
        <p:txBody>
          <a:bodyPr>
            <a:normAutofit/>
          </a:bodyPr>
          <a:lstStyle/>
          <a:p>
            <a:r>
              <a:rPr lang="en-US" sz="4400" dirty="0"/>
              <a:t>It appears that the guidance states these funds are granted with eligibility requirements </a:t>
            </a:r>
          </a:p>
          <a:p>
            <a:r>
              <a:rPr lang="en-US" sz="4400" dirty="0"/>
              <a:t>Any unspent funds at year end will be recorded as a liability (not a deferral)</a:t>
            </a:r>
          </a:p>
          <a:p>
            <a:r>
              <a:rPr lang="en-US" sz="4400" dirty="0"/>
              <a:t>Awaiting additional guidance on this topic</a:t>
            </a:r>
          </a:p>
        </p:txBody>
      </p:sp>
    </p:spTree>
    <p:extLst>
      <p:ext uri="{BB962C8B-B14F-4D97-AF65-F5344CB8AC3E}">
        <p14:creationId xmlns:p14="http://schemas.microsoft.com/office/powerpoint/2010/main" val="99393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4039-D0C8-49C8-9640-94E97487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Investment 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9379-F4B8-42E4-AEE6-B9E837E8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333625"/>
            <a:ext cx="10515600" cy="4323978"/>
          </a:xfrm>
        </p:spPr>
        <p:txBody>
          <a:bodyPr>
            <a:normAutofit/>
          </a:bodyPr>
          <a:lstStyle/>
          <a:p>
            <a:r>
              <a:rPr lang="en-US" sz="3200" dirty="0"/>
              <a:t>Waiting for clarification from UST because current information indicates two different treatment of earnings:</a:t>
            </a:r>
          </a:p>
          <a:p>
            <a:pPr lvl="1"/>
            <a:r>
              <a:rPr lang="en-US" sz="3200" dirty="0"/>
              <a:t>If commingle funds in a central depository, investment earning are unrestricted</a:t>
            </a:r>
          </a:p>
          <a:p>
            <a:pPr lvl="1"/>
            <a:r>
              <a:rPr lang="en-US" sz="3200" dirty="0"/>
              <a:t>If isolate funds in separate account, investment earnings are restricted to the allowed uses of the grant funds</a:t>
            </a:r>
          </a:p>
          <a:p>
            <a:r>
              <a:rPr lang="en-US" sz="3200" dirty="0"/>
              <a:t>Further complicated by State law that requires earnings to follow the grant; not clear if that applies to ARPA funds</a:t>
            </a:r>
          </a:p>
        </p:txBody>
      </p:sp>
    </p:spTree>
    <p:extLst>
      <p:ext uri="{BB962C8B-B14F-4D97-AF65-F5344CB8AC3E}">
        <p14:creationId xmlns:p14="http://schemas.microsoft.com/office/powerpoint/2010/main" val="404684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B8E6-3182-4B30-9F57-D986B81E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Audit Requirements for ARPA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3A0E-1CCC-43F4-BB07-3FCBDB7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286000"/>
            <a:ext cx="10515600" cy="4371603"/>
          </a:xfrm>
        </p:spPr>
        <p:txBody>
          <a:bodyPr>
            <a:noAutofit/>
          </a:bodyPr>
          <a:lstStyle/>
          <a:p>
            <a:r>
              <a:rPr lang="en-US" sz="3200" dirty="0"/>
              <a:t>No reason to believe funds won’t be subject to Yellow Book and/or federal Single Audit requirements</a:t>
            </a:r>
          </a:p>
          <a:p>
            <a:r>
              <a:rPr lang="en-US" sz="3200" dirty="0"/>
              <a:t>Remember that thresholds are expenditures not receipts</a:t>
            </a:r>
          </a:p>
          <a:p>
            <a:pPr lvl="1"/>
            <a:r>
              <a:rPr lang="en-US" sz="3200" dirty="0"/>
              <a:t>Yellow Book kicks in when combined federal and/or state funded </a:t>
            </a:r>
            <a:r>
              <a:rPr lang="en-US" sz="3200" b="1" u="sng" dirty="0"/>
              <a:t>expenditures</a:t>
            </a:r>
            <a:r>
              <a:rPr lang="en-US" sz="3200" dirty="0"/>
              <a:t> total $100,000 or more</a:t>
            </a:r>
          </a:p>
          <a:p>
            <a:pPr lvl="1"/>
            <a:r>
              <a:rPr lang="en-US" sz="3200" dirty="0"/>
              <a:t>Federal Single Audit required when federal </a:t>
            </a:r>
            <a:r>
              <a:rPr lang="en-US" sz="3200" b="1" u="sng" dirty="0"/>
              <a:t>expenditures</a:t>
            </a:r>
            <a:r>
              <a:rPr lang="en-US" sz="3200" dirty="0"/>
              <a:t> total $750,000 or more</a:t>
            </a:r>
          </a:p>
        </p:txBody>
      </p:sp>
    </p:spTree>
    <p:extLst>
      <p:ext uri="{BB962C8B-B14F-4D97-AF65-F5344CB8AC3E}">
        <p14:creationId xmlns:p14="http://schemas.microsoft.com/office/powerpoint/2010/main" val="229412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1b9e605d-6da6-421e-84a6-6502d598475a">State and Local Government</Division>
    <DescriptionOfUse xmlns="175b3a45-b99e-49a5-9259-2b32bd074804">State and Local Government PowerPoint template approved for use in both internal and external presentations.</DescriptionOfUse>
    <_dlc_DocId xmlns="1b9e605d-6da6-421e-84a6-6502d598475a">SZA3YSNECVJS-103-5</_dlc_DocId>
    <_dlc_DocIdUrl xmlns="1b9e605d-6da6-421e-84a6-6502d598475a">
      <Url>https://compass.nctreasurer.com/comm/CommunicationsTools/_layouts/15/DocIdRedir.aspx?ID=SZA3YSNECVJS-103-5</Url>
      <Description>SZA3YSNECVJS-103-5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95BE68C77814C9733A79BE2D80A01" ma:contentTypeVersion="7" ma:contentTypeDescription="Create a new document." ma:contentTypeScope="" ma:versionID="e748e08cbe59cfb9bb9e0f5b781700ce">
  <xsd:schema xmlns:xsd="http://www.w3.org/2001/XMLSchema" xmlns:xs="http://www.w3.org/2001/XMLSchema" xmlns:p="http://schemas.microsoft.com/office/2006/metadata/properties" xmlns:ns2="1b9e605d-6da6-421e-84a6-6502d598475a" xmlns:ns3="175b3a45-b99e-49a5-9259-2b32bd074804" targetNamespace="http://schemas.microsoft.com/office/2006/metadata/properties" ma:root="true" ma:fieldsID="8a8e8198c43e20fefd9a54f973f2666f" ns2:_="" ns3:_="">
    <xsd:import namespace="1b9e605d-6da6-421e-84a6-6502d598475a"/>
    <xsd:import namespace="175b3a45-b99e-49a5-9259-2b32bd074804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e605d-6da6-421e-84a6-6502d598475a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3a45-b99e-49a5-9259-2b32bd074804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466CE7-B1EA-492E-86C5-CE4D1EA8A99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175b3a45-b99e-49a5-9259-2b32bd074804"/>
    <ds:schemaRef ds:uri="1b9e605d-6da6-421e-84a6-6502d598475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3E9412-5BE2-4E4C-9DDB-288B90E5B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9e605d-6da6-421e-84a6-6502d598475a"/>
    <ds:schemaRef ds:uri="175b3a45-b99e-49a5-9259-2b32bd074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85CB8F-8502-4AC3-9EA5-CF193A40E44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277B829-FC41-4AB4-B50D-D7AECDA6D4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1001</Words>
  <Application>Microsoft Office PowerPoint</Application>
  <PresentationFormat>Widescreen</PresentationFormat>
  <Paragraphs>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Office Theme</vt:lpstr>
      <vt:lpstr>AMERICAN RESCUE PLAN</vt:lpstr>
      <vt:lpstr>ARPA FUNDS</vt:lpstr>
      <vt:lpstr>PowerPoint Presentation</vt:lpstr>
      <vt:lpstr>Summary of ARPA Funding</vt:lpstr>
      <vt:lpstr>Where should these funds go?</vt:lpstr>
      <vt:lpstr>What is the initial accounting guidance for these funds?</vt:lpstr>
      <vt:lpstr>Reporting on Financial Statements</vt:lpstr>
      <vt:lpstr>Treatment of Investment Earnings</vt:lpstr>
      <vt:lpstr>Audit Requirements for ARPA funds</vt:lpstr>
      <vt:lpstr>Audit Requirements for ARPA funds</vt:lpstr>
      <vt:lpstr>Budgeting for ARPA Funds</vt:lpstr>
      <vt:lpstr>Budgeting for ARPA Funds</vt:lpstr>
      <vt:lpstr>How Can We Use ARPA Dollars?</vt:lpstr>
      <vt:lpstr>How Can We Use ARPA Dollars?</vt:lpstr>
      <vt:lpstr>How Can We Use ARPA Dollars?</vt:lpstr>
      <vt:lpstr>How will the State Spend its ARPA Dollars?</vt:lpstr>
      <vt:lpstr>PowerPoint Presentation</vt:lpstr>
      <vt:lpstr>What Should You Do?</vt:lpstr>
      <vt:lpstr>RESOURCES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Jackson</dc:creator>
  <cp:lastModifiedBy>Sharon</cp:lastModifiedBy>
  <cp:revision>25</cp:revision>
  <dcterms:created xsi:type="dcterms:W3CDTF">2017-03-13T18:51:23Z</dcterms:created>
  <dcterms:modified xsi:type="dcterms:W3CDTF">2021-06-16T03:12:16Z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9693d0fd-0480-4445-9dc5-1509476c406b</vt:lpwstr>
  </property>
  <property fmtid="{D5CDD505-2E9C-101B-9397-08002B2CF9AE}" pid="3" name="ContentTypeId">
    <vt:lpwstr>0x01010022095BE68C77814C9733A79BE2D80A01</vt:lpwstr>
  </property>
</Properties>
</file>