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8" r:id="rId2"/>
    <p:sldId id="566" r:id="rId3"/>
    <p:sldId id="454" r:id="rId4"/>
    <p:sldId id="571" r:id="rId5"/>
    <p:sldId id="546" r:id="rId6"/>
    <p:sldId id="576" r:id="rId7"/>
    <p:sldId id="547" r:id="rId8"/>
    <p:sldId id="572" r:id="rId9"/>
    <p:sldId id="574" r:id="rId10"/>
    <p:sldId id="575" r:id="rId11"/>
    <p:sldId id="573" r:id="rId12"/>
    <p:sldId id="569" r:id="rId13"/>
    <p:sldId id="552" r:id="rId14"/>
    <p:sldId id="555" r:id="rId15"/>
    <p:sldId id="550" r:id="rId16"/>
    <p:sldId id="561" r:id="rId17"/>
    <p:sldId id="567" r:id="rId18"/>
    <p:sldId id="568" r:id="rId19"/>
    <p:sldId id="562" r:id="rId20"/>
    <p:sldId id="563" r:id="rId21"/>
    <p:sldId id="564" r:id="rId22"/>
    <p:sldId id="551" r:id="rId23"/>
    <p:sldId id="553" r:id="rId24"/>
    <p:sldId id="556"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2B4"/>
    <a:srgbClr val="3CBCA0"/>
    <a:srgbClr val="00867B"/>
    <a:srgbClr val="009193"/>
    <a:srgbClr val="AF6055"/>
    <a:srgbClr val="C58C85"/>
    <a:srgbClr val="A1665E"/>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1E083C-B6BF-A047-82BB-76B52393AE5F}" v="80" dt="2022-02-02T13:59:07.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0" autoAdjust="0"/>
    <p:restoredTop sz="94613"/>
  </p:normalViewPr>
  <p:slideViewPr>
    <p:cSldViewPr>
      <p:cViewPr varScale="1">
        <p:scale>
          <a:sx n="122" d="100"/>
          <a:sy n="122" d="100"/>
        </p:scale>
        <p:origin x="208" y="280"/>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chemeClr val="accent3"/>
        </a:solidFill>
        <a:ln>
          <a:noFill/>
        </a:ln>
        <a:effectLst>
          <a:outerShdw blurRad="50800" dist="38100" dir="8100000" algn="tr" rotWithShape="0">
            <a:prstClr val="black">
              <a:alpha val="40000"/>
            </a:prstClr>
          </a:outerShdw>
        </a:effectLst>
      </dgm:spPr>
      <dgm:t>
        <a:bodyPr/>
        <a:lstStyle/>
        <a:p>
          <a:r>
            <a:rPr lang="en-US" sz="14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3">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a:effectLst>
          <a:outerShdw blurRad="50800" dist="38100" dir="8100000" algn="tr" rotWithShape="0">
            <a:prstClr val="black">
              <a:alpha val="40000"/>
            </a:prstClr>
          </a:outerShdw>
        </a:effectLs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provide government services to the extent of the reduction in revenue experienced due to the pandemic;</a:t>
          </a:r>
        </a:p>
        <a:p>
          <a:endParaRPr lang="en-US" dirty="0"/>
        </a:p>
        <a:p>
          <a:r>
            <a:rPr lang="en-US" dirty="0"/>
            <a:t>Standard allowance up to $10 million </a:t>
          </a:r>
        </a:p>
        <a:p>
          <a:r>
            <a:rPr lang="en-US" dirty="0"/>
            <a:t>OR</a:t>
          </a:r>
        </a:p>
        <a:p>
          <a:r>
            <a:rPr lang="en-US" dirty="0"/>
            <a:t>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a:ln>
          <a:noFill/>
        </a:ln>
        <a:effectLst>
          <a:outerShdw blurRad="50800" dist="38100" dir="8100000" algn="tr" rotWithShape="0">
            <a:prstClr val="black">
              <a:alpha val="40000"/>
            </a:prstClr>
          </a:outerShdw>
        </a:effectLs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a:ln>
          <a:noFill/>
        </a:ln>
        <a:effectLst>
          <a:outerShdw blurRad="50800" dist="38100" dir="8100000" algn="tr" rotWithShape="0">
            <a:prstClr val="black">
              <a:alpha val="40000"/>
            </a:prstClr>
          </a:outerShdw>
        </a:effectLs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4BBDB-EB11-4A48-9CF9-F635D6C4F8FD}"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C6A283B1-0BCF-C440-B1B4-1610CDB827B7}">
      <dgm:prSet phldrT="[Text]"/>
      <dgm:spPr/>
      <dgm:t>
        <a:bodyPr/>
        <a:lstStyle/>
        <a:p>
          <a:r>
            <a:rPr lang="en-US" dirty="0"/>
            <a:t>2</a:t>
          </a:r>
        </a:p>
      </dgm:t>
    </dgm:pt>
    <dgm:pt modelId="{95382387-E879-9448-9C82-62AA041FADE4}" type="parTrans" cxnId="{132F5FCA-744D-3B4D-B010-0E770366D89B}">
      <dgm:prSet/>
      <dgm:spPr/>
      <dgm:t>
        <a:bodyPr/>
        <a:lstStyle/>
        <a:p>
          <a:endParaRPr lang="en-US"/>
        </a:p>
      </dgm:t>
    </dgm:pt>
    <dgm:pt modelId="{C5048F84-8C74-084D-B031-6B6333306D17}" type="sibTrans" cxnId="{132F5FCA-744D-3B4D-B010-0E770366D89B}">
      <dgm:prSet/>
      <dgm:spPr/>
      <dgm:t>
        <a:bodyPr/>
        <a:lstStyle/>
        <a:p>
          <a:endParaRPr lang="en-US"/>
        </a:p>
      </dgm:t>
    </dgm:pt>
    <dgm:pt modelId="{04102590-A14D-1548-A904-6A9FBF552A8E}">
      <dgm:prSet phldrT="[Text]" custT="1"/>
      <dgm:spPr/>
      <dgm:t>
        <a:bodyPr/>
        <a:lstStyle/>
        <a:p>
          <a:r>
            <a:rPr lang="en-US" sz="2000" dirty="0"/>
            <a:t>Engage in strategic process to identify best use of funds</a:t>
          </a:r>
        </a:p>
      </dgm:t>
    </dgm:pt>
    <dgm:pt modelId="{F23263AC-5018-0143-833F-360C675B6A9B}" type="parTrans" cxnId="{5B1EC0B2-C3B2-5E4B-99E2-B5744BF84403}">
      <dgm:prSet/>
      <dgm:spPr/>
      <dgm:t>
        <a:bodyPr/>
        <a:lstStyle/>
        <a:p>
          <a:endParaRPr lang="en-US"/>
        </a:p>
      </dgm:t>
    </dgm:pt>
    <dgm:pt modelId="{E13A202A-1940-6946-A3CA-FA25247A0B5A}" type="sibTrans" cxnId="{5B1EC0B2-C3B2-5E4B-99E2-B5744BF84403}">
      <dgm:prSet/>
      <dgm:spPr/>
      <dgm:t>
        <a:bodyPr/>
        <a:lstStyle/>
        <a:p>
          <a:endParaRPr lang="en-US"/>
        </a:p>
      </dgm:t>
    </dgm:pt>
    <dgm:pt modelId="{577A7606-07F9-4744-897B-E71C00C82CD5}">
      <dgm:prSet phldrT="[Text]"/>
      <dgm:spPr/>
      <dgm:t>
        <a:bodyPr/>
        <a:lstStyle/>
        <a:p>
          <a:r>
            <a:rPr lang="en-US" dirty="0"/>
            <a:t>1</a:t>
          </a:r>
        </a:p>
      </dgm:t>
    </dgm:pt>
    <dgm:pt modelId="{3C859DEF-ACCD-3149-A2FF-929CEB01D6A8}" type="parTrans" cxnId="{148ACE45-083C-5E4B-9925-CD470D6BE509}">
      <dgm:prSet/>
      <dgm:spPr/>
      <dgm:t>
        <a:bodyPr/>
        <a:lstStyle/>
        <a:p>
          <a:endParaRPr lang="en-US"/>
        </a:p>
      </dgm:t>
    </dgm:pt>
    <dgm:pt modelId="{9F26FAB2-A209-F947-ABE1-0A2FB7800CE1}" type="sibTrans" cxnId="{148ACE45-083C-5E4B-9925-CD470D6BE509}">
      <dgm:prSet/>
      <dgm:spPr/>
      <dgm:t>
        <a:bodyPr/>
        <a:lstStyle/>
        <a:p>
          <a:endParaRPr lang="en-US"/>
        </a:p>
      </dgm:t>
    </dgm:pt>
    <dgm:pt modelId="{D72743F7-44D2-8442-B5EE-8771F11D3266}">
      <dgm:prSet phldrT="[Text]"/>
      <dgm:spPr/>
      <dgm:t>
        <a:bodyPr/>
        <a:lstStyle/>
        <a:p>
          <a:r>
            <a:rPr lang="en-US"/>
            <a:t>You must spend all your ARP/CSLFRF funds! (No reserves)</a:t>
          </a:r>
        </a:p>
      </dgm:t>
    </dgm:pt>
    <dgm:pt modelId="{3E3477B2-C09F-6F4A-B9D8-6EA335AECA7F}" type="parTrans" cxnId="{1C86C39B-A8A0-6A46-B7D3-29ECF4E71CD3}">
      <dgm:prSet/>
      <dgm:spPr/>
      <dgm:t>
        <a:bodyPr/>
        <a:lstStyle/>
        <a:p>
          <a:endParaRPr lang="en-US"/>
        </a:p>
      </dgm:t>
    </dgm:pt>
    <dgm:pt modelId="{61E1DBB5-46EB-B346-861A-3302C22BF2A0}" type="sibTrans" cxnId="{1C86C39B-A8A0-6A46-B7D3-29ECF4E71CD3}">
      <dgm:prSet/>
      <dgm:spPr/>
      <dgm:t>
        <a:bodyPr/>
        <a:lstStyle/>
        <a:p>
          <a:endParaRPr lang="en-US"/>
        </a:p>
      </dgm:t>
    </dgm:pt>
    <dgm:pt modelId="{030F7435-5EE0-A641-A593-7FA6A2AC2B4B}">
      <dgm:prSet phldrT="[Text]"/>
      <dgm:spPr/>
      <dgm:t>
        <a:bodyPr/>
        <a:lstStyle/>
        <a:p>
          <a:r>
            <a:rPr lang="en-US"/>
            <a:t>Fully obligated by December 31, 2024 &amp; fully expended by December 31, 2026 </a:t>
          </a:r>
        </a:p>
      </dgm:t>
    </dgm:pt>
    <dgm:pt modelId="{448F9ECF-29AC-8441-B371-7058C73A87FA}" type="parTrans" cxnId="{EE7FD8CC-397D-2E46-B0A9-52E3BBD58BBC}">
      <dgm:prSet/>
      <dgm:spPr/>
      <dgm:t>
        <a:bodyPr/>
        <a:lstStyle/>
        <a:p>
          <a:endParaRPr lang="en-US"/>
        </a:p>
      </dgm:t>
    </dgm:pt>
    <dgm:pt modelId="{DFAB13FF-B9D4-414C-A72F-64E8CF49ADA9}" type="sibTrans" cxnId="{EE7FD8CC-397D-2E46-B0A9-52E3BBD58BBC}">
      <dgm:prSet/>
      <dgm:spPr/>
      <dgm:t>
        <a:bodyPr/>
        <a:lstStyle/>
        <a:p>
          <a:endParaRPr lang="en-US"/>
        </a:p>
      </dgm:t>
    </dgm:pt>
    <dgm:pt modelId="{871256D3-5061-9D47-B2D7-E26CA31105C3}">
      <dgm:prSet phldrT="[Text]"/>
      <dgm:spPr/>
      <dgm:t>
        <a:bodyPr/>
        <a:lstStyle/>
        <a:p>
          <a:r>
            <a:rPr lang="en-US" dirty="0"/>
            <a:t>3</a:t>
          </a:r>
        </a:p>
      </dgm:t>
    </dgm:pt>
    <dgm:pt modelId="{E7DB4E20-BBFA-3249-B275-C38ACF60B35F}" type="parTrans" cxnId="{DE9F1D0E-0D54-4F47-8488-DED1CD823032}">
      <dgm:prSet/>
      <dgm:spPr/>
      <dgm:t>
        <a:bodyPr/>
        <a:lstStyle/>
        <a:p>
          <a:endParaRPr lang="en-US"/>
        </a:p>
      </dgm:t>
    </dgm:pt>
    <dgm:pt modelId="{D5041CCC-87FC-DA4A-A031-686D58FB49CA}" type="sibTrans" cxnId="{DE9F1D0E-0D54-4F47-8488-DED1CD823032}">
      <dgm:prSet/>
      <dgm:spPr/>
      <dgm:t>
        <a:bodyPr/>
        <a:lstStyle/>
        <a:p>
          <a:endParaRPr lang="en-US"/>
        </a:p>
      </dgm:t>
    </dgm:pt>
    <dgm:pt modelId="{0F5AFC2A-3F91-9845-934F-EF9CE4EF73AB}">
      <dgm:prSet phldrT="[Text]"/>
      <dgm:spPr/>
      <dgm:t>
        <a:bodyPr/>
        <a:lstStyle/>
        <a:p>
          <a:r>
            <a:rPr lang="en-US" dirty="0"/>
            <a:t>Supplant to the extent possible to minimize administrative/reporting burden</a:t>
          </a:r>
        </a:p>
      </dgm:t>
    </dgm:pt>
    <dgm:pt modelId="{E82674C5-11A6-7C40-815A-AA2DA29B01E8}" type="parTrans" cxnId="{782D6E9C-782E-784B-A17C-8DABA575E890}">
      <dgm:prSet/>
      <dgm:spPr/>
      <dgm:t>
        <a:bodyPr/>
        <a:lstStyle/>
        <a:p>
          <a:endParaRPr lang="en-US"/>
        </a:p>
      </dgm:t>
    </dgm:pt>
    <dgm:pt modelId="{16DADBBA-587B-404D-BF81-6E12155B2A3E}" type="sibTrans" cxnId="{782D6E9C-782E-784B-A17C-8DABA575E890}">
      <dgm:prSet/>
      <dgm:spPr/>
      <dgm:t>
        <a:bodyPr/>
        <a:lstStyle/>
        <a:p>
          <a:endParaRPr lang="en-US"/>
        </a:p>
      </dgm:t>
    </dgm:pt>
    <dgm:pt modelId="{35E38BCD-A6B8-EF48-84DF-43ADC956EDEF}" type="pres">
      <dgm:prSet presAssocID="{5834BBDB-EB11-4A48-9CF9-F635D6C4F8FD}" presName="Name0" presStyleCnt="0">
        <dgm:presLayoutVars>
          <dgm:dir/>
          <dgm:animLvl val="lvl"/>
          <dgm:resizeHandles val="exact"/>
        </dgm:presLayoutVars>
      </dgm:prSet>
      <dgm:spPr/>
    </dgm:pt>
    <dgm:pt modelId="{5B7A9872-A8C1-9743-A70F-A0052E85F806}" type="pres">
      <dgm:prSet presAssocID="{577A7606-07F9-4744-897B-E71C00C82CD5}" presName="linNode" presStyleCnt="0"/>
      <dgm:spPr/>
    </dgm:pt>
    <dgm:pt modelId="{2D476C6C-D19C-7547-839E-DC5F5F57B0B3}" type="pres">
      <dgm:prSet presAssocID="{577A7606-07F9-4744-897B-E71C00C82CD5}" presName="parentText" presStyleLbl="node1" presStyleIdx="0" presStyleCnt="3">
        <dgm:presLayoutVars>
          <dgm:chMax val="1"/>
          <dgm:bulletEnabled val="1"/>
        </dgm:presLayoutVars>
      </dgm:prSet>
      <dgm:spPr/>
    </dgm:pt>
    <dgm:pt modelId="{AA6A5CCA-1ABF-9349-8308-10E9E2BB0B19}" type="pres">
      <dgm:prSet presAssocID="{577A7606-07F9-4744-897B-E71C00C82CD5}" presName="descendantText" presStyleLbl="alignAccFollowNode1" presStyleIdx="0" presStyleCnt="3">
        <dgm:presLayoutVars>
          <dgm:bulletEnabled val="1"/>
        </dgm:presLayoutVars>
      </dgm:prSet>
      <dgm:spPr/>
    </dgm:pt>
    <dgm:pt modelId="{19A1C311-62CC-104E-8DE8-052DAE6E93FD}" type="pres">
      <dgm:prSet presAssocID="{9F26FAB2-A209-F947-ABE1-0A2FB7800CE1}" presName="sp" presStyleCnt="0"/>
      <dgm:spPr/>
    </dgm:pt>
    <dgm:pt modelId="{71EEB60C-972A-294A-9A16-C23A9969BB63}" type="pres">
      <dgm:prSet presAssocID="{C6A283B1-0BCF-C440-B1B4-1610CDB827B7}" presName="linNode" presStyleCnt="0"/>
      <dgm:spPr/>
    </dgm:pt>
    <dgm:pt modelId="{53C8979A-8281-BC4E-8D5C-A429D19E4834}" type="pres">
      <dgm:prSet presAssocID="{C6A283B1-0BCF-C440-B1B4-1610CDB827B7}" presName="parentText" presStyleLbl="node1" presStyleIdx="1" presStyleCnt="3">
        <dgm:presLayoutVars>
          <dgm:chMax val="1"/>
          <dgm:bulletEnabled val="1"/>
        </dgm:presLayoutVars>
      </dgm:prSet>
      <dgm:spPr/>
    </dgm:pt>
    <dgm:pt modelId="{5B637ADD-EDB0-0D41-9B02-E6C050CF8C51}" type="pres">
      <dgm:prSet presAssocID="{C6A283B1-0BCF-C440-B1B4-1610CDB827B7}" presName="descendantText" presStyleLbl="alignAccFollowNode1" presStyleIdx="1" presStyleCnt="3">
        <dgm:presLayoutVars>
          <dgm:bulletEnabled val="1"/>
        </dgm:presLayoutVars>
      </dgm:prSet>
      <dgm:spPr/>
    </dgm:pt>
    <dgm:pt modelId="{3E6B6F7D-073F-6441-8F25-A803F45F6954}" type="pres">
      <dgm:prSet presAssocID="{C5048F84-8C74-084D-B031-6B6333306D17}" presName="sp" presStyleCnt="0"/>
      <dgm:spPr/>
    </dgm:pt>
    <dgm:pt modelId="{8CF13300-0239-0345-8540-F1D34BB57E98}" type="pres">
      <dgm:prSet presAssocID="{871256D3-5061-9D47-B2D7-E26CA31105C3}" presName="linNode" presStyleCnt="0"/>
      <dgm:spPr/>
    </dgm:pt>
    <dgm:pt modelId="{AE751ADB-60B6-3144-BB87-2B6FE50AC8BC}" type="pres">
      <dgm:prSet presAssocID="{871256D3-5061-9D47-B2D7-E26CA31105C3}" presName="parentText" presStyleLbl="node1" presStyleIdx="2" presStyleCnt="3">
        <dgm:presLayoutVars>
          <dgm:chMax val="1"/>
          <dgm:bulletEnabled val="1"/>
        </dgm:presLayoutVars>
      </dgm:prSet>
      <dgm:spPr/>
    </dgm:pt>
    <dgm:pt modelId="{94FAE441-AE14-A842-8FAE-881BD3D18732}" type="pres">
      <dgm:prSet presAssocID="{871256D3-5061-9D47-B2D7-E26CA31105C3}" presName="descendantText" presStyleLbl="alignAccFollowNode1" presStyleIdx="2" presStyleCnt="3">
        <dgm:presLayoutVars>
          <dgm:bulletEnabled val="1"/>
        </dgm:presLayoutVars>
      </dgm:prSet>
      <dgm:spPr/>
    </dgm:pt>
  </dgm:ptLst>
  <dgm:cxnLst>
    <dgm:cxn modelId="{DE9F1D0E-0D54-4F47-8488-DED1CD823032}" srcId="{5834BBDB-EB11-4A48-9CF9-F635D6C4F8FD}" destId="{871256D3-5061-9D47-B2D7-E26CA31105C3}" srcOrd="2" destOrd="0" parTransId="{E7DB4E20-BBFA-3249-B275-C38ACF60B35F}" sibTransId="{D5041CCC-87FC-DA4A-A031-686D58FB49CA}"/>
    <dgm:cxn modelId="{AEAAF331-8E03-3149-B23B-4E70390643CE}" type="presOf" srcId="{871256D3-5061-9D47-B2D7-E26CA31105C3}" destId="{AE751ADB-60B6-3144-BB87-2B6FE50AC8BC}" srcOrd="0" destOrd="0" presId="urn:microsoft.com/office/officeart/2005/8/layout/vList5"/>
    <dgm:cxn modelId="{148ACE45-083C-5E4B-9925-CD470D6BE509}" srcId="{5834BBDB-EB11-4A48-9CF9-F635D6C4F8FD}" destId="{577A7606-07F9-4744-897B-E71C00C82CD5}" srcOrd="0" destOrd="0" parTransId="{3C859DEF-ACCD-3149-A2FF-929CEB01D6A8}" sibTransId="{9F26FAB2-A209-F947-ABE1-0A2FB7800CE1}"/>
    <dgm:cxn modelId="{AB021C59-6424-0549-AAAC-E2428391DD5C}" type="presOf" srcId="{5834BBDB-EB11-4A48-9CF9-F635D6C4F8FD}" destId="{35E38BCD-A6B8-EF48-84DF-43ADC956EDEF}" srcOrd="0" destOrd="0" presId="urn:microsoft.com/office/officeart/2005/8/layout/vList5"/>
    <dgm:cxn modelId="{C2BAC75D-DFDE-2040-9705-87EEDA5E2EF2}" type="presOf" srcId="{030F7435-5EE0-A641-A593-7FA6A2AC2B4B}" destId="{AA6A5CCA-1ABF-9349-8308-10E9E2BB0B19}" srcOrd="0" destOrd="1" presId="urn:microsoft.com/office/officeart/2005/8/layout/vList5"/>
    <dgm:cxn modelId="{184EDC93-BFF4-844B-9D04-59E5381A57F6}" type="presOf" srcId="{C6A283B1-0BCF-C440-B1B4-1610CDB827B7}" destId="{53C8979A-8281-BC4E-8D5C-A429D19E4834}" srcOrd="0" destOrd="0" presId="urn:microsoft.com/office/officeart/2005/8/layout/vList5"/>
    <dgm:cxn modelId="{1C86C39B-A8A0-6A46-B7D3-29ECF4E71CD3}" srcId="{577A7606-07F9-4744-897B-E71C00C82CD5}" destId="{D72743F7-44D2-8442-B5EE-8771F11D3266}" srcOrd="0" destOrd="0" parTransId="{3E3477B2-C09F-6F4A-B9D8-6EA335AECA7F}" sibTransId="{61E1DBB5-46EB-B346-861A-3302C22BF2A0}"/>
    <dgm:cxn modelId="{782D6E9C-782E-784B-A17C-8DABA575E890}" srcId="{871256D3-5061-9D47-B2D7-E26CA31105C3}" destId="{0F5AFC2A-3F91-9845-934F-EF9CE4EF73AB}" srcOrd="0" destOrd="0" parTransId="{E82674C5-11A6-7C40-815A-AA2DA29B01E8}" sibTransId="{16DADBBA-587B-404D-BF81-6E12155B2A3E}"/>
    <dgm:cxn modelId="{B5CD03B2-13C1-F945-8B38-5E3EA09F2751}" type="presOf" srcId="{D72743F7-44D2-8442-B5EE-8771F11D3266}" destId="{AA6A5CCA-1ABF-9349-8308-10E9E2BB0B19}" srcOrd="0" destOrd="0" presId="urn:microsoft.com/office/officeart/2005/8/layout/vList5"/>
    <dgm:cxn modelId="{5B1EC0B2-C3B2-5E4B-99E2-B5744BF84403}" srcId="{C6A283B1-0BCF-C440-B1B4-1610CDB827B7}" destId="{04102590-A14D-1548-A904-6A9FBF552A8E}" srcOrd="0" destOrd="0" parTransId="{F23263AC-5018-0143-833F-360C675B6A9B}" sibTransId="{E13A202A-1940-6946-A3CA-FA25247A0B5A}"/>
    <dgm:cxn modelId="{CD724AB3-902A-F04E-8B1F-9E523D2AD225}" type="presOf" srcId="{577A7606-07F9-4744-897B-E71C00C82CD5}" destId="{2D476C6C-D19C-7547-839E-DC5F5F57B0B3}" srcOrd="0" destOrd="0" presId="urn:microsoft.com/office/officeart/2005/8/layout/vList5"/>
    <dgm:cxn modelId="{132F5FCA-744D-3B4D-B010-0E770366D89B}" srcId="{5834BBDB-EB11-4A48-9CF9-F635D6C4F8FD}" destId="{C6A283B1-0BCF-C440-B1B4-1610CDB827B7}" srcOrd="1" destOrd="0" parTransId="{95382387-E879-9448-9C82-62AA041FADE4}" sibTransId="{C5048F84-8C74-084D-B031-6B6333306D17}"/>
    <dgm:cxn modelId="{EE7FD8CC-397D-2E46-B0A9-52E3BBD58BBC}" srcId="{577A7606-07F9-4744-897B-E71C00C82CD5}" destId="{030F7435-5EE0-A641-A593-7FA6A2AC2B4B}" srcOrd="1" destOrd="0" parTransId="{448F9ECF-29AC-8441-B371-7058C73A87FA}" sibTransId="{DFAB13FF-B9D4-414C-A72F-64E8CF49ADA9}"/>
    <dgm:cxn modelId="{48EEC0E2-55DE-CA4C-92EB-2182B15AA3ED}" type="presOf" srcId="{0F5AFC2A-3F91-9845-934F-EF9CE4EF73AB}" destId="{94FAE441-AE14-A842-8FAE-881BD3D18732}" srcOrd="0" destOrd="0" presId="urn:microsoft.com/office/officeart/2005/8/layout/vList5"/>
    <dgm:cxn modelId="{BECBD5F5-0DAA-7349-97BB-AC5456DD6FD1}" type="presOf" srcId="{04102590-A14D-1548-A904-6A9FBF552A8E}" destId="{5B637ADD-EDB0-0D41-9B02-E6C050CF8C51}" srcOrd="0" destOrd="0" presId="urn:microsoft.com/office/officeart/2005/8/layout/vList5"/>
    <dgm:cxn modelId="{20276DDD-199D-3A4C-8449-5934035F07AE}" type="presParOf" srcId="{35E38BCD-A6B8-EF48-84DF-43ADC956EDEF}" destId="{5B7A9872-A8C1-9743-A70F-A0052E85F806}" srcOrd="0" destOrd="0" presId="urn:microsoft.com/office/officeart/2005/8/layout/vList5"/>
    <dgm:cxn modelId="{C408ACCA-076A-EF41-8E0D-F8845AA81365}" type="presParOf" srcId="{5B7A9872-A8C1-9743-A70F-A0052E85F806}" destId="{2D476C6C-D19C-7547-839E-DC5F5F57B0B3}" srcOrd="0" destOrd="0" presId="urn:microsoft.com/office/officeart/2005/8/layout/vList5"/>
    <dgm:cxn modelId="{E54D18C5-2347-7E4E-A000-61C0CC4D6D3A}" type="presParOf" srcId="{5B7A9872-A8C1-9743-A70F-A0052E85F806}" destId="{AA6A5CCA-1ABF-9349-8308-10E9E2BB0B19}" srcOrd="1" destOrd="0" presId="urn:microsoft.com/office/officeart/2005/8/layout/vList5"/>
    <dgm:cxn modelId="{EA3CE5D7-0C03-5E42-AB5C-F4499DEF0692}" type="presParOf" srcId="{35E38BCD-A6B8-EF48-84DF-43ADC956EDEF}" destId="{19A1C311-62CC-104E-8DE8-052DAE6E93FD}" srcOrd="1" destOrd="0" presId="urn:microsoft.com/office/officeart/2005/8/layout/vList5"/>
    <dgm:cxn modelId="{C1E56B9A-0379-2645-A760-5314B6E1E5B6}" type="presParOf" srcId="{35E38BCD-A6B8-EF48-84DF-43ADC956EDEF}" destId="{71EEB60C-972A-294A-9A16-C23A9969BB63}" srcOrd="2" destOrd="0" presId="urn:microsoft.com/office/officeart/2005/8/layout/vList5"/>
    <dgm:cxn modelId="{E5B336C9-56DE-AD47-BA3C-EBF983226034}" type="presParOf" srcId="{71EEB60C-972A-294A-9A16-C23A9969BB63}" destId="{53C8979A-8281-BC4E-8D5C-A429D19E4834}" srcOrd="0" destOrd="0" presId="urn:microsoft.com/office/officeart/2005/8/layout/vList5"/>
    <dgm:cxn modelId="{392CD3B1-CA7F-D143-A11B-D403EE39CA42}" type="presParOf" srcId="{71EEB60C-972A-294A-9A16-C23A9969BB63}" destId="{5B637ADD-EDB0-0D41-9B02-E6C050CF8C51}" srcOrd="1" destOrd="0" presId="urn:microsoft.com/office/officeart/2005/8/layout/vList5"/>
    <dgm:cxn modelId="{F93D4C3A-104C-CF4D-B4B9-9A658BC81A51}" type="presParOf" srcId="{35E38BCD-A6B8-EF48-84DF-43ADC956EDEF}" destId="{3E6B6F7D-073F-6441-8F25-A803F45F6954}" srcOrd="3" destOrd="0" presId="urn:microsoft.com/office/officeart/2005/8/layout/vList5"/>
    <dgm:cxn modelId="{9C1C19B8-7825-264B-9F30-BD94C7321D42}" type="presParOf" srcId="{35E38BCD-A6B8-EF48-84DF-43ADC956EDEF}" destId="{8CF13300-0239-0345-8540-F1D34BB57E98}" srcOrd="4" destOrd="0" presId="urn:microsoft.com/office/officeart/2005/8/layout/vList5"/>
    <dgm:cxn modelId="{661B47FF-67C5-964E-B8F6-AD2A560F2824}" type="presParOf" srcId="{8CF13300-0239-0345-8540-F1D34BB57E98}" destId="{AE751ADB-60B6-3144-BB87-2B6FE50AC8BC}" srcOrd="0" destOrd="0" presId="urn:microsoft.com/office/officeart/2005/8/layout/vList5"/>
    <dgm:cxn modelId="{9A8E1317-40BD-2F4B-A75B-2CBAC00D085C}" type="presParOf" srcId="{8CF13300-0239-0345-8540-F1D34BB57E98}" destId="{94FAE441-AE14-A842-8FAE-881BD3D18732}" srcOrd="1" destOrd="0" presId="urn:microsoft.com/office/officeart/2005/8/layout/vList5"/>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360581"/>
          <a:ext cx="3085850" cy="925755"/>
        </a:xfrm>
        <a:prstGeom prst="chevron">
          <a:avLst>
            <a:gd name="adj" fmla="val 30000"/>
          </a:avLst>
        </a:prstGeom>
        <a:solidFill>
          <a:schemeClr val="accent3"/>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22300">
            <a:lnSpc>
              <a:spcPct val="90000"/>
            </a:lnSpc>
            <a:spcBef>
              <a:spcPct val="0"/>
            </a:spcBef>
            <a:spcAft>
              <a:spcPct val="35000"/>
            </a:spcAft>
            <a:buNone/>
          </a:pPr>
          <a:r>
            <a:rPr lang="en-US" sz="1400" kern="1200" dirty="0"/>
            <a:t>Address COVID Public Health &amp; Negative Economic Impact</a:t>
          </a:r>
        </a:p>
      </dsp:txBody>
      <dsp:txXfrm>
        <a:off x="291764" y="360581"/>
        <a:ext cx="2530397" cy="925755"/>
      </dsp:txXfrm>
    </dsp:sp>
    <dsp:sp modelId="{8C5BDF70-FA6F-4745-BDFA-25DFEF01B332}">
      <dsp:nvSpPr>
        <dsp:cNvPr id="0" name=""/>
        <dsp:cNvSpPr/>
      </dsp:nvSpPr>
      <dsp:spPr>
        <a:xfrm>
          <a:off x="14037" y="1286336"/>
          <a:ext cx="2808124" cy="4055711"/>
        </a:xfrm>
        <a:prstGeom prst="rect">
          <a:avLst/>
        </a:prstGeom>
        <a:solidFill>
          <a:schemeClr val="accent3">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Support public health expenditures, by funding COVID-19 mitigation efforts, medical expenses, behavioral healthcare, and certain public health and safety staff;</a:t>
          </a:r>
        </a:p>
        <a:p>
          <a:pPr marL="0" lvl="0" indent="0" algn="l" defTabSz="622300">
            <a:lnSpc>
              <a:spcPct val="90000"/>
            </a:lnSpc>
            <a:spcBef>
              <a:spcPct val="0"/>
            </a:spcBef>
            <a:spcAft>
              <a:spcPct val="35000"/>
            </a:spcAft>
            <a:buNone/>
          </a:pPr>
          <a:r>
            <a:rPr lang="en-US" sz="1400" kern="1200" dirty="0"/>
            <a:t>Address negative economic impacts caused by the public health emergency, including economic harms to workers, households, small businesses, impacted industries, and the public sector;</a:t>
          </a:r>
        </a:p>
        <a:p>
          <a:pPr marL="0" lvl="0" indent="0" algn="l" defTabSz="622300">
            <a:lnSpc>
              <a:spcPct val="90000"/>
            </a:lnSpc>
            <a:spcBef>
              <a:spcPct val="0"/>
            </a:spcBef>
            <a:spcAft>
              <a:spcPct val="35000"/>
            </a:spcAft>
            <a:buNone/>
          </a:pPr>
          <a:r>
            <a:rPr lang="en-US" sz="1400" kern="1200" dirty="0"/>
            <a:t>Support disproportionately impacted communities</a:t>
          </a:r>
        </a:p>
      </dsp:txBody>
      <dsp:txXfrm>
        <a:off x="14037" y="1286336"/>
        <a:ext cx="2808124" cy="4055711"/>
      </dsp:txXfrm>
    </dsp:sp>
    <dsp:sp modelId="{7FBE1A6E-8C8F-0148-A6EC-927622A592C7}">
      <dsp:nvSpPr>
        <dsp:cNvPr id="0" name=""/>
        <dsp:cNvSpPr/>
      </dsp:nvSpPr>
      <dsp:spPr>
        <a:xfrm>
          <a:off x="3039004" y="360581"/>
          <a:ext cx="3085850" cy="925755"/>
        </a:xfrm>
        <a:prstGeom prst="chevron">
          <a:avLst>
            <a:gd name="adj" fmla="val 30000"/>
          </a:avLst>
        </a:prstGeom>
        <a:solidFill>
          <a:schemeClr val="accent2"/>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Replace Lost Revenue</a:t>
          </a:r>
        </a:p>
      </dsp:txBody>
      <dsp:txXfrm>
        <a:off x="3316731" y="360581"/>
        <a:ext cx="2530397" cy="925755"/>
      </dsp:txXfrm>
    </dsp:sp>
    <dsp:sp modelId="{97C05D14-0E22-0440-B9AD-FBE6B25C3072}">
      <dsp:nvSpPr>
        <dsp:cNvPr id="0" name=""/>
        <dsp:cNvSpPr/>
      </dsp:nvSpPr>
      <dsp:spPr>
        <a:xfrm>
          <a:off x="3039004" y="1286336"/>
          <a:ext cx="2808124" cy="4055711"/>
        </a:xfrm>
        <a:prstGeom prst="rect">
          <a:avLst/>
        </a:prstGeom>
        <a:solidFill>
          <a:schemeClr val="accent2">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Replace lost public sector revenue, using this funding to provide government services to the extent of the reduction in revenue experienced due to the pandemic;</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Standard allowance up to $10 million </a:t>
          </a:r>
        </a:p>
        <a:p>
          <a:pPr marL="0" lvl="0" indent="0" algn="l" defTabSz="622300">
            <a:lnSpc>
              <a:spcPct val="90000"/>
            </a:lnSpc>
            <a:spcBef>
              <a:spcPct val="0"/>
            </a:spcBef>
            <a:spcAft>
              <a:spcPct val="35000"/>
            </a:spcAft>
            <a:buNone/>
          </a:pPr>
          <a:r>
            <a:rPr lang="en-US" sz="1400" kern="1200" dirty="0"/>
            <a:t>OR</a:t>
          </a:r>
        </a:p>
        <a:p>
          <a:pPr marL="0" lvl="0" indent="0" algn="l" defTabSz="622300">
            <a:lnSpc>
              <a:spcPct val="90000"/>
            </a:lnSpc>
            <a:spcBef>
              <a:spcPct val="0"/>
            </a:spcBef>
            <a:spcAft>
              <a:spcPct val="35000"/>
            </a:spcAft>
            <a:buNone/>
          </a:pPr>
          <a:r>
            <a:rPr lang="en-US" sz="1400" kern="1200" dirty="0"/>
            <a:t>Formula approach</a:t>
          </a:r>
        </a:p>
      </dsp:txBody>
      <dsp:txXfrm>
        <a:off x="3039004" y="1286336"/>
        <a:ext cx="2808124" cy="4055711"/>
      </dsp:txXfrm>
    </dsp:sp>
    <dsp:sp modelId="{4E2C8E90-058E-8745-9F2B-DE195FE7DC24}">
      <dsp:nvSpPr>
        <dsp:cNvPr id="0" name=""/>
        <dsp:cNvSpPr/>
      </dsp:nvSpPr>
      <dsp:spPr>
        <a:xfrm>
          <a:off x="6063970" y="360581"/>
          <a:ext cx="3085850" cy="925755"/>
        </a:xfrm>
        <a:prstGeom prst="chevron">
          <a:avLst>
            <a:gd name="adj" fmla="val 30000"/>
          </a:avLst>
        </a:prstGeom>
        <a:solidFill>
          <a:schemeClr val="accent4">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Premium Pay</a:t>
          </a:r>
        </a:p>
      </dsp:txBody>
      <dsp:txXfrm>
        <a:off x="6341697" y="360581"/>
        <a:ext cx="2530397" cy="925755"/>
      </dsp:txXfrm>
    </dsp:sp>
    <dsp:sp modelId="{1351B30D-8E7D-8F44-87FA-983075A79468}">
      <dsp:nvSpPr>
        <dsp:cNvPr id="0" name=""/>
        <dsp:cNvSpPr/>
      </dsp:nvSpPr>
      <dsp:spPr>
        <a:xfrm>
          <a:off x="6063970" y="1286336"/>
          <a:ext cx="2808124" cy="4055711"/>
        </a:xfrm>
        <a:prstGeom prst="rect">
          <a:avLst/>
        </a:prstGeom>
        <a:solidFill>
          <a:schemeClr val="accent4">
            <a:tint val="40000"/>
            <a:alpha val="90000"/>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Provide premium pay for essential workers, offering additional support to those who have borne and will bear the greatest health risks because of their service in critical infrastructure sectors; and,</a:t>
          </a:r>
        </a:p>
      </dsp:txBody>
      <dsp:txXfrm>
        <a:off x="6063970" y="1286336"/>
        <a:ext cx="2808124" cy="4055711"/>
      </dsp:txXfrm>
    </dsp:sp>
    <dsp:sp modelId="{4DB62EFE-D79C-E54D-A106-2E0B9E8D327F}">
      <dsp:nvSpPr>
        <dsp:cNvPr id="0" name=""/>
        <dsp:cNvSpPr/>
      </dsp:nvSpPr>
      <dsp:spPr>
        <a:xfrm>
          <a:off x="9088936" y="360581"/>
          <a:ext cx="3085850" cy="925755"/>
        </a:xfrm>
        <a:prstGeom prst="chevron">
          <a:avLst>
            <a:gd name="adj" fmla="val 30000"/>
          </a:avLst>
        </a:prstGeom>
        <a:solidFill>
          <a:schemeClr val="accent5">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Infrastructure Investments</a:t>
          </a:r>
        </a:p>
      </dsp:txBody>
      <dsp:txXfrm>
        <a:off x="9366663" y="360581"/>
        <a:ext cx="2530397" cy="925755"/>
      </dsp:txXfrm>
    </dsp:sp>
    <dsp:sp modelId="{FAD8B59C-FA04-B745-A415-4EAEEF5CFB65}">
      <dsp:nvSpPr>
        <dsp:cNvPr id="0" name=""/>
        <dsp:cNvSpPr/>
      </dsp:nvSpPr>
      <dsp:spPr>
        <a:xfrm>
          <a:off x="9088936" y="1286336"/>
          <a:ext cx="2808124" cy="4055711"/>
        </a:xfrm>
        <a:prstGeom prst="rect">
          <a:avLst/>
        </a:prstGeom>
        <a:solidFill>
          <a:schemeClr val="accent5">
            <a:tint val="40000"/>
            <a:alpha val="90000"/>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Invest in water, sewer, and broadband infrastructure, making necessary investments to improve access to clean drinking water, support vital wastewater and stormwater infrastructure, and to expand access to broadband internet.</a:t>
          </a:r>
        </a:p>
      </dsp:txBody>
      <dsp:txXfrm>
        <a:off x="9088936" y="1286336"/>
        <a:ext cx="2808124" cy="405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A5CCA-1ABF-9349-8308-10E9E2BB0B19}">
      <dsp:nvSpPr>
        <dsp:cNvPr id="0" name=""/>
        <dsp:cNvSpPr/>
      </dsp:nvSpPr>
      <dsp:spPr>
        <a:xfrm rot="5400000">
          <a:off x="6587676" y="-2660652"/>
          <a:ext cx="1122140" cy="6728231"/>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You must spend all your ARP/CSLFRF funds! (No reserves)</a:t>
          </a:r>
        </a:p>
        <a:p>
          <a:pPr marL="171450" lvl="1" indent="-171450" algn="l" defTabSz="844550">
            <a:lnSpc>
              <a:spcPct val="90000"/>
            </a:lnSpc>
            <a:spcBef>
              <a:spcPct val="0"/>
            </a:spcBef>
            <a:spcAft>
              <a:spcPct val="15000"/>
            </a:spcAft>
            <a:buChar char="•"/>
          </a:pPr>
          <a:r>
            <a:rPr lang="en-US" sz="1900" kern="1200"/>
            <a:t>Fully obligated by December 31, 2024 &amp; fully expended by December 31, 2026 </a:t>
          </a:r>
        </a:p>
      </dsp:txBody>
      <dsp:txXfrm rot="-5400000">
        <a:off x="3784631" y="197171"/>
        <a:ext cx="6673453" cy="1012584"/>
      </dsp:txXfrm>
    </dsp:sp>
    <dsp:sp modelId="{2D476C6C-D19C-7547-839E-DC5F5F57B0B3}">
      <dsp:nvSpPr>
        <dsp:cNvPr id="0" name=""/>
        <dsp:cNvSpPr/>
      </dsp:nvSpPr>
      <dsp:spPr>
        <a:xfrm>
          <a:off x="0" y="2125"/>
          <a:ext cx="3784630" cy="140267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1</a:t>
          </a:r>
        </a:p>
      </dsp:txBody>
      <dsp:txXfrm>
        <a:off x="68473" y="70598"/>
        <a:ext cx="3647684" cy="1265729"/>
      </dsp:txXfrm>
    </dsp:sp>
    <dsp:sp modelId="{5B637ADD-EDB0-0D41-9B02-E6C050CF8C51}">
      <dsp:nvSpPr>
        <dsp:cNvPr id="0" name=""/>
        <dsp:cNvSpPr/>
      </dsp:nvSpPr>
      <dsp:spPr>
        <a:xfrm rot="5400000">
          <a:off x="6587676" y="-1187843"/>
          <a:ext cx="1122140" cy="6728231"/>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Engage in strategic process to identify best use of funds</a:t>
          </a:r>
        </a:p>
      </dsp:txBody>
      <dsp:txXfrm rot="-5400000">
        <a:off x="3784631" y="1669980"/>
        <a:ext cx="6673453" cy="1012584"/>
      </dsp:txXfrm>
    </dsp:sp>
    <dsp:sp modelId="{53C8979A-8281-BC4E-8D5C-A429D19E4834}">
      <dsp:nvSpPr>
        <dsp:cNvPr id="0" name=""/>
        <dsp:cNvSpPr/>
      </dsp:nvSpPr>
      <dsp:spPr>
        <a:xfrm>
          <a:off x="0" y="1474934"/>
          <a:ext cx="3784630" cy="140267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a:t>
          </a:r>
        </a:p>
      </dsp:txBody>
      <dsp:txXfrm>
        <a:off x="68473" y="1543407"/>
        <a:ext cx="3647684" cy="1265729"/>
      </dsp:txXfrm>
    </dsp:sp>
    <dsp:sp modelId="{94FAE441-AE14-A842-8FAE-881BD3D18732}">
      <dsp:nvSpPr>
        <dsp:cNvPr id="0" name=""/>
        <dsp:cNvSpPr/>
      </dsp:nvSpPr>
      <dsp:spPr>
        <a:xfrm rot="5400000">
          <a:off x="6587676" y="284965"/>
          <a:ext cx="1122140" cy="6728231"/>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Supplant to the extent possible to minimize administrative/reporting burden</a:t>
          </a:r>
        </a:p>
      </dsp:txBody>
      <dsp:txXfrm rot="-5400000">
        <a:off x="3784631" y="3142788"/>
        <a:ext cx="6673453" cy="1012584"/>
      </dsp:txXfrm>
    </dsp:sp>
    <dsp:sp modelId="{AE751ADB-60B6-3144-BB87-2B6FE50AC8BC}">
      <dsp:nvSpPr>
        <dsp:cNvPr id="0" name=""/>
        <dsp:cNvSpPr/>
      </dsp:nvSpPr>
      <dsp:spPr>
        <a:xfrm>
          <a:off x="0" y="2947743"/>
          <a:ext cx="3784630" cy="140267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3</a:t>
          </a:r>
        </a:p>
      </dsp:txBody>
      <dsp:txXfrm>
        <a:off x="68473" y="3016216"/>
        <a:ext cx="3647684" cy="1265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1/31/22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97495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68852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415839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324" y="4399020"/>
            <a:ext cx="8532178"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1/31/22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n-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canons.sog.unc.edu/2022/01/american-rescue-plan-act-of-2021-coronavirus-state-local-fiscal-recovery-funds-final-rule-spending-funds-for-general-government-purposes-2/" TargetMode="Externa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unc.zoom.us/j/94011361206?pwd=MjIzWnlzOWxtNGtoUlNjaEV3ZWNPdz0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hyperlink" Target="https://www.ecfr.gov/current/title-2/subtitle-A/chapter-II/part-200/subpart-E" TargetMode="External"/><Relationship Id="rId13" Type="http://schemas.openxmlformats.org/officeDocument/2006/relationships/image" Target="../media/image2.jpg"/><Relationship Id="rId3" Type="http://schemas.openxmlformats.org/officeDocument/2006/relationships/hyperlink" Target="https://home.treasury.gov/system/files/136/SLFRF-Compliance-and-Reporting-Guidance.pdf" TargetMode="External"/><Relationship Id="rId7" Type="http://schemas.openxmlformats.org/officeDocument/2006/relationships/hyperlink" Target="https://www.ecfr.gov/current/title-2/subtitle-A/chapter-II/part-200/subpart-D" TargetMode="External"/><Relationship Id="rId12" Type="http://schemas.openxmlformats.org/officeDocument/2006/relationships/hyperlink" Target="https://www.ecfr.gov/current/title-2/subtitle-A/chapter-I/part-180" TargetMode="External"/><Relationship Id="rId2" Type="http://schemas.openxmlformats.org/officeDocument/2006/relationships/hyperlink" Target="https://sam.gov/fal/7cecfdef62dc42729a3fdcd449bd62b8/view" TargetMode="External"/><Relationship Id="rId1" Type="http://schemas.openxmlformats.org/officeDocument/2006/relationships/slideLayout" Target="../slideLayouts/slideLayout3.xml"/><Relationship Id="rId6" Type="http://schemas.openxmlformats.org/officeDocument/2006/relationships/hyperlink" Target="https://www.law.cornell.edu/cfr/text/2/part-200/subpart-C" TargetMode="External"/><Relationship Id="rId11" Type="http://schemas.openxmlformats.org/officeDocument/2006/relationships/hyperlink" Target="https://www.ecfr.gov/current/title-2/subtitle-A/chapter-I/part-170" TargetMode="External"/><Relationship Id="rId5" Type="http://schemas.openxmlformats.org/officeDocument/2006/relationships/hyperlink" Target="https://www.ecfr.gov/current/title-2/subtitle-A/chapter-II/part-200/subpart-B" TargetMode="External"/><Relationship Id="rId10" Type="http://schemas.openxmlformats.org/officeDocument/2006/relationships/hyperlink" Target="https://www.ecfr.gov/current/title-2/subtitle-A/chapter-I/part-25" TargetMode="External"/><Relationship Id="rId4" Type="http://schemas.openxmlformats.org/officeDocument/2006/relationships/hyperlink" Target="https://www.ecfr.gov/current/title-2/subtitle-A/chapter-II/part-200/subpart-A?toc=1" TargetMode="External"/><Relationship Id="rId9" Type="http://schemas.openxmlformats.org/officeDocument/2006/relationships/hyperlink" Target="https://www.ecfr.gov/current/title-2/subtitle-A/chapter-II/part-200/subpart-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canons.sog.unc.edu/2021/12/american-rescue-plan-act-of-2021-allowable-costs-and-cost-principles-including-sample-policy-and-implementation-tools/" TargetMode="External"/><Relationship Id="rId2" Type="http://schemas.openxmlformats.org/officeDocument/2006/relationships/hyperlink" Target="https://www.gao.gov/products/gao-14-704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anons.sog.unc.edu/2021/12/american-rescue-plan-act-of-2021-allowable-costs-and-cost-principles-including-sample-policy-and-implementation-tool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0CC9-A837-0441-AED4-F54CDF9FD8EA}"/>
              </a:ext>
            </a:extLst>
          </p:cNvPr>
          <p:cNvSpPr>
            <a:spLocks noGrp="1"/>
          </p:cNvSpPr>
          <p:nvPr>
            <p:ph type="ctrTitle"/>
          </p:nvPr>
        </p:nvSpPr>
        <p:spPr>
          <a:xfrm>
            <a:off x="7606580" y="1412776"/>
            <a:ext cx="4086241" cy="2889114"/>
          </a:xfrm>
        </p:spPr>
        <p:txBody>
          <a:bodyPr anchor="b">
            <a:normAutofit/>
          </a:bodyPr>
          <a:lstStyle/>
          <a:p>
            <a:pPr algn="ctr"/>
            <a:r>
              <a:rPr lang="en-US" sz="5300" dirty="0"/>
              <a:t>ARP/CSLFRF Office Hours</a:t>
            </a:r>
            <a:br>
              <a:rPr lang="en-US" sz="5300" dirty="0"/>
            </a:br>
            <a:r>
              <a:rPr lang="en-US" sz="5300" dirty="0"/>
              <a:t>&gt; $10 million</a:t>
            </a:r>
          </a:p>
        </p:txBody>
      </p:sp>
      <p:sp>
        <p:nvSpPr>
          <p:cNvPr id="3" name="Subtitle 2">
            <a:extLst>
              <a:ext uri="{FF2B5EF4-FFF2-40B4-BE49-F238E27FC236}">
                <a16:creationId xmlns:a16="http://schemas.microsoft.com/office/drawing/2014/main" id="{126730EA-A3F8-2F40-B811-BC816BA5D8FA}"/>
              </a:ext>
            </a:extLst>
          </p:cNvPr>
          <p:cNvSpPr>
            <a:spLocks noGrp="1"/>
          </p:cNvSpPr>
          <p:nvPr>
            <p:ph type="subTitle" idx="1"/>
          </p:nvPr>
        </p:nvSpPr>
        <p:spPr>
          <a:xfrm>
            <a:off x="7750596" y="4509120"/>
            <a:ext cx="4086240" cy="1147863"/>
          </a:xfrm>
        </p:spPr>
        <p:txBody>
          <a:bodyPr anchor="t">
            <a:normAutofit/>
          </a:bodyPr>
          <a:lstStyle/>
          <a:p>
            <a:r>
              <a:rPr lang="en-US" sz="2800" dirty="0"/>
              <a:t>February 2, 2022</a:t>
            </a:r>
          </a:p>
          <a:p>
            <a:r>
              <a:rPr lang="en-US" sz="2800" dirty="0"/>
              <a:t>The FINAL RULE</a:t>
            </a:r>
          </a:p>
        </p:txBody>
      </p:sp>
      <p:sp>
        <p:nvSpPr>
          <p:cNvPr id="80" name="Freeform: Shape 7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186180"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id="{D5128495-ACD0-4340-8BCB-1CA9AA7E300C}"/>
              </a:ext>
            </a:extLst>
          </p:cNvPr>
          <p:cNvPicPr>
            <a:picLocks noChangeAspect="1"/>
          </p:cNvPicPr>
          <p:nvPr/>
        </p:nvPicPr>
        <p:blipFill rotWithShape="1">
          <a:blip r:embed="rId2">
            <a:extLst>
              <a:ext uri="{28A0092B-C50C-407E-A947-70E740481C1C}">
                <a14:useLocalDpi xmlns:a14="http://schemas.microsoft.com/office/drawing/2010/main" val="0"/>
              </a:ext>
            </a:extLst>
          </a:blip>
          <a:srcRect r="12652" b="-2"/>
          <a:stretch/>
        </p:blipFill>
        <p:spPr>
          <a:xfrm>
            <a:off x="20" y="10"/>
            <a:ext cx="702664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972184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22" y="448055"/>
            <a:ext cx="3413481"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21" y="4419227"/>
            <a:ext cx="3413480"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3549" y="448055"/>
            <a:ext cx="7686473"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514614-2BEE-9C4B-989F-50907EF3613B}"/>
              </a:ext>
            </a:extLst>
          </p:cNvPr>
          <p:cNvSpPr>
            <a:spLocks noGrp="1"/>
          </p:cNvSpPr>
          <p:nvPr>
            <p:ph idx="1"/>
          </p:nvPr>
        </p:nvSpPr>
        <p:spPr>
          <a:xfrm>
            <a:off x="4378568" y="448056"/>
            <a:ext cx="7035758" cy="5961890"/>
          </a:xfrm>
        </p:spPr>
        <p:txBody>
          <a:bodyPr anchor="ctr">
            <a:normAutofit/>
          </a:bodyPr>
          <a:lstStyle/>
          <a:p>
            <a:pPr marL="0" indent="0">
              <a:lnSpc>
                <a:spcPct val="90000"/>
              </a:lnSpc>
              <a:buNone/>
            </a:pPr>
            <a:r>
              <a:rPr lang="en-US" sz="1600" dirty="0"/>
              <a:t>Time and Effort Reporting for Employees who are paid 100% from a SINGLE program (single cost objective): </a:t>
            </a:r>
          </a:p>
          <a:p>
            <a:pPr>
              <a:lnSpc>
                <a:spcPct val="90000"/>
              </a:lnSpc>
            </a:pPr>
            <a:r>
              <a:rPr lang="en-US" sz="1600" dirty="0"/>
              <a:t>An employee whose salary is paid in whole from one federal source must certify, on a semi-annual basis, that they “worked solely on that program (single cost objective) for the period covered by the certification (e.g. Jan 1- Jun 30 and Jul 1- Dec 31) </a:t>
            </a:r>
          </a:p>
          <a:p>
            <a:pPr>
              <a:lnSpc>
                <a:spcPct val="90000"/>
              </a:lnSpc>
            </a:pPr>
            <a:r>
              <a:rPr lang="en-US" sz="1600" dirty="0"/>
              <a:t>The certification must be signed and dated by the employee and may be signed by a supervisory official having first-hand knowledge of the activities performed by the employee </a:t>
            </a:r>
          </a:p>
          <a:p>
            <a:pPr>
              <a:lnSpc>
                <a:spcPct val="90000"/>
              </a:lnSpc>
            </a:pPr>
            <a:endParaRPr lang="en-US" sz="1600" dirty="0"/>
          </a:p>
          <a:p>
            <a:pPr marL="0" indent="0">
              <a:lnSpc>
                <a:spcPct val="90000"/>
              </a:lnSpc>
              <a:buNone/>
            </a:pPr>
            <a:r>
              <a:rPr lang="en-US" sz="1600" dirty="0"/>
              <a:t>Time and Effort Reporting for employees whose work effort is split between more than one federal program or multiple cost objectives: </a:t>
            </a:r>
          </a:p>
          <a:p>
            <a:pPr>
              <a:lnSpc>
                <a:spcPct val="90000"/>
              </a:lnSpc>
            </a:pPr>
            <a:r>
              <a:rPr lang="en-US" sz="1600" dirty="0"/>
              <a:t>An employee who works on more than one federal program, or on a combination of a federal programs and non-federal work, must maintain Personnel Activity Reports (PARs)/(Time and Effort Monthly Log) that accurately reflects the percentage of time/hours the employee spends performing the federal work activity and any other duties </a:t>
            </a:r>
          </a:p>
          <a:p>
            <a:pPr>
              <a:lnSpc>
                <a:spcPct val="90000"/>
              </a:lnSpc>
            </a:pPr>
            <a:r>
              <a:rPr lang="en-US" sz="1600" dirty="0"/>
              <a:t>Report must reflect an “AFTER-THE-FACT” distribution of actual activities performed </a:t>
            </a:r>
          </a:p>
          <a:p>
            <a:pPr>
              <a:lnSpc>
                <a:spcPct val="90000"/>
              </a:lnSpc>
            </a:pPr>
            <a:r>
              <a:rPr lang="en-US" sz="1600" dirty="0"/>
              <a:t>Account for TOTAL activity for which employee is compensated must be completed at LEAST MONTHLY (e.g. Jan 1 – Jan 31) </a:t>
            </a:r>
          </a:p>
          <a:p>
            <a:pPr>
              <a:lnSpc>
                <a:spcPct val="90000"/>
              </a:lnSpc>
            </a:pPr>
            <a:r>
              <a:rPr lang="en-US" sz="1600" dirty="0"/>
              <a:t>Must be signed and dated by the employee and also signed by a supervisory </a:t>
            </a:r>
          </a:p>
          <a:p>
            <a:pPr marL="457200" indent="0">
              <a:lnSpc>
                <a:spcPct val="90000"/>
              </a:lnSpc>
              <a:buNone/>
            </a:pPr>
            <a:r>
              <a:rPr lang="en-US" sz="1600" dirty="0"/>
              <a:t>official having first-hand knowledge of the activities performed by the employee </a:t>
            </a:r>
          </a:p>
          <a:p>
            <a:pPr marL="0" indent="0">
              <a:lnSpc>
                <a:spcPct val="90000"/>
              </a:lnSpc>
              <a:buNone/>
            </a:pPr>
            <a:endParaRPr lang="en-US" sz="1400" dirty="0"/>
          </a:p>
        </p:txBody>
      </p:sp>
      <p:sp>
        <p:nvSpPr>
          <p:cNvPr id="4" name="Rectangle 3">
            <a:extLst>
              <a:ext uri="{FF2B5EF4-FFF2-40B4-BE49-F238E27FC236}">
                <a16:creationId xmlns:a16="http://schemas.microsoft.com/office/drawing/2014/main" id="{44011B76-1B3F-5E47-AB0E-FD7CD5BC931A}"/>
              </a:ext>
            </a:extLst>
          </p:cNvPr>
          <p:cNvSpPr/>
          <p:nvPr/>
        </p:nvSpPr>
        <p:spPr>
          <a:xfrm>
            <a:off x="466221" y="4419227"/>
            <a:ext cx="3413480" cy="1979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6029A3D-FEBE-5448-9E50-6C96D7962DD0}"/>
              </a:ext>
            </a:extLst>
          </p:cNvPr>
          <p:cNvSpPr>
            <a:spLocks noGrp="1"/>
          </p:cNvSpPr>
          <p:nvPr>
            <p:ph type="title"/>
          </p:nvPr>
        </p:nvSpPr>
        <p:spPr>
          <a:xfrm>
            <a:off x="774499" y="4759727"/>
            <a:ext cx="2871641" cy="1189553"/>
          </a:xfrm>
        </p:spPr>
        <p:txBody>
          <a:bodyPr>
            <a:normAutofit fontScale="90000"/>
          </a:bodyPr>
          <a:lstStyle/>
          <a:p>
            <a:pPr algn="ctr"/>
            <a:r>
              <a:rPr lang="en-US" dirty="0">
                <a:solidFill>
                  <a:schemeClr val="bg1"/>
                </a:solidFill>
              </a:rPr>
              <a:t>Sample Approach</a:t>
            </a:r>
          </a:p>
        </p:txBody>
      </p:sp>
      <p:sp>
        <p:nvSpPr>
          <p:cNvPr id="7" name="Pentagon 6">
            <a:extLst>
              <a:ext uri="{FF2B5EF4-FFF2-40B4-BE49-F238E27FC236}">
                <a16:creationId xmlns:a16="http://schemas.microsoft.com/office/drawing/2014/main" id="{075CEF6B-CB0C-884B-8E2C-31F547C1FD4C}"/>
              </a:ext>
            </a:extLst>
          </p:cNvPr>
          <p:cNvSpPr/>
          <p:nvPr/>
        </p:nvSpPr>
        <p:spPr>
          <a:xfrm>
            <a:off x="1598273" y="457200"/>
            <a:ext cx="2629657" cy="841169"/>
          </a:xfrm>
          <a:prstGeom prst="homePlat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Using revenue replacement funds for general salaries/benefits</a:t>
            </a:r>
          </a:p>
        </p:txBody>
      </p:sp>
      <p:sp>
        <p:nvSpPr>
          <p:cNvPr id="11" name="Pentagon 10">
            <a:extLst>
              <a:ext uri="{FF2B5EF4-FFF2-40B4-BE49-F238E27FC236}">
                <a16:creationId xmlns:a16="http://schemas.microsoft.com/office/drawing/2014/main" id="{090CA12B-C563-7944-A693-7298D18AFF4D}"/>
              </a:ext>
            </a:extLst>
          </p:cNvPr>
          <p:cNvSpPr/>
          <p:nvPr/>
        </p:nvSpPr>
        <p:spPr>
          <a:xfrm>
            <a:off x="1598272" y="1372787"/>
            <a:ext cx="2629657" cy="1008112"/>
          </a:xfrm>
          <a:prstGeom prst="homePlat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Using funds to cover full salaries/benefits for grants administrator or employee fully dedicated to an ARP/CSLFRF project</a:t>
            </a:r>
          </a:p>
        </p:txBody>
      </p:sp>
      <p:sp>
        <p:nvSpPr>
          <p:cNvPr id="13" name="Pentagon 12">
            <a:extLst>
              <a:ext uri="{FF2B5EF4-FFF2-40B4-BE49-F238E27FC236}">
                <a16:creationId xmlns:a16="http://schemas.microsoft.com/office/drawing/2014/main" id="{326A36AB-AD56-DF4C-8ACB-2DBBA4B26057}"/>
              </a:ext>
            </a:extLst>
          </p:cNvPr>
          <p:cNvSpPr/>
          <p:nvPr/>
        </p:nvSpPr>
        <p:spPr>
          <a:xfrm>
            <a:off x="1616826" y="3377749"/>
            <a:ext cx="2629657" cy="1008112"/>
          </a:xfrm>
          <a:prstGeom prst="homePlat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Using funds to cover a portion of employee’s salaries/benefits based on effort spent on ARP/CSLFRF-eligible project</a:t>
            </a:r>
          </a:p>
        </p:txBody>
      </p:sp>
    </p:spTree>
    <p:extLst>
      <p:ext uri="{BB962C8B-B14F-4D97-AF65-F5344CB8AC3E}">
        <p14:creationId xmlns:p14="http://schemas.microsoft.com/office/powerpoint/2010/main" val="14497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514-FBA1-F848-A58A-73D5EB3C547D}"/>
              </a:ext>
            </a:extLst>
          </p:cNvPr>
          <p:cNvSpPr>
            <a:spLocks noGrp="1"/>
          </p:cNvSpPr>
          <p:nvPr>
            <p:ph type="title"/>
          </p:nvPr>
        </p:nvSpPr>
        <p:spPr/>
        <p:txBody>
          <a:bodyPr/>
          <a:lstStyle/>
          <a:p>
            <a:pPr algn="ctr"/>
            <a:r>
              <a:rPr lang="en-US" dirty="0"/>
              <a:t>Basics of Nondiscrimination Policy</a:t>
            </a:r>
          </a:p>
        </p:txBody>
      </p:sp>
      <p:sp>
        <p:nvSpPr>
          <p:cNvPr id="4" name="Rectangle 3">
            <a:extLst>
              <a:ext uri="{FF2B5EF4-FFF2-40B4-BE49-F238E27FC236}">
                <a16:creationId xmlns:a16="http://schemas.microsoft.com/office/drawing/2014/main" id="{0021042A-3DC5-4B48-9690-81F22B80C234}"/>
              </a:ext>
            </a:extLst>
          </p:cNvPr>
          <p:cNvSpPr/>
          <p:nvPr/>
        </p:nvSpPr>
        <p:spPr>
          <a:xfrm>
            <a:off x="405780" y="1130785"/>
            <a:ext cx="4680520" cy="5400600"/>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3"/>
            <a:r>
              <a:rPr lang="en-US" sz="1600" dirty="0"/>
              <a:t>Include statement that LG does not deny benefits or services, or otherwise discriminate on the basis of race, color, national origin (including limited English proficiency), disability, age, or sex (including sexual orientation and gender identity), in accordance with the following authorities: Title VI of the Civil Rights Act of 1964 (Title VI) Public Law 88-352, 42 U.S.C. 2000d-1 et seq., and the Department's implementing regulations, 31 CFR part 22; Section 504 of the Rehabilitation Act of 1973 (Section 504), Public Law 93-112, as amended by Public Law 93-516, 29 U.S.C. 794; Title IX of the Education Amendments of 1972 (Title IX), 20 U.S.C. 1681 et seq., and the Department's implementing regulations, 31 CFR part 28; Age Discrimination Act of 1975, Public Law 94-135, 42 U.S.C. 6101 et seq., and the Department implementing regulations at 31 CFR part 23. </a:t>
            </a:r>
          </a:p>
        </p:txBody>
      </p:sp>
      <p:sp>
        <p:nvSpPr>
          <p:cNvPr id="5" name="Rectangle 4">
            <a:extLst>
              <a:ext uri="{FF2B5EF4-FFF2-40B4-BE49-F238E27FC236}">
                <a16:creationId xmlns:a16="http://schemas.microsoft.com/office/drawing/2014/main" id="{6432B8BA-A988-E047-B128-EBD692FB95E2}"/>
              </a:ext>
            </a:extLst>
          </p:cNvPr>
          <p:cNvSpPr/>
          <p:nvPr/>
        </p:nvSpPr>
        <p:spPr>
          <a:xfrm>
            <a:off x="5374332" y="1138425"/>
            <a:ext cx="3240360" cy="171451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000" dirty="0"/>
              <a:t>Establish process for reporting violations of nondiscrimination policy (by employees and others)</a:t>
            </a:r>
          </a:p>
        </p:txBody>
      </p:sp>
      <p:sp>
        <p:nvSpPr>
          <p:cNvPr id="6" name="Content Placeholder 5">
            <a:extLst>
              <a:ext uri="{FF2B5EF4-FFF2-40B4-BE49-F238E27FC236}">
                <a16:creationId xmlns:a16="http://schemas.microsoft.com/office/drawing/2014/main" id="{4A89A9FA-A4BC-CA44-B330-CBF79138ACC2}"/>
              </a:ext>
            </a:extLst>
          </p:cNvPr>
          <p:cNvSpPr>
            <a:spLocks noGrp="1"/>
          </p:cNvSpPr>
          <p:nvPr>
            <p:ph idx="1"/>
          </p:nvPr>
        </p:nvSpPr>
        <p:spPr>
          <a:xfrm>
            <a:off x="5382376" y="3028849"/>
            <a:ext cx="3240359" cy="171451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28600" indent="0">
              <a:buNone/>
            </a:pPr>
            <a:r>
              <a:rPr lang="en-US" sz="2000" dirty="0"/>
              <a:t>Appoint person or </a:t>
            </a:r>
          </a:p>
          <a:p>
            <a:pPr marL="228600" indent="0">
              <a:buNone/>
            </a:pPr>
            <a:r>
              <a:rPr lang="en-US" sz="2000" dirty="0"/>
              <a:t>persons within LG responsible for enforcing policy and addressing any claimed violations</a:t>
            </a:r>
          </a:p>
        </p:txBody>
      </p:sp>
      <p:sp>
        <p:nvSpPr>
          <p:cNvPr id="7" name="Content Placeholder 5">
            <a:extLst>
              <a:ext uri="{FF2B5EF4-FFF2-40B4-BE49-F238E27FC236}">
                <a16:creationId xmlns:a16="http://schemas.microsoft.com/office/drawing/2014/main" id="{A7FC5C0A-597C-C24C-AE54-54E6FDD55AAB}"/>
              </a:ext>
            </a:extLst>
          </p:cNvPr>
          <p:cNvSpPr txBox="1">
            <a:spLocks/>
          </p:cNvSpPr>
          <p:nvPr/>
        </p:nvSpPr>
        <p:spPr>
          <a:xfrm>
            <a:off x="5374332" y="4885986"/>
            <a:ext cx="3240359" cy="171451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60949" rIns="0" bIns="60949" rtlCol="0" anchor="ctr">
            <a:normAutofit/>
          </a:bodyPr>
          <a:lstStyle>
            <a:lvl1pPr marL="457120" indent="-457120" algn="l" defTabSz="1218987" rtl="0" eaLnBrk="1" latinLnBrk="0" hangingPunct="1">
              <a:spcBef>
                <a:spcPct val="20000"/>
              </a:spcBef>
              <a:buFont typeface="Arial" pitchFamily="34" charset="0"/>
              <a:buChar char="•"/>
              <a:defRPr sz="3600" kern="1200">
                <a:solidFill>
                  <a:schemeClr val="lt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lt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lt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lt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lt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lt1"/>
                </a:solidFill>
                <a:latin typeface="+mn-lt"/>
                <a:ea typeface="+mn-ea"/>
                <a:cs typeface="+mn-cs"/>
              </a:defRPr>
            </a:lvl9pPr>
          </a:lstStyle>
          <a:p>
            <a:pPr marL="228600" indent="0">
              <a:buFont typeface="Arial" pitchFamily="34" charset="0"/>
              <a:buNone/>
            </a:pPr>
            <a:r>
              <a:rPr lang="en-US" sz="2000" dirty="0"/>
              <a:t>Collect data on any claimed violations and their disposition</a:t>
            </a:r>
          </a:p>
        </p:txBody>
      </p:sp>
      <p:sp>
        <p:nvSpPr>
          <p:cNvPr id="8" name="Rectangle 7">
            <a:extLst>
              <a:ext uri="{FF2B5EF4-FFF2-40B4-BE49-F238E27FC236}">
                <a16:creationId xmlns:a16="http://schemas.microsoft.com/office/drawing/2014/main" id="{026389DD-F540-1340-BF8D-F0FDD9C57FE3}"/>
              </a:ext>
            </a:extLst>
          </p:cNvPr>
          <p:cNvSpPr/>
          <p:nvPr/>
        </p:nvSpPr>
        <p:spPr>
          <a:xfrm>
            <a:off x="8902724" y="1130785"/>
            <a:ext cx="3024336" cy="172215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000" dirty="0"/>
              <a:t>Identify methods to inform staff and public of policy and provide appropriate training on compliance.</a:t>
            </a:r>
          </a:p>
        </p:txBody>
      </p:sp>
      <p:sp>
        <p:nvSpPr>
          <p:cNvPr id="9" name="Rectangle 8">
            <a:extLst>
              <a:ext uri="{FF2B5EF4-FFF2-40B4-BE49-F238E27FC236}">
                <a16:creationId xmlns:a16="http://schemas.microsoft.com/office/drawing/2014/main" id="{CF1FCB31-3976-454C-8016-14B63BCB1613}"/>
              </a:ext>
            </a:extLst>
          </p:cNvPr>
          <p:cNvSpPr/>
          <p:nvPr/>
        </p:nvSpPr>
        <p:spPr>
          <a:xfrm>
            <a:off x="8885977" y="2970009"/>
            <a:ext cx="3024336" cy="3630488"/>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3"/>
            <a:r>
              <a:rPr lang="en-US" sz="2000" dirty="0"/>
              <a:t>Implement any processes, procedures, modifications, etc. to work environment, services and communications about services to comply with federal laws.</a:t>
            </a:r>
          </a:p>
        </p:txBody>
      </p:sp>
      <p:sp>
        <p:nvSpPr>
          <p:cNvPr id="10" name="Oval 9">
            <a:extLst>
              <a:ext uri="{FF2B5EF4-FFF2-40B4-BE49-F238E27FC236}">
                <a16:creationId xmlns:a16="http://schemas.microsoft.com/office/drawing/2014/main" id="{679C24C3-00FD-9046-9F69-9972D1E8EEA5}"/>
              </a:ext>
            </a:extLst>
          </p:cNvPr>
          <p:cNvSpPr/>
          <p:nvPr/>
        </p:nvSpPr>
        <p:spPr>
          <a:xfrm>
            <a:off x="0" y="764704"/>
            <a:ext cx="765820" cy="864096"/>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11" name="Oval 10">
            <a:extLst>
              <a:ext uri="{FF2B5EF4-FFF2-40B4-BE49-F238E27FC236}">
                <a16:creationId xmlns:a16="http://schemas.microsoft.com/office/drawing/2014/main" id="{DABF6655-A564-AB4E-BB4B-A2163B04B4C4}"/>
              </a:ext>
            </a:extLst>
          </p:cNvPr>
          <p:cNvSpPr/>
          <p:nvPr/>
        </p:nvSpPr>
        <p:spPr>
          <a:xfrm>
            <a:off x="4851226" y="913945"/>
            <a:ext cx="765820" cy="864096"/>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49BDF9BC-E3EF-444B-B990-0B59D5EFF91C}"/>
              </a:ext>
            </a:extLst>
          </p:cNvPr>
          <p:cNvSpPr/>
          <p:nvPr/>
        </p:nvSpPr>
        <p:spPr>
          <a:xfrm>
            <a:off x="4935797" y="2507585"/>
            <a:ext cx="765820" cy="864096"/>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3</a:t>
            </a:r>
          </a:p>
        </p:txBody>
      </p:sp>
      <p:sp>
        <p:nvSpPr>
          <p:cNvPr id="13" name="Oval 12">
            <a:extLst>
              <a:ext uri="{FF2B5EF4-FFF2-40B4-BE49-F238E27FC236}">
                <a16:creationId xmlns:a16="http://schemas.microsoft.com/office/drawing/2014/main" id="{24BF52F0-0870-0B42-8297-46FC414E2993}"/>
              </a:ext>
            </a:extLst>
          </p:cNvPr>
          <p:cNvSpPr/>
          <p:nvPr/>
        </p:nvSpPr>
        <p:spPr>
          <a:xfrm>
            <a:off x="4935797" y="4519485"/>
            <a:ext cx="765820" cy="864096"/>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
        <p:nvSpPr>
          <p:cNvPr id="14" name="Oval 13">
            <a:extLst>
              <a:ext uri="{FF2B5EF4-FFF2-40B4-BE49-F238E27FC236}">
                <a16:creationId xmlns:a16="http://schemas.microsoft.com/office/drawing/2014/main" id="{8CCB6DF9-A75A-D545-9452-CE771E428DCF}"/>
              </a:ext>
            </a:extLst>
          </p:cNvPr>
          <p:cNvSpPr/>
          <p:nvPr/>
        </p:nvSpPr>
        <p:spPr>
          <a:xfrm>
            <a:off x="8371978" y="920173"/>
            <a:ext cx="765820" cy="864096"/>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5</a:t>
            </a:r>
          </a:p>
        </p:txBody>
      </p:sp>
      <p:sp>
        <p:nvSpPr>
          <p:cNvPr id="15" name="Oval 14">
            <a:extLst>
              <a:ext uri="{FF2B5EF4-FFF2-40B4-BE49-F238E27FC236}">
                <a16:creationId xmlns:a16="http://schemas.microsoft.com/office/drawing/2014/main" id="{D3B81170-3348-304E-A54E-43AB6DA9D20C}"/>
              </a:ext>
            </a:extLst>
          </p:cNvPr>
          <p:cNvSpPr/>
          <p:nvPr/>
        </p:nvSpPr>
        <p:spPr>
          <a:xfrm>
            <a:off x="8495024" y="2787389"/>
            <a:ext cx="765820" cy="864096"/>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381471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75D8-766B-0248-9044-3B1C79DE2BCA}"/>
              </a:ext>
            </a:extLst>
          </p:cNvPr>
          <p:cNvSpPr>
            <a:spLocks noGrp="1"/>
          </p:cNvSpPr>
          <p:nvPr>
            <p:ph type="title"/>
          </p:nvPr>
        </p:nvSpPr>
        <p:spPr/>
        <p:txBody>
          <a:bodyPr/>
          <a:lstStyle/>
          <a:p>
            <a:pPr algn="ctr"/>
            <a:r>
              <a:rPr lang="en-US" dirty="0"/>
              <a:t>Local Government Internal Expenses</a:t>
            </a:r>
          </a:p>
        </p:txBody>
      </p:sp>
      <p:sp>
        <p:nvSpPr>
          <p:cNvPr id="4" name="Rectangle 3">
            <a:extLst>
              <a:ext uri="{FF2B5EF4-FFF2-40B4-BE49-F238E27FC236}">
                <a16:creationId xmlns:a16="http://schemas.microsoft.com/office/drawing/2014/main" id="{D3F9BFEC-8702-5F4C-971D-FFF2049893C1}"/>
              </a:ext>
            </a:extLst>
          </p:cNvPr>
          <p:cNvSpPr/>
          <p:nvPr/>
        </p:nvSpPr>
        <p:spPr>
          <a:xfrm>
            <a:off x="261764" y="1138425"/>
            <a:ext cx="3456384" cy="517089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Revenue Replacement</a:t>
            </a:r>
          </a:p>
          <a:p>
            <a:pPr algn="ctr"/>
            <a:endParaRPr lang="en-US" sz="2800" b="1" dirty="0"/>
          </a:p>
          <a:p>
            <a:pPr algn="ctr"/>
            <a:endParaRPr lang="en-US" sz="800" dirty="0"/>
          </a:p>
          <a:p>
            <a:r>
              <a:rPr lang="en-US" sz="2000" dirty="0"/>
              <a:t>General government services, including LG salaries/benefits</a:t>
            </a:r>
          </a:p>
          <a:p>
            <a:endParaRPr lang="en-US" sz="2000" dirty="0"/>
          </a:p>
          <a:p>
            <a:endParaRPr lang="en-US" sz="2000" dirty="0"/>
          </a:p>
          <a:p>
            <a:endParaRPr lang="en-US" sz="2000" dirty="0"/>
          </a:p>
          <a:p>
            <a:endParaRPr lang="en-US" sz="2800" dirty="0"/>
          </a:p>
          <a:p>
            <a:endParaRPr lang="en-US" sz="2800" dirty="0"/>
          </a:p>
          <a:p>
            <a:endParaRPr lang="en-US" sz="2800" dirty="0"/>
          </a:p>
          <a:p>
            <a:endParaRPr lang="en-US" sz="2800" dirty="0"/>
          </a:p>
        </p:txBody>
      </p:sp>
      <p:sp>
        <p:nvSpPr>
          <p:cNvPr id="5" name="Content Placeholder 4">
            <a:extLst>
              <a:ext uri="{FF2B5EF4-FFF2-40B4-BE49-F238E27FC236}">
                <a16:creationId xmlns:a16="http://schemas.microsoft.com/office/drawing/2014/main" id="{67CC91A5-A998-D344-AA02-9D8D9216CBA8}"/>
              </a:ext>
            </a:extLst>
          </p:cNvPr>
          <p:cNvSpPr>
            <a:spLocks noGrp="1"/>
          </p:cNvSpPr>
          <p:nvPr>
            <p:ph idx="1"/>
          </p:nvPr>
        </p:nvSpPr>
        <p:spPr>
          <a:xfrm>
            <a:off x="3934172" y="1138425"/>
            <a:ext cx="3672408" cy="517089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800" b="1" dirty="0"/>
              <a:t>Premium Pay</a:t>
            </a:r>
          </a:p>
          <a:p>
            <a:pPr marL="0" indent="0" algn="ctr">
              <a:buNone/>
            </a:pPr>
            <a:endParaRPr lang="en-US" sz="2800" b="1" dirty="0"/>
          </a:p>
          <a:p>
            <a:pPr marL="119063" indent="0">
              <a:buNone/>
            </a:pPr>
            <a:r>
              <a:rPr lang="en-US" sz="2000" dirty="0"/>
              <a:t>LG employees who performed essential work during pandemic</a:t>
            </a:r>
          </a:p>
          <a:p>
            <a:pPr marL="119063" indent="0">
              <a:buNone/>
            </a:pPr>
            <a:endParaRPr lang="en-US" sz="2000" dirty="0"/>
          </a:p>
          <a:p>
            <a:pPr marL="119063" indent="0">
              <a:buNone/>
            </a:pPr>
            <a:r>
              <a:rPr lang="en-US" sz="2000" dirty="0"/>
              <a:t>Strong emphasis on low- and moderate-income employees</a:t>
            </a:r>
          </a:p>
          <a:p>
            <a:pPr marL="0" indent="0">
              <a:buNone/>
            </a:pPr>
            <a:endParaRPr lang="en-US"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CADD4A79-07DA-9C40-ADC1-CF8A1CCD3BBD}"/>
              </a:ext>
            </a:extLst>
          </p:cNvPr>
          <p:cNvSpPr/>
          <p:nvPr/>
        </p:nvSpPr>
        <p:spPr>
          <a:xfrm>
            <a:off x="7822604" y="1138424"/>
            <a:ext cx="3456384" cy="517089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Addressing COVID &amp; Negative Impacts</a:t>
            </a:r>
          </a:p>
          <a:p>
            <a:pPr algn="ctr"/>
            <a:endParaRPr lang="en-US" b="1" dirty="0"/>
          </a:p>
          <a:p>
            <a:pPr algn="ctr"/>
            <a:endParaRPr lang="en-US" sz="800" dirty="0"/>
          </a:p>
          <a:p>
            <a:r>
              <a:rPr lang="en-US" sz="2000" dirty="0"/>
              <a:t>Salaries/benefits for public health, public safety, human services employees to extent working on COVID</a:t>
            </a:r>
          </a:p>
          <a:p>
            <a:endParaRPr lang="en-US" sz="2000" dirty="0"/>
          </a:p>
          <a:p>
            <a:r>
              <a:rPr lang="en-US" sz="2000" dirty="0"/>
              <a:t>Backfilling LG positions</a:t>
            </a:r>
          </a:p>
          <a:p>
            <a:endParaRPr lang="en-US" sz="2000" dirty="0"/>
          </a:p>
          <a:p>
            <a:r>
              <a:rPr lang="en-US" sz="2000" dirty="0"/>
              <a:t>Addressing increased maintenance or deferred maintenance costs</a:t>
            </a:r>
          </a:p>
          <a:p>
            <a:endParaRPr lang="en-US" sz="2000" dirty="0"/>
          </a:p>
          <a:p>
            <a:endParaRPr lang="en-US" sz="2000" dirty="0"/>
          </a:p>
        </p:txBody>
      </p:sp>
    </p:spTree>
    <p:extLst>
      <p:ext uri="{BB962C8B-B14F-4D97-AF65-F5344CB8AC3E}">
        <p14:creationId xmlns:p14="http://schemas.microsoft.com/office/powerpoint/2010/main" val="374818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191399"/>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904091"/>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75D52CE-E72B-964D-AA5E-98AD5AA1EDA2}"/>
              </a:ext>
            </a:extLst>
          </p:cNvPr>
          <p:cNvSpPr/>
          <p:nvPr/>
        </p:nvSpPr>
        <p:spPr>
          <a:xfrm>
            <a:off x="117748" y="2708919"/>
            <a:ext cx="11927694" cy="3586723"/>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sz="1600" dirty="0">
                <a:solidFill>
                  <a:schemeClr val="tx1">
                    <a:lumMod val="65000"/>
                    <a:lumOff val="35000"/>
                  </a:schemeClr>
                </a:solidFill>
              </a:rPr>
              <a:t>All Revenue Replacement Funds May be Spent for “General Government Services” defined by reference to a non-exclusive list of examples </a:t>
            </a:r>
          </a:p>
          <a:p>
            <a:pPr lvl="1">
              <a:spcBef>
                <a:spcPts val="200"/>
              </a:spcBef>
            </a:pPr>
            <a:r>
              <a:rPr lang="en-US" sz="1600" dirty="0">
                <a:solidFill>
                  <a:schemeClr val="tx1">
                    <a:lumMod val="65000"/>
                    <a:lumOff val="35000"/>
                  </a:schemeClr>
                </a:solidFill>
              </a:rPr>
              <a:t>“maintenance or pay-go funded building of infrastructure, including roads; modernization of cybersecurity, including hardware, software, and protection of critical infrastructure; health services; environmental remediation; school or educational services; and the provision of police, fire, and other public safety services.”</a:t>
            </a:r>
          </a:p>
          <a:p>
            <a:pPr marL="69850" lvl="1">
              <a:spcBef>
                <a:spcPts val="200"/>
              </a:spcBef>
            </a:pPr>
            <a:r>
              <a:rPr lang="en-US" sz="1600" dirty="0">
                <a:solidFill>
                  <a:schemeClr val="tx1">
                    <a:lumMod val="65000"/>
                    <a:lumOff val="35000"/>
                  </a:schemeClr>
                </a:solidFill>
              </a:rPr>
              <a:t>US Treasury Overview Supplement:</a:t>
            </a:r>
          </a:p>
          <a:p>
            <a:pPr marL="679344" lvl="2">
              <a:spcBef>
                <a:spcPts val="200"/>
              </a:spcBef>
            </a:pPr>
            <a:r>
              <a:rPr lang="en-US" sz="1600" dirty="0">
                <a:solidFill>
                  <a:schemeClr val="tx1">
                    <a:lumMod val="65000"/>
                    <a:lumOff val="35000"/>
                  </a:schemeClr>
                </a:solidFill>
              </a:rPr>
              <a:t>“[g]</a:t>
            </a:r>
            <a:r>
              <a:rPr lang="en-US" sz="1600" dirty="0" err="1">
                <a:solidFill>
                  <a:schemeClr val="tx1">
                    <a:lumMod val="65000"/>
                    <a:lumOff val="35000"/>
                  </a:schemeClr>
                </a:solidFill>
              </a:rPr>
              <a:t>overnment</a:t>
            </a:r>
            <a:r>
              <a:rPr lang="en-US" sz="1600" dirty="0">
                <a:solidFill>
                  <a:schemeClr val="tx1">
                    <a:lumMod val="65000"/>
                    <a:lumOff val="35000"/>
                  </a:schemeClr>
                </a:solidFill>
              </a:rPr>
              <a:t> services generally include any service traditionally provided by a government, unless Treasury has stated otherwise. Here are some common examples, although this list is not exhaustive: Construction of schools and hospitals; Road building and maintenance, and other infrastructure; Health services; General government administration, staff, and administrative facilities; Environmental remediation; [and] Provision of police, fire, and other public safety services (including purchase of fire trucks and police vehicles).”</a:t>
            </a:r>
          </a:p>
          <a:p>
            <a:pPr>
              <a:spcBef>
                <a:spcPts val="200"/>
              </a:spcBef>
            </a:pPr>
            <a:r>
              <a:rPr lang="en-US" sz="1600" dirty="0">
                <a:solidFill>
                  <a:schemeClr val="tx1">
                    <a:lumMod val="65000"/>
                    <a:lumOff val="35000"/>
                  </a:schemeClr>
                </a:solidFill>
              </a:rPr>
              <a:t>Must track expenditures for reporting purposes</a:t>
            </a:r>
          </a:p>
          <a:p>
            <a:pPr>
              <a:spcBef>
                <a:spcPts val="200"/>
              </a:spcBef>
            </a:pPr>
            <a:r>
              <a:rPr lang="en-US" sz="1600" dirty="0">
                <a:solidFill>
                  <a:schemeClr val="tx1">
                    <a:lumMod val="65000"/>
                    <a:lumOff val="35000"/>
                  </a:schemeClr>
                </a:solidFill>
              </a:rPr>
              <a:t>Must follow all Uniform Guidance requirements</a:t>
            </a:r>
          </a:p>
          <a:p>
            <a:pPr>
              <a:spcBef>
                <a:spcPts val="1200"/>
              </a:spcBef>
            </a:pPr>
            <a:endParaRPr lang="en-US" sz="1200" dirty="0">
              <a:solidFill>
                <a:schemeClr val="tx1">
                  <a:lumMod val="65000"/>
                  <a:lumOff val="35000"/>
                </a:schemeClr>
              </a:solidFill>
            </a:endParaRPr>
          </a:p>
        </p:txBody>
      </p:sp>
      <p:sp>
        <p:nvSpPr>
          <p:cNvPr id="3" name="Rectangle 2">
            <a:extLst>
              <a:ext uri="{FF2B5EF4-FFF2-40B4-BE49-F238E27FC236}">
                <a16:creationId xmlns:a16="http://schemas.microsoft.com/office/drawing/2014/main" id="{F937DAB4-5741-1948-923C-1143583A33DB}"/>
              </a:ext>
            </a:extLst>
          </p:cNvPr>
          <p:cNvSpPr/>
          <p:nvPr/>
        </p:nvSpPr>
        <p:spPr>
          <a:xfrm>
            <a:off x="837827" y="6093296"/>
            <a:ext cx="10513168" cy="573305"/>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Updated Blog Post: </a:t>
            </a:r>
            <a:r>
              <a:rPr lang="en-US" sz="1400" dirty="0">
                <a:hlinkClick r:id="rId7"/>
              </a:rPr>
              <a:t>https://canons.sog.unc.edu/2022/01/american-rescue-plan-act-of-2021-coronavirus-state-local-fiscal-recovery-funds-final-rule-spending-funds-for-general-government-purposes-2/</a:t>
            </a:r>
            <a:r>
              <a:rPr lang="en-US" sz="1400" dirty="0"/>
              <a:t> </a:t>
            </a:r>
          </a:p>
        </p:txBody>
      </p:sp>
    </p:spTree>
    <p:extLst>
      <p:ext uri="{BB962C8B-B14F-4D97-AF65-F5344CB8AC3E}">
        <p14:creationId xmlns:p14="http://schemas.microsoft.com/office/powerpoint/2010/main" val="410093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188639"/>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 y="786298"/>
          <a:ext cx="12188825" cy="212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08827" y="2355083"/>
            <a:ext cx="5876755" cy="4104457"/>
          </a:xfrm>
          <a:prstGeom prst="rect">
            <a:avLst/>
          </a:prstGeom>
          <a:solidFill>
            <a:srgbClr val="3FD2B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a:spcBef>
                <a:spcPts val="1200"/>
              </a:spcBef>
            </a:pPr>
            <a:endParaRPr lang="en-US" sz="1600" dirty="0">
              <a:solidFill>
                <a:schemeClr val="tx1">
                  <a:lumMod val="65000"/>
                  <a:lumOff val="35000"/>
                </a:schemeClr>
              </a:solidFill>
            </a:endParaRP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May award premium pay to any local government employee who performed essential work during the pandemic</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Essential work is work that is performed in person with regular interactions with others (including co-workers) OR regularly handling items handled by others</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May pay retroactively back to January 27, 2020 or prospectively until December 31, 2026, but must be for work actually performed</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Must treat as regular salary for ALL withholding purposes (taxes, retirement, health ins., etc.)</a:t>
            </a:r>
          </a:p>
          <a:p>
            <a:pPr>
              <a:spcBef>
                <a:spcPts val="1200"/>
              </a:spcBef>
            </a:pPr>
            <a:endParaRPr lang="en-US" sz="1800" dirty="0">
              <a:solidFill>
                <a:schemeClr val="tx1">
                  <a:lumMod val="65000"/>
                  <a:lumOff val="35000"/>
                </a:schemeClr>
              </a:solidFill>
            </a:endParaRPr>
          </a:p>
          <a:p>
            <a:pPr marL="285664" indent="-285664">
              <a:spcBef>
                <a:spcPts val="1200"/>
              </a:spcBef>
              <a:buFont typeface="Arial" panose="020B0604020202020204" pitchFamily="34" charset="0"/>
              <a:buChar char="•"/>
            </a:pPr>
            <a:endParaRPr lang="en-US" sz="2000" dirty="0">
              <a:solidFill>
                <a:schemeClr val="tx1">
                  <a:lumMod val="65000"/>
                  <a:lumOff val="35000"/>
                </a:schemeClr>
              </a:solidFill>
            </a:endParaRPr>
          </a:p>
          <a:p>
            <a:pPr marL="285664" indent="-285664">
              <a:spcBef>
                <a:spcPts val="1200"/>
              </a:spcBef>
              <a:buFont typeface="Arial" panose="020B0604020202020204" pitchFamily="34" charset="0"/>
              <a:buChar char="•"/>
            </a:pPr>
            <a:endParaRPr lang="en-US" sz="2399" dirty="0">
              <a:solidFill>
                <a:schemeClr val="tx1">
                  <a:lumMod val="65000"/>
                  <a:lumOff val="35000"/>
                </a:schemeClr>
              </a:solidFill>
            </a:endParaRPr>
          </a:p>
        </p:txBody>
      </p:sp>
      <p:sp>
        <p:nvSpPr>
          <p:cNvPr id="7" name="Rectangle 6">
            <a:extLst>
              <a:ext uri="{FF2B5EF4-FFF2-40B4-BE49-F238E27FC236}">
                <a16:creationId xmlns:a16="http://schemas.microsoft.com/office/drawing/2014/main" id="{D75D52CE-E72B-964D-AA5E-98AD5AA1EDA2}"/>
              </a:ext>
            </a:extLst>
          </p:cNvPr>
          <p:cNvSpPr/>
          <p:nvPr/>
        </p:nvSpPr>
        <p:spPr>
          <a:xfrm>
            <a:off x="6148827" y="2366850"/>
            <a:ext cx="5876752" cy="4104456"/>
          </a:xfrm>
          <a:prstGeom prst="rect">
            <a:avLst/>
          </a:prstGeom>
          <a:solidFill>
            <a:srgbClr val="3FD2B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800" dirty="0">
              <a:solidFill>
                <a:schemeClr val="tx1">
                  <a:lumMod val="65000"/>
                  <a:lumOff val="35000"/>
                </a:schemeClr>
              </a:solidFill>
            </a:endParaRPr>
          </a:p>
          <a:p>
            <a:pPr algn="ctr">
              <a:spcBef>
                <a:spcPts val="600"/>
              </a:spcBef>
            </a:pPr>
            <a:endParaRPr lang="en-US" sz="1800" dirty="0">
              <a:solidFill>
                <a:schemeClr val="tx1">
                  <a:lumMod val="65000"/>
                  <a:lumOff val="35000"/>
                </a:schemeClr>
              </a:solidFill>
            </a:endParaRPr>
          </a:p>
          <a:p>
            <a:pPr marL="342900" indent="-342900">
              <a:spcBef>
                <a:spcPts val="1200"/>
              </a:spcBef>
              <a:buFont typeface="Arial" panose="020B0604020202020204" pitchFamily="34" charset="0"/>
              <a:buChar char="•"/>
            </a:pPr>
            <a:r>
              <a:rPr lang="en-US" sz="1600" dirty="0">
                <a:solidFill>
                  <a:schemeClr val="tx1">
                    <a:lumMod val="65000"/>
                    <a:lumOff val="35000"/>
                  </a:schemeClr>
                </a:solidFill>
              </a:rPr>
              <a:t>Must target low- or moderate-income employees OR be able to provide justification for including higher income employees based on their special risks due to COVID</a:t>
            </a:r>
          </a:p>
          <a:p>
            <a:pPr marL="952393" lvl="1" indent="-342900">
              <a:spcBef>
                <a:spcPts val="1200"/>
              </a:spcBef>
              <a:buFont typeface="Arial" panose="020B0604020202020204" pitchFamily="34" charset="0"/>
              <a:buChar char="•"/>
            </a:pPr>
            <a:r>
              <a:rPr lang="en-US" sz="1600" dirty="0">
                <a:solidFill>
                  <a:schemeClr val="tx1">
                    <a:lumMod val="65000"/>
                    <a:lumOff val="35000"/>
                  </a:schemeClr>
                </a:solidFill>
              </a:rPr>
              <a:t>Employee NOT EXEMPT from FLSA overtime provisions OR</a:t>
            </a:r>
          </a:p>
          <a:p>
            <a:pPr marL="952393" lvl="1" indent="-342900">
              <a:spcBef>
                <a:spcPts val="1200"/>
              </a:spcBef>
              <a:buFont typeface="Arial" panose="020B0604020202020204" pitchFamily="34" charset="0"/>
              <a:buChar char="•"/>
            </a:pPr>
            <a:r>
              <a:rPr lang="en-US" sz="1600" dirty="0">
                <a:solidFill>
                  <a:schemeClr val="tx1">
                    <a:lumMod val="65000"/>
                    <a:lumOff val="35000"/>
                  </a:schemeClr>
                </a:solidFill>
              </a:rPr>
              <a:t>Employee’s total wages and remuneration does not exceed 150% of the state or county average for all occupations, whichever is higher</a:t>
            </a:r>
          </a:p>
          <a:p>
            <a:pPr marL="342900" indent="-342900">
              <a:spcBef>
                <a:spcPts val="1200"/>
              </a:spcBef>
              <a:buFont typeface="Arial" panose="020B0604020202020204" pitchFamily="34" charset="0"/>
              <a:buChar char="•"/>
            </a:pPr>
            <a:r>
              <a:rPr lang="en-US" sz="1600" dirty="0">
                <a:solidFill>
                  <a:schemeClr val="tx1">
                    <a:lumMod val="65000"/>
                    <a:lumOff val="35000"/>
                  </a:schemeClr>
                </a:solidFill>
              </a:rPr>
              <a:t>May provide subaward to nonprofit fire departments or similar entities to provide premium pay to their employees –must be for work that LG has state statutory authority to perform itself and that is also eligible under ARP/CSLFRF </a:t>
            </a:r>
          </a:p>
          <a:p>
            <a:pPr marL="342900" indent="-342900">
              <a:buFont typeface="Arial" panose="020B0604020202020204" pitchFamily="34" charset="0"/>
              <a:buChar char="•"/>
            </a:pPr>
            <a:endParaRPr lang="en-US" sz="2000" dirty="0">
              <a:solidFill>
                <a:schemeClr val="tx1">
                  <a:lumMod val="65000"/>
                  <a:lumOff val="35000"/>
                </a:schemeClr>
              </a:solidFill>
            </a:endParaRPr>
          </a:p>
          <a:p>
            <a:pPr algn="ctr"/>
            <a:endParaRPr lang="en-US" sz="2000" dirty="0">
              <a:solidFill>
                <a:schemeClr val="tx1">
                  <a:lumMod val="65000"/>
                  <a:lumOff val="35000"/>
                </a:schemeClr>
              </a:solidFill>
            </a:endParaRPr>
          </a:p>
          <a:p>
            <a:pPr algn="ctr"/>
            <a:endParaRPr lang="en-US" sz="2399" dirty="0">
              <a:solidFill>
                <a:schemeClr val="tx1">
                  <a:lumMod val="65000"/>
                  <a:lumOff val="35000"/>
                </a:schemeClr>
              </a:solidFill>
            </a:endParaRPr>
          </a:p>
        </p:txBody>
      </p:sp>
      <p:sp>
        <p:nvSpPr>
          <p:cNvPr id="3" name="Rectangle 2">
            <a:extLst>
              <a:ext uri="{FF2B5EF4-FFF2-40B4-BE49-F238E27FC236}">
                <a16:creationId xmlns:a16="http://schemas.microsoft.com/office/drawing/2014/main" id="{99AF178D-8162-CE45-84B3-07169906A0DE}"/>
              </a:ext>
            </a:extLst>
          </p:cNvPr>
          <p:cNvSpPr/>
          <p:nvPr/>
        </p:nvSpPr>
        <p:spPr>
          <a:xfrm>
            <a:off x="1341884" y="6193582"/>
            <a:ext cx="8856984" cy="475779"/>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Updated Blog Post: https://</a:t>
            </a:r>
            <a:r>
              <a:rPr lang="en-US" sz="1400" dirty="0" err="1"/>
              <a:t>canons.sog.unc.edu</a:t>
            </a:r>
            <a:r>
              <a:rPr lang="en-US" sz="1400" dirty="0"/>
              <a:t>/2022/01/american-rescue-plan-act-coronavirus-state-and-local-fiscal-recovery-funds-final-rule-premium-pay-for-local-government-employees/</a:t>
            </a:r>
          </a:p>
        </p:txBody>
      </p:sp>
    </p:spTree>
    <p:extLst>
      <p:ext uri="{BB962C8B-B14F-4D97-AF65-F5344CB8AC3E}">
        <p14:creationId xmlns:p14="http://schemas.microsoft.com/office/powerpoint/2010/main" val="250358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 y="1008300"/>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17430" y="2852204"/>
            <a:ext cx="5876755" cy="3741990"/>
          </a:xfrm>
          <a:prstGeom prst="rect">
            <a:avLst/>
          </a:pr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solidFill>
                <a:schemeClr val="tx1">
                  <a:lumMod val="65000"/>
                  <a:lumOff val="35000"/>
                </a:schemeClr>
              </a:solidFill>
            </a:endParaRP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Re-organizes subcategories</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Better defines “impacted” and “disproportionately impacted”</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Adds some more “safe-harbor” examples</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Imposes reasonableness and proportionality requirements</a:t>
            </a:r>
          </a:p>
          <a:p>
            <a:pPr marL="285664" indent="-285664">
              <a:spcBef>
                <a:spcPts val="1200"/>
              </a:spcBef>
              <a:buFont typeface="Arial" panose="020B0604020202020204" pitchFamily="34" charset="0"/>
              <a:buChar char="•"/>
            </a:pPr>
            <a:r>
              <a:rPr lang="en-US" sz="2000" dirty="0">
                <a:solidFill>
                  <a:schemeClr val="tx1">
                    <a:lumMod val="65000"/>
                    <a:lumOff val="35000"/>
                  </a:schemeClr>
                </a:solidFill>
              </a:rPr>
              <a:t>Allows qualifying capital expenditures, but extra justification/due diligence/reporting requirements if over $1 million</a:t>
            </a:r>
          </a:p>
          <a:p>
            <a:pPr marL="285664" indent="-285664">
              <a:spcBef>
                <a:spcPts val="1200"/>
              </a:spcBef>
              <a:buFont typeface="Arial" panose="020B0604020202020204" pitchFamily="34" charset="0"/>
              <a:buChar char="•"/>
            </a:pPr>
            <a:endParaRPr lang="en-US" sz="2399" dirty="0">
              <a:solidFill>
                <a:schemeClr val="bg1"/>
              </a:solidFill>
            </a:endParaRPr>
          </a:p>
        </p:txBody>
      </p:sp>
      <p:sp>
        <p:nvSpPr>
          <p:cNvPr id="7" name="Rectangle 6">
            <a:extLst>
              <a:ext uri="{FF2B5EF4-FFF2-40B4-BE49-F238E27FC236}">
                <a16:creationId xmlns:a16="http://schemas.microsoft.com/office/drawing/2014/main" id="{D75D52CE-E72B-964D-AA5E-98AD5AA1EDA2}"/>
              </a:ext>
            </a:extLst>
          </p:cNvPr>
          <p:cNvSpPr/>
          <p:nvPr/>
        </p:nvSpPr>
        <p:spPr>
          <a:xfrm>
            <a:off x="6094411" y="2852204"/>
            <a:ext cx="5876752" cy="3750912"/>
          </a:xfrm>
          <a:prstGeom prst="rect">
            <a:avLst/>
          </a:pr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Retains Key Eligibility Tests &amp; Requires Oversight to Ensure Reasonableness &amp; Proportionality</a:t>
            </a:r>
          </a:p>
          <a:p>
            <a:endParaRPr lang="en-US" sz="2000" dirty="0">
              <a:solidFill>
                <a:schemeClr val="tx1">
                  <a:lumMod val="65000"/>
                  <a:lumOff val="35000"/>
                </a:schemeClr>
              </a:solidFill>
            </a:endParaRPr>
          </a:p>
          <a:p>
            <a:pPr lvl="1"/>
            <a:r>
              <a:rPr lang="en-US" sz="2000" dirty="0">
                <a:solidFill>
                  <a:schemeClr val="tx1">
                    <a:lumMod val="65000"/>
                    <a:lumOff val="35000"/>
                  </a:schemeClr>
                </a:solidFill>
              </a:rPr>
              <a:t>”eligible uses under this category must be in response to the disease itself or the harmful consequences of the economic disruptions resulting from or exacerbated by the COVID-19 public health emergency.”</a:t>
            </a:r>
          </a:p>
          <a:p>
            <a:pPr lvl="1"/>
            <a:endParaRPr lang="en-US" sz="2000" dirty="0">
              <a:solidFill>
                <a:schemeClr val="tx1">
                  <a:lumMod val="65000"/>
                  <a:lumOff val="35000"/>
                </a:schemeClr>
              </a:solidFill>
            </a:endParaRPr>
          </a:p>
          <a:p>
            <a:pPr algn="ctr"/>
            <a:endParaRPr lang="en-US" sz="2399" dirty="0">
              <a:solidFill>
                <a:schemeClr val="tx1">
                  <a:lumMod val="65000"/>
                  <a:lumOff val="35000"/>
                </a:schemeClr>
              </a:solidFill>
            </a:endParaRPr>
          </a:p>
        </p:txBody>
      </p:sp>
    </p:spTree>
    <p:extLst>
      <p:ext uri="{BB962C8B-B14F-4D97-AF65-F5344CB8AC3E}">
        <p14:creationId xmlns:p14="http://schemas.microsoft.com/office/powerpoint/2010/main" val="410637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7AA707-84DB-394E-9E85-4D95A89B746F}"/>
              </a:ext>
            </a:extLst>
          </p:cNvPr>
          <p:cNvSpPr>
            <a:spLocks noGrp="1"/>
          </p:cNvSpPr>
          <p:nvPr>
            <p:ph type="title"/>
          </p:nvPr>
        </p:nvSpPr>
        <p:spPr>
          <a:xfrm>
            <a:off x="609440" y="380155"/>
            <a:ext cx="10969943" cy="711081"/>
          </a:xfrm>
        </p:spPr>
        <p:txBody>
          <a:bodyPr>
            <a:normAutofit fontScale="90000"/>
          </a:bodyPr>
          <a:lstStyle/>
          <a:p>
            <a:pPr algn="ctr"/>
            <a:r>
              <a:rPr lang="en-US" dirty="0"/>
              <a:t>Address COVID Public Health &amp; Negative Economic Impact</a:t>
            </a:r>
          </a:p>
        </p:txBody>
      </p:sp>
      <p:graphicFrame>
        <p:nvGraphicFramePr>
          <p:cNvPr id="4" name="Table 4">
            <a:extLst>
              <a:ext uri="{FF2B5EF4-FFF2-40B4-BE49-F238E27FC236}">
                <a16:creationId xmlns:a16="http://schemas.microsoft.com/office/drawing/2014/main" id="{301BCF65-0E30-9F41-919C-068A1361F5DB}"/>
              </a:ext>
            </a:extLst>
          </p:cNvPr>
          <p:cNvGraphicFramePr>
            <a:graphicFrameLocks noGrp="1"/>
          </p:cNvGraphicFramePr>
          <p:nvPr>
            <p:ph idx="1"/>
          </p:nvPr>
        </p:nvGraphicFramePr>
        <p:xfrm>
          <a:off x="333772" y="1196753"/>
          <a:ext cx="11377264" cy="4409166"/>
        </p:xfrm>
        <a:graphic>
          <a:graphicData uri="http://schemas.openxmlformats.org/drawingml/2006/table">
            <a:tbl>
              <a:tblPr firstRow="1" bandRow="1">
                <a:tableStyleId>{F5AB1C69-6EDB-4FF4-983F-18BD219EF322}</a:tableStyleId>
              </a:tblPr>
              <a:tblGrid>
                <a:gridCol w="5688632">
                  <a:extLst>
                    <a:ext uri="{9D8B030D-6E8A-4147-A177-3AD203B41FA5}">
                      <a16:colId xmlns:a16="http://schemas.microsoft.com/office/drawing/2014/main" val="2771093570"/>
                    </a:ext>
                  </a:extLst>
                </a:gridCol>
                <a:gridCol w="5688632">
                  <a:extLst>
                    <a:ext uri="{9D8B030D-6E8A-4147-A177-3AD203B41FA5}">
                      <a16:colId xmlns:a16="http://schemas.microsoft.com/office/drawing/2014/main" val="2630551354"/>
                    </a:ext>
                  </a:extLst>
                </a:gridCol>
              </a:tblGrid>
              <a:tr h="463464">
                <a:tc>
                  <a:txBody>
                    <a:bodyPr/>
                    <a:lstStyle/>
                    <a:p>
                      <a:pPr algn="ctr"/>
                      <a:r>
                        <a:rPr lang="en-US" dirty="0"/>
                        <a:t>General Criteria</a:t>
                      </a:r>
                    </a:p>
                  </a:txBody>
                  <a:tcPr/>
                </a:tc>
                <a:tc>
                  <a:txBody>
                    <a:bodyPr/>
                    <a:lstStyle/>
                    <a:p>
                      <a:pPr algn="ctr"/>
                      <a:r>
                        <a:rPr lang="en-US" dirty="0"/>
                        <a:t>Safe Harbors</a:t>
                      </a:r>
                    </a:p>
                  </a:txBody>
                  <a:tcPr/>
                </a:tc>
                <a:extLst>
                  <a:ext uri="{0D108BD9-81ED-4DB2-BD59-A6C34878D82A}">
                    <a16:rowId xmlns:a16="http://schemas.microsoft.com/office/drawing/2014/main" val="3622828620"/>
                  </a:ext>
                </a:extLst>
              </a:tr>
              <a:tr h="1346689">
                <a:tc>
                  <a:txBody>
                    <a:bodyPr/>
                    <a:lstStyle/>
                    <a:p>
                      <a:r>
                        <a:rPr lang="en-US" sz="1800" dirty="0"/>
                        <a:t>Program, service, capital expenditure eligible if LG identifies harm or impact to beneficiary or class caused or exacerbated by COVID or its negative economic impacts AND the program, service, or capital expenditure responds to the harm.</a:t>
                      </a:r>
                    </a:p>
                  </a:txBody>
                  <a:tcPr/>
                </a:tc>
                <a:tc>
                  <a:txBody>
                    <a:bodyPr/>
                    <a:lstStyle/>
                    <a:p>
                      <a:r>
                        <a:rPr lang="en-US" sz="1800" dirty="0"/>
                        <a:t>US Treasury provides safe harbor examples for both eligible beneficiaries and eligible projects</a:t>
                      </a:r>
                    </a:p>
                  </a:txBody>
                  <a:tcPr/>
                </a:tc>
                <a:extLst>
                  <a:ext uri="{0D108BD9-81ED-4DB2-BD59-A6C34878D82A}">
                    <a16:rowId xmlns:a16="http://schemas.microsoft.com/office/drawing/2014/main" val="2161961192"/>
                  </a:ext>
                </a:extLst>
              </a:tr>
              <a:tr h="1346689">
                <a:tc>
                  <a:txBody>
                    <a:bodyPr/>
                    <a:lstStyle/>
                    <a:p>
                      <a:r>
                        <a:rPr lang="en-US" sz="1800" dirty="0"/>
                        <a:t>To respond to harm, program, service, or capital expenditure must be </a:t>
                      </a:r>
                      <a:r>
                        <a:rPr lang="en-US" sz="1800" b="1" dirty="0"/>
                        <a:t>reasonably designed to benefit</a:t>
                      </a:r>
                      <a:r>
                        <a:rPr lang="en-US" sz="1800" dirty="0"/>
                        <a:t> the beneficiary or class that experienced the harm or impact and </a:t>
                      </a:r>
                      <a:r>
                        <a:rPr lang="en-US" sz="1800" b="1" dirty="0"/>
                        <a:t>be related and reasonably proportional </a:t>
                      </a:r>
                      <a:r>
                        <a:rPr lang="en-US" sz="1800" dirty="0"/>
                        <a:t>to the extent and type of harm or impact.</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t>To respond to harm, program, service, or capital expenditure must be </a:t>
                      </a:r>
                      <a:r>
                        <a:rPr lang="en-US" sz="1800" b="1" dirty="0"/>
                        <a:t>reasonably designed to benefit</a:t>
                      </a:r>
                      <a:r>
                        <a:rPr lang="en-US" sz="1800" dirty="0"/>
                        <a:t> the beneficiary or class that experienced the harm or impact and </a:t>
                      </a:r>
                      <a:r>
                        <a:rPr lang="en-US" sz="1800" b="1" dirty="0"/>
                        <a:t>be related and reasonably proportional </a:t>
                      </a:r>
                      <a:r>
                        <a:rPr lang="en-US" sz="1800" dirty="0"/>
                        <a:t>to the extent and type of harm or impact.</a:t>
                      </a:r>
                    </a:p>
                  </a:txBody>
                  <a:tcPr/>
                </a:tc>
                <a:extLst>
                  <a:ext uri="{0D108BD9-81ED-4DB2-BD59-A6C34878D82A}">
                    <a16:rowId xmlns:a16="http://schemas.microsoft.com/office/drawing/2014/main" val="483147919"/>
                  </a:ext>
                </a:extLst>
              </a:tr>
              <a:tr h="1019622">
                <a:tc gridSpan="2">
                  <a:txBody>
                    <a:bodyPr/>
                    <a:lstStyle/>
                    <a:p>
                      <a:pPr algn="ctr"/>
                      <a:endParaRPr lang="en-US" sz="2000" dirty="0"/>
                    </a:p>
                    <a:p>
                      <a:pPr algn="ctr"/>
                      <a:r>
                        <a:rPr lang="en-US" sz="2000" dirty="0"/>
                        <a:t>Additional justifications and process requirements required for capital projects over $1 million</a:t>
                      </a:r>
                    </a:p>
                  </a:txBody>
                  <a:tcPr/>
                </a:tc>
                <a:tc hMerge="1">
                  <a:txBody>
                    <a:bodyPr/>
                    <a:lstStyle/>
                    <a:p>
                      <a:endParaRPr lang="en-US" sz="2000" dirty="0"/>
                    </a:p>
                  </a:txBody>
                  <a:tcPr/>
                </a:tc>
                <a:extLst>
                  <a:ext uri="{0D108BD9-81ED-4DB2-BD59-A6C34878D82A}">
                    <a16:rowId xmlns:a16="http://schemas.microsoft.com/office/drawing/2014/main" val="2292664809"/>
                  </a:ext>
                </a:extLst>
              </a:tr>
            </a:tbl>
          </a:graphicData>
        </a:graphic>
      </p:graphicFrame>
      <p:sp>
        <p:nvSpPr>
          <p:cNvPr id="10" name="Rectangle 9">
            <a:extLst>
              <a:ext uri="{FF2B5EF4-FFF2-40B4-BE49-F238E27FC236}">
                <a16:creationId xmlns:a16="http://schemas.microsoft.com/office/drawing/2014/main" id="{85807F95-838F-1043-9DED-E5E4AFE53BC2}"/>
              </a:ext>
            </a:extLst>
          </p:cNvPr>
          <p:cNvSpPr/>
          <p:nvPr/>
        </p:nvSpPr>
        <p:spPr>
          <a:xfrm>
            <a:off x="333772" y="5676140"/>
            <a:ext cx="11377264" cy="7884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programs, services, capital expenditures must also be authorized by state law.*</a:t>
            </a:r>
          </a:p>
        </p:txBody>
      </p:sp>
    </p:spTree>
    <p:extLst>
      <p:ext uri="{BB962C8B-B14F-4D97-AF65-F5344CB8AC3E}">
        <p14:creationId xmlns:p14="http://schemas.microsoft.com/office/powerpoint/2010/main" val="166945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6F87C291-B315-6346-A4DF-4BDA830E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1124744"/>
            <a:ext cx="6808823" cy="5136714"/>
          </a:xfrm>
          <a:prstGeom prst="rect">
            <a:avLst/>
          </a:prstGeom>
        </p:spPr>
      </p:pic>
      <p:sp>
        <p:nvSpPr>
          <p:cNvPr id="2" name="Title 1">
            <a:extLst>
              <a:ext uri="{FF2B5EF4-FFF2-40B4-BE49-F238E27FC236}">
                <a16:creationId xmlns:a16="http://schemas.microsoft.com/office/drawing/2014/main" id="{A240B4C4-4EAE-1C4F-888F-B981F2722D6C}"/>
              </a:ext>
            </a:extLst>
          </p:cNvPr>
          <p:cNvSpPr>
            <a:spLocks noGrp="1"/>
          </p:cNvSpPr>
          <p:nvPr>
            <p:ph type="title"/>
          </p:nvPr>
        </p:nvSpPr>
        <p:spPr>
          <a:xfrm>
            <a:off x="836457" y="-25916"/>
            <a:ext cx="10512862" cy="1505883"/>
          </a:xfrm>
        </p:spPr>
        <p:txBody>
          <a:bodyPr vert="horz" lIns="91440" tIns="45720" rIns="91440" bIns="45720" rtlCol="0" anchor="ctr">
            <a:normAutofit/>
          </a:bodyPr>
          <a:lstStyle/>
          <a:p>
            <a:pPr defTabSz="914400">
              <a:lnSpc>
                <a:spcPct val="90000"/>
              </a:lnSpc>
            </a:pPr>
            <a:r>
              <a:rPr lang="en-US" b="1" kern="1200" dirty="0">
                <a:solidFill>
                  <a:schemeClr val="accent3"/>
                </a:solidFill>
                <a:latin typeface="+mj-lt"/>
                <a:ea typeface="+mj-ea"/>
                <a:cs typeface="+mj-cs"/>
              </a:rPr>
              <a:t>Addressing Public Health Emergency: Safe Harbors</a:t>
            </a:r>
            <a:endParaRPr lang="en-US" kern="1200" dirty="0">
              <a:solidFill>
                <a:schemeClr val="accent3"/>
              </a:solidFill>
              <a:latin typeface="+mj-lt"/>
              <a:ea typeface="+mj-ea"/>
              <a:cs typeface="+mj-cs"/>
            </a:endParaRPr>
          </a:p>
        </p:txBody>
      </p:sp>
      <p:sp>
        <p:nvSpPr>
          <p:cNvPr id="17" name="Rectangle 16">
            <a:extLst>
              <a:ext uri="{FF2B5EF4-FFF2-40B4-BE49-F238E27FC236}">
                <a16:creationId xmlns:a16="http://schemas.microsoft.com/office/drawing/2014/main" id="{DE22F6F1-1A0E-E14F-9C92-B776806E2C88}"/>
              </a:ext>
            </a:extLst>
          </p:cNvPr>
          <p:cNvSpPr/>
          <p:nvPr/>
        </p:nvSpPr>
        <p:spPr>
          <a:xfrm>
            <a:off x="333772" y="1460130"/>
            <a:ext cx="3816424" cy="4248472"/>
          </a:xfrm>
          <a:prstGeom prst="rect">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There are four main areas identified in the Final Rule related to addressing the ongoing public health emergency caused by COVID-19</a:t>
            </a:r>
          </a:p>
        </p:txBody>
      </p:sp>
      <p:sp>
        <p:nvSpPr>
          <p:cNvPr id="20" name="Oval 19">
            <a:extLst>
              <a:ext uri="{FF2B5EF4-FFF2-40B4-BE49-F238E27FC236}">
                <a16:creationId xmlns:a16="http://schemas.microsoft.com/office/drawing/2014/main" id="{E512E589-CA8C-8E46-A165-F8F6ED3676B9}"/>
              </a:ext>
            </a:extLst>
          </p:cNvPr>
          <p:cNvSpPr/>
          <p:nvPr/>
        </p:nvSpPr>
        <p:spPr>
          <a:xfrm>
            <a:off x="4176922" y="1100376"/>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55731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with medium confidence">
            <a:extLst>
              <a:ext uri="{FF2B5EF4-FFF2-40B4-BE49-F238E27FC236}">
                <a16:creationId xmlns:a16="http://schemas.microsoft.com/office/drawing/2014/main" id="{0338E721-1A90-B141-8E0E-ED2A3C779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58" y="3464381"/>
            <a:ext cx="5815093" cy="2440949"/>
          </a:xfrm>
        </p:spPr>
      </p:pic>
      <p:pic>
        <p:nvPicPr>
          <p:cNvPr id="10" name="Picture 9" descr="Graphical user interface, text, application&#10;&#10;Description automatically generated">
            <a:extLst>
              <a:ext uri="{FF2B5EF4-FFF2-40B4-BE49-F238E27FC236}">
                <a16:creationId xmlns:a16="http://schemas.microsoft.com/office/drawing/2014/main" id="{9ED085A3-F476-EF4B-BC58-0C961D790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100" y="1165565"/>
            <a:ext cx="5139434" cy="2429490"/>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B90D70A4-6BED-794A-AD03-71542511B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93" y="1144014"/>
            <a:ext cx="5774477" cy="1864413"/>
          </a:xfrm>
          <a:prstGeom prst="rect">
            <a:avLst/>
          </a:prstGeom>
        </p:spPr>
      </p:pic>
      <p:sp>
        <p:nvSpPr>
          <p:cNvPr id="2" name="Title 1">
            <a:extLst>
              <a:ext uri="{FF2B5EF4-FFF2-40B4-BE49-F238E27FC236}">
                <a16:creationId xmlns:a16="http://schemas.microsoft.com/office/drawing/2014/main" id="{A240B4C4-4EAE-1C4F-888F-B981F2722D6C}"/>
              </a:ext>
            </a:extLst>
          </p:cNvPr>
          <p:cNvSpPr>
            <a:spLocks noGrp="1"/>
          </p:cNvSpPr>
          <p:nvPr>
            <p:ph type="title"/>
          </p:nvPr>
        </p:nvSpPr>
        <p:spPr>
          <a:xfrm>
            <a:off x="836457" y="-25916"/>
            <a:ext cx="10512862" cy="1505883"/>
          </a:xfrm>
        </p:spPr>
        <p:txBody>
          <a:bodyPr vert="horz" lIns="91440" tIns="45720" rIns="91440" bIns="45720" rtlCol="0" anchor="ctr">
            <a:normAutofit/>
          </a:bodyPr>
          <a:lstStyle/>
          <a:p>
            <a:pPr defTabSz="914400">
              <a:lnSpc>
                <a:spcPct val="90000"/>
              </a:lnSpc>
            </a:pPr>
            <a:r>
              <a:rPr lang="en-US" b="1" kern="1200" dirty="0">
                <a:solidFill>
                  <a:schemeClr val="accent3"/>
                </a:solidFill>
                <a:latin typeface="+mj-lt"/>
                <a:ea typeface="+mj-ea"/>
                <a:cs typeface="+mj-cs"/>
              </a:rPr>
              <a:t>Addressing Public Health Emergency: Safe Harbors</a:t>
            </a:r>
            <a:endParaRPr lang="en-US" kern="1200" dirty="0">
              <a:solidFill>
                <a:schemeClr val="accent3"/>
              </a:solidFill>
              <a:latin typeface="+mj-lt"/>
              <a:ea typeface="+mj-ea"/>
              <a:cs typeface="+mj-cs"/>
            </a:endParaRPr>
          </a:p>
        </p:txBody>
      </p:sp>
      <p:sp>
        <p:nvSpPr>
          <p:cNvPr id="9" name="Oval 8">
            <a:extLst>
              <a:ext uri="{FF2B5EF4-FFF2-40B4-BE49-F238E27FC236}">
                <a16:creationId xmlns:a16="http://schemas.microsoft.com/office/drawing/2014/main" id="{DE7AB0EF-E457-D34E-9E65-C55D9B4FB1DD}"/>
              </a:ext>
            </a:extLst>
          </p:cNvPr>
          <p:cNvSpPr/>
          <p:nvPr/>
        </p:nvSpPr>
        <p:spPr>
          <a:xfrm>
            <a:off x="65938" y="1165565"/>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93075FAF-F2FA-304A-BEB5-39B241AD0F5B}"/>
              </a:ext>
            </a:extLst>
          </p:cNvPr>
          <p:cNvSpPr/>
          <p:nvPr/>
        </p:nvSpPr>
        <p:spPr>
          <a:xfrm>
            <a:off x="65938" y="3468839"/>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4</a:t>
            </a:r>
          </a:p>
        </p:txBody>
      </p:sp>
      <p:sp>
        <p:nvSpPr>
          <p:cNvPr id="13" name="Oval 12">
            <a:extLst>
              <a:ext uri="{FF2B5EF4-FFF2-40B4-BE49-F238E27FC236}">
                <a16:creationId xmlns:a16="http://schemas.microsoft.com/office/drawing/2014/main" id="{5B7B0146-6156-6E40-9D69-2FA01A9AF283}"/>
              </a:ext>
            </a:extLst>
          </p:cNvPr>
          <p:cNvSpPr/>
          <p:nvPr/>
        </p:nvSpPr>
        <p:spPr>
          <a:xfrm>
            <a:off x="6350949" y="1172069"/>
            <a:ext cx="360040" cy="355223"/>
          </a:xfrm>
          <a:prstGeom prst="ellipse">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15" name="Rectangle 14">
            <a:extLst>
              <a:ext uri="{FF2B5EF4-FFF2-40B4-BE49-F238E27FC236}">
                <a16:creationId xmlns:a16="http://schemas.microsoft.com/office/drawing/2014/main" id="{7FE4E491-B362-9442-839D-0B6926DDD861}"/>
              </a:ext>
            </a:extLst>
          </p:cNvPr>
          <p:cNvSpPr/>
          <p:nvPr/>
        </p:nvSpPr>
        <p:spPr>
          <a:xfrm>
            <a:off x="6249069" y="3809400"/>
            <a:ext cx="5260015" cy="2429491"/>
          </a:xfrm>
          <a:prstGeom prst="rect">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All “safe harbor” projects still must be reasonable and proportional.</a:t>
            </a:r>
          </a:p>
          <a:p>
            <a:pPr algn="ctr"/>
            <a:endParaRPr lang="en-US" dirty="0"/>
          </a:p>
          <a:p>
            <a:pPr algn="ctr"/>
            <a:r>
              <a:rPr lang="en-US" dirty="0"/>
              <a:t>Additional justifications for capital outlay apply.</a:t>
            </a:r>
          </a:p>
        </p:txBody>
      </p:sp>
    </p:spTree>
    <p:extLst>
      <p:ext uri="{BB962C8B-B14F-4D97-AF65-F5344CB8AC3E}">
        <p14:creationId xmlns:p14="http://schemas.microsoft.com/office/powerpoint/2010/main" val="260489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5AE2-96BD-3043-BF90-5F65F6D92CD3}"/>
              </a:ext>
            </a:extLst>
          </p:cNvPr>
          <p:cNvSpPr>
            <a:spLocks noGrp="1"/>
          </p:cNvSpPr>
          <p:nvPr>
            <p:ph type="title"/>
          </p:nvPr>
        </p:nvSpPr>
        <p:spPr>
          <a:xfrm>
            <a:off x="609441" y="335755"/>
            <a:ext cx="10969943" cy="711081"/>
          </a:xfrm>
        </p:spPr>
        <p:txBody>
          <a:bodyPr/>
          <a:lstStyle/>
          <a:p>
            <a:pPr algn="ctr"/>
            <a:r>
              <a:rPr lang="en-US" dirty="0"/>
              <a:t>Impacted vs. Disproportionately Impacted</a:t>
            </a:r>
          </a:p>
        </p:txBody>
      </p:sp>
      <p:graphicFrame>
        <p:nvGraphicFramePr>
          <p:cNvPr id="4" name="Table 4">
            <a:extLst>
              <a:ext uri="{FF2B5EF4-FFF2-40B4-BE49-F238E27FC236}">
                <a16:creationId xmlns:a16="http://schemas.microsoft.com/office/drawing/2014/main" id="{57DEE6A6-12BA-7545-A1C1-59F4C6CD25A7}"/>
              </a:ext>
            </a:extLst>
          </p:cNvPr>
          <p:cNvGraphicFramePr>
            <a:graphicFrameLocks noGrp="1"/>
          </p:cNvGraphicFramePr>
          <p:nvPr>
            <p:ph idx="1"/>
          </p:nvPr>
        </p:nvGraphicFramePr>
        <p:xfrm>
          <a:off x="609760" y="2382315"/>
          <a:ext cx="10969624" cy="4176464"/>
        </p:xfrm>
        <a:graphic>
          <a:graphicData uri="http://schemas.openxmlformats.org/drawingml/2006/table">
            <a:tbl>
              <a:tblPr firstRow="1" bandRow="1">
                <a:tableStyleId>{93296810-A885-4BE3-A3E7-6D5BEEA58F35}</a:tableStyleId>
              </a:tblPr>
              <a:tblGrid>
                <a:gridCol w="5484812">
                  <a:extLst>
                    <a:ext uri="{9D8B030D-6E8A-4147-A177-3AD203B41FA5}">
                      <a16:colId xmlns:a16="http://schemas.microsoft.com/office/drawing/2014/main" val="1656378817"/>
                    </a:ext>
                  </a:extLst>
                </a:gridCol>
                <a:gridCol w="5484812">
                  <a:extLst>
                    <a:ext uri="{9D8B030D-6E8A-4147-A177-3AD203B41FA5}">
                      <a16:colId xmlns:a16="http://schemas.microsoft.com/office/drawing/2014/main" val="2385616157"/>
                    </a:ext>
                  </a:extLst>
                </a:gridCol>
              </a:tblGrid>
              <a:tr h="851053">
                <a:tc>
                  <a:txBody>
                    <a:bodyPr/>
                    <a:lstStyle/>
                    <a:p>
                      <a:pPr algn="ctr">
                        <a:spcBef>
                          <a:spcPts val="600"/>
                        </a:spcBef>
                      </a:pPr>
                      <a:r>
                        <a:rPr lang="en-US" dirty="0"/>
                        <a:t>Presumptions of Impacted Beneficiaries</a:t>
                      </a:r>
                    </a:p>
                  </a:txBody>
                  <a:tcPr/>
                </a:tc>
                <a:tc>
                  <a:txBody>
                    <a:bodyPr/>
                    <a:lstStyle/>
                    <a:p>
                      <a:pPr algn="ctr"/>
                      <a:r>
                        <a:rPr lang="en-US" dirty="0"/>
                        <a:t>Presumptions of Disproportionally Impacted Beneficiaries</a:t>
                      </a:r>
                    </a:p>
                  </a:txBody>
                  <a:tcPr/>
                </a:tc>
                <a:extLst>
                  <a:ext uri="{0D108BD9-81ED-4DB2-BD59-A6C34878D82A}">
                    <a16:rowId xmlns:a16="http://schemas.microsoft.com/office/drawing/2014/main" val="3643950924"/>
                  </a:ext>
                </a:extLst>
              </a:tr>
              <a:tr h="3325411">
                <a:tc>
                  <a:txBody>
                    <a:bodyPr/>
                    <a:lstStyle/>
                    <a:p>
                      <a:pPr>
                        <a:spcBef>
                          <a:spcPts val="600"/>
                        </a:spcBef>
                      </a:pPr>
                      <a:r>
                        <a:rPr lang="en-US" sz="2000" dirty="0"/>
                        <a:t>Households or populations that:</a:t>
                      </a:r>
                    </a:p>
                    <a:p>
                      <a:pPr marL="342900" indent="-342900">
                        <a:spcBef>
                          <a:spcPts val="600"/>
                        </a:spcBef>
                        <a:buFont typeface="Arial" panose="020B0604020202020204" pitchFamily="34" charset="0"/>
                        <a:buChar char="•"/>
                      </a:pPr>
                      <a:r>
                        <a:rPr lang="en-US" sz="2000" dirty="0"/>
                        <a:t>Experienced unemployment</a:t>
                      </a:r>
                    </a:p>
                    <a:p>
                      <a:pPr marL="342900" indent="-342900">
                        <a:spcBef>
                          <a:spcPts val="600"/>
                        </a:spcBef>
                        <a:buFont typeface="Arial" panose="020B0604020202020204" pitchFamily="34" charset="0"/>
                        <a:buChar char="•"/>
                      </a:pPr>
                      <a:r>
                        <a:rPr lang="en-US" sz="2000" dirty="0"/>
                        <a:t>Experienced increased housing insecurity</a:t>
                      </a:r>
                    </a:p>
                    <a:p>
                      <a:pPr marL="342900" indent="-342900">
                        <a:spcBef>
                          <a:spcPts val="600"/>
                        </a:spcBef>
                        <a:buFont typeface="Arial" panose="020B0604020202020204" pitchFamily="34" charset="0"/>
                        <a:buChar char="•"/>
                      </a:pPr>
                      <a:r>
                        <a:rPr lang="en-US" sz="2000" dirty="0"/>
                        <a:t>Qualify for various other federal aid programs</a:t>
                      </a:r>
                    </a:p>
                    <a:p>
                      <a:pPr marL="342900" indent="-342900">
                        <a:spcBef>
                          <a:spcPts val="600"/>
                        </a:spcBef>
                        <a:buFont typeface="Arial" panose="020B0604020202020204" pitchFamily="34" charset="0"/>
                        <a:buChar char="•"/>
                      </a:pPr>
                      <a:r>
                        <a:rPr lang="en-US" sz="2000" dirty="0"/>
                        <a:t>Any student that did not have access to in-person instruction for significant period of time (for educational expenditures)</a:t>
                      </a:r>
                    </a:p>
                    <a:p>
                      <a:pPr marL="342900" indent="-342900">
                        <a:spcBef>
                          <a:spcPts val="600"/>
                        </a:spcBef>
                        <a:buFont typeface="Arial" panose="020B0604020202020204" pitchFamily="34" charset="0"/>
                        <a:buChar char="•"/>
                      </a:pPr>
                      <a:r>
                        <a:rPr lang="en-US" sz="2000" dirty="0"/>
                        <a:t>Are low- or moderate- income</a:t>
                      </a:r>
                    </a:p>
                  </a:txBody>
                  <a:tcPr/>
                </a:tc>
                <a:tc>
                  <a:txBody>
                    <a:bodyPr/>
                    <a:lstStyle/>
                    <a:p>
                      <a:pPr marL="0">
                        <a:spcBef>
                          <a:spcPts val="600"/>
                        </a:spcBef>
                      </a:pPr>
                      <a:r>
                        <a:rPr lang="en-US" sz="2000" dirty="0"/>
                        <a:t>Households and populations:</a:t>
                      </a:r>
                    </a:p>
                    <a:p>
                      <a:pPr marL="0" indent="-342900">
                        <a:spcBef>
                          <a:spcPts val="600"/>
                        </a:spcBef>
                        <a:buFont typeface="Arial" panose="020B0604020202020204" pitchFamily="34" charset="0"/>
                        <a:buChar char="•"/>
                      </a:pPr>
                      <a:r>
                        <a:rPr lang="en-US" sz="2000" dirty="0"/>
                        <a:t>Residing in a QCT</a:t>
                      </a:r>
                    </a:p>
                    <a:p>
                      <a:pPr marL="0" indent="-342900">
                        <a:spcBef>
                          <a:spcPts val="600"/>
                        </a:spcBef>
                        <a:buFont typeface="Arial" panose="020B0604020202020204" pitchFamily="34" charset="0"/>
                        <a:buChar char="•"/>
                      </a:pPr>
                      <a:r>
                        <a:rPr lang="en-US" sz="2000" dirty="0"/>
                        <a:t>Are low-income</a:t>
                      </a:r>
                    </a:p>
                    <a:p>
                      <a:pPr marL="354013" indent="-342900">
                        <a:spcBef>
                          <a:spcPts val="600"/>
                        </a:spcBef>
                        <a:buFont typeface="Arial" panose="020B0604020202020204" pitchFamily="34" charset="0"/>
                        <a:buChar char="•"/>
                        <a:tabLst/>
                      </a:pPr>
                      <a:r>
                        <a:rPr lang="en-US" sz="2000" dirty="0"/>
                        <a:t>Qualify for various other federal aid programs</a:t>
                      </a:r>
                    </a:p>
                    <a:p>
                      <a:pPr marL="0" indent="0">
                        <a:spcBef>
                          <a:spcPts val="600"/>
                        </a:spcBef>
                        <a:buFont typeface="Arial" panose="020B0604020202020204" pitchFamily="34" charset="0"/>
                        <a:buNone/>
                      </a:pPr>
                      <a:r>
                        <a:rPr lang="en-US" sz="2000" dirty="0"/>
                        <a:t>Small businesses operating in a QCT</a:t>
                      </a:r>
                    </a:p>
                    <a:p>
                      <a:pPr marL="0" indent="0">
                        <a:spcBef>
                          <a:spcPts val="600"/>
                        </a:spcBef>
                        <a:buFont typeface="Arial" panose="020B0604020202020204" pitchFamily="34" charset="0"/>
                        <a:buNone/>
                      </a:pPr>
                      <a:r>
                        <a:rPr lang="en-US" sz="2000" dirty="0"/>
                        <a:t>Nonprofits operating in a QCT</a:t>
                      </a:r>
                    </a:p>
                    <a:p>
                      <a:endParaRPr lang="en-US" dirty="0"/>
                    </a:p>
                  </a:txBody>
                  <a:tcPr/>
                </a:tc>
                <a:extLst>
                  <a:ext uri="{0D108BD9-81ED-4DB2-BD59-A6C34878D82A}">
                    <a16:rowId xmlns:a16="http://schemas.microsoft.com/office/drawing/2014/main" val="3403625178"/>
                  </a:ext>
                </a:extLst>
              </a:tr>
            </a:tbl>
          </a:graphicData>
        </a:graphic>
      </p:graphicFrame>
      <p:sp>
        <p:nvSpPr>
          <p:cNvPr id="8" name="Rectangle 7">
            <a:extLst>
              <a:ext uri="{FF2B5EF4-FFF2-40B4-BE49-F238E27FC236}">
                <a16:creationId xmlns:a16="http://schemas.microsoft.com/office/drawing/2014/main" id="{42F6A8D4-C8AE-4B4B-85A1-9DD676F3F459}"/>
              </a:ext>
            </a:extLst>
          </p:cNvPr>
          <p:cNvSpPr/>
          <p:nvPr/>
        </p:nvSpPr>
        <p:spPr>
          <a:xfrm>
            <a:off x="609441" y="1107953"/>
            <a:ext cx="10969943" cy="1152128"/>
          </a:xfrm>
          <a:prstGeom prst="rect">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Most projects may target any impacted beneficiaries, consistent with state law, but some eligible projects may only target disproportionally impacted beneficiaries.</a:t>
            </a:r>
          </a:p>
        </p:txBody>
      </p:sp>
    </p:spTree>
    <p:extLst>
      <p:ext uri="{BB962C8B-B14F-4D97-AF65-F5344CB8AC3E}">
        <p14:creationId xmlns:p14="http://schemas.microsoft.com/office/powerpoint/2010/main" val="350372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C200-2D33-D64E-B3DC-1A3709E17138}"/>
              </a:ext>
            </a:extLst>
          </p:cNvPr>
          <p:cNvSpPr>
            <a:spLocks noGrp="1"/>
          </p:cNvSpPr>
          <p:nvPr>
            <p:ph type="title"/>
          </p:nvPr>
        </p:nvSpPr>
        <p:spPr>
          <a:xfrm>
            <a:off x="605199" y="39824"/>
            <a:ext cx="10969943" cy="711081"/>
          </a:xfrm>
        </p:spPr>
        <p:txBody>
          <a:bodyPr/>
          <a:lstStyle/>
          <a:p>
            <a:pPr algn="ctr"/>
            <a:r>
              <a:rPr lang="en-US" dirty="0"/>
              <a:t>Revamped Zoom Office Hours</a:t>
            </a:r>
          </a:p>
        </p:txBody>
      </p:sp>
      <p:sp>
        <p:nvSpPr>
          <p:cNvPr id="9" name="Content Placeholder 8">
            <a:extLst>
              <a:ext uri="{FF2B5EF4-FFF2-40B4-BE49-F238E27FC236}">
                <a16:creationId xmlns:a16="http://schemas.microsoft.com/office/drawing/2014/main" id="{CD08B462-AB09-464A-86CF-17BC25500A7A}"/>
              </a:ext>
            </a:extLst>
          </p:cNvPr>
          <p:cNvSpPr>
            <a:spLocks noGrp="1"/>
          </p:cNvSpPr>
          <p:nvPr>
            <p:ph idx="1"/>
          </p:nvPr>
        </p:nvSpPr>
        <p:spPr>
          <a:xfrm>
            <a:off x="95534" y="2060848"/>
            <a:ext cx="5832648" cy="4065316"/>
          </a:xfrm>
        </p:spPr>
        <p:txBody>
          <a:bodyPr>
            <a:normAutofit/>
          </a:bodyPr>
          <a:lstStyle/>
          <a:p>
            <a:pPr marL="0" indent="0" algn="ctr">
              <a:buNone/>
            </a:pPr>
            <a:r>
              <a:rPr lang="en-US" sz="2400" b="1" dirty="0"/>
              <a:t>Local governments receiving $0 to $10 million total ARP/CSLFRF funding</a:t>
            </a:r>
          </a:p>
        </p:txBody>
      </p:sp>
      <p:sp>
        <p:nvSpPr>
          <p:cNvPr id="10" name="Content Placeholder 8">
            <a:extLst>
              <a:ext uri="{FF2B5EF4-FFF2-40B4-BE49-F238E27FC236}">
                <a16:creationId xmlns:a16="http://schemas.microsoft.com/office/drawing/2014/main" id="{53323683-09FD-9540-908B-980E0ADB1C2E}"/>
              </a:ext>
            </a:extLst>
          </p:cNvPr>
          <p:cNvSpPr txBox="1">
            <a:spLocks/>
          </p:cNvSpPr>
          <p:nvPr/>
        </p:nvSpPr>
        <p:spPr>
          <a:xfrm>
            <a:off x="6238428" y="2060848"/>
            <a:ext cx="5832648" cy="4065316"/>
          </a:xfrm>
          <a:prstGeom prst="rect">
            <a:avLst/>
          </a:prstGeom>
        </p:spPr>
        <p:txBody>
          <a:bodyPr vert="horz" lIns="0" tIns="60949" rIns="0" bIns="60949" rtlCol="0">
            <a:norm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Font typeface="Arial" pitchFamily="34" charset="0"/>
              <a:buNone/>
            </a:pPr>
            <a:r>
              <a:rPr lang="en-US" sz="2400" b="1" dirty="0"/>
              <a:t>Local governments receiving over $10 million total ARP/CSLFRF funding</a:t>
            </a:r>
          </a:p>
        </p:txBody>
      </p:sp>
      <p:sp>
        <p:nvSpPr>
          <p:cNvPr id="11" name="Rectangle 10">
            <a:extLst>
              <a:ext uri="{FF2B5EF4-FFF2-40B4-BE49-F238E27FC236}">
                <a16:creationId xmlns:a16="http://schemas.microsoft.com/office/drawing/2014/main" id="{3C1388F3-6C6E-C243-A98E-68599371DA43}"/>
              </a:ext>
            </a:extLst>
          </p:cNvPr>
          <p:cNvSpPr/>
          <p:nvPr/>
        </p:nvSpPr>
        <p:spPr>
          <a:xfrm>
            <a:off x="154408" y="2957812"/>
            <a:ext cx="5832648" cy="3168352"/>
          </a:xfrm>
          <a:prstGeom prst="rect">
            <a:avLst/>
          </a:prstGeom>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Arial" panose="020B0604020202020204" pitchFamily="34" charset="0"/>
              <a:buChar char="•"/>
            </a:pPr>
            <a:r>
              <a:rPr lang="en-US" dirty="0"/>
              <a:t>Monday, January 31, at 12:00pm</a:t>
            </a:r>
          </a:p>
          <a:p>
            <a:pPr marL="342900" indent="-342900">
              <a:buFont typeface="Arial" panose="020B0604020202020204" pitchFamily="34" charset="0"/>
              <a:buChar char="•"/>
            </a:pPr>
            <a:r>
              <a:rPr lang="en-US" dirty="0"/>
              <a:t>Friday, February 11, at 8:30am</a:t>
            </a:r>
          </a:p>
          <a:p>
            <a:pPr marL="342900" indent="-342900">
              <a:buFont typeface="Arial" panose="020B0604020202020204" pitchFamily="34" charset="0"/>
              <a:buChar char="•"/>
            </a:pPr>
            <a:r>
              <a:rPr lang="en-US" dirty="0"/>
              <a:t>Friday, February 18, at 12:00pm</a:t>
            </a:r>
          </a:p>
          <a:p>
            <a:pPr marL="342900" indent="-342900">
              <a:buFont typeface="Arial" panose="020B0604020202020204" pitchFamily="34" charset="0"/>
              <a:buChar char="•"/>
            </a:pPr>
            <a:r>
              <a:rPr lang="en-US" dirty="0"/>
              <a:t>Friday, February 25, at 8:30am</a:t>
            </a:r>
          </a:p>
          <a:p>
            <a:pPr marL="342900" indent="-342900">
              <a:buFont typeface="Arial" panose="020B0604020202020204" pitchFamily="34" charset="0"/>
              <a:buChar char="•"/>
            </a:pPr>
            <a:r>
              <a:rPr lang="en-US" dirty="0"/>
              <a:t>Thursday, March 3, at 12:00pm</a:t>
            </a:r>
          </a:p>
          <a:p>
            <a:pPr marL="342900" indent="-342900">
              <a:buFont typeface="Arial" panose="020B0604020202020204" pitchFamily="34" charset="0"/>
              <a:buChar char="•"/>
            </a:pPr>
            <a:r>
              <a:rPr lang="en-US" dirty="0"/>
              <a:t>Friday, March 18, at 8:30am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3DAD5F48-F0FA-0F43-908F-1E966E772A19}"/>
              </a:ext>
            </a:extLst>
          </p:cNvPr>
          <p:cNvSpPr/>
          <p:nvPr/>
        </p:nvSpPr>
        <p:spPr>
          <a:xfrm>
            <a:off x="6230269" y="2957812"/>
            <a:ext cx="5832648" cy="316835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Arial" panose="020B0604020202020204" pitchFamily="34" charset="0"/>
              <a:buChar char="•"/>
            </a:pPr>
            <a:r>
              <a:rPr lang="en-US" dirty="0"/>
              <a:t>Wednesday, February 2, at 12:00pm</a:t>
            </a:r>
          </a:p>
          <a:p>
            <a:pPr marL="342900" indent="-342900">
              <a:buFont typeface="Arial" panose="020B0604020202020204" pitchFamily="34" charset="0"/>
              <a:buChar char="•"/>
            </a:pPr>
            <a:r>
              <a:rPr lang="en-US" dirty="0"/>
              <a:t>Thursday, February 10, at 8:30am</a:t>
            </a:r>
          </a:p>
          <a:p>
            <a:pPr marL="342900" indent="-342900">
              <a:buFont typeface="Arial" panose="020B0604020202020204" pitchFamily="34" charset="0"/>
              <a:buChar char="•"/>
            </a:pPr>
            <a:r>
              <a:rPr lang="en-US" dirty="0"/>
              <a:t>Wednesday, February 16, at 12:00pm</a:t>
            </a:r>
          </a:p>
          <a:p>
            <a:pPr marL="342900" indent="-342900">
              <a:buFont typeface="Arial" panose="020B0604020202020204" pitchFamily="34" charset="0"/>
              <a:buChar char="•"/>
            </a:pPr>
            <a:r>
              <a:rPr lang="en-US" dirty="0"/>
              <a:t>Monday, February 21, at 8:30am</a:t>
            </a:r>
          </a:p>
          <a:p>
            <a:pPr marL="342900" indent="-342900">
              <a:buFont typeface="Arial" panose="020B0604020202020204" pitchFamily="34" charset="0"/>
              <a:buChar char="•"/>
            </a:pPr>
            <a:r>
              <a:rPr lang="en-US" dirty="0"/>
              <a:t>Monday, March 7, at 12:00pm</a:t>
            </a:r>
          </a:p>
          <a:p>
            <a:pPr marL="342900" indent="-342900">
              <a:buFont typeface="Arial" panose="020B0604020202020204" pitchFamily="34" charset="0"/>
              <a:buChar char="•"/>
            </a:pPr>
            <a:r>
              <a:rPr lang="en-US" dirty="0"/>
              <a:t>Thursday, March 24, at 8:30am</a:t>
            </a:r>
          </a:p>
          <a:p>
            <a:pPr marL="342900" indent="-342900">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E2F2A806-8331-3348-A5C5-98F2CADF602C}"/>
              </a:ext>
            </a:extLst>
          </p:cNvPr>
          <p:cNvSpPr/>
          <p:nvPr/>
        </p:nvSpPr>
        <p:spPr>
          <a:xfrm>
            <a:off x="-1" y="836712"/>
            <a:ext cx="12188825"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u="sng" dirty="0">
                <a:hlinkClick r:id="rId2"/>
              </a:rPr>
              <a:t>https://unc.zoom.us/j/94011361206?pwd=MjIzWnlzOWxtNGtoUlNjaEV3ZWNPdz09</a:t>
            </a:r>
            <a:endParaRPr lang="en-US" sz="2000" dirty="0"/>
          </a:p>
          <a:p>
            <a:pPr algn="ctr"/>
            <a:r>
              <a:rPr lang="en-US" sz="2000" dirty="0"/>
              <a:t>Meeting ID: 940 1136 1206</a:t>
            </a:r>
          </a:p>
          <a:p>
            <a:pPr algn="ctr"/>
            <a:r>
              <a:rPr lang="en-US" sz="2000" dirty="0"/>
              <a:t>Passcode: 522329</a:t>
            </a:r>
          </a:p>
        </p:txBody>
      </p:sp>
    </p:spTree>
    <p:extLst>
      <p:ext uri="{BB962C8B-B14F-4D97-AF65-F5344CB8AC3E}">
        <p14:creationId xmlns:p14="http://schemas.microsoft.com/office/powerpoint/2010/main" val="428401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11C2A4-16E3-BA40-A010-3CE70180A6A4}"/>
              </a:ext>
            </a:extLst>
          </p:cNvPr>
          <p:cNvSpPr/>
          <p:nvPr/>
        </p:nvSpPr>
        <p:spPr>
          <a:xfrm>
            <a:off x="466222" y="435006"/>
            <a:ext cx="3406061" cy="282517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29840-20E1-C34E-82BB-6E0191867AAC}"/>
              </a:ext>
            </a:extLst>
          </p:cNvPr>
          <p:cNvSpPr>
            <a:spLocks noGrp="1"/>
          </p:cNvSpPr>
          <p:nvPr>
            <p:ph type="title"/>
          </p:nvPr>
        </p:nvSpPr>
        <p:spPr>
          <a:xfrm>
            <a:off x="498108" y="341163"/>
            <a:ext cx="3334870" cy="3237579"/>
          </a:xfrm>
        </p:spPr>
        <p:txBody>
          <a:bodyPr>
            <a:normAutofit/>
          </a:bodyPr>
          <a:lstStyle/>
          <a:p>
            <a:pPr algn="ctr"/>
            <a:r>
              <a:rPr lang="en-US" sz="3200" b="1" dirty="0">
                <a:solidFill>
                  <a:srgbClr val="FFFFFF"/>
                </a:solidFill>
                <a:latin typeface="+mj-lt"/>
              </a:rPr>
              <a:t>Safe Harbors:</a:t>
            </a:r>
            <a:br>
              <a:rPr lang="en-US" sz="3200" b="1" dirty="0">
                <a:solidFill>
                  <a:srgbClr val="FFFFFF"/>
                </a:solidFill>
                <a:latin typeface="+mj-lt"/>
              </a:rPr>
            </a:br>
            <a:r>
              <a:rPr lang="en-US" sz="3200" b="1" dirty="0">
                <a:solidFill>
                  <a:srgbClr val="FFFFFF"/>
                </a:solidFill>
                <a:latin typeface="+mj-lt"/>
              </a:rPr>
              <a:t>Negative Economic Impacted</a:t>
            </a:r>
          </a:p>
        </p:txBody>
      </p:sp>
      <p:sp>
        <p:nvSpPr>
          <p:cNvPr id="3" name="Content Placeholder 2">
            <a:extLst>
              <a:ext uri="{FF2B5EF4-FFF2-40B4-BE49-F238E27FC236}">
                <a16:creationId xmlns:a16="http://schemas.microsoft.com/office/drawing/2014/main" id="{F201C3F9-2968-AD4C-A5BF-7968B35ABE15}"/>
              </a:ext>
            </a:extLst>
          </p:cNvPr>
          <p:cNvSpPr>
            <a:spLocks noGrp="1"/>
          </p:cNvSpPr>
          <p:nvPr>
            <p:ph idx="1"/>
          </p:nvPr>
        </p:nvSpPr>
        <p:spPr>
          <a:xfrm>
            <a:off x="4294212" y="106935"/>
            <a:ext cx="7546924" cy="6943614"/>
          </a:xfrm>
        </p:spPr>
        <p:txBody>
          <a:bodyPr anchor="ctr">
            <a:normAutofit fontScale="92500" lnSpcReduction="20000"/>
          </a:bodyPr>
          <a:lstStyle/>
          <a:p>
            <a:pPr>
              <a:lnSpc>
                <a:spcPct val="90000"/>
              </a:lnSpc>
            </a:pPr>
            <a:endParaRPr lang="en-US" sz="1200" dirty="0"/>
          </a:p>
          <a:p>
            <a:pPr marL="0" indent="0">
              <a:lnSpc>
                <a:spcPct val="90000"/>
              </a:lnSpc>
              <a:buNone/>
            </a:pPr>
            <a:endParaRPr lang="en-US" sz="800" dirty="0"/>
          </a:p>
          <a:p>
            <a:pPr marL="0" indent="0" algn="ctr">
              <a:lnSpc>
                <a:spcPct val="90000"/>
              </a:lnSpc>
              <a:buNone/>
            </a:pPr>
            <a:r>
              <a:rPr lang="en-US" sz="1600" b="1" dirty="0"/>
              <a:t>Addressing Negative Economic Impact</a:t>
            </a:r>
          </a:p>
          <a:p>
            <a:pPr marL="0" indent="0">
              <a:lnSpc>
                <a:spcPct val="90000"/>
              </a:lnSpc>
              <a:buNone/>
            </a:pPr>
            <a:endParaRPr lang="en-US" sz="1600" b="1" dirty="0"/>
          </a:p>
          <a:p>
            <a:pPr marL="0" indent="0">
              <a:lnSpc>
                <a:spcPct val="90000"/>
              </a:lnSpc>
              <a:buNone/>
            </a:pPr>
            <a:r>
              <a:rPr lang="en-US" sz="1600" dirty="0"/>
              <a:t>Assistance to households and individuals (and facilities and equipment related to the provisions of services to households) for:</a:t>
            </a:r>
          </a:p>
          <a:p>
            <a:pPr marL="455613" indent="-227013">
              <a:lnSpc>
                <a:spcPct val="90000"/>
              </a:lnSpc>
            </a:pPr>
            <a:r>
              <a:rPr lang="en-US" sz="1600" dirty="0"/>
              <a:t>Food; emergency housing needs; burials, home repairs, or weatherization; internet access or digital literacy; cash assistance; and assistance accessing public benefits; </a:t>
            </a:r>
          </a:p>
          <a:p>
            <a:pPr marL="455613" indent="-227013">
              <a:lnSpc>
                <a:spcPct val="90000"/>
              </a:lnSpc>
            </a:pPr>
            <a:r>
              <a:rPr lang="en-US" sz="1600" dirty="0"/>
              <a:t>Paid sick, medical, or family leave programs, or assistance to expand access to health insurance; </a:t>
            </a:r>
          </a:p>
          <a:p>
            <a:pPr marL="455613" indent="-227013">
              <a:lnSpc>
                <a:spcPct val="90000"/>
              </a:lnSpc>
            </a:pPr>
            <a:r>
              <a:rPr lang="en-US" sz="1600" dirty="0"/>
              <a:t>Childcare, early learning services, home visiting, or assistance for child welfare- involved families or foster youth; </a:t>
            </a:r>
          </a:p>
          <a:p>
            <a:pPr marL="455613" indent="-227013">
              <a:lnSpc>
                <a:spcPct val="90000"/>
              </a:lnSpc>
            </a:pPr>
            <a:r>
              <a:rPr lang="en-US" sz="1600" dirty="0"/>
              <a:t>Programs to address the impacts of lost instructional time for students in kindergarten through twelfth grade; </a:t>
            </a:r>
          </a:p>
          <a:p>
            <a:pPr marL="455613" indent="-227013">
              <a:lnSpc>
                <a:spcPct val="90000"/>
              </a:lnSpc>
            </a:pPr>
            <a:r>
              <a:rPr lang="en-US" sz="1600" dirty="0"/>
              <a:t>Development, repair, and operation of affordable housing and services or programs to increase long-term housing security; </a:t>
            </a:r>
          </a:p>
          <a:p>
            <a:pPr marL="455613" indent="-227013">
              <a:lnSpc>
                <a:spcPct val="90000"/>
              </a:lnSpc>
            </a:pPr>
            <a:r>
              <a:rPr lang="en-US" sz="1600" dirty="0"/>
              <a:t>Financial services that facilitate the delivery of Federal, State, or local benefits for unbanked and underbanked individuals; </a:t>
            </a:r>
          </a:p>
          <a:p>
            <a:pPr marL="455613" indent="-227013">
              <a:lnSpc>
                <a:spcPct val="90000"/>
              </a:lnSpc>
            </a:pPr>
            <a:r>
              <a:rPr lang="en-US" sz="1600" dirty="0"/>
              <a:t>Benefits for the surviving family members of individuals who have died from COVID-19, including cash assistance to surviving spouses or dependents of individuals who died of COVID-19; and</a:t>
            </a:r>
          </a:p>
          <a:p>
            <a:pPr marL="455613" indent="-227013">
              <a:lnSpc>
                <a:spcPct val="90000"/>
              </a:lnSpc>
            </a:pPr>
            <a:r>
              <a:rPr lang="en-US" sz="1600" dirty="0"/>
              <a:t>Assistance for unemployed.</a:t>
            </a:r>
          </a:p>
          <a:p>
            <a:pPr marL="0" indent="0">
              <a:lnSpc>
                <a:spcPct val="90000"/>
              </a:lnSpc>
              <a:buNone/>
            </a:pPr>
            <a:endParaRPr lang="en-US" sz="1600" dirty="0"/>
          </a:p>
          <a:p>
            <a:pPr marL="0" indent="0">
              <a:lnSpc>
                <a:spcPct val="90000"/>
              </a:lnSpc>
              <a:buNone/>
            </a:pPr>
            <a:r>
              <a:rPr lang="en-US" sz="1600" dirty="0"/>
              <a:t>Assistance to small businesses, including programs, services, or capital expenditures that respond to the negative economic impacts of the COVID-19 public health emergency, including loans or grants to mitigate financial hardship such as declines in revenues or impacts of periods of business closure, or providing technical assistance; </a:t>
            </a:r>
          </a:p>
          <a:p>
            <a:pPr marL="0" indent="0">
              <a:lnSpc>
                <a:spcPct val="90000"/>
              </a:lnSpc>
              <a:buNone/>
            </a:pPr>
            <a:endParaRPr lang="en-US" sz="1600" dirty="0"/>
          </a:p>
          <a:p>
            <a:pPr marL="0" indent="0">
              <a:lnSpc>
                <a:spcPct val="90000"/>
              </a:lnSpc>
              <a:buNone/>
            </a:pPr>
            <a:r>
              <a:rPr lang="en-US" sz="1600" dirty="0"/>
              <a:t>Assistance to nonprofit organizations including programs, services, or capital expenditures, including loans or grants to mitigate financial hardship such as declines in revenues or increased costs, or technical assistance </a:t>
            </a:r>
          </a:p>
          <a:p>
            <a:pPr marL="0" indent="0">
              <a:lnSpc>
                <a:spcPct val="90000"/>
              </a:lnSpc>
              <a:buNone/>
            </a:pPr>
            <a:endParaRPr lang="en-US" sz="1600" dirty="0"/>
          </a:p>
          <a:p>
            <a:pPr marL="0" indent="0">
              <a:lnSpc>
                <a:spcPct val="90000"/>
              </a:lnSpc>
              <a:buNone/>
            </a:pPr>
            <a:r>
              <a:rPr lang="en-US" sz="1600" dirty="0"/>
              <a:t>Assistance to tourism, travel, hospitality, and other impacted industries for programs, services, or capital expenditures, including support for payroll costs and covered benefits for employees, compensating returning employees, support for operations and maintenance of existing equipment and facilities, and technical assistance </a:t>
            </a:r>
          </a:p>
          <a:p>
            <a:pPr marL="0" indent="0">
              <a:lnSpc>
                <a:spcPct val="90000"/>
              </a:lnSpc>
              <a:buNone/>
            </a:pPr>
            <a:endParaRPr lang="en-US" sz="1600" dirty="0"/>
          </a:p>
          <a:p>
            <a:pPr>
              <a:lnSpc>
                <a:spcPct val="90000"/>
              </a:lnSpc>
            </a:pPr>
            <a:endParaRPr lang="en-US" sz="1600" dirty="0"/>
          </a:p>
          <a:p>
            <a:pPr>
              <a:lnSpc>
                <a:spcPct val="90000"/>
              </a:lnSpc>
            </a:pPr>
            <a:endParaRPr lang="en-US" sz="1000" dirty="0"/>
          </a:p>
        </p:txBody>
      </p:sp>
      <p:sp>
        <p:nvSpPr>
          <p:cNvPr id="7" name="Rectangle 6">
            <a:extLst>
              <a:ext uri="{FF2B5EF4-FFF2-40B4-BE49-F238E27FC236}">
                <a16:creationId xmlns:a16="http://schemas.microsoft.com/office/drawing/2014/main" id="{C9D88E61-3D88-1643-AFD9-39DF433C724F}"/>
              </a:ext>
            </a:extLst>
          </p:cNvPr>
          <p:cNvSpPr/>
          <p:nvPr/>
        </p:nvSpPr>
        <p:spPr>
          <a:xfrm>
            <a:off x="458803" y="3429000"/>
            <a:ext cx="3413480" cy="2966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10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Laptop Secure">
            <a:extLst>
              <a:ext uri="{FF2B5EF4-FFF2-40B4-BE49-F238E27FC236}">
                <a16:creationId xmlns:a16="http://schemas.microsoft.com/office/drawing/2014/main" id="{6E709D3C-CC63-40BD-B166-DFF4A458A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1905" y="2122663"/>
            <a:ext cx="914162" cy="914162"/>
          </a:xfrm>
          <a:prstGeom prst="rect">
            <a:avLst/>
          </a:prstGeom>
        </p:spPr>
      </p:pic>
      <p:sp>
        <p:nvSpPr>
          <p:cNvPr id="3" name="Content Placeholder 2">
            <a:extLst>
              <a:ext uri="{FF2B5EF4-FFF2-40B4-BE49-F238E27FC236}">
                <a16:creationId xmlns:a16="http://schemas.microsoft.com/office/drawing/2014/main" id="{8617618F-F522-6342-8C11-0FFB64C917FE}"/>
              </a:ext>
            </a:extLst>
          </p:cNvPr>
          <p:cNvSpPr>
            <a:spLocks noGrp="1"/>
          </p:cNvSpPr>
          <p:nvPr>
            <p:ph idx="1"/>
          </p:nvPr>
        </p:nvSpPr>
        <p:spPr>
          <a:xfrm>
            <a:off x="4329591" y="116632"/>
            <a:ext cx="7287900" cy="6624736"/>
          </a:xfrm>
        </p:spPr>
        <p:txBody>
          <a:bodyPr anchor="ctr">
            <a:normAutofit/>
          </a:bodyPr>
          <a:lstStyle/>
          <a:p>
            <a:pPr marL="0" indent="0" algn="ctr">
              <a:lnSpc>
                <a:spcPct val="90000"/>
              </a:lnSpc>
              <a:spcBef>
                <a:spcPts val="0"/>
              </a:spcBef>
              <a:buNone/>
            </a:pPr>
            <a:r>
              <a:rPr lang="en-US" sz="1800" b="1" dirty="0"/>
              <a:t>Addressing Disproportionately Negative Economic Impact</a:t>
            </a:r>
          </a:p>
          <a:p>
            <a:pPr marL="0" indent="0">
              <a:lnSpc>
                <a:spcPct val="90000"/>
              </a:lnSpc>
              <a:spcBef>
                <a:spcPts val="0"/>
              </a:spcBef>
              <a:buNone/>
            </a:pPr>
            <a:endParaRPr lang="en-US" sz="1800" b="1" dirty="0"/>
          </a:p>
          <a:p>
            <a:pPr marL="0" indent="0">
              <a:lnSpc>
                <a:spcPct val="90000"/>
              </a:lnSpc>
              <a:spcBef>
                <a:spcPts val="0"/>
              </a:spcBef>
              <a:buNone/>
            </a:pPr>
            <a:r>
              <a:rPr lang="en-US" sz="1800" dirty="0"/>
              <a:t>A program, service, capital expenditure, or other assistance that is provided to a disproportionately impacted household, population, or community, including:</a:t>
            </a:r>
          </a:p>
          <a:p>
            <a:pPr marL="0" indent="0">
              <a:lnSpc>
                <a:spcPct val="90000"/>
              </a:lnSpc>
              <a:spcBef>
                <a:spcPts val="0"/>
              </a:spcBef>
              <a:buNone/>
            </a:pPr>
            <a:endParaRPr lang="en-US" sz="1800" dirty="0"/>
          </a:p>
          <a:p>
            <a:pPr marL="342900" lvl="1" indent="-342900">
              <a:lnSpc>
                <a:spcPct val="90000"/>
              </a:lnSpc>
              <a:spcBef>
                <a:spcPts val="0"/>
              </a:spcBef>
              <a:buFont typeface="Arial" panose="020B0604020202020204" pitchFamily="34" charset="0"/>
              <a:buChar char="•"/>
            </a:pPr>
            <a:r>
              <a:rPr lang="en-US" sz="1800" dirty="0"/>
              <a:t>Services to address health disparities of the disproportionately impacted household, population, or community;</a:t>
            </a:r>
          </a:p>
          <a:p>
            <a:pPr marL="342900" lvl="1" indent="-342900">
              <a:lnSpc>
                <a:spcPct val="90000"/>
              </a:lnSpc>
              <a:spcBef>
                <a:spcPts val="0"/>
              </a:spcBef>
              <a:buFont typeface="Arial" panose="020B0604020202020204" pitchFamily="34" charset="0"/>
              <a:buChar char="•"/>
            </a:pPr>
            <a:r>
              <a:rPr lang="en-US" sz="1800" dirty="0"/>
              <a:t>Housing vouchers and relocation assistance;</a:t>
            </a:r>
          </a:p>
          <a:p>
            <a:pPr marL="342900" lvl="1" indent="-342900">
              <a:lnSpc>
                <a:spcPct val="90000"/>
              </a:lnSpc>
              <a:spcBef>
                <a:spcPts val="0"/>
              </a:spcBef>
              <a:buFont typeface="Arial" panose="020B0604020202020204" pitchFamily="34" charset="0"/>
              <a:buChar char="•"/>
            </a:pPr>
            <a:r>
              <a:rPr lang="en-US" sz="1800" dirty="0"/>
              <a:t>Investments in communities to promote improved health outcomes and public safety such as parks, recreation facilities, and programs that increase access to healthy foods;</a:t>
            </a:r>
          </a:p>
          <a:p>
            <a:pPr marL="342900" lvl="1" indent="-342900">
              <a:lnSpc>
                <a:spcPct val="90000"/>
              </a:lnSpc>
              <a:spcBef>
                <a:spcPts val="0"/>
              </a:spcBef>
              <a:buFont typeface="Arial" panose="020B0604020202020204" pitchFamily="34" charset="0"/>
              <a:buChar char="•"/>
            </a:pPr>
            <a:r>
              <a:rPr lang="en-US" sz="1800" dirty="0"/>
              <a:t>Capital expenditures and other services to address vacant or abandoned properties; </a:t>
            </a:r>
          </a:p>
          <a:p>
            <a:pPr marL="342900" lvl="1" indent="-342900">
              <a:lnSpc>
                <a:spcPct val="90000"/>
              </a:lnSpc>
              <a:spcBef>
                <a:spcPts val="0"/>
              </a:spcBef>
              <a:buFont typeface="Arial" panose="020B0604020202020204" pitchFamily="34" charset="0"/>
              <a:buChar char="•"/>
            </a:pPr>
            <a:r>
              <a:rPr lang="en-US" sz="1800" dirty="0"/>
              <a:t>Services to address educational disparities; and</a:t>
            </a:r>
          </a:p>
          <a:p>
            <a:pPr marL="342900" lvl="1" indent="-342900">
              <a:lnSpc>
                <a:spcPct val="90000"/>
              </a:lnSpc>
              <a:spcBef>
                <a:spcPts val="0"/>
              </a:spcBef>
              <a:buFont typeface="Arial" panose="020B0604020202020204" pitchFamily="34" charset="0"/>
              <a:buChar char="•"/>
            </a:pPr>
            <a:r>
              <a:rPr lang="en-US" sz="1800" dirty="0"/>
              <a:t>Facilities and equipment related to the provision of these services to the disproportionately impacted household, population, or community.</a:t>
            </a:r>
          </a:p>
          <a:p>
            <a:pPr marL="342900" lvl="1" indent="-342900">
              <a:lnSpc>
                <a:spcPct val="90000"/>
              </a:lnSpc>
              <a:spcBef>
                <a:spcPts val="0"/>
              </a:spcBef>
              <a:buFont typeface="Arial" panose="020B0604020202020204" pitchFamily="34" charset="0"/>
              <a:buChar char="•"/>
            </a:pPr>
            <a:endParaRPr lang="en-US" sz="1800" dirty="0"/>
          </a:p>
          <a:p>
            <a:pPr marL="0" indent="0">
              <a:lnSpc>
                <a:spcPct val="90000"/>
              </a:lnSpc>
              <a:buNone/>
            </a:pPr>
            <a:r>
              <a:rPr lang="en-US" sz="1800" dirty="0"/>
              <a:t>A program, service, capital expenditure, or other assistance that responds to disproportionately impacted small businesses, including rehabilitation of commercial properties; storefront and </a:t>
            </a:r>
            <a:r>
              <a:rPr lang="en-US" sz="1800" dirty="0" err="1"/>
              <a:t>façade</a:t>
            </a:r>
            <a:r>
              <a:rPr lang="en-US" sz="1800" dirty="0"/>
              <a:t> improvements; technical assistance, business incubators, and grants for start-ups or expansion costs for small businesses; and programs or services to support micro- businesses</a:t>
            </a:r>
          </a:p>
          <a:p>
            <a:pPr marL="0" lvl="1" indent="0">
              <a:lnSpc>
                <a:spcPct val="90000"/>
              </a:lnSpc>
              <a:spcBef>
                <a:spcPts val="0"/>
              </a:spcBef>
              <a:buNone/>
            </a:pPr>
            <a:br>
              <a:rPr lang="en-US" sz="1200" dirty="0"/>
            </a:br>
            <a:endParaRPr lang="en-US" sz="1200" dirty="0"/>
          </a:p>
        </p:txBody>
      </p:sp>
      <p:sp>
        <p:nvSpPr>
          <p:cNvPr id="4" name="Rectangle 3">
            <a:extLst>
              <a:ext uri="{FF2B5EF4-FFF2-40B4-BE49-F238E27FC236}">
                <a16:creationId xmlns:a16="http://schemas.microsoft.com/office/drawing/2014/main" id="{A0F514DB-092C-6541-8488-1A3173127E5A}"/>
              </a:ext>
            </a:extLst>
          </p:cNvPr>
          <p:cNvSpPr/>
          <p:nvPr/>
        </p:nvSpPr>
        <p:spPr>
          <a:xfrm>
            <a:off x="-29497" y="0"/>
            <a:ext cx="4006181" cy="68580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3058C3-CD1B-8940-A6F5-8CE5D4D73A0B}"/>
              </a:ext>
            </a:extLst>
          </p:cNvPr>
          <p:cNvSpPr/>
          <p:nvPr/>
        </p:nvSpPr>
        <p:spPr>
          <a:xfrm>
            <a:off x="0" y="0"/>
            <a:ext cx="4006181" cy="3717032"/>
          </a:xfrm>
          <a:prstGeom prst="rect">
            <a:avLst/>
          </a:prstGeom>
          <a:solidFill>
            <a:schemeClr val="tx1">
              <a:lumMod val="65000"/>
              <a:lumOff val="35000"/>
            </a:schemeClr>
          </a:solidFill>
          <a:ln w="76200">
            <a:solidFill>
              <a:schemeClr val="bg1"/>
            </a:solidFill>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1FC54-12D3-F340-A79D-8BDCF35E6552}"/>
              </a:ext>
            </a:extLst>
          </p:cNvPr>
          <p:cNvSpPr>
            <a:spLocks noGrp="1"/>
          </p:cNvSpPr>
          <p:nvPr>
            <p:ph type="title"/>
          </p:nvPr>
        </p:nvSpPr>
        <p:spPr>
          <a:xfrm>
            <a:off x="333722" y="980728"/>
            <a:ext cx="3196181" cy="2127684"/>
          </a:xfrm>
        </p:spPr>
        <p:txBody>
          <a:bodyPr anchor="t">
            <a:normAutofit/>
          </a:bodyPr>
          <a:lstStyle/>
          <a:p>
            <a:pPr algn="ctr">
              <a:lnSpc>
                <a:spcPct val="90000"/>
              </a:lnSpc>
            </a:pPr>
            <a:r>
              <a:rPr lang="en-US" sz="3200" b="1" dirty="0">
                <a:solidFill>
                  <a:schemeClr val="bg1"/>
                </a:solidFill>
                <a:latin typeface="+mj-lt"/>
              </a:rPr>
              <a:t>Safe Harbors: Disproportionately Negative Economic Impact</a:t>
            </a:r>
          </a:p>
        </p:txBody>
      </p:sp>
    </p:spTree>
    <p:extLst>
      <p:ext uri="{BB962C8B-B14F-4D97-AF65-F5344CB8AC3E}">
        <p14:creationId xmlns:p14="http://schemas.microsoft.com/office/powerpoint/2010/main" val="147087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95B80-E94E-9346-A5CE-7A49026182D1}"/>
              </a:ext>
            </a:extLst>
          </p:cNvPr>
          <p:cNvSpPr/>
          <p:nvPr/>
        </p:nvSpPr>
        <p:spPr>
          <a:xfrm>
            <a:off x="0" y="0"/>
            <a:ext cx="12176124" cy="1280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27192-24BC-C245-B649-37372EBCA033}"/>
              </a:ext>
            </a:extLst>
          </p:cNvPr>
          <p:cNvSpPr>
            <a:spLocks noGrp="1"/>
          </p:cNvSpPr>
          <p:nvPr>
            <p:ph type="title"/>
          </p:nvPr>
        </p:nvSpPr>
        <p:spPr/>
        <p:txBody>
          <a:bodyPr>
            <a:normAutofit fontScale="90000"/>
          </a:bodyPr>
          <a:lstStyle/>
          <a:p>
            <a:pPr algn="ctr"/>
            <a:r>
              <a:rPr lang="en-US" dirty="0">
                <a:solidFill>
                  <a:schemeClr val="bg1"/>
                </a:solidFill>
              </a:rPr>
              <a:t>Capital Outlay for Address COVID-19 Public Health and Negative Economic Impact Category </a:t>
            </a:r>
          </a:p>
        </p:txBody>
      </p:sp>
      <p:pic>
        <p:nvPicPr>
          <p:cNvPr id="1025" name="Picture 1" descr="page422image32070208">
            <a:extLst>
              <a:ext uri="{FF2B5EF4-FFF2-40B4-BE49-F238E27FC236}">
                <a16:creationId xmlns:a16="http://schemas.microsoft.com/office/drawing/2014/main" id="{5162B1EB-EFD6-9E46-873B-869C947F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3" y="2632840"/>
            <a:ext cx="12700" cy="69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422image32074624">
            <a:extLst>
              <a:ext uri="{FF2B5EF4-FFF2-40B4-BE49-F238E27FC236}">
                <a16:creationId xmlns:a16="http://schemas.microsoft.com/office/drawing/2014/main" id="{0F977DEE-4EF1-6E4D-B963-F3213A541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3" y="2632840"/>
            <a:ext cx="12700" cy="698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422image32068480">
            <a:extLst>
              <a:ext uri="{FF2B5EF4-FFF2-40B4-BE49-F238E27FC236}">
                <a16:creationId xmlns:a16="http://schemas.microsoft.com/office/drawing/2014/main" id="{D79B82FD-93FA-E44B-BE90-21564D4FB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3" y="2632840"/>
            <a:ext cx="12700" cy="698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917295-6CB0-2643-B11F-4E0638CAF6DB}"/>
              </a:ext>
            </a:extLst>
          </p:cNvPr>
          <p:cNvSpPr/>
          <p:nvPr/>
        </p:nvSpPr>
        <p:spPr>
          <a:xfrm>
            <a:off x="204658" y="4869160"/>
            <a:ext cx="11855053" cy="1829704"/>
          </a:xfrm>
          <a:prstGeom prst="rect">
            <a:avLst/>
          </a:prstGeom>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t>Written justification must include the following elements: </a:t>
            </a:r>
          </a:p>
          <a:p>
            <a:endParaRPr lang="en-US" sz="800" dirty="0"/>
          </a:p>
          <a:p>
            <a:pPr marL="342900" indent="-342900">
              <a:buFont typeface="Arial" panose="020B0604020202020204" pitchFamily="34" charset="0"/>
              <a:buChar char="•"/>
            </a:pPr>
            <a:r>
              <a:rPr lang="en-US" sz="2000" dirty="0"/>
              <a:t>Describe the harm or need to be addressed;</a:t>
            </a:r>
          </a:p>
          <a:p>
            <a:pPr marL="342900" indent="-342900">
              <a:buFont typeface="Arial" panose="020B0604020202020204" pitchFamily="34" charset="0"/>
              <a:buChar char="•"/>
            </a:pPr>
            <a:r>
              <a:rPr lang="en-US" sz="2000" dirty="0"/>
              <a:t>Explain why a capital expenditure is appropriate; and</a:t>
            </a:r>
          </a:p>
          <a:p>
            <a:pPr marL="342900" indent="-342900">
              <a:buFont typeface="Arial" panose="020B0604020202020204" pitchFamily="34" charset="0"/>
              <a:buChar char="•"/>
            </a:pPr>
            <a:r>
              <a:rPr lang="en-US" sz="2000" dirty="0"/>
              <a:t>Compare the proposed capital expenditure to at least two alternative capital expenditures and demonstrate why the proposed capital expenditure is superior. </a:t>
            </a:r>
          </a:p>
        </p:txBody>
      </p:sp>
      <p:graphicFrame>
        <p:nvGraphicFramePr>
          <p:cNvPr id="4" name="Content Placeholder 3">
            <a:extLst>
              <a:ext uri="{FF2B5EF4-FFF2-40B4-BE49-F238E27FC236}">
                <a16:creationId xmlns:a16="http://schemas.microsoft.com/office/drawing/2014/main" id="{9E5AC33D-B890-CF4C-979E-2785B1C01806}"/>
              </a:ext>
            </a:extLst>
          </p:cNvPr>
          <p:cNvGraphicFramePr>
            <a:graphicFrameLocks noGrp="1"/>
          </p:cNvGraphicFramePr>
          <p:nvPr>
            <p:ph idx="1"/>
          </p:nvPr>
        </p:nvGraphicFramePr>
        <p:xfrm>
          <a:off x="589943" y="1336270"/>
          <a:ext cx="11084484" cy="3298277"/>
        </p:xfrm>
        <a:graphic>
          <a:graphicData uri="http://schemas.openxmlformats.org/drawingml/2006/table">
            <a:tbl>
              <a:tblPr/>
              <a:tblGrid>
                <a:gridCol w="3694828">
                  <a:extLst>
                    <a:ext uri="{9D8B030D-6E8A-4147-A177-3AD203B41FA5}">
                      <a16:colId xmlns:a16="http://schemas.microsoft.com/office/drawing/2014/main" val="1911408063"/>
                    </a:ext>
                  </a:extLst>
                </a:gridCol>
                <a:gridCol w="3694828">
                  <a:extLst>
                    <a:ext uri="{9D8B030D-6E8A-4147-A177-3AD203B41FA5}">
                      <a16:colId xmlns:a16="http://schemas.microsoft.com/office/drawing/2014/main" val="3987541854"/>
                    </a:ext>
                  </a:extLst>
                </a:gridCol>
                <a:gridCol w="3694828">
                  <a:extLst>
                    <a:ext uri="{9D8B030D-6E8A-4147-A177-3AD203B41FA5}">
                      <a16:colId xmlns:a16="http://schemas.microsoft.com/office/drawing/2014/main" val="2589204561"/>
                    </a:ext>
                  </a:extLst>
                </a:gridCol>
              </a:tblGrid>
              <a:tr h="647108">
                <a:tc>
                  <a:txBody>
                    <a:bodyPr/>
                    <a:lstStyle/>
                    <a:p>
                      <a:r>
                        <a:rPr lang="en-US" sz="1800" b="1" dirty="0">
                          <a:effectLst/>
                          <a:latin typeface="TimesNewRomanPS"/>
                        </a:rPr>
                        <a:t>If a project has total expected capital expenditures of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b="1" dirty="0">
                          <a:effectLst/>
                          <a:latin typeface="TimesNewRomanPS"/>
                        </a:rPr>
                        <a:t>and the use is enumerated in (b)(3), then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b="1">
                          <a:effectLst/>
                          <a:latin typeface="TimesNewRomanPS"/>
                        </a:rPr>
                        <a:t>and the use is not enumerated in (b)(3), then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343359"/>
                  </a:ext>
                </a:extLst>
              </a:tr>
              <a:tr h="521030">
                <a:tc>
                  <a:txBody>
                    <a:bodyPr/>
                    <a:lstStyle/>
                    <a:p>
                      <a:r>
                        <a:rPr lang="en-US" sz="1800" dirty="0">
                          <a:effectLst/>
                          <a:latin typeface="TimesNewRomanPSMT"/>
                        </a:rPr>
                        <a:t>Less than $1 million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No Written Justification required </a:t>
                      </a:r>
                      <a:endParaRPr 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No Written Justification required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895308"/>
                  </a:ext>
                </a:extLst>
              </a:tr>
              <a:tr h="1215739">
                <a:tc>
                  <a:txBody>
                    <a:bodyPr/>
                    <a:lstStyle/>
                    <a:p>
                      <a:r>
                        <a:rPr lang="en-US" sz="1800" dirty="0">
                          <a:effectLst/>
                          <a:latin typeface="TimesNewRomanPSMT"/>
                        </a:rPr>
                        <a:t>Greater than or equal to $1 million, but less than $10 million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dirty="0">
                          <a:effectLst/>
                          <a:latin typeface="TimesNewRomanPSMT"/>
                        </a:rPr>
                        <a:t>Written Justification required but recipients are not required to submit as part of regular reporting to Treasury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rowSpan="2">
                  <a:txBody>
                    <a:bodyPr/>
                    <a:lstStyle/>
                    <a:p>
                      <a:r>
                        <a:rPr lang="en-US" sz="1800" dirty="0">
                          <a:effectLst/>
                          <a:latin typeface="TimesNewRomanPSMT"/>
                        </a:rPr>
                        <a:t>Written Justification required and recipients must submit as part of regular reporting to Treasury </a:t>
                      </a:r>
                      <a:endParaRPr lang="en-US" sz="1800" dirty="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327210"/>
                  </a:ext>
                </a:extLst>
              </a:tr>
              <a:tr h="774252">
                <a:tc>
                  <a:txBody>
                    <a:bodyPr/>
                    <a:lstStyle/>
                    <a:p>
                      <a:r>
                        <a:rPr lang="en-US" sz="1800" dirty="0">
                          <a:effectLst/>
                          <a:latin typeface="TimesNewRomanPSMT"/>
                        </a:rPr>
                        <a:t>$10 million or more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dirty="0">
                          <a:effectLst/>
                          <a:latin typeface="TimesNewRomanPSMT"/>
                        </a:rPr>
                        <a:t>Written Justification required and recipients must submit as part of regular reporting to Treasury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53967795"/>
                  </a:ext>
                </a:extLst>
              </a:tr>
            </a:tbl>
          </a:graphicData>
        </a:graphic>
      </p:graphicFrame>
    </p:spTree>
    <p:extLst>
      <p:ext uri="{BB962C8B-B14F-4D97-AF65-F5344CB8AC3E}">
        <p14:creationId xmlns:p14="http://schemas.microsoft.com/office/powerpoint/2010/main" val="31569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8FF9-31DB-0948-9C81-624ECF559A48}"/>
              </a:ext>
            </a:extLst>
          </p:cNvPr>
          <p:cNvSpPr>
            <a:spLocks noGrp="1"/>
          </p:cNvSpPr>
          <p:nvPr>
            <p:ph type="title"/>
          </p:nvPr>
        </p:nvSpPr>
        <p:spPr>
          <a:xfrm>
            <a:off x="466220" y="686863"/>
            <a:ext cx="3413479" cy="3534226"/>
          </a:xfrm>
          <a:solidFill>
            <a:schemeClr val="tx1">
              <a:lumMod val="65000"/>
              <a:lumOff val="35000"/>
            </a:schemeClr>
          </a:solidFill>
        </p:spPr>
        <p:txBody>
          <a:bodyPr>
            <a:normAutofit/>
          </a:bodyPr>
          <a:lstStyle/>
          <a:p>
            <a:pPr marL="176213" algn="ctr"/>
            <a:r>
              <a:rPr lang="en-US" sz="3800" dirty="0">
                <a:solidFill>
                  <a:srgbClr val="FFFFFF"/>
                </a:solidFill>
              </a:rPr>
              <a:t>Public Sector Capacity &amp; Workforce</a:t>
            </a:r>
          </a:p>
        </p:txBody>
      </p:sp>
      <p:sp>
        <p:nvSpPr>
          <p:cNvPr id="3" name="Content Placeholder 2">
            <a:extLst>
              <a:ext uri="{FF2B5EF4-FFF2-40B4-BE49-F238E27FC236}">
                <a16:creationId xmlns:a16="http://schemas.microsoft.com/office/drawing/2014/main" id="{FBCB00CD-877B-AB42-8926-58C44002F26A}"/>
              </a:ext>
            </a:extLst>
          </p:cNvPr>
          <p:cNvSpPr>
            <a:spLocks noGrp="1"/>
          </p:cNvSpPr>
          <p:nvPr>
            <p:ph idx="1"/>
          </p:nvPr>
        </p:nvSpPr>
        <p:spPr>
          <a:xfrm>
            <a:off x="4378568" y="686862"/>
            <a:ext cx="7035758" cy="5952745"/>
          </a:xfrm>
        </p:spPr>
        <p:txBody>
          <a:bodyPr anchor="ctr">
            <a:normAutofit/>
          </a:bodyPr>
          <a:lstStyle/>
          <a:p>
            <a:pPr>
              <a:lnSpc>
                <a:spcPct val="90000"/>
              </a:lnSpc>
              <a:spcBef>
                <a:spcPts val="984"/>
              </a:spcBef>
            </a:pPr>
            <a:r>
              <a:rPr lang="en-US" sz="1600" dirty="0"/>
              <a:t>Payroll and covered benefit expenses for public safety, public health, health care, human services, and similar employees to the extent that the employee’s time is spent mitigating or responding to the COVID-19 public health emergency; </a:t>
            </a:r>
          </a:p>
          <a:p>
            <a:pPr>
              <a:lnSpc>
                <a:spcPct val="90000"/>
              </a:lnSpc>
              <a:spcBef>
                <a:spcPts val="984"/>
              </a:spcBef>
            </a:pPr>
            <a:r>
              <a:rPr lang="en-US" sz="1600" dirty="0"/>
              <a:t>Payroll, covered benefit, and other costs associated with programs or services to support the public sector workforce and with the LG: </a:t>
            </a:r>
          </a:p>
          <a:p>
            <a:pPr marL="609494" lvl="1" indent="0">
              <a:lnSpc>
                <a:spcPct val="90000"/>
              </a:lnSpc>
              <a:spcBef>
                <a:spcPts val="984"/>
              </a:spcBef>
              <a:buNone/>
            </a:pPr>
            <a:r>
              <a:rPr lang="en-US" sz="1600" dirty="0"/>
              <a:t>Hiring or rehiring staff to fill budgeted full-time equivalent positions that existed on January 27, 2020 but that were unfilled or eliminated as of March 3, 2021; or </a:t>
            </a:r>
          </a:p>
          <a:p>
            <a:pPr marL="609494" lvl="1" indent="0">
              <a:lnSpc>
                <a:spcPct val="90000"/>
              </a:lnSpc>
              <a:spcBef>
                <a:spcPts val="984"/>
              </a:spcBef>
              <a:buNone/>
            </a:pPr>
            <a:r>
              <a:rPr lang="en-US" sz="1600" dirty="0"/>
              <a:t>Increasing the number of its budgeted full-time equivalent employees by up to the difference between the number of its budgeted full-time equivalent employees on January 27, 2020, multiplied by 1.075, and the number of its budgeted full-time equivalent employees on March 3, 2021, provided that funds shall only be used for additional budgeted full-time equivalent employees above the recipient’s number of budgeted full-time equivalent employees as of March 3, 2021; </a:t>
            </a:r>
          </a:p>
          <a:p>
            <a:pPr>
              <a:lnSpc>
                <a:spcPct val="90000"/>
              </a:lnSpc>
              <a:spcBef>
                <a:spcPts val="984"/>
              </a:spcBef>
            </a:pPr>
            <a:r>
              <a:rPr lang="en-US" sz="1600" dirty="0"/>
              <a:t>Costs to improve the design and execution of programs responding to the COVID-19 pandemic and to administer or improve the efficacy of programs addressing the public health emergency or its negative economic impacts</a:t>
            </a:r>
          </a:p>
          <a:p>
            <a:pPr>
              <a:lnSpc>
                <a:spcPct val="90000"/>
              </a:lnSpc>
              <a:spcBef>
                <a:spcPts val="984"/>
              </a:spcBef>
            </a:pPr>
            <a:r>
              <a:rPr lang="en-US" sz="1600" dirty="0"/>
              <a:t>Costs associated with addressing administrative needs of recipient governments that were caused or exacerbated by the pandemic. </a:t>
            </a:r>
          </a:p>
          <a:p>
            <a:pPr>
              <a:lnSpc>
                <a:spcPct val="90000"/>
              </a:lnSpc>
            </a:pPr>
            <a:endParaRPr lang="en-US" sz="1600" dirty="0"/>
          </a:p>
          <a:p>
            <a:pPr>
              <a:lnSpc>
                <a:spcPct val="90000"/>
              </a:lnSpc>
            </a:pPr>
            <a:endParaRPr lang="en-US" sz="1600" dirty="0"/>
          </a:p>
        </p:txBody>
      </p:sp>
      <p:sp>
        <p:nvSpPr>
          <p:cNvPr id="4" name="Rectangle 3">
            <a:extLst>
              <a:ext uri="{FF2B5EF4-FFF2-40B4-BE49-F238E27FC236}">
                <a16:creationId xmlns:a16="http://schemas.microsoft.com/office/drawing/2014/main" id="{8E227E72-4E65-BD4A-B04B-209427A89016}"/>
              </a:ext>
            </a:extLst>
          </p:cNvPr>
          <p:cNvSpPr/>
          <p:nvPr/>
        </p:nvSpPr>
        <p:spPr>
          <a:xfrm>
            <a:off x="466221" y="4419227"/>
            <a:ext cx="3413480" cy="1979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55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62962"/>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6462" y="481882"/>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89756" y="2790363"/>
            <a:ext cx="3024336" cy="292718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a:spcBef>
                <a:spcPts val="1200"/>
              </a:spcBef>
            </a:pPr>
            <a:endParaRPr lang="en-US" sz="2399" dirty="0">
              <a:solidFill>
                <a:schemeClr val="bg1"/>
              </a:solidFill>
            </a:endParaRPr>
          </a:p>
          <a:p>
            <a:pPr algn="ctr">
              <a:spcBef>
                <a:spcPts val="1200"/>
              </a:spcBef>
            </a:pPr>
            <a:r>
              <a:rPr lang="en-US" sz="2399" dirty="0">
                <a:solidFill>
                  <a:schemeClr val="bg1"/>
                </a:solidFill>
              </a:rPr>
              <a:t>Presumed Eligible: Projects allowed under CWSRF and DWSRF programs</a:t>
            </a:r>
          </a:p>
          <a:p>
            <a:pPr>
              <a:spcBef>
                <a:spcPts val="1200"/>
              </a:spcBef>
            </a:pPr>
            <a:endParaRPr lang="en-US" sz="2399" dirty="0">
              <a:solidFill>
                <a:schemeClr val="bg1"/>
              </a:solidFill>
            </a:endParaRPr>
          </a:p>
          <a:p>
            <a:pPr marL="285664" indent="-285664">
              <a:spcBef>
                <a:spcPts val="1200"/>
              </a:spcBef>
              <a:buFont typeface="Arial" panose="020B0604020202020204" pitchFamily="34" charset="0"/>
              <a:buChar char="•"/>
            </a:pPr>
            <a:endParaRPr lang="en-US" sz="2399" dirty="0">
              <a:solidFill>
                <a:schemeClr val="tx1">
                  <a:lumMod val="65000"/>
                  <a:lumOff val="35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24B58CF7-A615-6247-8CD2-6CD264506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190" y="2276872"/>
            <a:ext cx="5636544" cy="4405192"/>
          </a:xfrm>
          <a:prstGeom prst="rect">
            <a:avLst/>
          </a:prstGeom>
        </p:spPr>
      </p:pic>
      <p:sp>
        <p:nvSpPr>
          <p:cNvPr id="8" name="Left Arrow 7">
            <a:extLst>
              <a:ext uri="{FF2B5EF4-FFF2-40B4-BE49-F238E27FC236}">
                <a16:creationId xmlns:a16="http://schemas.microsoft.com/office/drawing/2014/main" id="{61418EB2-7D75-6543-B9A8-88449B8AAE31}"/>
              </a:ext>
            </a:extLst>
          </p:cNvPr>
          <p:cNvSpPr/>
          <p:nvPr/>
        </p:nvSpPr>
        <p:spPr>
          <a:xfrm rot="19716734">
            <a:off x="8523243" y="4988192"/>
            <a:ext cx="2266894" cy="1115301"/>
          </a:xfrm>
          <a:prstGeom prst="leftArrow">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102761-D644-A84F-8164-09BDEE61E9A8}"/>
              </a:ext>
            </a:extLst>
          </p:cNvPr>
          <p:cNvSpPr/>
          <p:nvPr/>
        </p:nvSpPr>
        <p:spPr>
          <a:xfrm>
            <a:off x="8758707" y="2554820"/>
            <a:ext cx="3240361" cy="3849293"/>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t>Treasury encourages recipients to adhere to strong labor standards, including project labor agreements and community benefits agreements that offer wages at or above the prevailing rate and include local hire provisions. Treasury also encourages recipients to prioritize in their procurements employers with high labor standards and to prioritize employers without recent violations of federal and state labor and employment laws. </a:t>
            </a:r>
          </a:p>
        </p:txBody>
      </p:sp>
    </p:spTree>
    <p:extLst>
      <p:ext uri="{BB962C8B-B14F-4D97-AF65-F5344CB8AC3E}">
        <p14:creationId xmlns:p14="http://schemas.microsoft.com/office/powerpoint/2010/main" val="33252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2331826176"/>
              </p:ext>
            </p:extLst>
          </p:nvPr>
        </p:nvGraphicFramePr>
        <p:xfrm>
          <a:off x="-1" y="1045650"/>
          <a:ext cx="12188825" cy="5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96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F328-FF41-4D4D-BE71-FEE0BED47C17}"/>
              </a:ext>
            </a:extLst>
          </p:cNvPr>
          <p:cNvSpPr>
            <a:spLocks noGrp="1"/>
          </p:cNvSpPr>
          <p:nvPr>
            <p:ph type="title"/>
          </p:nvPr>
        </p:nvSpPr>
        <p:spPr>
          <a:xfrm>
            <a:off x="837981" y="557188"/>
            <a:ext cx="10512862" cy="1133499"/>
          </a:xfrm>
        </p:spPr>
        <p:txBody>
          <a:bodyPr>
            <a:normAutofit/>
          </a:bodyPr>
          <a:lstStyle/>
          <a:p>
            <a:pPr algn="ctr"/>
            <a:r>
              <a:rPr lang="en-US" sz="5100"/>
              <a:t>Maximize Benefit, Minimize Burden</a:t>
            </a:r>
          </a:p>
        </p:txBody>
      </p:sp>
      <p:graphicFrame>
        <p:nvGraphicFramePr>
          <p:cNvPr id="4" name="Content Placeholder 3">
            <a:extLst>
              <a:ext uri="{FF2B5EF4-FFF2-40B4-BE49-F238E27FC236}">
                <a16:creationId xmlns:a16="http://schemas.microsoft.com/office/drawing/2014/main" id="{920BD00D-FC50-2B41-9015-2F41BFE54582}"/>
              </a:ext>
            </a:extLst>
          </p:cNvPr>
          <p:cNvGraphicFramePr>
            <a:graphicFrameLocks noGrp="1"/>
          </p:cNvGraphicFramePr>
          <p:nvPr>
            <p:ph idx="1"/>
            <p:extLst>
              <p:ext uri="{D42A27DB-BD31-4B8C-83A1-F6EECF244321}">
                <p14:modId xmlns:p14="http://schemas.microsoft.com/office/powerpoint/2010/main" val="3881454237"/>
              </p:ext>
            </p:extLst>
          </p:nvPr>
        </p:nvGraphicFramePr>
        <p:xfrm>
          <a:off x="837981" y="1828800"/>
          <a:ext cx="10512862"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4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3195-DB7B-9749-8EAC-FB0FC98498F6}"/>
              </a:ext>
            </a:extLst>
          </p:cNvPr>
          <p:cNvSpPr>
            <a:spLocks noGrp="1"/>
          </p:cNvSpPr>
          <p:nvPr>
            <p:ph type="title"/>
          </p:nvPr>
        </p:nvSpPr>
        <p:spPr>
          <a:xfrm>
            <a:off x="4964137" y="116632"/>
            <a:ext cx="7224667" cy="1285825"/>
          </a:xfrm>
        </p:spPr>
        <p:txBody>
          <a:bodyPr anchor="b">
            <a:normAutofit fontScale="90000"/>
          </a:bodyPr>
          <a:lstStyle/>
          <a:p>
            <a:pPr algn="ctr"/>
            <a:r>
              <a:rPr lang="en-US" sz="4099" b="1" dirty="0">
                <a:solidFill>
                  <a:schemeClr val="accent1"/>
                </a:solidFill>
              </a:rPr>
              <a:t>Uniform Guidance Compliance</a:t>
            </a:r>
            <a:endParaRPr lang="en-US" sz="4099" dirty="0">
              <a:solidFill>
                <a:schemeClr val="accent1"/>
              </a:solidFill>
            </a:endParaRPr>
          </a:p>
        </p:txBody>
      </p:sp>
      <p:sp>
        <p:nvSpPr>
          <p:cNvPr id="3" name="Content Placeholder 2">
            <a:extLst>
              <a:ext uri="{FF2B5EF4-FFF2-40B4-BE49-F238E27FC236}">
                <a16:creationId xmlns:a16="http://schemas.microsoft.com/office/drawing/2014/main" id="{A95F08A8-0737-9142-952B-FD436E605CAA}"/>
              </a:ext>
            </a:extLst>
          </p:cNvPr>
          <p:cNvSpPr>
            <a:spLocks noGrp="1"/>
          </p:cNvSpPr>
          <p:nvPr>
            <p:ph idx="1"/>
          </p:nvPr>
        </p:nvSpPr>
        <p:spPr>
          <a:xfrm>
            <a:off x="4964137" y="1535039"/>
            <a:ext cx="7224667" cy="5358875"/>
          </a:xfrm>
        </p:spPr>
        <p:txBody>
          <a:bodyPr>
            <a:normAutofit/>
          </a:bodyPr>
          <a:lstStyle/>
          <a:p>
            <a:pPr marL="0" indent="0">
              <a:buNone/>
            </a:pPr>
            <a:r>
              <a:rPr lang="en-US" sz="1600" dirty="0"/>
              <a:t>The </a:t>
            </a:r>
            <a:r>
              <a:rPr lang="en-US" sz="1600" b="1" u="sng" dirty="0">
                <a:hlinkClick r:id="rId2"/>
              </a:rPr>
              <a:t>Assistance Listing: Coronavirus State and Local Fiscal Recovery Funds</a:t>
            </a:r>
            <a:r>
              <a:rPr lang="en-US" sz="1600" dirty="0"/>
              <a:t> and Part 2 of the </a:t>
            </a:r>
            <a:r>
              <a:rPr lang="en-US" sz="1600" b="1" u="sng" dirty="0">
                <a:hlinkClick r:id="rId3"/>
              </a:rPr>
              <a:t>US Treasury State and Local Fiscal Recovery Funds Compliance and Reporting Guidance</a:t>
            </a:r>
            <a:r>
              <a:rPr lang="en-US" sz="1600" dirty="0"/>
              <a:t>(Compliance Guide), the following UG provisions apply to the ARP/CSLFRF grant award (with a few modifications):</a:t>
            </a:r>
          </a:p>
          <a:p>
            <a:pPr marL="0" indent="0">
              <a:buNone/>
            </a:pPr>
            <a:endParaRPr lang="en-US" sz="900" dirty="0"/>
          </a:p>
          <a:p>
            <a:pPr marL="457063" lvl="1" indent="0">
              <a:buNone/>
            </a:pPr>
            <a:r>
              <a:rPr lang="en-US" sz="1600" b="1" u="sng" dirty="0">
                <a:hlinkClick r:id="rId4"/>
              </a:rPr>
              <a:t>Subpart A, Acronyms and Definitions</a:t>
            </a:r>
            <a:endParaRPr lang="en-US" sz="1600" dirty="0"/>
          </a:p>
          <a:p>
            <a:pPr marL="457063" lvl="1" indent="0">
              <a:buNone/>
            </a:pPr>
            <a:r>
              <a:rPr lang="en-US" sz="1600" b="1" u="sng" dirty="0">
                <a:hlinkClick r:id="rId5"/>
              </a:rPr>
              <a:t>Subpart B, General provisions </a:t>
            </a:r>
            <a:endParaRPr lang="en-US" sz="1600" dirty="0"/>
          </a:p>
          <a:p>
            <a:pPr marL="457063" lvl="1" indent="0">
              <a:buNone/>
            </a:pPr>
            <a:r>
              <a:rPr lang="en-US" sz="1600" b="1" u="sng" dirty="0">
                <a:hlinkClick r:id="rId6"/>
              </a:rPr>
              <a:t>Subpart C, Pre-Federal Award Requirements and Contents of Federal Awards </a:t>
            </a:r>
            <a:r>
              <a:rPr lang="en-US" sz="1600" dirty="0"/>
              <a:t> (except 2 CFR 200.204, .205, .210, and .213)</a:t>
            </a:r>
          </a:p>
          <a:p>
            <a:pPr marL="457063" lvl="1" indent="0">
              <a:buNone/>
            </a:pPr>
            <a:r>
              <a:rPr lang="en-US" sz="1600" b="1" u="sng" dirty="0">
                <a:hlinkClick r:id="rId7"/>
              </a:rPr>
              <a:t>Subpart D, Post Federal; Award Requirements </a:t>
            </a:r>
            <a:r>
              <a:rPr lang="en-US" sz="1600" dirty="0"/>
              <a:t>(except 2 CFR 200.305(b)(8) &amp; (9), .308, .309, and .320(c)(4))</a:t>
            </a:r>
          </a:p>
          <a:p>
            <a:pPr marL="457063" lvl="1" indent="0">
              <a:buNone/>
            </a:pPr>
            <a:r>
              <a:rPr lang="en-US" sz="1600" b="1" u="sng" dirty="0">
                <a:hlinkClick r:id="rId8"/>
              </a:rPr>
              <a:t>Subpart E, Cost Principles </a:t>
            </a:r>
            <a:endParaRPr lang="en-US" sz="1600" dirty="0"/>
          </a:p>
          <a:p>
            <a:pPr marL="457063" lvl="1" indent="0">
              <a:buNone/>
            </a:pPr>
            <a:r>
              <a:rPr lang="en-US" sz="1600" b="1" u="sng" dirty="0">
                <a:hlinkClick r:id="rId9"/>
              </a:rPr>
              <a:t>Subpart F, Audit Requirements</a:t>
            </a:r>
            <a:endParaRPr lang="en-US" sz="1600" dirty="0"/>
          </a:p>
          <a:p>
            <a:pPr marL="457063" lvl="1" indent="0">
              <a:buNone/>
            </a:pPr>
            <a:r>
              <a:rPr lang="en-US" sz="1600" b="1" u="sng" dirty="0">
                <a:hlinkClick r:id="rId10"/>
              </a:rPr>
              <a:t>2 CFR Part 25</a:t>
            </a:r>
            <a:r>
              <a:rPr lang="en-US" sz="1600" dirty="0"/>
              <a:t> (Universal Identifier &amp; System for Award Management)</a:t>
            </a:r>
          </a:p>
          <a:p>
            <a:pPr marL="457063" lvl="1" indent="0">
              <a:buNone/>
            </a:pPr>
            <a:r>
              <a:rPr lang="en-US" sz="1600" b="1" u="sng" dirty="0">
                <a:hlinkClick r:id="rId11"/>
              </a:rPr>
              <a:t>2 CFR Part 170</a:t>
            </a:r>
            <a:r>
              <a:rPr lang="en-US" sz="1600" dirty="0"/>
              <a:t> (Reporting Subaward and Executive Compensation Information)</a:t>
            </a:r>
          </a:p>
          <a:p>
            <a:pPr marL="457063" lvl="1" indent="0">
              <a:buNone/>
            </a:pPr>
            <a:r>
              <a:rPr lang="en-US" sz="1600" b="1" u="sng" dirty="0">
                <a:hlinkClick r:id="rId12"/>
              </a:rPr>
              <a:t>2 CFR Part 180</a:t>
            </a:r>
            <a:r>
              <a:rPr lang="en-US" sz="1600" dirty="0"/>
              <a:t> (OMB Guidelines to Agencies on Governmentwide Debarment and Suspension (Non-procurement)</a:t>
            </a:r>
          </a:p>
          <a:p>
            <a:pPr marL="0" indent="0">
              <a:buNone/>
            </a:pPr>
            <a:endParaRPr lang="en-US" sz="1100" dirty="0"/>
          </a:p>
        </p:txBody>
      </p:sp>
      <p:pic>
        <p:nvPicPr>
          <p:cNvPr id="5" name="Picture 4" descr="Writing an appointment on a paper agenda">
            <a:extLst>
              <a:ext uri="{FF2B5EF4-FFF2-40B4-BE49-F238E27FC236}">
                <a16:creationId xmlns:a16="http://schemas.microsoft.com/office/drawing/2014/main" id="{D163A624-C620-6245-8E16-E26E49FBDBBD}"/>
              </a:ext>
            </a:extLst>
          </p:cNvPr>
          <p:cNvPicPr>
            <a:picLocks noChangeAspect="1"/>
          </p:cNvPicPr>
          <p:nvPr/>
        </p:nvPicPr>
        <p:blipFill rotWithShape="1">
          <a:blip r:embed="rId13"/>
          <a:srcRect r="54881" b="-1"/>
          <a:stretch/>
        </p:blipFill>
        <p:spPr>
          <a:xfrm>
            <a:off x="20" y="903"/>
            <a:ext cx="4634364" cy="6856204"/>
          </a:xfrm>
          <a:prstGeom prst="rect">
            <a:avLst/>
          </a:prstGeom>
          <a:effectLst/>
        </p:spPr>
      </p:pic>
    </p:spTree>
    <p:extLst>
      <p:ext uri="{BB962C8B-B14F-4D97-AF65-F5344CB8AC3E}">
        <p14:creationId xmlns:p14="http://schemas.microsoft.com/office/powerpoint/2010/main" val="310391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alculator, pen, compass, money and a paper with graphs printed on it">
            <a:extLst>
              <a:ext uri="{FF2B5EF4-FFF2-40B4-BE49-F238E27FC236}">
                <a16:creationId xmlns:a16="http://schemas.microsoft.com/office/drawing/2014/main" id="{F1B91A0E-E7C1-40A7-9232-9DCEA7864F04}"/>
              </a:ext>
            </a:extLst>
          </p:cNvPr>
          <p:cNvPicPr>
            <a:picLocks noChangeAspect="1"/>
          </p:cNvPicPr>
          <p:nvPr/>
        </p:nvPicPr>
        <p:blipFill rotWithShape="1">
          <a:blip r:embed="rId2">
            <a:duotone>
              <a:prstClr val="black"/>
              <a:schemeClr val="tx2">
                <a:tint val="45000"/>
                <a:satMod val="400000"/>
              </a:schemeClr>
            </a:duotone>
          </a:blip>
          <a:srcRect b="6615"/>
          <a:stretch/>
        </p:blipFill>
        <p:spPr>
          <a:xfrm>
            <a:off x="0" y="-33794"/>
            <a:ext cx="12188805" cy="6857990"/>
          </a:xfrm>
          <a:prstGeom prst="rect">
            <a:avLst/>
          </a:prstGeom>
        </p:spPr>
      </p:pic>
      <p:sp>
        <p:nvSpPr>
          <p:cNvPr id="10" name="Rectangle 9">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8554" y="0"/>
            <a:ext cx="771610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4" name="Title 3">
            <a:extLst>
              <a:ext uri="{FF2B5EF4-FFF2-40B4-BE49-F238E27FC236}">
                <a16:creationId xmlns:a16="http://schemas.microsoft.com/office/drawing/2014/main" id="{D6004543-3686-8640-B135-AD0849D265E0}"/>
              </a:ext>
            </a:extLst>
          </p:cNvPr>
          <p:cNvSpPr>
            <a:spLocks noGrp="1"/>
          </p:cNvSpPr>
          <p:nvPr>
            <p:ph type="title"/>
          </p:nvPr>
        </p:nvSpPr>
        <p:spPr>
          <a:xfrm>
            <a:off x="4049834" y="365758"/>
            <a:ext cx="6782492" cy="1828800"/>
          </a:xfrm>
        </p:spPr>
        <p:txBody>
          <a:bodyPr>
            <a:normAutofit/>
          </a:bodyPr>
          <a:lstStyle/>
          <a:p>
            <a:r>
              <a:rPr lang="en-US" sz="4800">
                <a:solidFill>
                  <a:schemeClr val="tx1">
                    <a:lumMod val="85000"/>
                    <a:lumOff val="15000"/>
                  </a:schemeClr>
                </a:solidFill>
              </a:rPr>
              <a:t>Supplanting in Action</a:t>
            </a:r>
          </a:p>
        </p:txBody>
      </p:sp>
      <p:sp>
        <p:nvSpPr>
          <p:cNvPr id="3" name="Content Placeholder 2">
            <a:extLst>
              <a:ext uri="{FF2B5EF4-FFF2-40B4-BE49-F238E27FC236}">
                <a16:creationId xmlns:a16="http://schemas.microsoft.com/office/drawing/2014/main" id="{A6329A91-F63D-174F-8C61-BAE10F121FC3}"/>
              </a:ext>
            </a:extLst>
          </p:cNvPr>
          <p:cNvSpPr>
            <a:spLocks noGrp="1"/>
          </p:cNvSpPr>
          <p:nvPr>
            <p:ph idx="1"/>
          </p:nvPr>
        </p:nvSpPr>
        <p:spPr>
          <a:xfrm>
            <a:off x="4049834" y="2324100"/>
            <a:ext cx="6782492" cy="3875087"/>
          </a:xfrm>
        </p:spPr>
        <p:txBody>
          <a:bodyPr>
            <a:normAutofit/>
          </a:bodyPr>
          <a:lstStyle/>
          <a:p>
            <a:pPr marL="0" indent="0">
              <a:buNone/>
            </a:pPr>
            <a:r>
              <a:rPr lang="en-US" sz="2400" dirty="0"/>
              <a:t>$2,500,000 law enforcement salaries/benefits claimed under </a:t>
            </a:r>
            <a:r>
              <a:rPr lang="en-US" sz="2400" b="1" dirty="0"/>
              <a:t>ARP/CSLFRF “Revenue Replacement” </a:t>
            </a:r>
            <a:r>
              <a:rPr lang="en-US" sz="2400" dirty="0"/>
              <a:t>category</a:t>
            </a:r>
          </a:p>
          <a:p>
            <a:r>
              <a:rPr lang="en-US" sz="2400" dirty="0"/>
              <a:t>Does UG apply to these expenditures?</a:t>
            </a:r>
          </a:p>
          <a:p>
            <a:pPr marL="0" indent="0">
              <a:buNone/>
            </a:pPr>
            <a:endParaRPr lang="en-US" sz="2400" dirty="0"/>
          </a:p>
          <a:p>
            <a:pPr marL="0" indent="0">
              <a:buNone/>
            </a:pPr>
            <a:endParaRPr lang="en-US" sz="2400" dirty="0"/>
          </a:p>
          <a:p>
            <a:pPr marL="0" indent="0">
              <a:buNone/>
            </a:pPr>
            <a:r>
              <a:rPr lang="en-US" sz="2400" dirty="0"/>
              <a:t>$2,500,000 of </a:t>
            </a:r>
            <a:r>
              <a:rPr lang="en-US" sz="2400" b="1" dirty="0"/>
              <a:t>general fund revenue </a:t>
            </a:r>
            <a:r>
              <a:rPr lang="en-US" sz="2400" dirty="0"/>
              <a:t>is then used to make repair to LG building</a:t>
            </a:r>
          </a:p>
          <a:p>
            <a:r>
              <a:rPr lang="en-US" sz="2400" dirty="0"/>
              <a:t>Does UG apply to these expenditures? </a:t>
            </a:r>
          </a:p>
          <a:p>
            <a:endParaRPr lang="en-US" sz="2400" dirty="0"/>
          </a:p>
        </p:txBody>
      </p:sp>
      <p:sp>
        <p:nvSpPr>
          <p:cNvPr id="12" name="Rectangle 11">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a:extLst>
              <a:ext uri="{FF2B5EF4-FFF2-40B4-BE49-F238E27FC236}">
                <a16:creationId xmlns:a16="http://schemas.microsoft.com/office/drawing/2014/main" id="{9918E06D-2D42-DE49-91C8-295035F16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145" y="2996952"/>
            <a:ext cx="1918349" cy="1397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39C1AB9-81EF-794F-B31D-2A54D515CB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600">
                        <a14:foregroundMark x1="58454" y1="74808" x2="55067" y2="81778"/>
                        <a14:foregroundMark x1="71533" y1="47889" x2="68125" y2="54903"/>
                        <a14:foregroundMark x1="69473" y1="56863" x2="74533" y2="48111"/>
                        <a14:foregroundMark x1="55067" y1="81778" x2="65678" y2="63425"/>
                        <a14:foregroundMark x1="74533" y1="48111" x2="73000" y2="85000"/>
                        <a14:foregroundMark x1="87533" y1="57444" x2="90600" y2="21333"/>
                        <a14:foregroundMark x1="85133" y1="72333" x2="85133" y2="72333"/>
                        <a14:foregroundMark x1="85333" y1="69444" x2="87000" y2="70778"/>
                        <a14:backgroundMark x1="58933" y1="66222" x2="60267" y2="56778"/>
                        <a14:backgroundMark x1="56333" y1="76222" x2="67933" y2="55667"/>
                        <a14:backgroundMark x1="56933" y1="76333" x2="68600" y2="54889"/>
                        <a14:backgroundMark x1="56267" y1="77222" x2="69667" y2="56111"/>
                      </a14:backgroundRemoval>
                    </a14:imgEffect>
                  </a14:imgLayer>
                </a14:imgProps>
              </a:ext>
              <a:ext uri="{28A0092B-C50C-407E-A947-70E740481C1C}">
                <a14:useLocalDpi xmlns:a14="http://schemas.microsoft.com/office/drawing/2010/main" val="0"/>
              </a:ext>
            </a:extLst>
          </a:blip>
          <a:srcRect/>
          <a:stretch>
            <a:fillRect/>
          </a:stretch>
        </p:blipFill>
        <p:spPr bwMode="auto">
          <a:xfrm rot="21120570">
            <a:off x="8937116" y="5552201"/>
            <a:ext cx="1827857" cy="109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5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14729-025A-224D-BAD7-E3E71613A308}"/>
              </a:ext>
            </a:extLst>
          </p:cNvPr>
          <p:cNvSpPr/>
          <p:nvPr/>
        </p:nvSpPr>
        <p:spPr>
          <a:xfrm>
            <a:off x="182269" y="1124744"/>
            <a:ext cx="5930068" cy="5585547"/>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spcBef>
                <a:spcPts val="400"/>
              </a:spcBef>
            </a:pPr>
            <a:r>
              <a:rPr lang="en-US" sz="1800" dirty="0">
                <a:solidFill>
                  <a:schemeClr val="bg1"/>
                </a:solidFill>
                <a:latin typeface="+mj-lt"/>
              </a:rPr>
              <a:t>Adopt and implement the following required written policies and procedures:</a:t>
            </a:r>
          </a:p>
          <a:p>
            <a:pPr marL="514350" lvl="1" indent="-285750">
              <a:spcBef>
                <a:spcPts val="400"/>
              </a:spcBef>
              <a:buFont typeface="Arial" panose="020B0604020202020204" pitchFamily="34" charset="0"/>
              <a:buChar char="•"/>
            </a:pPr>
            <a:r>
              <a:rPr lang="en-US" sz="1800" b="1" dirty="0">
                <a:solidFill>
                  <a:schemeClr val="bg1"/>
                </a:solidFill>
                <a:latin typeface="+mj-lt"/>
              </a:rPr>
              <a:t>General Financial Management &amp; Internal Controls Policy </a:t>
            </a:r>
            <a:r>
              <a:rPr lang="en-US" sz="1800" dirty="0">
                <a:solidFill>
                  <a:schemeClr val="bg1"/>
                </a:solidFill>
                <a:latin typeface="+mj-lt"/>
              </a:rPr>
              <a:t>(Internal Controls must meet federal </a:t>
            </a:r>
            <a:r>
              <a:rPr lang="en-US" sz="1800" b="1" u="sng" dirty="0">
                <a:solidFill>
                  <a:schemeClr val="bg1"/>
                </a:solidFill>
                <a:latin typeface="+mj-lt"/>
                <a:hlinkClick r:id="rId2">
                  <a:extLst>
                    <a:ext uri="{A12FA001-AC4F-418D-AE19-62706E023703}">
                      <ahyp:hlinkClr xmlns:ahyp="http://schemas.microsoft.com/office/drawing/2018/hyperlinkcolor" val="tx"/>
                    </a:ext>
                  </a:extLst>
                </a:hlinkClick>
              </a:rPr>
              <a:t>Green Book</a:t>
            </a:r>
            <a:r>
              <a:rPr lang="en-US" sz="1800" dirty="0">
                <a:solidFill>
                  <a:schemeClr val="bg1"/>
                </a:solidFill>
                <a:latin typeface="+mj-lt"/>
              </a:rPr>
              <a:t>)</a:t>
            </a:r>
          </a:p>
          <a:p>
            <a:pPr marL="514350" lvl="1" indent="-285750">
              <a:spcBef>
                <a:spcPts val="400"/>
              </a:spcBef>
              <a:buFont typeface="Arial" panose="020B0604020202020204" pitchFamily="34" charset="0"/>
              <a:buChar char="•"/>
            </a:pPr>
            <a:r>
              <a:rPr lang="en-US" sz="1800" b="1" dirty="0">
                <a:solidFill>
                  <a:schemeClr val="bg1"/>
                </a:solidFill>
                <a:latin typeface="+mj-lt"/>
              </a:rPr>
              <a:t>Eligible Projects </a:t>
            </a:r>
            <a:r>
              <a:rPr lang="en-US" sz="1800" dirty="0">
                <a:solidFill>
                  <a:schemeClr val="bg1"/>
                </a:solidFill>
                <a:latin typeface="+mj-lt"/>
              </a:rPr>
              <a:t>(If you elected the standard allowance, this can be a basic policy establishing internal controls to ensure that funds are spent for general government services and not spent for the handful of prohibited purposes. To make it easier, you could simply establish these controls in the grant project ordinance.)</a:t>
            </a:r>
          </a:p>
          <a:p>
            <a:pPr marL="514350" lvl="1" indent="-285750">
              <a:spcBef>
                <a:spcPts val="400"/>
              </a:spcBef>
              <a:buFont typeface="Arial" panose="020B0604020202020204" pitchFamily="34" charset="0"/>
              <a:buChar char="•"/>
            </a:pPr>
            <a:r>
              <a:rPr lang="en-US" sz="1800" b="1" dirty="0">
                <a:solidFill>
                  <a:schemeClr val="bg1"/>
                </a:solidFill>
                <a:latin typeface="+mj-lt"/>
              </a:rPr>
              <a:t>Cost Principles/Allowable Costs Policy </a:t>
            </a:r>
            <a:r>
              <a:rPr lang="en-US" sz="1800" dirty="0">
                <a:solidFill>
                  <a:schemeClr val="bg1"/>
                </a:solidFill>
                <a:latin typeface="+mj-lt"/>
              </a:rPr>
              <a:t>(see sample </a:t>
            </a:r>
            <a:r>
              <a:rPr lang="en-US" sz="1800" b="1" u="sng" dirty="0">
                <a:solidFill>
                  <a:schemeClr val="bg1"/>
                </a:solidFill>
                <a:latin typeface="+mj-lt"/>
                <a:hlinkClick r:id="rId3">
                  <a:extLst>
                    <a:ext uri="{A12FA001-AC4F-418D-AE19-62706E023703}">
                      <ahyp:hlinkClr xmlns:ahyp="http://schemas.microsoft.com/office/drawing/2018/hyperlinkcolor" val="tx"/>
                    </a:ext>
                  </a:extLst>
                </a:hlinkClick>
              </a:rPr>
              <a:t>here</a:t>
            </a:r>
            <a:r>
              <a:rPr lang="en-US" sz="1800" dirty="0">
                <a:solidFill>
                  <a:schemeClr val="bg1"/>
                </a:solidFill>
                <a:latin typeface="+mj-lt"/>
              </a:rPr>
              <a:t>)</a:t>
            </a:r>
          </a:p>
          <a:p>
            <a:pPr marL="514350" lvl="1" indent="-285750">
              <a:spcBef>
                <a:spcPts val="400"/>
              </a:spcBef>
              <a:buFont typeface="Arial" panose="020B0604020202020204" pitchFamily="34" charset="0"/>
              <a:buChar char="•"/>
            </a:pPr>
            <a:r>
              <a:rPr lang="en-US" sz="1800" b="1" dirty="0">
                <a:solidFill>
                  <a:schemeClr val="bg1"/>
                </a:solidFill>
                <a:latin typeface="+mj-lt"/>
              </a:rPr>
              <a:t>Human Resources / Effort Certification Policy</a:t>
            </a:r>
          </a:p>
          <a:p>
            <a:pPr marL="514350" lvl="1" indent="-285750">
              <a:spcBef>
                <a:spcPts val="400"/>
              </a:spcBef>
              <a:buFont typeface="Arial" panose="020B0604020202020204" pitchFamily="34" charset="0"/>
              <a:buChar char="•"/>
            </a:pPr>
            <a:r>
              <a:rPr lang="en-US" sz="1800" b="1" dirty="0">
                <a:solidFill>
                  <a:schemeClr val="bg1"/>
                </a:solidFill>
                <a:latin typeface="+mj-lt"/>
              </a:rPr>
              <a:t>Nondiscrimination Policy </a:t>
            </a:r>
            <a:endParaRPr lang="en-US" sz="1800" dirty="0">
              <a:solidFill>
                <a:schemeClr val="bg1"/>
              </a:solidFill>
              <a:latin typeface="+mj-lt"/>
            </a:endParaRPr>
          </a:p>
          <a:p>
            <a:pPr marL="514350" lvl="1" indent="-285750">
              <a:spcBef>
                <a:spcPts val="400"/>
              </a:spcBef>
              <a:buFont typeface="Arial" panose="020B0604020202020204" pitchFamily="34" charset="0"/>
              <a:buChar char="•"/>
            </a:pPr>
            <a:r>
              <a:rPr lang="en-US" sz="1800" b="1" dirty="0">
                <a:solidFill>
                  <a:schemeClr val="bg1"/>
                </a:solidFill>
                <a:latin typeface="+mj-lt"/>
              </a:rPr>
              <a:t>Conflict of Interest Policy</a:t>
            </a:r>
            <a:endParaRPr lang="en-US" sz="1800" dirty="0">
              <a:solidFill>
                <a:schemeClr val="bg1"/>
              </a:solidFill>
              <a:latin typeface="+mj-lt"/>
            </a:endParaRPr>
          </a:p>
          <a:p>
            <a:pPr marL="514350" lvl="1" indent="-285750">
              <a:spcBef>
                <a:spcPts val="400"/>
              </a:spcBef>
              <a:buFont typeface="Arial" panose="020B0604020202020204" pitchFamily="34" charset="0"/>
              <a:buChar char="•"/>
            </a:pPr>
            <a:r>
              <a:rPr lang="en-US" sz="1800" b="1" dirty="0">
                <a:solidFill>
                  <a:schemeClr val="bg1"/>
                </a:solidFill>
                <a:latin typeface="+mj-lt"/>
              </a:rPr>
              <a:t>Records Retention Policy</a:t>
            </a:r>
            <a:r>
              <a:rPr lang="en-US" sz="1800" dirty="0">
                <a:solidFill>
                  <a:schemeClr val="bg1"/>
                </a:solidFill>
                <a:latin typeface="+mj-lt"/>
              </a:rPr>
              <a:t> (Note that all documentation related to the ARP/CSLFRF must be retained for at least 5 years after the end of the award term.)</a:t>
            </a:r>
          </a:p>
        </p:txBody>
      </p:sp>
      <p:sp>
        <p:nvSpPr>
          <p:cNvPr id="5" name="Rectangle 4">
            <a:extLst>
              <a:ext uri="{FF2B5EF4-FFF2-40B4-BE49-F238E27FC236}">
                <a16:creationId xmlns:a16="http://schemas.microsoft.com/office/drawing/2014/main" id="{8DD2499B-EC75-7143-AFA8-085AC7CC7BFE}"/>
              </a:ext>
            </a:extLst>
          </p:cNvPr>
          <p:cNvSpPr/>
          <p:nvPr/>
        </p:nvSpPr>
        <p:spPr>
          <a:xfrm>
            <a:off x="217259" y="260648"/>
            <a:ext cx="11902279" cy="757754"/>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71399" indent="-171399">
              <a:buFont typeface="Arial" panose="020B0604020202020204" pitchFamily="34" charset="0"/>
              <a:buChar char="•"/>
            </a:pPr>
            <a:r>
              <a:rPr lang="en-US" sz="1800" dirty="0">
                <a:latin typeface="+mj-lt"/>
              </a:rPr>
              <a:t>Adopt grant project ordinance</a:t>
            </a:r>
          </a:p>
          <a:p>
            <a:pPr marL="171399" indent="-171399">
              <a:buFont typeface="Arial" panose="020B0604020202020204" pitchFamily="34" charset="0"/>
              <a:buChar char="•"/>
            </a:pPr>
            <a:r>
              <a:rPr lang="en-US" sz="1800" dirty="0">
                <a:latin typeface="+mj-lt"/>
              </a:rPr>
              <a:t>Set up accounting system to track obligations and expenditures for general government services projects</a:t>
            </a:r>
          </a:p>
        </p:txBody>
      </p:sp>
      <p:sp>
        <p:nvSpPr>
          <p:cNvPr id="6" name="Rectangle 5">
            <a:extLst>
              <a:ext uri="{FF2B5EF4-FFF2-40B4-BE49-F238E27FC236}">
                <a16:creationId xmlns:a16="http://schemas.microsoft.com/office/drawing/2014/main" id="{32706F9F-670C-1145-B2FB-BF4ECFE74099}"/>
              </a:ext>
            </a:extLst>
          </p:cNvPr>
          <p:cNvSpPr/>
          <p:nvPr/>
        </p:nvSpPr>
        <p:spPr>
          <a:xfrm>
            <a:off x="6168399" y="1124744"/>
            <a:ext cx="5930068" cy="5585548"/>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1800" dirty="0">
                <a:solidFill>
                  <a:schemeClr val="bg1"/>
                </a:solidFill>
                <a:latin typeface="+mj-lt"/>
              </a:rPr>
              <a:t>Adopt and implement the following written policies and procedures, if needed:</a:t>
            </a:r>
          </a:p>
          <a:p>
            <a:pPr marL="576263" lvl="1" indent="-285750">
              <a:spcBef>
                <a:spcPts val="600"/>
              </a:spcBef>
              <a:buFont typeface="Arial" panose="020B0604020202020204" pitchFamily="34" charset="0"/>
              <a:buChar char="•"/>
            </a:pPr>
            <a:r>
              <a:rPr lang="en-US" sz="1800" b="1" dirty="0">
                <a:solidFill>
                  <a:schemeClr val="bg1"/>
                </a:solidFill>
                <a:latin typeface="+mj-lt"/>
              </a:rPr>
              <a:t>Procurement, Suspension, &amp; Debarment Policy</a:t>
            </a:r>
            <a:r>
              <a:rPr lang="en-US" sz="1800" dirty="0">
                <a:solidFill>
                  <a:schemeClr val="bg1"/>
                </a:solidFill>
                <a:latin typeface="+mj-lt"/>
              </a:rPr>
              <a:t> (If local government will enter any service, purchase, or construction contract with ARP/CSLFRF funds.)</a:t>
            </a:r>
          </a:p>
          <a:p>
            <a:pPr marL="576263" lvl="1" indent="-285750">
              <a:spcBef>
                <a:spcPts val="600"/>
              </a:spcBef>
              <a:buFont typeface="Arial" panose="020B0604020202020204" pitchFamily="34" charset="0"/>
              <a:buChar char="•"/>
            </a:pPr>
            <a:r>
              <a:rPr lang="en-US" sz="1800" b="1" dirty="0">
                <a:solidFill>
                  <a:schemeClr val="bg1"/>
                </a:solidFill>
                <a:latin typeface="+mj-lt"/>
              </a:rPr>
              <a:t>Subaward Policy</a:t>
            </a:r>
            <a:r>
              <a:rPr lang="en-US" sz="1800" dirty="0">
                <a:solidFill>
                  <a:schemeClr val="bg1"/>
                </a:solidFill>
                <a:latin typeface="+mj-lt"/>
              </a:rPr>
              <a:t> (If local government will partner with another government, nonprofit, or other private entity as part of an expenditure of the ARP/CSLFRF funds).</a:t>
            </a:r>
          </a:p>
          <a:p>
            <a:pPr marL="576263" lvl="1" indent="-285750">
              <a:spcBef>
                <a:spcPts val="600"/>
              </a:spcBef>
              <a:buFont typeface="Arial" panose="020B0604020202020204" pitchFamily="34" charset="0"/>
              <a:buChar char="•"/>
            </a:pPr>
            <a:r>
              <a:rPr lang="en-US" sz="1800" b="1" dirty="0">
                <a:solidFill>
                  <a:schemeClr val="bg1"/>
                </a:solidFill>
                <a:latin typeface="+mj-lt"/>
              </a:rPr>
              <a:t>Program Income Policy</a:t>
            </a:r>
            <a:r>
              <a:rPr lang="en-US" sz="1800" dirty="0">
                <a:solidFill>
                  <a:schemeClr val="bg1"/>
                </a:solidFill>
                <a:latin typeface="+mj-lt"/>
              </a:rPr>
              <a:t> (If local government will earn any income from ARP/CSLFRF-funded programs, such as loan programs and rentals of real or personal property.)</a:t>
            </a:r>
          </a:p>
          <a:p>
            <a:pPr marL="576263" lvl="1" indent="-285750">
              <a:spcBef>
                <a:spcPts val="600"/>
              </a:spcBef>
              <a:buFont typeface="Arial" panose="020B0604020202020204" pitchFamily="34" charset="0"/>
              <a:buChar char="•"/>
            </a:pPr>
            <a:r>
              <a:rPr lang="en-US" sz="1800" b="1" dirty="0">
                <a:solidFill>
                  <a:schemeClr val="bg1"/>
                </a:solidFill>
                <a:latin typeface="+mj-lt"/>
              </a:rPr>
              <a:t>Property Management Policy</a:t>
            </a:r>
            <a:r>
              <a:rPr lang="en-US" sz="1800" dirty="0">
                <a:solidFill>
                  <a:schemeClr val="bg1"/>
                </a:solidFill>
                <a:latin typeface="+mj-lt"/>
              </a:rPr>
              <a:t> (If expenditures will result in the acquisition of any real or personal (supplies &amp; equipment) property.)</a:t>
            </a:r>
          </a:p>
          <a:p>
            <a:pPr marL="290513" lvl="1">
              <a:spcBef>
                <a:spcPts val="600"/>
              </a:spcBef>
            </a:pPr>
            <a:endParaRPr lang="en-US" sz="1400" dirty="0">
              <a:solidFill>
                <a:schemeClr val="bg1"/>
              </a:solidFill>
              <a:latin typeface="+mj-lt"/>
            </a:endParaRPr>
          </a:p>
          <a:p>
            <a:pPr marL="290513" lvl="1">
              <a:spcBef>
                <a:spcPts val="600"/>
              </a:spcBef>
            </a:pPr>
            <a:endParaRPr lang="en-US" sz="1600" dirty="0">
              <a:solidFill>
                <a:schemeClr val="bg1"/>
              </a:solidFill>
            </a:endParaRPr>
          </a:p>
          <a:p>
            <a:pPr marL="171399" indent="-171399">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155477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5561-E6B6-3647-AAC6-72E23C6A4398}"/>
              </a:ext>
            </a:extLst>
          </p:cNvPr>
          <p:cNvSpPr>
            <a:spLocks noGrp="1"/>
          </p:cNvSpPr>
          <p:nvPr>
            <p:ph type="title"/>
          </p:nvPr>
        </p:nvSpPr>
        <p:spPr/>
        <p:txBody>
          <a:bodyPr/>
          <a:lstStyle/>
          <a:p>
            <a:pPr algn="ctr"/>
            <a:r>
              <a:rPr lang="en-US" dirty="0"/>
              <a:t>Allowable Costs / Cost Principles Policy</a:t>
            </a:r>
          </a:p>
        </p:txBody>
      </p:sp>
      <p:sp>
        <p:nvSpPr>
          <p:cNvPr id="4" name="Rectangle 3">
            <a:extLst>
              <a:ext uri="{FF2B5EF4-FFF2-40B4-BE49-F238E27FC236}">
                <a16:creationId xmlns:a16="http://schemas.microsoft.com/office/drawing/2014/main" id="{F015F04D-1F2B-B143-BFF0-78231BE7531A}"/>
              </a:ext>
            </a:extLst>
          </p:cNvPr>
          <p:cNvSpPr/>
          <p:nvPr/>
        </p:nvSpPr>
        <p:spPr>
          <a:xfrm>
            <a:off x="609440" y="1138425"/>
            <a:ext cx="10969943" cy="1224136"/>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Internal controls to ensure all cost items are allowable, reasonable, allocable, consistently treated, and properly documented.</a:t>
            </a:r>
          </a:p>
        </p:txBody>
      </p:sp>
      <p:sp>
        <p:nvSpPr>
          <p:cNvPr id="5" name="Rectangle 4">
            <a:extLst>
              <a:ext uri="{FF2B5EF4-FFF2-40B4-BE49-F238E27FC236}">
                <a16:creationId xmlns:a16="http://schemas.microsoft.com/office/drawing/2014/main" id="{D83523EE-F62E-314B-BB83-272BB5B427CD}"/>
              </a:ext>
            </a:extLst>
          </p:cNvPr>
          <p:cNvSpPr/>
          <p:nvPr/>
        </p:nvSpPr>
        <p:spPr>
          <a:xfrm>
            <a:off x="609440" y="2558705"/>
            <a:ext cx="5040560"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Typical cost items are compensation and fringe benefits, materials and supplies, equipment and other capital, consultants/professional services, audits, communications, insurance, maintenance and repair, and rental costs.</a:t>
            </a:r>
          </a:p>
        </p:txBody>
      </p:sp>
      <p:sp>
        <p:nvSpPr>
          <p:cNvPr id="6" name="Content Placeholder 5">
            <a:extLst>
              <a:ext uri="{FF2B5EF4-FFF2-40B4-BE49-F238E27FC236}">
                <a16:creationId xmlns:a16="http://schemas.microsoft.com/office/drawing/2014/main" id="{17CE08DA-7FA7-7644-9294-D700FCD9A68F}"/>
              </a:ext>
            </a:extLst>
          </p:cNvPr>
          <p:cNvSpPr>
            <a:spLocks noGrp="1"/>
          </p:cNvSpPr>
          <p:nvPr>
            <p:ph idx="1"/>
          </p:nvPr>
        </p:nvSpPr>
        <p:spPr>
          <a:xfrm>
            <a:off x="5878388" y="2558705"/>
            <a:ext cx="5616624"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400" dirty="0"/>
              <a:t>UG also has 55 specific cost items, some of which are allowed, some of which are allowed with limitations, and some of which are disallowed.</a:t>
            </a:r>
          </a:p>
          <a:p>
            <a:pPr marL="0" indent="0" algn="ctr">
              <a:buNone/>
            </a:pPr>
            <a:endParaRPr lang="en-US" sz="2400" dirty="0"/>
          </a:p>
          <a:p>
            <a:pPr marL="0" indent="0" algn="ctr">
              <a:buNone/>
            </a:pPr>
            <a:r>
              <a:rPr lang="en-US" sz="2400" dirty="0"/>
              <a:t> </a:t>
            </a:r>
          </a:p>
        </p:txBody>
      </p:sp>
      <p:sp>
        <p:nvSpPr>
          <p:cNvPr id="7" name="Rectangle 6">
            <a:extLst>
              <a:ext uri="{FF2B5EF4-FFF2-40B4-BE49-F238E27FC236}">
                <a16:creationId xmlns:a16="http://schemas.microsoft.com/office/drawing/2014/main" id="{99DA9737-31C1-5A49-BA04-03C6EC32DD41}"/>
              </a:ext>
            </a:extLst>
          </p:cNvPr>
          <p:cNvSpPr/>
          <p:nvPr/>
        </p:nvSpPr>
        <p:spPr>
          <a:xfrm>
            <a:off x="609440" y="5517232"/>
            <a:ext cx="10885572" cy="1152128"/>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rPr>
              <a:t>https://canons.sog.unc.edu/2021/12/american-rescue-plan-act-of-2021-allowable-costs-and-cost-principles-including-sample-policy-and-implementation-tools/</a:t>
            </a:r>
            <a:r>
              <a:rPr lang="en-US" dirty="0"/>
              <a:t> </a:t>
            </a:r>
          </a:p>
        </p:txBody>
      </p:sp>
    </p:spTree>
    <p:extLst>
      <p:ext uri="{BB962C8B-B14F-4D97-AF65-F5344CB8AC3E}">
        <p14:creationId xmlns:p14="http://schemas.microsoft.com/office/powerpoint/2010/main" val="20505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AD8F-063C-E840-8BFC-60186FF33E1D}"/>
              </a:ext>
            </a:extLst>
          </p:cNvPr>
          <p:cNvSpPr>
            <a:spLocks noGrp="1"/>
          </p:cNvSpPr>
          <p:nvPr>
            <p:ph type="title"/>
          </p:nvPr>
        </p:nvSpPr>
        <p:spPr>
          <a:xfrm>
            <a:off x="609439" y="228729"/>
            <a:ext cx="10969943" cy="711081"/>
          </a:xfrm>
        </p:spPr>
        <p:txBody>
          <a:bodyPr/>
          <a:lstStyle/>
          <a:p>
            <a:pPr algn="ctr"/>
            <a:r>
              <a:rPr lang="en-US" dirty="0"/>
              <a:t>Human Resources Policy: Effort Certification</a:t>
            </a:r>
          </a:p>
        </p:txBody>
      </p:sp>
      <p:sp>
        <p:nvSpPr>
          <p:cNvPr id="4" name="Rectangle 3">
            <a:extLst>
              <a:ext uri="{FF2B5EF4-FFF2-40B4-BE49-F238E27FC236}">
                <a16:creationId xmlns:a16="http://schemas.microsoft.com/office/drawing/2014/main" id="{3E875D33-B414-1744-81D9-9CCF525760E8}"/>
              </a:ext>
            </a:extLst>
          </p:cNvPr>
          <p:cNvSpPr/>
          <p:nvPr/>
        </p:nvSpPr>
        <p:spPr>
          <a:xfrm>
            <a:off x="333771" y="922412"/>
            <a:ext cx="11521280" cy="71108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Establish process for reporting, recording, and verifying employee time spent working on grant-funded projects. </a:t>
            </a:r>
          </a:p>
        </p:txBody>
      </p:sp>
      <p:sp>
        <p:nvSpPr>
          <p:cNvPr id="7" name="Rectangle 6">
            <a:extLst>
              <a:ext uri="{FF2B5EF4-FFF2-40B4-BE49-F238E27FC236}">
                <a16:creationId xmlns:a16="http://schemas.microsoft.com/office/drawing/2014/main" id="{4A124263-F5A7-FD41-A22A-3B326914C46F}"/>
              </a:ext>
            </a:extLst>
          </p:cNvPr>
          <p:cNvSpPr/>
          <p:nvPr/>
        </p:nvSpPr>
        <p:spPr>
          <a:xfrm>
            <a:off x="333771" y="1844824"/>
            <a:ext cx="6624736" cy="4752528"/>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mj-lt"/>
              </a:rPr>
              <a:t>Written policies and procedures for grant-funded personnel that: </a:t>
            </a:r>
          </a:p>
          <a:p>
            <a:pPr marL="457200" lvl="1" indent="-228600">
              <a:buFont typeface="Arial" panose="020B0604020202020204" pitchFamily="34" charset="0"/>
              <a:buChar char="•"/>
            </a:pPr>
            <a:r>
              <a:rPr lang="en-US" sz="1400" dirty="0">
                <a:latin typeface="+mj-lt"/>
              </a:rPr>
              <a:t>Contain prescribed measurement and tracking methods for staff effort and the sources of funds from which they are being paid. The measurement method should be consistent across staff classifications; </a:t>
            </a:r>
          </a:p>
          <a:p>
            <a:pPr marL="457200" lvl="1" indent="-228600">
              <a:buFont typeface="Arial" panose="020B0604020202020204" pitchFamily="34" charset="0"/>
              <a:buChar char="•"/>
            </a:pPr>
            <a:r>
              <a:rPr lang="en-US" sz="1400" dirty="0">
                <a:latin typeface="+mj-lt"/>
              </a:rPr>
              <a:t>Identify who will certify effort reports (supervisors, department heads, etc.); </a:t>
            </a:r>
          </a:p>
          <a:p>
            <a:pPr marL="457200" lvl="1" indent="-228600">
              <a:buFont typeface="Arial" panose="020B0604020202020204" pitchFamily="34" charset="0"/>
              <a:buChar char="•"/>
            </a:pPr>
            <a:r>
              <a:rPr lang="en-US" sz="1400" dirty="0">
                <a:latin typeface="+mj-lt"/>
              </a:rPr>
              <a:t>Identify who has oversight over reviewing, approving, tracking, and allocations (manager, administrator, finance officer, etc.); and </a:t>
            </a:r>
          </a:p>
          <a:p>
            <a:pPr marL="457200" lvl="1" indent="-228600">
              <a:buFont typeface="Arial" panose="020B0604020202020204" pitchFamily="34" charset="0"/>
              <a:buChar char="•"/>
            </a:pPr>
            <a:r>
              <a:rPr lang="en-US" sz="1400" dirty="0">
                <a:latin typeface="+mj-lt"/>
              </a:rPr>
              <a:t>Contain clear procedures to adjust effort levels when job duties change; and </a:t>
            </a:r>
          </a:p>
          <a:p>
            <a:pPr marL="457200" lvl="1" indent="-228600">
              <a:buFont typeface="Arial" panose="020B0604020202020204" pitchFamily="34" charset="0"/>
              <a:buChar char="•"/>
            </a:pPr>
            <a:r>
              <a:rPr lang="en-US" sz="1400" dirty="0">
                <a:latin typeface="+mj-lt"/>
              </a:rPr>
              <a:t>Ensure that tracking methods are documented and tie back to reporting on obligations/expenditures.</a:t>
            </a:r>
          </a:p>
          <a:p>
            <a:pPr marL="228600" lvl="1"/>
            <a:endParaRPr lang="en-US" sz="1400" dirty="0">
              <a:latin typeface="+mj-lt"/>
            </a:endParaRPr>
          </a:p>
          <a:p>
            <a:r>
              <a:rPr lang="en-US" sz="1400" dirty="0">
                <a:latin typeface="+mj-lt"/>
              </a:rPr>
              <a:t>Written policies and procedures for accounting staff regarding the review of budgeted estimates against actual work (effort):</a:t>
            </a:r>
          </a:p>
          <a:p>
            <a:pPr marL="457200" lvl="1" indent="-228600">
              <a:buFont typeface="Arial" panose="020B0604020202020204" pitchFamily="34" charset="0"/>
              <a:buChar char="•"/>
            </a:pPr>
            <a:r>
              <a:rPr lang="en-US" sz="1400" dirty="0">
                <a:latin typeface="+mj-lt"/>
              </a:rPr>
              <a:t>Under the Uniform Guidance, estimates determined before the services are performed do not qualify as support for charges to Federal awards. (2 CFR 200.430(</a:t>
            </a:r>
            <a:r>
              <a:rPr lang="en-US" sz="1400" dirty="0" err="1">
                <a:latin typeface="+mj-lt"/>
              </a:rPr>
              <a:t>i</a:t>
            </a:r>
            <a:r>
              <a:rPr lang="en-US" sz="1400" dirty="0">
                <a:latin typeface="+mj-lt"/>
              </a:rPr>
              <a:t>)(1)(viii)). </a:t>
            </a:r>
          </a:p>
          <a:p>
            <a:pPr marL="457200" lvl="1" indent="-228600">
              <a:buFont typeface="Arial" panose="020B0604020202020204" pitchFamily="34" charset="0"/>
              <a:buChar char="•"/>
            </a:pPr>
            <a:r>
              <a:rPr lang="en-US" sz="1400" dirty="0">
                <a:latin typeface="+mj-lt"/>
              </a:rPr>
              <a:t>There must be a process to review after-the- fact interim charges made to federal awards based on budget estimates. All necessary adjustments must be made such that the final amount charged to the Federal award is accurate, allowable, and properly allocated. </a:t>
            </a:r>
          </a:p>
          <a:p>
            <a:pPr marL="457200" lvl="1" indent="-228600">
              <a:buFont typeface="Arial" panose="020B0604020202020204" pitchFamily="34" charset="0"/>
              <a:buChar char="•"/>
            </a:pPr>
            <a:endParaRPr lang="en-US" sz="1400" dirty="0">
              <a:latin typeface="+mj-lt"/>
            </a:endParaRPr>
          </a:p>
        </p:txBody>
      </p:sp>
      <p:sp>
        <p:nvSpPr>
          <p:cNvPr id="8" name="TextBox 7">
            <a:extLst>
              <a:ext uri="{FF2B5EF4-FFF2-40B4-BE49-F238E27FC236}">
                <a16:creationId xmlns:a16="http://schemas.microsoft.com/office/drawing/2014/main" id="{5A48983D-56F8-CF45-BBF5-CE8813B3583C}"/>
              </a:ext>
            </a:extLst>
          </p:cNvPr>
          <p:cNvSpPr txBox="1"/>
          <p:nvPr/>
        </p:nvSpPr>
        <p:spPr>
          <a:xfrm>
            <a:off x="7447941" y="2257702"/>
            <a:ext cx="4824536" cy="4339650"/>
          </a:xfrm>
          <a:prstGeom prst="rect">
            <a:avLst/>
          </a:prstGeom>
          <a:noFill/>
        </p:spPr>
        <p:txBody>
          <a:bodyPr wrap="square" rtlCol="0">
            <a:spAutoFit/>
          </a:bodyPr>
          <a:lstStyle/>
          <a:p>
            <a:r>
              <a:rPr lang="en-US" sz="1800" dirty="0"/>
              <a:t>Establish effort reporting forms/process for grant funded personnel</a:t>
            </a:r>
          </a:p>
          <a:p>
            <a:endParaRPr lang="en-US" sz="1800" dirty="0"/>
          </a:p>
          <a:p>
            <a:r>
              <a:rPr lang="en-US" sz="1800" dirty="0"/>
              <a:t>Designate appropriate staff to review and certify effort reporting forms and train on Cost Principles policy and other grant requirements</a:t>
            </a:r>
          </a:p>
          <a:p>
            <a:endParaRPr lang="en-US" sz="1800" dirty="0"/>
          </a:p>
          <a:p>
            <a:r>
              <a:rPr lang="en-US" sz="1800" dirty="0"/>
              <a:t>Finance or other designated personnel must periodically review effort report forms (at least biannually)</a:t>
            </a:r>
          </a:p>
          <a:p>
            <a:endParaRPr lang="en-US" sz="1800" dirty="0"/>
          </a:p>
          <a:p>
            <a:r>
              <a:rPr lang="en-US" sz="1800" dirty="0"/>
              <a:t>Provide sufficient training and support to ensure employee compliance</a:t>
            </a:r>
          </a:p>
          <a:p>
            <a:endParaRPr lang="en-US" dirty="0"/>
          </a:p>
        </p:txBody>
      </p:sp>
      <p:sp>
        <p:nvSpPr>
          <p:cNvPr id="10" name="Oval 9">
            <a:extLst>
              <a:ext uri="{FF2B5EF4-FFF2-40B4-BE49-F238E27FC236}">
                <a16:creationId xmlns:a16="http://schemas.microsoft.com/office/drawing/2014/main" id="{454B2035-D6E9-D241-8137-0C40863B239C}"/>
              </a:ext>
            </a:extLst>
          </p:cNvPr>
          <p:cNvSpPr/>
          <p:nvPr/>
        </p:nvSpPr>
        <p:spPr>
          <a:xfrm>
            <a:off x="6845161" y="2275534"/>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 10">
            <a:extLst>
              <a:ext uri="{FF2B5EF4-FFF2-40B4-BE49-F238E27FC236}">
                <a16:creationId xmlns:a16="http://schemas.microsoft.com/office/drawing/2014/main" id="{CD29062E-D3A9-1C45-9E23-BA83FB4F74B7}"/>
              </a:ext>
            </a:extLst>
          </p:cNvPr>
          <p:cNvSpPr/>
          <p:nvPr/>
        </p:nvSpPr>
        <p:spPr>
          <a:xfrm>
            <a:off x="6871877" y="3253811"/>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9A2A288A-5F27-9046-9FF7-61DADD9AA099}"/>
              </a:ext>
            </a:extLst>
          </p:cNvPr>
          <p:cNvSpPr/>
          <p:nvPr/>
        </p:nvSpPr>
        <p:spPr>
          <a:xfrm>
            <a:off x="6857577" y="4592726"/>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Oval 12">
            <a:extLst>
              <a:ext uri="{FF2B5EF4-FFF2-40B4-BE49-F238E27FC236}">
                <a16:creationId xmlns:a16="http://schemas.microsoft.com/office/drawing/2014/main" id="{0BD18BDF-541A-8447-9D89-3E4F807A497D}"/>
              </a:ext>
            </a:extLst>
          </p:cNvPr>
          <p:cNvSpPr/>
          <p:nvPr/>
        </p:nvSpPr>
        <p:spPr>
          <a:xfrm>
            <a:off x="6845161" y="5564167"/>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7079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Custom 653">
      <a:dk1>
        <a:sysClr val="windowText" lastClr="000000"/>
      </a:dk1>
      <a:lt1>
        <a:sysClr val="window" lastClr="FFFFFF"/>
      </a:lt1>
      <a:dk2>
        <a:srgbClr val="1F497D"/>
      </a:dk2>
      <a:lt2>
        <a:srgbClr val="EEECE1"/>
      </a:lt2>
      <a:accent1>
        <a:srgbClr val="F25840"/>
      </a:accent1>
      <a:accent2>
        <a:srgbClr val="F8A01B"/>
      </a:accent2>
      <a:accent3>
        <a:srgbClr val="6E58A1"/>
      </a:accent3>
      <a:accent4>
        <a:srgbClr val="13B39B"/>
      </a:accent4>
      <a:accent5>
        <a:srgbClr val="23AAE2"/>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16060</TotalTime>
  <Words>3836</Words>
  <Application>Microsoft Macintosh PowerPoint</Application>
  <PresentationFormat>Custom</PresentationFormat>
  <Paragraphs>314</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Schoolbook</vt:lpstr>
      <vt:lpstr>Segoe UI</vt:lpstr>
      <vt:lpstr>TimesNewRomanPS</vt:lpstr>
      <vt:lpstr>TimesNewRomanPSMT</vt:lpstr>
      <vt:lpstr>Office Theme</vt:lpstr>
      <vt:lpstr>ARP/CSLFRF Office Hours &gt; $10 million</vt:lpstr>
      <vt:lpstr>Revamped Zoom Office Hours</vt:lpstr>
      <vt:lpstr>ARP/CLFRF Allowable Expenditures</vt:lpstr>
      <vt:lpstr>Maximize Benefit, Minimize Burden</vt:lpstr>
      <vt:lpstr>Uniform Guidance Compliance</vt:lpstr>
      <vt:lpstr>Supplanting in Action</vt:lpstr>
      <vt:lpstr>PowerPoint Presentation</vt:lpstr>
      <vt:lpstr>Allowable Costs / Cost Principles Policy</vt:lpstr>
      <vt:lpstr>Human Resources Policy: Effort Certification</vt:lpstr>
      <vt:lpstr>Sample Approach</vt:lpstr>
      <vt:lpstr>Basics of Nondiscrimination Policy</vt:lpstr>
      <vt:lpstr>Local Government Internal Expenses</vt:lpstr>
      <vt:lpstr>ARP/CLFRF Allowable Expenditures</vt:lpstr>
      <vt:lpstr>ARP/CLFRF Allowable Expenditures</vt:lpstr>
      <vt:lpstr>ARP/CLFRF Allowable Expenditures</vt:lpstr>
      <vt:lpstr>Address COVID Public Health &amp; Negative Economic Impact</vt:lpstr>
      <vt:lpstr>Addressing Public Health Emergency: Safe Harbors</vt:lpstr>
      <vt:lpstr>Addressing Public Health Emergency: Safe Harbors</vt:lpstr>
      <vt:lpstr>Impacted vs. Disproportionately Impacted</vt:lpstr>
      <vt:lpstr>Safe Harbors: Negative Economic Impacted</vt:lpstr>
      <vt:lpstr>Safe Harbors: Disproportionately Negative Economic Impact</vt:lpstr>
      <vt:lpstr>Capital Outlay for Address COVID-19 Public Health and Negative Economic Impact Category </vt:lpstr>
      <vt:lpstr>Public Sector Capacity &amp; Workforce</vt:lpstr>
      <vt:lpstr>ARP/CLFRF Allowable Expenditures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Julian</dc:creator>
  <cp:lastModifiedBy>Millonzi, Kara Anne</cp:lastModifiedBy>
  <cp:revision>143</cp:revision>
  <dcterms:created xsi:type="dcterms:W3CDTF">2013-09-12T13:05:01Z</dcterms:created>
  <dcterms:modified xsi:type="dcterms:W3CDTF">2022-02-02T13:59:19Z</dcterms:modified>
</cp:coreProperties>
</file>