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566" r:id="rId3"/>
    <p:sldId id="454" r:id="rId4"/>
    <p:sldId id="567" r:id="rId5"/>
    <p:sldId id="568" r:id="rId6"/>
    <p:sldId id="455" r:id="rId7"/>
    <p:sldId id="569" r:id="rId8"/>
    <p:sldId id="578" r:id="rId9"/>
    <p:sldId id="570" r:id="rId10"/>
    <p:sldId id="571" r:id="rId11"/>
    <p:sldId id="574" r:id="rId12"/>
    <p:sldId id="572" r:id="rId13"/>
    <p:sldId id="575" r:id="rId14"/>
    <p:sldId id="576" r:id="rId15"/>
    <p:sldId id="5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838588-7DAA-5544-A102-9C0BD0F39AC2}" v="355" dt="2022-02-11T13:22:13.5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37"/>
    <p:restoredTop sz="94694"/>
  </p:normalViewPr>
  <p:slideViewPr>
    <p:cSldViewPr snapToGrid="0" snapToObjects="1">
      <p:cViewPr varScale="1">
        <p:scale>
          <a:sx n="96" d="100"/>
          <a:sy n="96" d="100"/>
        </p:scale>
        <p:origin x="200"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onzi, Kara Anne" userId="8263233e-4a9e-4fb1-99a6-35244b6ab890" providerId="ADAL" clId="{BE838588-7DAA-5544-A102-9C0BD0F39AC2}"/>
    <pc:docChg chg="custSel addSld delSld modSld sldOrd">
      <pc:chgData name="Millonzi, Kara Anne" userId="8263233e-4a9e-4fb1-99a6-35244b6ab890" providerId="ADAL" clId="{BE838588-7DAA-5544-A102-9C0BD0F39AC2}" dt="2022-02-11T21:11:34.594" v="1887" actId="26606"/>
      <pc:docMkLst>
        <pc:docMk/>
      </pc:docMkLst>
      <pc:sldChg chg="addSp delSp modSp mod setBg setClrOvrMap">
        <pc:chgData name="Millonzi, Kara Anne" userId="8263233e-4a9e-4fb1-99a6-35244b6ab890" providerId="ADAL" clId="{BE838588-7DAA-5544-A102-9C0BD0F39AC2}" dt="2022-02-11T02:31:19.571" v="1265" actId="1076"/>
        <pc:sldMkLst>
          <pc:docMk/>
          <pc:sldMk cId="618776166" sldId="257"/>
        </pc:sldMkLst>
        <pc:spChg chg="mod">
          <ac:chgData name="Millonzi, Kara Anne" userId="8263233e-4a9e-4fb1-99a6-35244b6ab890" providerId="ADAL" clId="{BE838588-7DAA-5544-A102-9C0BD0F39AC2}" dt="2022-02-11T02:31:19.571" v="1265" actId="1076"/>
          <ac:spMkLst>
            <pc:docMk/>
            <pc:sldMk cId="618776166" sldId="257"/>
            <ac:spMk id="2" creationId="{1CADBA62-03E9-DB4B-99AD-2433DE3FDB86}"/>
          </ac:spMkLst>
        </pc:spChg>
        <pc:spChg chg="del mod">
          <ac:chgData name="Millonzi, Kara Anne" userId="8263233e-4a9e-4fb1-99a6-35244b6ab890" providerId="ADAL" clId="{BE838588-7DAA-5544-A102-9C0BD0F39AC2}" dt="2022-02-11T02:31:09.089" v="1263" actId="478"/>
          <ac:spMkLst>
            <pc:docMk/>
            <pc:sldMk cId="618776166" sldId="257"/>
            <ac:spMk id="3" creationId="{2548C475-A16B-A145-B200-FECDB7BB8E70}"/>
          </ac:spMkLst>
        </pc:spChg>
        <pc:spChg chg="add">
          <ac:chgData name="Millonzi, Kara Anne" userId="8263233e-4a9e-4fb1-99a6-35244b6ab890" providerId="ADAL" clId="{BE838588-7DAA-5544-A102-9C0BD0F39AC2}" dt="2022-02-11T02:30:50.585" v="1259" actId="26606"/>
          <ac:spMkLst>
            <pc:docMk/>
            <pc:sldMk cId="618776166" sldId="257"/>
            <ac:spMk id="10" creationId="{E49CC64F-7275-4E33-961B-0C5CDC439875}"/>
          </ac:spMkLst>
        </pc:spChg>
        <pc:picChg chg="add mod">
          <ac:chgData name="Millonzi, Kara Anne" userId="8263233e-4a9e-4fb1-99a6-35244b6ab890" providerId="ADAL" clId="{BE838588-7DAA-5544-A102-9C0BD0F39AC2}" dt="2022-02-11T02:30:50.585" v="1259" actId="26606"/>
          <ac:picMkLst>
            <pc:docMk/>
            <pc:sldMk cId="618776166" sldId="257"/>
            <ac:picMk id="5" creationId="{B00C13D3-DFD8-9049-8F11-365C5314A2F8}"/>
          </ac:picMkLst>
        </pc:picChg>
      </pc:sldChg>
      <pc:sldChg chg="modSp">
        <pc:chgData name="Millonzi, Kara Anne" userId="8263233e-4a9e-4fb1-99a6-35244b6ab890" providerId="ADAL" clId="{BE838588-7DAA-5544-A102-9C0BD0F39AC2}" dt="2022-02-11T13:22:13.538" v="1756" actId="207"/>
        <pc:sldMkLst>
          <pc:docMk/>
          <pc:sldMk cId="982969746" sldId="454"/>
        </pc:sldMkLst>
        <pc:graphicFrameChg chg="mod">
          <ac:chgData name="Millonzi, Kara Anne" userId="8263233e-4a9e-4fb1-99a6-35244b6ab890" providerId="ADAL" clId="{BE838588-7DAA-5544-A102-9C0BD0F39AC2}" dt="2022-02-11T13:22:13.538" v="1756" actId="207"/>
          <ac:graphicFrameMkLst>
            <pc:docMk/>
            <pc:sldMk cId="982969746" sldId="454"/>
            <ac:graphicFrameMk id="21" creationId="{1615C586-DE88-4E1D-8482-D2A41C1C7D60}"/>
          </ac:graphicFrameMkLst>
        </pc:graphicFrameChg>
      </pc:sldChg>
      <pc:sldChg chg="addSp modSp mod setBg modAnim">
        <pc:chgData name="Millonzi, Kara Anne" userId="8263233e-4a9e-4fb1-99a6-35244b6ab890" providerId="ADAL" clId="{BE838588-7DAA-5544-A102-9C0BD0F39AC2}" dt="2022-02-11T21:10:22.549" v="1764" actId="1076"/>
        <pc:sldMkLst>
          <pc:docMk/>
          <pc:sldMk cId="2844406281" sldId="455"/>
        </pc:sldMkLst>
        <pc:spChg chg="mod">
          <ac:chgData name="Millonzi, Kara Anne" userId="8263233e-4a9e-4fb1-99a6-35244b6ab890" providerId="ADAL" clId="{BE838588-7DAA-5544-A102-9C0BD0F39AC2}" dt="2022-02-11T02:30:13.228" v="1256" actId="1076"/>
          <ac:spMkLst>
            <pc:docMk/>
            <pc:sldMk cId="2844406281" sldId="455"/>
            <ac:spMk id="2" creationId="{56A38AB0-2716-1541-8CA4-5D0B94A2FE8E}"/>
          </ac:spMkLst>
        </pc:spChg>
        <pc:spChg chg="add mod">
          <ac:chgData name="Millonzi, Kara Anne" userId="8263233e-4a9e-4fb1-99a6-35244b6ab890" providerId="ADAL" clId="{BE838588-7DAA-5544-A102-9C0BD0F39AC2}" dt="2022-02-11T02:26:33.321" v="1074" actId="1076"/>
          <ac:spMkLst>
            <pc:docMk/>
            <pc:sldMk cId="2844406281" sldId="455"/>
            <ac:spMk id="3" creationId="{EC6A73B8-BFF3-C049-9F16-E1D2D203E8F6}"/>
          </ac:spMkLst>
        </pc:spChg>
        <pc:spChg chg="add mod">
          <ac:chgData name="Millonzi, Kara Anne" userId="8263233e-4a9e-4fb1-99a6-35244b6ab890" providerId="ADAL" clId="{BE838588-7DAA-5544-A102-9C0BD0F39AC2}" dt="2022-02-11T21:10:22.549" v="1764" actId="1076"/>
          <ac:spMkLst>
            <pc:docMk/>
            <pc:sldMk cId="2844406281" sldId="455"/>
            <ac:spMk id="5" creationId="{4AE4F7C6-8C19-7B46-A947-196E8B38C87C}"/>
          </ac:spMkLst>
        </pc:spChg>
        <pc:spChg chg="add">
          <ac:chgData name="Millonzi, Kara Anne" userId="8263233e-4a9e-4fb1-99a6-35244b6ab890" providerId="ADAL" clId="{BE838588-7DAA-5544-A102-9C0BD0F39AC2}" dt="2022-02-11T02:25:50.916" v="1067" actId="26606"/>
          <ac:spMkLst>
            <pc:docMk/>
            <pc:sldMk cId="2844406281" sldId="455"/>
            <ac:spMk id="9" creationId="{DCC231C8-C761-4B31-9B1C-C6D19248C6B3}"/>
          </ac:spMkLst>
        </pc:spChg>
        <pc:graphicFrameChg chg="mod modGraphic">
          <ac:chgData name="Millonzi, Kara Anne" userId="8263233e-4a9e-4fb1-99a6-35244b6ab890" providerId="ADAL" clId="{BE838588-7DAA-5544-A102-9C0BD0F39AC2}" dt="2022-02-11T02:29:54.939" v="1255" actId="14861"/>
          <ac:graphicFrameMkLst>
            <pc:docMk/>
            <pc:sldMk cId="2844406281" sldId="455"/>
            <ac:graphicFrameMk id="4" creationId="{B6014EC0-A143-0C44-B289-B6A48AF78C86}"/>
          </ac:graphicFrameMkLst>
        </pc:graphicFrameChg>
      </pc:sldChg>
      <pc:sldChg chg="add del">
        <pc:chgData name="Millonzi, Kara Anne" userId="8263233e-4a9e-4fb1-99a6-35244b6ab890" providerId="ADAL" clId="{BE838588-7DAA-5544-A102-9C0BD0F39AC2}" dt="2022-02-11T13:22:40.298" v="1761" actId="2696"/>
        <pc:sldMkLst>
          <pc:docMk/>
          <pc:sldMk cId="1554775804" sldId="547"/>
        </pc:sldMkLst>
      </pc:sldChg>
      <pc:sldChg chg="modSp mod">
        <pc:chgData name="Millonzi, Kara Anne" userId="8263233e-4a9e-4fb1-99a6-35244b6ab890" providerId="ADAL" clId="{BE838588-7DAA-5544-A102-9C0BD0F39AC2}" dt="2022-02-11T13:22:25.217" v="1758" actId="207"/>
        <pc:sldMkLst>
          <pc:docMk/>
          <pc:sldMk cId="1452433993" sldId="567"/>
        </pc:sldMkLst>
        <pc:spChg chg="mod">
          <ac:chgData name="Millonzi, Kara Anne" userId="8263233e-4a9e-4fb1-99a6-35244b6ab890" providerId="ADAL" clId="{BE838588-7DAA-5544-A102-9C0BD0F39AC2}" dt="2022-02-11T13:22:23.427" v="1757" actId="207"/>
          <ac:spMkLst>
            <pc:docMk/>
            <pc:sldMk cId="1452433993" sldId="567"/>
            <ac:spMk id="4" creationId="{FDB8FCC3-217D-6A44-B6D5-2C3189DADE6E}"/>
          </ac:spMkLst>
        </pc:spChg>
        <pc:spChg chg="mod">
          <ac:chgData name="Millonzi, Kara Anne" userId="8263233e-4a9e-4fb1-99a6-35244b6ab890" providerId="ADAL" clId="{BE838588-7DAA-5544-A102-9C0BD0F39AC2}" dt="2022-02-11T13:22:25.217" v="1758" actId="207"/>
          <ac:spMkLst>
            <pc:docMk/>
            <pc:sldMk cId="1452433993" sldId="567"/>
            <ac:spMk id="5" creationId="{1C584C6C-FED9-A247-8095-701A813CED8D}"/>
          </ac:spMkLst>
        </pc:spChg>
      </pc:sldChg>
      <pc:sldChg chg="modSp mod">
        <pc:chgData name="Millonzi, Kara Anne" userId="8263233e-4a9e-4fb1-99a6-35244b6ab890" providerId="ADAL" clId="{BE838588-7DAA-5544-A102-9C0BD0F39AC2}" dt="2022-02-11T13:22:30.218" v="1760" actId="207"/>
        <pc:sldMkLst>
          <pc:docMk/>
          <pc:sldMk cId="3791903205" sldId="568"/>
        </pc:sldMkLst>
        <pc:spChg chg="mod">
          <ac:chgData name="Millonzi, Kara Anne" userId="8263233e-4a9e-4fb1-99a6-35244b6ab890" providerId="ADAL" clId="{BE838588-7DAA-5544-A102-9C0BD0F39AC2}" dt="2022-02-11T13:22:28.462" v="1759" actId="207"/>
          <ac:spMkLst>
            <pc:docMk/>
            <pc:sldMk cId="3791903205" sldId="568"/>
            <ac:spMk id="6" creationId="{DD6354A8-429F-C942-8381-A23C1E2586B9}"/>
          </ac:spMkLst>
        </pc:spChg>
        <pc:spChg chg="mod">
          <ac:chgData name="Millonzi, Kara Anne" userId="8263233e-4a9e-4fb1-99a6-35244b6ab890" providerId="ADAL" clId="{BE838588-7DAA-5544-A102-9C0BD0F39AC2}" dt="2022-02-11T13:22:30.218" v="1760" actId="207"/>
          <ac:spMkLst>
            <pc:docMk/>
            <pc:sldMk cId="3791903205" sldId="568"/>
            <ac:spMk id="7" creationId="{B42DB40C-3326-5148-A0D3-F45D4D77433A}"/>
          </ac:spMkLst>
        </pc:spChg>
      </pc:sldChg>
      <pc:sldChg chg="addSp delSp modSp mod">
        <pc:chgData name="Millonzi, Kara Anne" userId="8263233e-4a9e-4fb1-99a6-35244b6ab890" providerId="ADAL" clId="{BE838588-7DAA-5544-A102-9C0BD0F39AC2}" dt="2022-02-11T13:21:29.465" v="1750" actId="207"/>
        <pc:sldMkLst>
          <pc:docMk/>
          <pc:sldMk cId="1372639708" sldId="569"/>
        </pc:sldMkLst>
        <pc:spChg chg="mod">
          <ac:chgData name="Millonzi, Kara Anne" userId="8263233e-4a9e-4fb1-99a6-35244b6ab890" providerId="ADAL" clId="{BE838588-7DAA-5544-A102-9C0BD0F39AC2}" dt="2022-02-11T13:21:19.019" v="1749" actId="20577"/>
          <ac:spMkLst>
            <pc:docMk/>
            <pc:sldMk cId="1372639708" sldId="569"/>
            <ac:spMk id="2" creationId="{83AAF018-5B06-4C47-BEFE-23405BD289EA}"/>
          </ac:spMkLst>
        </pc:spChg>
        <pc:spChg chg="del mod">
          <ac:chgData name="Millonzi, Kara Anne" userId="8263233e-4a9e-4fb1-99a6-35244b6ab890" providerId="ADAL" clId="{BE838588-7DAA-5544-A102-9C0BD0F39AC2}" dt="2022-02-11T13:15:25.833" v="1563" actId="478"/>
          <ac:spMkLst>
            <pc:docMk/>
            <pc:sldMk cId="1372639708" sldId="569"/>
            <ac:spMk id="3" creationId="{21BCEEE8-F657-A648-9FED-B6687837F148}"/>
          </ac:spMkLst>
        </pc:spChg>
        <pc:spChg chg="add del mod">
          <ac:chgData name="Millonzi, Kara Anne" userId="8263233e-4a9e-4fb1-99a6-35244b6ab890" providerId="ADAL" clId="{BE838588-7DAA-5544-A102-9C0BD0F39AC2}" dt="2022-02-11T13:16:33.136" v="1585"/>
          <ac:spMkLst>
            <pc:docMk/>
            <pc:sldMk cId="1372639708" sldId="569"/>
            <ac:spMk id="6" creationId="{920BEF6C-2395-8441-AF16-7E377F354F6B}"/>
          </ac:spMkLst>
        </pc:spChg>
        <pc:spChg chg="add mod">
          <ac:chgData name="Millonzi, Kara Anne" userId="8263233e-4a9e-4fb1-99a6-35244b6ab890" providerId="ADAL" clId="{BE838588-7DAA-5544-A102-9C0BD0F39AC2}" dt="2022-02-11T13:21:29.465" v="1750" actId="207"/>
          <ac:spMkLst>
            <pc:docMk/>
            <pc:sldMk cId="1372639708" sldId="569"/>
            <ac:spMk id="7" creationId="{6C16CE2C-11BD-0D49-80EF-1D5D9DEBFFC6}"/>
          </ac:spMkLst>
        </pc:spChg>
        <pc:spChg chg="add mod">
          <ac:chgData name="Millonzi, Kara Anne" userId="8263233e-4a9e-4fb1-99a6-35244b6ab890" providerId="ADAL" clId="{BE838588-7DAA-5544-A102-9C0BD0F39AC2}" dt="2022-02-11T13:21:29.465" v="1750" actId="207"/>
          <ac:spMkLst>
            <pc:docMk/>
            <pc:sldMk cId="1372639708" sldId="569"/>
            <ac:spMk id="8" creationId="{EAEEAC26-8C65-1A4B-88CF-34896FA76E7B}"/>
          </ac:spMkLst>
        </pc:spChg>
        <pc:spChg chg="add del mod">
          <ac:chgData name="Millonzi, Kara Anne" userId="8263233e-4a9e-4fb1-99a6-35244b6ab890" providerId="ADAL" clId="{BE838588-7DAA-5544-A102-9C0BD0F39AC2}" dt="2022-02-11T13:19:31.929" v="1665" actId="478"/>
          <ac:spMkLst>
            <pc:docMk/>
            <pc:sldMk cId="1372639708" sldId="569"/>
            <ac:spMk id="9" creationId="{D65AF293-0435-C74B-8F6B-A3D00C85955C}"/>
          </ac:spMkLst>
        </pc:spChg>
        <pc:spChg chg="add mod">
          <ac:chgData name="Millonzi, Kara Anne" userId="8263233e-4a9e-4fb1-99a6-35244b6ab890" providerId="ADAL" clId="{BE838588-7DAA-5544-A102-9C0BD0F39AC2}" dt="2022-02-11T13:21:29.465" v="1750" actId="207"/>
          <ac:spMkLst>
            <pc:docMk/>
            <pc:sldMk cId="1372639708" sldId="569"/>
            <ac:spMk id="10" creationId="{B614AADF-A753-E949-A4FA-ED53A2BF599C}"/>
          </ac:spMkLst>
        </pc:spChg>
        <pc:graphicFrameChg chg="add del mod modGraphic">
          <ac:chgData name="Millonzi, Kara Anne" userId="8263233e-4a9e-4fb1-99a6-35244b6ab890" providerId="ADAL" clId="{BE838588-7DAA-5544-A102-9C0BD0F39AC2}" dt="2022-02-11T13:16:09.438" v="1581" actId="478"/>
          <ac:graphicFrameMkLst>
            <pc:docMk/>
            <pc:sldMk cId="1372639708" sldId="569"/>
            <ac:graphicFrameMk id="4" creationId="{B11E164D-4B27-D043-B294-FB0830ECB973}"/>
          </ac:graphicFrameMkLst>
        </pc:graphicFrameChg>
      </pc:sldChg>
      <pc:sldChg chg="addSp modSp mod modAnim">
        <pc:chgData name="Millonzi, Kara Anne" userId="8263233e-4a9e-4fb1-99a6-35244b6ab890" providerId="ADAL" clId="{BE838588-7DAA-5544-A102-9C0BD0F39AC2}" dt="2022-02-11T02:13:30.071" v="703"/>
        <pc:sldMkLst>
          <pc:docMk/>
          <pc:sldMk cId="2390748861" sldId="570"/>
        </pc:sldMkLst>
        <pc:spChg chg="add mod">
          <ac:chgData name="Millonzi, Kara Anne" userId="8263233e-4a9e-4fb1-99a6-35244b6ab890" providerId="ADAL" clId="{BE838588-7DAA-5544-A102-9C0BD0F39AC2}" dt="2022-02-11T02:13:26.947" v="702" actId="1076"/>
          <ac:spMkLst>
            <pc:docMk/>
            <pc:sldMk cId="2390748861" sldId="570"/>
            <ac:spMk id="3" creationId="{92FC0E75-D92E-BC40-BABA-E9BA1A68FD87}"/>
          </ac:spMkLst>
        </pc:spChg>
        <pc:spChg chg="mod">
          <ac:chgData name="Millonzi, Kara Anne" userId="8263233e-4a9e-4fb1-99a6-35244b6ab890" providerId="ADAL" clId="{BE838588-7DAA-5544-A102-9C0BD0F39AC2}" dt="2022-02-11T02:02:04.930" v="134" actId="20577"/>
          <ac:spMkLst>
            <pc:docMk/>
            <pc:sldMk cId="2390748861" sldId="570"/>
            <ac:spMk id="5" creationId="{9106D207-E660-724E-9301-B20E1AEDB839}"/>
          </ac:spMkLst>
        </pc:spChg>
      </pc:sldChg>
      <pc:sldChg chg="addSp delSp modSp mod modAnim">
        <pc:chgData name="Millonzi, Kara Anne" userId="8263233e-4a9e-4fb1-99a6-35244b6ab890" providerId="ADAL" clId="{BE838588-7DAA-5544-A102-9C0BD0F39AC2}" dt="2022-02-11T02:13:53.431" v="708" actId="2085"/>
        <pc:sldMkLst>
          <pc:docMk/>
          <pc:sldMk cId="295802427" sldId="571"/>
        </pc:sldMkLst>
        <pc:spChg chg="add mod">
          <ac:chgData name="Millonzi, Kara Anne" userId="8263233e-4a9e-4fb1-99a6-35244b6ab890" providerId="ADAL" clId="{BE838588-7DAA-5544-A102-9C0BD0F39AC2}" dt="2022-02-11T02:13:48.007" v="707" actId="2085"/>
          <ac:spMkLst>
            <pc:docMk/>
            <pc:sldMk cId="295802427" sldId="571"/>
            <ac:spMk id="2" creationId="{C0620606-8B90-5047-9EFF-24BE47DDC2F4}"/>
          </ac:spMkLst>
        </pc:spChg>
        <pc:spChg chg="add del mod">
          <ac:chgData name="Millonzi, Kara Anne" userId="8263233e-4a9e-4fb1-99a6-35244b6ab890" providerId="ADAL" clId="{BE838588-7DAA-5544-A102-9C0BD0F39AC2}" dt="2022-02-11T02:09:01.341" v="519" actId="478"/>
          <ac:spMkLst>
            <pc:docMk/>
            <pc:sldMk cId="295802427" sldId="571"/>
            <ac:spMk id="3" creationId="{E2ED049D-1FD6-4A46-A46C-4301E23545C1}"/>
          </ac:spMkLst>
        </pc:spChg>
        <pc:spChg chg="add mod">
          <ac:chgData name="Millonzi, Kara Anne" userId="8263233e-4a9e-4fb1-99a6-35244b6ab890" providerId="ADAL" clId="{BE838588-7DAA-5544-A102-9C0BD0F39AC2}" dt="2022-02-11T02:11:48.396" v="637" actId="688"/>
          <ac:spMkLst>
            <pc:docMk/>
            <pc:sldMk cId="295802427" sldId="571"/>
            <ac:spMk id="4" creationId="{4578321E-7CC2-234B-91A4-C5F4FF529610}"/>
          </ac:spMkLst>
        </pc:spChg>
        <pc:spChg chg="mod">
          <ac:chgData name="Millonzi, Kara Anne" userId="8263233e-4a9e-4fb1-99a6-35244b6ab890" providerId="ADAL" clId="{BE838588-7DAA-5544-A102-9C0BD0F39AC2}" dt="2022-02-11T02:03:16.227" v="159" actId="20577"/>
          <ac:spMkLst>
            <pc:docMk/>
            <pc:sldMk cId="295802427" sldId="571"/>
            <ac:spMk id="8" creationId="{DE52596F-2945-EF41-B9C8-23B3C25A1DE2}"/>
          </ac:spMkLst>
        </pc:spChg>
        <pc:spChg chg="add del mod">
          <ac:chgData name="Millonzi, Kara Anne" userId="8263233e-4a9e-4fb1-99a6-35244b6ab890" providerId="ADAL" clId="{BE838588-7DAA-5544-A102-9C0BD0F39AC2}" dt="2022-02-11T02:04:40.460" v="221" actId="478"/>
          <ac:spMkLst>
            <pc:docMk/>
            <pc:sldMk cId="295802427" sldId="571"/>
            <ac:spMk id="9" creationId="{BF0163D7-C75B-5445-9E01-80FB7C2A7041}"/>
          </ac:spMkLst>
        </pc:spChg>
        <pc:spChg chg="add mod">
          <ac:chgData name="Millonzi, Kara Anne" userId="8263233e-4a9e-4fb1-99a6-35244b6ab890" providerId="ADAL" clId="{BE838588-7DAA-5544-A102-9C0BD0F39AC2}" dt="2022-02-11T02:13:53.431" v="708" actId="2085"/>
          <ac:spMkLst>
            <pc:docMk/>
            <pc:sldMk cId="295802427" sldId="571"/>
            <ac:spMk id="10" creationId="{B1DA9776-378A-4041-B467-FF8BBA2FB880}"/>
          </ac:spMkLst>
        </pc:spChg>
        <pc:spChg chg="add del mod">
          <ac:chgData name="Millonzi, Kara Anne" userId="8263233e-4a9e-4fb1-99a6-35244b6ab890" providerId="ADAL" clId="{BE838588-7DAA-5544-A102-9C0BD0F39AC2}" dt="2022-02-11T02:12:19.441" v="657" actId="478"/>
          <ac:spMkLst>
            <pc:docMk/>
            <pc:sldMk cId="295802427" sldId="571"/>
            <ac:spMk id="11" creationId="{EC87CFC5-DE3B-9E49-8DF0-45255CB5102A}"/>
          </ac:spMkLst>
        </pc:spChg>
        <pc:graphicFrameChg chg="mod modGraphic">
          <ac:chgData name="Millonzi, Kara Anne" userId="8263233e-4a9e-4fb1-99a6-35244b6ab890" providerId="ADAL" clId="{BE838588-7DAA-5544-A102-9C0BD0F39AC2}" dt="2022-02-11T02:10:51.161" v="572" actId="1076"/>
          <ac:graphicFrameMkLst>
            <pc:docMk/>
            <pc:sldMk cId="295802427" sldId="571"/>
            <ac:graphicFrameMk id="6" creationId="{86114E53-EACA-4A4F-A35E-1B56F45F0489}"/>
          </ac:graphicFrameMkLst>
        </pc:graphicFrameChg>
      </pc:sldChg>
      <pc:sldChg chg="addSp delSp modSp new mod setBg">
        <pc:chgData name="Millonzi, Kara Anne" userId="8263233e-4a9e-4fb1-99a6-35244b6ab890" providerId="ADAL" clId="{BE838588-7DAA-5544-A102-9C0BD0F39AC2}" dt="2022-02-11T02:24:07.371" v="933" actId="1076"/>
        <pc:sldMkLst>
          <pc:docMk/>
          <pc:sldMk cId="2984613138" sldId="572"/>
        </pc:sldMkLst>
        <pc:spChg chg="mod">
          <ac:chgData name="Millonzi, Kara Anne" userId="8263233e-4a9e-4fb1-99a6-35244b6ab890" providerId="ADAL" clId="{BE838588-7DAA-5544-A102-9C0BD0F39AC2}" dt="2022-02-11T02:15:49.029" v="753" actId="26606"/>
          <ac:spMkLst>
            <pc:docMk/>
            <pc:sldMk cId="2984613138" sldId="572"/>
            <ac:spMk id="2" creationId="{B1AD6493-7020-324C-ABF3-B29023E1A263}"/>
          </ac:spMkLst>
        </pc:spChg>
        <pc:spChg chg="del mod">
          <ac:chgData name="Millonzi, Kara Anne" userId="8263233e-4a9e-4fb1-99a6-35244b6ab890" providerId="ADAL" clId="{BE838588-7DAA-5544-A102-9C0BD0F39AC2}" dt="2022-02-11T02:15:25.750" v="748" actId="478"/>
          <ac:spMkLst>
            <pc:docMk/>
            <pc:sldMk cId="2984613138" sldId="572"/>
            <ac:spMk id="3" creationId="{D836F5BD-35E0-4F4E-98A3-1B79791EF8F4}"/>
          </ac:spMkLst>
        </pc:spChg>
        <pc:spChg chg="add del mod">
          <ac:chgData name="Millonzi, Kara Anne" userId="8263233e-4a9e-4fb1-99a6-35244b6ab890" providerId="ADAL" clId="{BE838588-7DAA-5544-A102-9C0BD0F39AC2}" dt="2022-02-11T02:15:28.200" v="749" actId="478"/>
          <ac:spMkLst>
            <pc:docMk/>
            <pc:sldMk cId="2984613138" sldId="572"/>
            <ac:spMk id="5" creationId="{3A24C421-D17C-094A-9DC5-275777075355}"/>
          </ac:spMkLst>
        </pc:spChg>
        <pc:spChg chg="add">
          <ac:chgData name="Millonzi, Kara Anne" userId="8263233e-4a9e-4fb1-99a6-35244b6ab890" providerId="ADAL" clId="{BE838588-7DAA-5544-A102-9C0BD0F39AC2}" dt="2022-02-11T02:15:49.029" v="753" actId="26606"/>
          <ac:spMkLst>
            <pc:docMk/>
            <pc:sldMk cId="2984613138" sldId="572"/>
            <ac:spMk id="12" creationId="{6753252F-4873-4F63-801D-CC719279A7D5}"/>
          </ac:spMkLst>
        </pc:spChg>
        <pc:spChg chg="add">
          <ac:chgData name="Millonzi, Kara Anne" userId="8263233e-4a9e-4fb1-99a6-35244b6ab890" providerId="ADAL" clId="{BE838588-7DAA-5544-A102-9C0BD0F39AC2}" dt="2022-02-11T02:15:49.029" v="753" actId="26606"/>
          <ac:spMkLst>
            <pc:docMk/>
            <pc:sldMk cId="2984613138" sldId="572"/>
            <ac:spMk id="14" creationId="{047C8CCB-F95D-4249-92DD-651249D3535A}"/>
          </ac:spMkLst>
        </pc:spChg>
        <pc:picChg chg="add mod">
          <ac:chgData name="Millonzi, Kara Anne" userId="8263233e-4a9e-4fb1-99a6-35244b6ab890" providerId="ADAL" clId="{BE838588-7DAA-5544-A102-9C0BD0F39AC2}" dt="2022-02-11T02:24:07.371" v="933" actId="1076"/>
          <ac:picMkLst>
            <pc:docMk/>
            <pc:sldMk cId="2984613138" sldId="572"/>
            <ac:picMk id="7" creationId="{6F96AD63-4560-6642-96D1-B224006AD069}"/>
          </ac:picMkLst>
        </pc:picChg>
      </pc:sldChg>
      <pc:sldChg chg="addSp delSp modSp new del mod">
        <pc:chgData name="Millonzi, Kara Anne" userId="8263233e-4a9e-4fb1-99a6-35244b6ab890" providerId="ADAL" clId="{BE838588-7DAA-5544-A102-9C0BD0F39AC2}" dt="2022-02-11T02:19:58.925" v="763" actId="2696"/>
        <pc:sldMkLst>
          <pc:docMk/>
          <pc:sldMk cId="3148140785" sldId="573"/>
        </pc:sldMkLst>
        <pc:spChg chg="del">
          <ac:chgData name="Millonzi, Kara Anne" userId="8263233e-4a9e-4fb1-99a6-35244b6ab890" providerId="ADAL" clId="{BE838588-7DAA-5544-A102-9C0BD0F39AC2}" dt="2022-02-11T02:19:00.186" v="759" actId="3680"/>
          <ac:spMkLst>
            <pc:docMk/>
            <pc:sldMk cId="3148140785" sldId="573"/>
            <ac:spMk id="3" creationId="{0F8FD2FE-2D41-A94A-BED5-9B10E6C1DF5F}"/>
          </ac:spMkLst>
        </pc:spChg>
        <pc:spChg chg="add mod">
          <ac:chgData name="Millonzi, Kara Anne" userId="8263233e-4a9e-4fb1-99a6-35244b6ab890" providerId="ADAL" clId="{BE838588-7DAA-5544-A102-9C0BD0F39AC2}" dt="2022-02-11T02:19:05.190" v="760" actId="478"/>
          <ac:spMkLst>
            <pc:docMk/>
            <pc:sldMk cId="3148140785" sldId="573"/>
            <ac:spMk id="6" creationId="{00721DF0-83F8-EC4C-9A00-0552E3C7C479}"/>
          </ac:spMkLst>
        </pc:spChg>
        <pc:graphicFrameChg chg="add del mod ord modGraphic">
          <ac:chgData name="Millonzi, Kara Anne" userId="8263233e-4a9e-4fb1-99a6-35244b6ab890" providerId="ADAL" clId="{BE838588-7DAA-5544-A102-9C0BD0F39AC2}" dt="2022-02-11T02:19:05.190" v="760" actId="478"/>
          <ac:graphicFrameMkLst>
            <pc:docMk/>
            <pc:sldMk cId="3148140785" sldId="573"/>
            <ac:graphicFrameMk id="4" creationId="{5CB6CD17-E7BD-5C4B-8871-17B60767010A}"/>
          </ac:graphicFrameMkLst>
        </pc:graphicFrameChg>
      </pc:sldChg>
      <pc:sldChg chg="modSp add mod ord">
        <pc:chgData name="Millonzi, Kara Anne" userId="8263233e-4a9e-4fb1-99a6-35244b6ab890" providerId="ADAL" clId="{BE838588-7DAA-5544-A102-9C0BD0F39AC2}" dt="2022-02-11T02:25:04.926" v="1066" actId="20577"/>
        <pc:sldMkLst>
          <pc:docMk/>
          <pc:sldMk cId="205050432" sldId="574"/>
        </pc:sldMkLst>
        <pc:spChg chg="mod">
          <ac:chgData name="Millonzi, Kara Anne" userId="8263233e-4a9e-4fb1-99a6-35244b6ab890" providerId="ADAL" clId="{BE838588-7DAA-5544-A102-9C0BD0F39AC2}" dt="2022-02-11T02:24:51.141" v="1048" actId="120"/>
          <ac:spMkLst>
            <pc:docMk/>
            <pc:sldMk cId="205050432" sldId="574"/>
            <ac:spMk id="5" creationId="{D83523EE-F62E-314B-BB83-272BB5B427CD}"/>
          </ac:spMkLst>
        </pc:spChg>
        <pc:spChg chg="mod">
          <ac:chgData name="Millonzi, Kara Anne" userId="8263233e-4a9e-4fb1-99a6-35244b6ab890" providerId="ADAL" clId="{BE838588-7DAA-5544-A102-9C0BD0F39AC2}" dt="2022-02-11T02:25:04.926" v="1066" actId="20577"/>
          <ac:spMkLst>
            <pc:docMk/>
            <pc:sldMk cId="205050432" sldId="574"/>
            <ac:spMk id="6" creationId="{17CE08DA-7FA7-7644-9294-D700FCD9A68F}"/>
          </ac:spMkLst>
        </pc:spChg>
      </pc:sldChg>
      <pc:sldChg chg="modSp add mod">
        <pc:chgData name="Millonzi, Kara Anne" userId="8263233e-4a9e-4fb1-99a6-35244b6ab890" providerId="ADAL" clId="{BE838588-7DAA-5544-A102-9C0BD0F39AC2}" dt="2022-02-11T02:23:57.646" v="932" actId="1076"/>
        <pc:sldMkLst>
          <pc:docMk/>
          <pc:sldMk cId="3707916555" sldId="575"/>
        </pc:sldMkLst>
        <pc:spChg chg="mod">
          <ac:chgData name="Millonzi, Kara Anne" userId="8263233e-4a9e-4fb1-99a6-35244b6ab890" providerId="ADAL" clId="{BE838588-7DAA-5544-A102-9C0BD0F39AC2}" dt="2022-02-11T02:20:02.514" v="764" actId="20577"/>
          <ac:spMkLst>
            <pc:docMk/>
            <pc:sldMk cId="3707916555" sldId="575"/>
            <ac:spMk id="2" creationId="{7C6DAD8F-063C-E840-8BFC-60186FF33E1D}"/>
          </ac:spMkLst>
        </pc:spChg>
        <pc:spChg chg="mod">
          <ac:chgData name="Millonzi, Kara Anne" userId="8263233e-4a9e-4fb1-99a6-35244b6ab890" providerId="ADAL" clId="{BE838588-7DAA-5544-A102-9C0BD0F39AC2}" dt="2022-02-11T02:23:35.501" v="928" actId="20577"/>
          <ac:spMkLst>
            <pc:docMk/>
            <pc:sldMk cId="3707916555" sldId="575"/>
            <ac:spMk id="8" creationId="{5A48983D-56F8-CF45-BBF5-CE8813B3583C}"/>
          </ac:spMkLst>
        </pc:spChg>
        <pc:spChg chg="mod">
          <ac:chgData name="Millonzi, Kara Anne" userId="8263233e-4a9e-4fb1-99a6-35244b6ab890" providerId="ADAL" clId="{BE838588-7DAA-5544-A102-9C0BD0F39AC2}" dt="2022-02-11T02:23:57.646" v="932" actId="1076"/>
          <ac:spMkLst>
            <pc:docMk/>
            <pc:sldMk cId="3707916555" sldId="575"/>
            <ac:spMk id="10" creationId="{454B2035-D6E9-D241-8137-0C40863B239C}"/>
          </ac:spMkLst>
        </pc:spChg>
        <pc:spChg chg="mod">
          <ac:chgData name="Millonzi, Kara Anne" userId="8263233e-4a9e-4fb1-99a6-35244b6ab890" providerId="ADAL" clId="{BE838588-7DAA-5544-A102-9C0BD0F39AC2}" dt="2022-02-11T02:23:54.768" v="931" actId="1076"/>
          <ac:spMkLst>
            <pc:docMk/>
            <pc:sldMk cId="3707916555" sldId="575"/>
            <ac:spMk id="11" creationId="{CD29062E-D3A9-1C45-9E23-BA83FB4F74B7}"/>
          </ac:spMkLst>
        </pc:spChg>
        <pc:spChg chg="mod">
          <ac:chgData name="Millonzi, Kara Anne" userId="8263233e-4a9e-4fb1-99a6-35244b6ab890" providerId="ADAL" clId="{BE838588-7DAA-5544-A102-9C0BD0F39AC2}" dt="2022-02-11T02:20:14.494" v="766" actId="1076"/>
          <ac:spMkLst>
            <pc:docMk/>
            <pc:sldMk cId="3707916555" sldId="575"/>
            <ac:spMk id="12" creationId="{9A2A288A-5F27-9046-9FF7-61DADD9AA099}"/>
          </ac:spMkLst>
        </pc:spChg>
        <pc:spChg chg="mod">
          <ac:chgData name="Millonzi, Kara Anne" userId="8263233e-4a9e-4fb1-99a6-35244b6ab890" providerId="ADAL" clId="{BE838588-7DAA-5544-A102-9C0BD0F39AC2}" dt="2022-02-11T02:23:48.626" v="930" actId="1076"/>
          <ac:spMkLst>
            <pc:docMk/>
            <pc:sldMk cId="3707916555" sldId="575"/>
            <ac:spMk id="13" creationId="{0BD18BDF-541A-8447-9D89-3E4F807A497D}"/>
          </ac:spMkLst>
        </pc:spChg>
      </pc:sldChg>
      <pc:sldChg chg="delSp modSp add mod delAnim">
        <pc:chgData name="Millonzi, Kara Anne" userId="8263233e-4a9e-4fb1-99a6-35244b6ab890" providerId="ADAL" clId="{BE838588-7DAA-5544-A102-9C0BD0F39AC2}" dt="2022-02-11T02:23:10.911" v="927" actId="20577"/>
        <pc:sldMkLst>
          <pc:docMk/>
          <pc:sldMk cId="1449725563" sldId="576"/>
        </pc:sldMkLst>
        <pc:spChg chg="mod">
          <ac:chgData name="Millonzi, Kara Anne" userId="8263233e-4a9e-4fb1-99a6-35244b6ab890" providerId="ADAL" clId="{BE838588-7DAA-5544-A102-9C0BD0F39AC2}" dt="2022-02-11T02:23:10.911" v="927" actId="20577"/>
          <ac:spMkLst>
            <pc:docMk/>
            <pc:sldMk cId="1449725563" sldId="576"/>
            <ac:spMk id="3" creationId="{04514614-2BEE-9C4B-989F-50907EF3613B}"/>
          </ac:spMkLst>
        </pc:spChg>
        <pc:spChg chg="del">
          <ac:chgData name="Millonzi, Kara Anne" userId="8263233e-4a9e-4fb1-99a6-35244b6ab890" providerId="ADAL" clId="{BE838588-7DAA-5544-A102-9C0BD0F39AC2}" dt="2022-02-11T02:21:12.199" v="793" actId="478"/>
          <ac:spMkLst>
            <pc:docMk/>
            <pc:sldMk cId="1449725563" sldId="576"/>
            <ac:spMk id="7" creationId="{075CEF6B-CB0C-884B-8E2C-31F547C1FD4C}"/>
          </ac:spMkLst>
        </pc:spChg>
        <pc:spChg chg="del">
          <ac:chgData name="Millonzi, Kara Anne" userId="8263233e-4a9e-4fb1-99a6-35244b6ab890" providerId="ADAL" clId="{BE838588-7DAA-5544-A102-9C0BD0F39AC2}" dt="2022-02-11T02:21:10.173" v="792" actId="478"/>
          <ac:spMkLst>
            <pc:docMk/>
            <pc:sldMk cId="1449725563" sldId="576"/>
            <ac:spMk id="11" creationId="{090CA12B-C563-7944-A693-7298D18AFF4D}"/>
          </ac:spMkLst>
        </pc:spChg>
        <pc:spChg chg="del">
          <ac:chgData name="Millonzi, Kara Anne" userId="8263233e-4a9e-4fb1-99a6-35244b6ab890" providerId="ADAL" clId="{BE838588-7DAA-5544-A102-9C0BD0F39AC2}" dt="2022-02-11T02:21:14.745" v="794" actId="478"/>
          <ac:spMkLst>
            <pc:docMk/>
            <pc:sldMk cId="1449725563" sldId="576"/>
            <ac:spMk id="13" creationId="{326A36AB-AD56-DF4C-8ACB-2DBBA4B26057}"/>
          </ac:spMkLst>
        </pc:spChg>
      </pc:sldChg>
      <pc:sldChg chg="addSp modSp new mod">
        <pc:chgData name="Millonzi, Kara Anne" userId="8263233e-4a9e-4fb1-99a6-35244b6ab890" providerId="ADAL" clId="{BE838588-7DAA-5544-A102-9C0BD0F39AC2}" dt="2022-02-11T02:54:46.785" v="1274" actId="1076"/>
        <pc:sldMkLst>
          <pc:docMk/>
          <pc:sldMk cId="154758903" sldId="577"/>
        </pc:sldMkLst>
        <pc:picChg chg="add mod">
          <ac:chgData name="Millonzi, Kara Anne" userId="8263233e-4a9e-4fb1-99a6-35244b6ab890" providerId="ADAL" clId="{BE838588-7DAA-5544-A102-9C0BD0F39AC2}" dt="2022-02-11T02:54:13.055" v="1270" actId="1076"/>
          <ac:picMkLst>
            <pc:docMk/>
            <pc:sldMk cId="154758903" sldId="577"/>
            <ac:picMk id="4" creationId="{901D9975-F75C-0D42-A118-FCBB15982675}"/>
          </ac:picMkLst>
        </pc:picChg>
        <pc:picChg chg="add mod">
          <ac:chgData name="Millonzi, Kara Anne" userId="8263233e-4a9e-4fb1-99a6-35244b6ab890" providerId="ADAL" clId="{BE838588-7DAA-5544-A102-9C0BD0F39AC2}" dt="2022-02-11T02:54:46.785" v="1274" actId="1076"/>
          <ac:picMkLst>
            <pc:docMk/>
            <pc:sldMk cId="154758903" sldId="577"/>
            <ac:picMk id="6" creationId="{CB410912-453A-604E-8EDF-896A20220B0F}"/>
          </ac:picMkLst>
        </pc:picChg>
      </pc:sldChg>
      <pc:sldChg chg="addSp modSp new mod setBg">
        <pc:chgData name="Millonzi, Kara Anne" userId="8263233e-4a9e-4fb1-99a6-35244b6ab890" providerId="ADAL" clId="{BE838588-7DAA-5544-A102-9C0BD0F39AC2}" dt="2022-02-11T21:11:34.594" v="1887" actId="26606"/>
        <pc:sldMkLst>
          <pc:docMk/>
          <pc:sldMk cId="3017095146" sldId="578"/>
        </pc:sldMkLst>
        <pc:spChg chg="mod">
          <ac:chgData name="Millonzi, Kara Anne" userId="8263233e-4a9e-4fb1-99a6-35244b6ab890" providerId="ADAL" clId="{BE838588-7DAA-5544-A102-9C0BD0F39AC2}" dt="2022-02-11T21:11:34.594" v="1887" actId="26606"/>
          <ac:spMkLst>
            <pc:docMk/>
            <pc:sldMk cId="3017095146" sldId="578"/>
            <ac:spMk id="2" creationId="{888697ED-8699-4A4E-A863-497F9F2900BC}"/>
          </ac:spMkLst>
        </pc:spChg>
        <pc:spChg chg="mod">
          <ac:chgData name="Millonzi, Kara Anne" userId="8263233e-4a9e-4fb1-99a6-35244b6ab890" providerId="ADAL" clId="{BE838588-7DAA-5544-A102-9C0BD0F39AC2}" dt="2022-02-11T21:11:34.594" v="1887" actId="26606"/>
          <ac:spMkLst>
            <pc:docMk/>
            <pc:sldMk cId="3017095146" sldId="578"/>
            <ac:spMk id="3" creationId="{0CEFE2F5-83C9-1843-8754-36E540DF270A}"/>
          </ac:spMkLst>
        </pc:spChg>
        <pc:spChg chg="add">
          <ac:chgData name="Millonzi, Kara Anne" userId="8263233e-4a9e-4fb1-99a6-35244b6ab890" providerId="ADAL" clId="{BE838588-7DAA-5544-A102-9C0BD0F39AC2}" dt="2022-02-11T21:11:34.594" v="1887" actId="26606"/>
          <ac:spMkLst>
            <pc:docMk/>
            <pc:sldMk cId="3017095146" sldId="578"/>
            <ac:spMk id="8" creationId="{4522B21E-B2B9-4C72-9A71-C87EFD137480}"/>
          </ac:spMkLst>
        </pc:spChg>
        <pc:spChg chg="add">
          <ac:chgData name="Millonzi, Kara Anne" userId="8263233e-4a9e-4fb1-99a6-35244b6ab890" providerId="ADAL" clId="{BE838588-7DAA-5544-A102-9C0BD0F39AC2}" dt="2022-02-11T21:11:34.594" v="1887" actId="26606"/>
          <ac:spMkLst>
            <pc:docMk/>
            <pc:sldMk cId="3017095146" sldId="578"/>
            <ac:spMk id="10" creationId="{5EB7D2A2-F448-44D4-938C-DC84CBCB3B1E}"/>
          </ac:spMkLst>
        </pc:spChg>
        <pc:spChg chg="add">
          <ac:chgData name="Millonzi, Kara Anne" userId="8263233e-4a9e-4fb1-99a6-35244b6ab890" providerId="ADAL" clId="{BE838588-7DAA-5544-A102-9C0BD0F39AC2}" dt="2022-02-11T21:11:34.594" v="1887" actId="26606"/>
          <ac:spMkLst>
            <pc:docMk/>
            <pc:sldMk cId="3017095146" sldId="578"/>
            <ac:spMk id="12" creationId="{871AEA07-1E14-44B4-8E55-64EF049CD66F}"/>
          </ac:spMkLst>
        </pc:spChg>
        <pc:cxnChg chg="add">
          <ac:chgData name="Millonzi, Kara Anne" userId="8263233e-4a9e-4fb1-99a6-35244b6ab890" providerId="ADAL" clId="{BE838588-7DAA-5544-A102-9C0BD0F39AC2}" dt="2022-02-11T21:11:34.594" v="1887" actId="26606"/>
          <ac:cxnSpMkLst>
            <pc:docMk/>
            <pc:sldMk cId="3017095146" sldId="578"/>
            <ac:cxnSpMk id="14" creationId="{F7C8EA93-3210-4C62-99E9-153C275E3A87}"/>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custT="1"/>
      <dgm:spPr>
        <a:solidFill>
          <a:srgbClr val="7030A0"/>
        </a:solidFill>
        <a:ln>
          <a:noFill/>
        </a:ln>
        <a:effectLst>
          <a:outerShdw blurRad="50800" dist="38100" dir="8100000" algn="tr" rotWithShape="0">
            <a:prstClr val="black">
              <a:alpha val="40000"/>
            </a:prstClr>
          </a:outerShdw>
        </a:effectLst>
      </dgm:spPr>
      <dgm:t>
        <a:bodyPr/>
        <a:lstStyle/>
        <a:p>
          <a:r>
            <a:rPr lang="en-US" sz="1400" dirty="0"/>
            <a:t>Address COVID Public Health &amp; Negative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rgbClr val="ECCAFA">
            <a:alpha val="89804"/>
          </a:srgbClr>
        </a:solidFill>
        <a:ln>
          <a:noFill/>
        </a:ln>
        <a:effectLst>
          <a:outerShdw blurRad="50800" dist="38100" dir="8100000" algn="tr" rotWithShape="0">
            <a:prstClr val="black">
              <a:alpha val="40000"/>
            </a:prstClr>
          </a:outerShdw>
        </a:effectLst>
      </dgm:spPr>
      <dgm:t>
        <a:bodyPr/>
        <a:lstStyle/>
        <a:p>
          <a:r>
            <a:rPr lang="en-US" dirty="0"/>
            <a:t>Support public health expenditures, by funding COVID-19 mitigation efforts, medical expenses, behavioral healthcare, and certain public health and safety staff;</a:t>
          </a:r>
        </a:p>
        <a:p>
          <a:r>
            <a:rPr lang="en-US" dirty="0"/>
            <a:t>Address negative economic impacts caused by the public health emergency, including economic harms to workers, households, small businesses, impacted industries, and the public sector;</a:t>
          </a:r>
        </a:p>
        <a:p>
          <a:r>
            <a:rPr lang="en-US" dirty="0"/>
            <a:t>Support disproportionately impacted communities</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dgm:spPr>
        <a:solidFill>
          <a:schemeClr val="accent2"/>
        </a:solidFill>
        <a:ln>
          <a:noFill/>
        </a:ln>
        <a:effectLst>
          <a:outerShdw blurRad="50800" dist="38100" dir="8100000" algn="tr" rotWithShape="0">
            <a:prstClr val="black">
              <a:alpha val="40000"/>
            </a:prstClr>
          </a:outerShdw>
        </a:effectLst>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Replace lost public sector revenue, using this funding to </a:t>
          </a:r>
          <a:r>
            <a:rPr lang="en-US" b="1" dirty="0"/>
            <a:t>provide government services </a:t>
          </a:r>
          <a:r>
            <a:rPr lang="en-US" dirty="0"/>
            <a:t>to the extent of the reduction in revenue experienced due to the pandemic;</a:t>
          </a:r>
        </a:p>
        <a:p>
          <a:endParaRPr lang="en-US" dirty="0"/>
        </a:p>
        <a:p>
          <a:r>
            <a:rPr lang="en-US" dirty="0"/>
            <a:t>$10 million standard allowance, OR formula approach, whichever is higher</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a:solidFill>
          <a:schemeClr val="accent6"/>
        </a:solidFill>
        <a:ln>
          <a:noFill/>
        </a:ln>
        <a:effectLst>
          <a:outerShdw blurRad="50800" dist="38100" dir="8100000" algn="tr" rotWithShape="0">
            <a:prstClr val="black">
              <a:alpha val="40000"/>
            </a:prstClr>
          </a:outerShdw>
        </a:effectLs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a:solidFill>
          <a:schemeClr val="accent6">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Provide premium pay for essential workers, offering additional support to those who have borne and will bear the greatest health risks because of their service in critical infrastructure sectors; </a:t>
          </a:r>
        </a:p>
        <a:p>
          <a:endParaRPr lang="en-US" dirty="0"/>
        </a:p>
        <a:p>
          <a:r>
            <a:rPr lang="en-US" dirty="0"/>
            <a:t>Target low-and moderate- income employees or employees who face(d) added risks during pandemic</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a:solidFill>
          <a:schemeClr val="accent5"/>
        </a:solidFill>
        <a:ln>
          <a:noFill/>
        </a:ln>
        <a:effectLst>
          <a:outerShdw blurRad="50800" dist="38100" dir="8100000" algn="tr" rotWithShape="0">
            <a:prstClr val="black">
              <a:alpha val="40000"/>
            </a:prstClr>
          </a:outerShdw>
        </a:effectLs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a:solidFill>
          <a:schemeClr val="accent5">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4">
        <dgm:presLayoutVars>
          <dgm:chMax val="0"/>
          <dgm:chPref val="0"/>
        </dgm:presLayoutVars>
      </dgm:prSet>
      <dgm:spPr/>
    </dgm:pt>
    <dgm:pt modelId="{8C5BDF70-FA6F-4745-BDFA-25DFEF01B332}" type="pres">
      <dgm:prSet presAssocID="{C306291E-71A2-4B4C-BBB4-F598471C92A6}" presName="desTx" presStyleLbl="alignAccFollowNode1" presStyleIdx="0" presStyleCnt="4">
        <dgm:presLayoutVars/>
      </dgm:prSet>
      <dgm:spPr/>
    </dgm:pt>
    <dgm:pt modelId="{AA8C779D-955B-8E44-BF67-322E92B31E9B}" type="pres">
      <dgm:prSet presAssocID="{469B1202-E77C-49C4-8520-1042A0AB48EC}"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1" presStyleCnt="4">
        <dgm:presLayoutVars>
          <dgm:chMax val="0"/>
          <dgm:chPref val="0"/>
        </dgm:presLayoutVars>
      </dgm:prSet>
      <dgm:spPr/>
    </dgm:pt>
    <dgm:pt modelId="{97C05D14-0E22-0440-B9AD-FBE6B25C3072}" type="pres">
      <dgm:prSet presAssocID="{5190CF68-C99A-47B0-8BD2-A62733FDC3A4}" presName="desTx" presStyleLbl="alignAccFollowNode1" presStyleIdx="1" presStyleCnt="4">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2" presStyleCnt="4">
        <dgm:presLayoutVars>
          <dgm:chMax val="0"/>
          <dgm:chPref val="0"/>
        </dgm:presLayoutVars>
      </dgm:prSet>
      <dgm:spPr/>
    </dgm:pt>
    <dgm:pt modelId="{1351B30D-8E7D-8F44-87FA-983075A79468}" type="pres">
      <dgm:prSet presAssocID="{80B743FD-DAC1-452E-963F-2A44621436EB}" presName="desTx" presStyleLbl="alignAccFollowNode1" presStyleIdx="2" presStyleCnt="4">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3" presStyleCnt="4">
        <dgm:presLayoutVars>
          <dgm:chMax val="0"/>
          <dgm:chPref val="0"/>
        </dgm:presLayoutVars>
      </dgm:prSet>
      <dgm:spPr/>
    </dgm:pt>
    <dgm:pt modelId="{FAD8B59C-FA04-B745-A415-4EAEEF5CFB65}" type="pres">
      <dgm:prSet presAssocID="{75E48C5C-D110-498D-81F0-08810ACF36C2}" presName="desTx" presStyleLbl="alignAccFollowNode1" presStyleIdx="3" presStyleCnt="4">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2"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1247C44-C6D1-BF49-957B-9F8748E54E74}" type="presOf" srcId="{121BCF8A-FEA0-46FF-B3D4-EC9CC393A6BF}" destId="{1351B30D-8E7D-8F44-87FA-983075A79468}"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3"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1" destOrd="0" parTransId="{87627752-9114-4E67-8C96-733AC165FA54}" sibTransId="{502861A1-E4F2-4231-B73F-B598CDE934E8}"/>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368D660C-2133-4B41-85B1-8453F3D66E22}" type="presParOf" srcId="{23B23AAB-F93F-EE49-9936-861AB41A4227}" destId="{003C9DAB-C709-0A48-BE92-75FDF48C9EA2}" srcOrd="2"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3" destOrd="0" presId="urn:microsoft.com/office/officeart/2016/7/layout/ChevronBlockProcess"/>
    <dgm:cxn modelId="{659088D2-95BC-3A41-97AA-CFE939617EAC}" type="presParOf" srcId="{23B23AAB-F93F-EE49-9936-861AB41A4227}" destId="{E480DC74-7F38-6B4B-B0FE-81397EA36F9D}" srcOrd="4"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5" destOrd="0" presId="urn:microsoft.com/office/officeart/2016/7/layout/ChevronBlockProcess"/>
    <dgm:cxn modelId="{F36390F9-5666-2443-BDDF-B36A98255137}" type="presParOf" srcId="{23B23AAB-F93F-EE49-9936-861AB41A4227}" destId="{1FEC3A4D-ECEE-0949-A02A-5148F04D21E9}" srcOrd="6"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CF0B2C-B800-FA42-9358-E2408F3DD0E4}" type="doc">
      <dgm:prSet loTypeId="urn:microsoft.com/office/officeart/2005/8/layout/vProcess5" loCatId="" qsTypeId="urn:microsoft.com/office/officeart/2005/8/quickstyle/simple1" qsCatId="simple" csTypeId="urn:microsoft.com/office/officeart/2005/8/colors/colorful5" csCatId="colorful" phldr="1"/>
      <dgm:spPr/>
      <dgm:t>
        <a:bodyPr/>
        <a:lstStyle/>
        <a:p>
          <a:endParaRPr lang="en-US"/>
        </a:p>
      </dgm:t>
    </dgm:pt>
    <dgm:pt modelId="{C969CFD9-DA9F-A342-8EFE-CA9A55533E6A}">
      <dgm:prSet phldrT="[Text]" custT="1"/>
      <dgm:spPr>
        <a:effectLst>
          <a:outerShdw blurRad="50800" dist="38100" dir="8100000" algn="tr" rotWithShape="0">
            <a:prstClr val="black">
              <a:alpha val="40000"/>
            </a:prstClr>
          </a:outerShdw>
        </a:effectLst>
      </dgm:spPr>
      <dgm:t>
        <a:bodyPr/>
        <a:lstStyle/>
        <a:p>
          <a:r>
            <a:rPr lang="en-US" sz="2400" dirty="0"/>
            <a:t>Strategic Planning to Identify Programs / Projects</a:t>
          </a:r>
        </a:p>
      </dgm:t>
    </dgm:pt>
    <dgm:pt modelId="{0550720F-931A-1D4C-AD00-653FAB560330}" type="parTrans" cxnId="{EEA529BF-E1C9-7A4E-A4FC-6FE45322786A}">
      <dgm:prSet/>
      <dgm:spPr/>
      <dgm:t>
        <a:bodyPr/>
        <a:lstStyle/>
        <a:p>
          <a:endParaRPr lang="en-US"/>
        </a:p>
      </dgm:t>
    </dgm:pt>
    <dgm:pt modelId="{B7849D7B-7FA8-3C42-9B94-A61C0252C613}" type="sibTrans" cxnId="{EEA529BF-E1C9-7A4E-A4FC-6FE45322786A}">
      <dgm:prSet/>
      <dgm:spPr>
        <a:effectLst>
          <a:outerShdw blurRad="50800" dist="38100" dir="8100000" algn="tr" rotWithShape="0">
            <a:prstClr val="black">
              <a:alpha val="40000"/>
            </a:prstClr>
          </a:outerShdw>
        </a:effectLst>
      </dgm:spPr>
      <dgm:t>
        <a:bodyPr/>
        <a:lstStyle/>
        <a:p>
          <a:endParaRPr lang="en-US"/>
        </a:p>
      </dgm:t>
    </dgm:pt>
    <dgm:pt modelId="{AC8C53DE-7130-8C4E-AF6B-9C0FEF9DCE07}">
      <dgm:prSet phldrT="[Text]" custT="1"/>
      <dgm:spPr>
        <a:effectLst>
          <a:outerShdw blurRad="50800" dist="38100" dir="8100000" algn="tr" rotWithShape="0">
            <a:prstClr val="black">
              <a:alpha val="40000"/>
            </a:prstClr>
          </a:outerShdw>
        </a:effectLst>
      </dgm:spPr>
      <dgm:t>
        <a:bodyPr/>
        <a:lstStyle/>
        <a:p>
          <a:r>
            <a:rPr lang="en-US" sz="2400" dirty="0"/>
            <a:t>Can we use general fund or enterprise fund monies for any of these projects?</a:t>
          </a:r>
        </a:p>
      </dgm:t>
    </dgm:pt>
    <dgm:pt modelId="{4991F700-DBEC-E441-AA08-02361CE27AE3}" type="parTrans" cxnId="{DE84D393-0E13-5240-96FB-2BF06CFE10E0}">
      <dgm:prSet/>
      <dgm:spPr/>
      <dgm:t>
        <a:bodyPr/>
        <a:lstStyle/>
        <a:p>
          <a:endParaRPr lang="en-US"/>
        </a:p>
      </dgm:t>
    </dgm:pt>
    <dgm:pt modelId="{EB43BFDE-8AE2-1749-A64A-D7FB0800D6DC}" type="sibTrans" cxnId="{DE84D393-0E13-5240-96FB-2BF06CFE10E0}">
      <dgm:prSet/>
      <dgm:spPr>
        <a:effectLst>
          <a:outerShdw blurRad="50800" dist="38100" dir="8100000" algn="tr" rotWithShape="0">
            <a:prstClr val="black">
              <a:alpha val="40000"/>
            </a:prstClr>
          </a:outerShdw>
        </a:effectLst>
      </dgm:spPr>
      <dgm:t>
        <a:bodyPr/>
        <a:lstStyle/>
        <a:p>
          <a:endParaRPr lang="en-US"/>
        </a:p>
      </dgm:t>
    </dgm:pt>
    <dgm:pt modelId="{5B2EE607-CBDE-0143-81B4-17244E8A5747}">
      <dgm:prSet phldrT="[Text]" custT="1"/>
      <dgm:spPr>
        <a:effectLst>
          <a:outerShdw blurRad="50800" dist="38100" dir="8100000" algn="tr" rotWithShape="0">
            <a:prstClr val="black">
              <a:alpha val="40000"/>
            </a:prstClr>
          </a:outerShdw>
        </a:effectLst>
      </dgm:spPr>
      <dgm:t>
        <a:bodyPr/>
        <a:lstStyle/>
        <a:p>
          <a:r>
            <a:rPr lang="en-US" sz="2200" dirty="0"/>
            <a:t>If yes, consider using ARP/CSLFRF funds for departmental salaries/benefits and other LG funds for special programs/projects to minimize compliance burden</a:t>
          </a:r>
        </a:p>
      </dgm:t>
    </dgm:pt>
    <dgm:pt modelId="{99FE2CFD-DAD9-A844-B0AE-ABF45283D032}" type="parTrans" cxnId="{C6E64421-752F-9746-BB39-0A94537D8DBC}">
      <dgm:prSet/>
      <dgm:spPr/>
      <dgm:t>
        <a:bodyPr/>
        <a:lstStyle/>
        <a:p>
          <a:endParaRPr lang="en-US"/>
        </a:p>
      </dgm:t>
    </dgm:pt>
    <dgm:pt modelId="{66D57C01-642D-ED49-BB04-CCE99CBC329E}" type="sibTrans" cxnId="{C6E64421-752F-9746-BB39-0A94537D8DBC}">
      <dgm:prSet/>
      <dgm:spPr/>
      <dgm:t>
        <a:bodyPr/>
        <a:lstStyle/>
        <a:p>
          <a:endParaRPr lang="en-US"/>
        </a:p>
      </dgm:t>
    </dgm:pt>
    <dgm:pt modelId="{1D423D87-10A8-AA44-96F8-EF61DDA29AA2}" type="pres">
      <dgm:prSet presAssocID="{D8CF0B2C-B800-FA42-9358-E2408F3DD0E4}" presName="outerComposite" presStyleCnt="0">
        <dgm:presLayoutVars>
          <dgm:chMax val="5"/>
          <dgm:dir/>
          <dgm:resizeHandles val="exact"/>
        </dgm:presLayoutVars>
      </dgm:prSet>
      <dgm:spPr/>
    </dgm:pt>
    <dgm:pt modelId="{7B9F2418-1C02-6C49-9060-020074DEDF0F}" type="pres">
      <dgm:prSet presAssocID="{D8CF0B2C-B800-FA42-9358-E2408F3DD0E4}" presName="dummyMaxCanvas" presStyleCnt="0">
        <dgm:presLayoutVars/>
      </dgm:prSet>
      <dgm:spPr/>
    </dgm:pt>
    <dgm:pt modelId="{73DF8D79-212B-5147-B47B-324A091A4E10}" type="pres">
      <dgm:prSet presAssocID="{D8CF0B2C-B800-FA42-9358-E2408F3DD0E4}" presName="ThreeNodes_1" presStyleLbl="node1" presStyleIdx="0" presStyleCnt="3">
        <dgm:presLayoutVars>
          <dgm:bulletEnabled val="1"/>
        </dgm:presLayoutVars>
      </dgm:prSet>
      <dgm:spPr/>
    </dgm:pt>
    <dgm:pt modelId="{71C31F67-C510-CD40-89D9-A8F51BAAA905}" type="pres">
      <dgm:prSet presAssocID="{D8CF0B2C-B800-FA42-9358-E2408F3DD0E4}" presName="ThreeNodes_2" presStyleLbl="node1" presStyleIdx="1" presStyleCnt="3">
        <dgm:presLayoutVars>
          <dgm:bulletEnabled val="1"/>
        </dgm:presLayoutVars>
      </dgm:prSet>
      <dgm:spPr/>
    </dgm:pt>
    <dgm:pt modelId="{6422DDC8-21E9-7A42-B02C-09142678E2C0}" type="pres">
      <dgm:prSet presAssocID="{D8CF0B2C-B800-FA42-9358-E2408F3DD0E4}" presName="ThreeNodes_3" presStyleLbl="node1" presStyleIdx="2" presStyleCnt="3" custLinFactNeighborX="-57" custLinFactNeighborY="0">
        <dgm:presLayoutVars>
          <dgm:bulletEnabled val="1"/>
        </dgm:presLayoutVars>
      </dgm:prSet>
      <dgm:spPr/>
    </dgm:pt>
    <dgm:pt modelId="{63732D50-887F-2143-83A7-1D8C9802D01C}" type="pres">
      <dgm:prSet presAssocID="{D8CF0B2C-B800-FA42-9358-E2408F3DD0E4}" presName="ThreeConn_1-2" presStyleLbl="fgAccFollowNode1" presStyleIdx="0" presStyleCnt="2">
        <dgm:presLayoutVars>
          <dgm:bulletEnabled val="1"/>
        </dgm:presLayoutVars>
      </dgm:prSet>
      <dgm:spPr/>
    </dgm:pt>
    <dgm:pt modelId="{BA852253-9D51-4841-81D1-8A3BF5382FE6}" type="pres">
      <dgm:prSet presAssocID="{D8CF0B2C-B800-FA42-9358-E2408F3DD0E4}" presName="ThreeConn_2-3" presStyleLbl="fgAccFollowNode1" presStyleIdx="1" presStyleCnt="2">
        <dgm:presLayoutVars>
          <dgm:bulletEnabled val="1"/>
        </dgm:presLayoutVars>
      </dgm:prSet>
      <dgm:spPr/>
    </dgm:pt>
    <dgm:pt modelId="{948EA981-6868-9342-BD67-07B23AF41FE4}" type="pres">
      <dgm:prSet presAssocID="{D8CF0B2C-B800-FA42-9358-E2408F3DD0E4}" presName="ThreeNodes_1_text" presStyleLbl="node1" presStyleIdx="2" presStyleCnt="3">
        <dgm:presLayoutVars>
          <dgm:bulletEnabled val="1"/>
        </dgm:presLayoutVars>
      </dgm:prSet>
      <dgm:spPr/>
    </dgm:pt>
    <dgm:pt modelId="{D09BC5AE-A401-9A40-8B67-D3B897F5CF05}" type="pres">
      <dgm:prSet presAssocID="{D8CF0B2C-B800-FA42-9358-E2408F3DD0E4}" presName="ThreeNodes_2_text" presStyleLbl="node1" presStyleIdx="2" presStyleCnt="3">
        <dgm:presLayoutVars>
          <dgm:bulletEnabled val="1"/>
        </dgm:presLayoutVars>
      </dgm:prSet>
      <dgm:spPr/>
    </dgm:pt>
    <dgm:pt modelId="{7226009F-75D1-2644-8734-60873E8CBECF}" type="pres">
      <dgm:prSet presAssocID="{D8CF0B2C-B800-FA42-9358-E2408F3DD0E4}" presName="ThreeNodes_3_text" presStyleLbl="node1" presStyleIdx="2" presStyleCnt="3">
        <dgm:presLayoutVars>
          <dgm:bulletEnabled val="1"/>
        </dgm:presLayoutVars>
      </dgm:prSet>
      <dgm:spPr/>
    </dgm:pt>
  </dgm:ptLst>
  <dgm:cxnLst>
    <dgm:cxn modelId="{D19AC113-5A91-3440-9B55-C19ECC8ACDD6}" type="presOf" srcId="{AC8C53DE-7130-8C4E-AF6B-9C0FEF9DCE07}" destId="{71C31F67-C510-CD40-89D9-A8F51BAAA905}" srcOrd="0" destOrd="0" presId="urn:microsoft.com/office/officeart/2005/8/layout/vProcess5"/>
    <dgm:cxn modelId="{C6E64421-752F-9746-BB39-0A94537D8DBC}" srcId="{D8CF0B2C-B800-FA42-9358-E2408F3DD0E4}" destId="{5B2EE607-CBDE-0143-81B4-17244E8A5747}" srcOrd="2" destOrd="0" parTransId="{99FE2CFD-DAD9-A844-B0AE-ABF45283D032}" sibTransId="{66D57C01-642D-ED49-BB04-CCE99CBC329E}"/>
    <dgm:cxn modelId="{364AC431-2A15-EC4F-B7BC-1F361A262253}" type="presOf" srcId="{EB43BFDE-8AE2-1749-A64A-D7FB0800D6DC}" destId="{BA852253-9D51-4841-81D1-8A3BF5382FE6}" srcOrd="0" destOrd="0" presId="urn:microsoft.com/office/officeart/2005/8/layout/vProcess5"/>
    <dgm:cxn modelId="{08E0084B-773F-054C-B15D-56096089A0EE}" type="presOf" srcId="{C969CFD9-DA9F-A342-8EFE-CA9A55533E6A}" destId="{73DF8D79-212B-5147-B47B-324A091A4E10}" srcOrd="0" destOrd="0" presId="urn:microsoft.com/office/officeart/2005/8/layout/vProcess5"/>
    <dgm:cxn modelId="{B032D05A-95FE-D74E-B2DC-28E9C2324C91}" type="presOf" srcId="{AC8C53DE-7130-8C4E-AF6B-9C0FEF9DCE07}" destId="{D09BC5AE-A401-9A40-8B67-D3B897F5CF05}" srcOrd="1" destOrd="0" presId="urn:microsoft.com/office/officeart/2005/8/layout/vProcess5"/>
    <dgm:cxn modelId="{5EE37268-2C87-F340-8C2C-7A241FFC7901}" type="presOf" srcId="{D8CF0B2C-B800-FA42-9358-E2408F3DD0E4}" destId="{1D423D87-10A8-AA44-96F8-EF61DDA29AA2}" srcOrd="0" destOrd="0" presId="urn:microsoft.com/office/officeart/2005/8/layout/vProcess5"/>
    <dgm:cxn modelId="{AB906F78-C5FE-C149-AC4D-0997C63CBDCD}" type="presOf" srcId="{5B2EE607-CBDE-0143-81B4-17244E8A5747}" destId="{6422DDC8-21E9-7A42-B02C-09142678E2C0}" srcOrd="0" destOrd="0" presId="urn:microsoft.com/office/officeart/2005/8/layout/vProcess5"/>
    <dgm:cxn modelId="{DE84D393-0E13-5240-96FB-2BF06CFE10E0}" srcId="{D8CF0B2C-B800-FA42-9358-E2408F3DD0E4}" destId="{AC8C53DE-7130-8C4E-AF6B-9C0FEF9DCE07}" srcOrd="1" destOrd="0" parTransId="{4991F700-DBEC-E441-AA08-02361CE27AE3}" sibTransId="{EB43BFDE-8AE2-1749-A64A-D7FB0800D6DC}"/>
    <dgm:cxn modelId="{42926EA2-F916-ED43-A094-C785A864D267}" type="presOf" srcId="{B7849D7B-7FA8-3C42-9B94-A61C0252C613}" destId="{63732D50-887F-2143-83A7-1D8C9802D01C}" srcOrd="0" destOrd="0" presId="urn:microsoft.com/office/officeart/2005/8/layout/vProcess5"/>
    <dgm:cxn modelId="{83C7FAA9-A0FF-B149-B60E-46539D2B1D53}" type="presOf" srcId="{5B2EE607-CBDE-0143-81B4-17244E8A5747}" destId="{7226009F-75D1-2644-8734-60873E8CBECF}" srcOrd="1" destOrd="0" presId="urn:microsoft.com/office/officeart/2005/8/layout/vProcess5"/>
    <dgm:cxn modelId="{6699F7B3-1E8B-AC4E-8A90-1971D5994A58}" type="presOf" srcId="{C969CFD9-DA9F-A342-8EFE-CA9A55533E6A}" destId="{948EA981-6868-9342-BD67-07B23AF41FE4}" srcOrd="1" destOrd="0" presId="urn:microsoft.com/office/officeart/2005/8/layout/vProcess5"/>
    <dgm:cxn modelId="{EEA529BF-E1C9-7A4E-A4FC-6FE45322786A}" srcId="{D8CF0B2C-B800-FA42-9358-E2408F3DD0E4}" destId="{C969CFD9-DA9F-A342-8EFE-CA9A55533E6A}" srcOrd="0" destOrd="0" parTransId="{0550720F-931A-1D4C-AD00-653FAB560330}" sibTransId="{B7849D7B-7FA8-3C42-9B94-A61C0252C613}"/>
    <dgm:cxn modelId="{FB40F3DD-59AB-7F44-9885-62F98CEE6727}" type="presParOf" srcId="{1D423D87-10A8-AA44-96F8-EF61DDA29AA2}" destId="{7B9F2418-1C02-6C49-9060-020074DEDF0F}" srcOrd="0" destOrd="0" presId="urn:microsoft.com/office/officeart/2005/8/layout/vProcess5"/>
    <dgm:cxn modelId="{A2FE3557-BBBE-E94D-B026-545113EF2B1C}" type="presParOf" srcId="{1D423D87-10A8-AA44-96F8-EF61DDA29AA2}" destId="{73DF8D79-212B-5147-B47B-324A091A4E10}" srcOrd="1" destOrd="0" presId="urn:microsoft.com/office/officeart/2005/8/layout/vProcess5"/>
    <dgm:cxn modelId="{511787C7-1C20-2142-9B24-22FC5F4AE8CB}" type="presParOf" srcId="{1D423D87-10A8-AA44-96F8-EF61DDA29AA2}" destId="{71C31F67-C510-CD40-89D9-A8F51BAAA905}" srcOrd="2" destOrd="0" presId="urn:microsoft.com/office/officeart/2005/8/layout/vProcess5"/>
    <dgm:cxn modelId="{C2E06C28-681B-0844-8A4A-D01D85B37477}" type="presParOf" srcId="{1D423D87-10A8-AA44-96F8-EF61DDA29AA2}" destId="{6422DDC8-21E9-7A42-B02C-09142678E2C0}" srcOrd="3" destOrd="0" presId="urn:microsoft.com/office/officeart/2005/8/layout/vProcess5"/>
    <dgm:cxn modelId="{7AA487B7-13AB-824F-B08A-6B9ED833F3E5}" type="presParOf" srcId="{1D423D87-10A8-AA44-96F8-EF61DDA29AA2}" destId="{63732D50-887F-2143-83A7-1D8C9802D01C}" srcOrd="4" destOrd="0" presId="urn:microsoft.com/office/officeart/2005/8/layout/vProcess5"/>
    <dgm:cxn modelId="{B8DB0F11-5375-404B-A1C8-670A3F21A890}" type="presParOf" srcId="{1D423D87-10A8-AA44-96F8-EF61DDA29AA2}" destId="{BA852253-9D51-4841-81D1-8A3BF5382FE6}" srcOrd="5" destOrd="0" presId="urn:microsoft.com/office/officeart/2005/8/layout/vProcess5"/>
    <dgm:cxn modelId="{6BC7A8E4-401D-4145-87B9-17C4B661AAA9}" type="presParOf" srcId="{1D423D87-10A8-AA44-96F8-EF61DDA29AA2}" destId="{948EA981-6868-9342-BD67-07B23AF41FE4}" srcOrd="6" destOrd="0" presId="urn:microsoft.com/office/officeart/2005/8/layout/vProcess5"/>
    <dgm:cxn modelId="{80DAD0F0-3935-F147-B56C-CCF64E0F09A4}" type="presParOf" srcId="{1D423D87-10A8-AA44-96F8-EF61DDA29AA2}" destId="{D09BC5AE-A401-9A40-8B67-D3B897F5CF05}" srcOrd="7" destOrd="0" presId="urn:microsoft.com/office/officeart/2005/8/layout/vProcess5"/>
    <dgm:cxn modelId="{20362C0A-9CE0-5346-B709-06697448C917}" type="presParOf" srcId="{1D423D87-10A8-AA44-96F8-EF61DDA29AA2}" destId="{7226009F-75D1-2644-8734-60873E8CBEC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14041" y="867771"/>
          <a:ext cx="3086654" cy="925996"/>
        </a:xfrm>
        <a:prstGeom prst="chevron">
          <a:avLst>
            <a:gd name="adj" fmla="val 30000"/>
          </a:avLst>
        </a:prstGeom>
        <a:solidFill>
          <a:srgbClr val="7030A0"/>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35" tIns="114335" rIns="114335" bIns="114335" numCol="1" spcCol="1270" anchor="ctr" anchorCtr="0">
          <a:noAutofit/>
        </a:bodyPr>
        <a:lstStyle/>
        <a:p>
          <a:pPr marL="0" lvl="0" indent="0" algn="ctr" defTabSz="622300">
            <a:lnSpc>
              <a:spcPct val="90000"/>
            </a:lnSpc>
            <a:spcBef>
              <a:spcPct val="0"/>
            </a:spcBef>
            <a:spcAft>
              <a:spcPct val="35000"/>
            </a:spcAft>
            <a:buNone/>
          </a:pPr>
          <a:r>
            <a:rPr lang="en-US" sz="1400" kern="1200" dirty="0"/>
            <a:t>Address COVID Public Health &amp; Negative Economic Impact</a:t>
          </a:r>
        </a:p>
      </dsp:txBody>
      <dsp:txXfrm>
        <a:off x="291840" y="867771"/>
        <a:ext cx="2531056" cy="925996"/>
      </dsp:txXfrm>
    </dsp:sp>
    <dsp:sp modelId="{8C5BDF70-FA6F-4745-BDFA-25DFEF01B332}">
      <dsp:nvSpPr>
        <dsp:cNvPr id="0" name=""/>
        <dsp:cNvSpPr/>
      </dsp:nvSpPr>
      <dsp:spPr>
        <a:xfrm>
          <a:off x="14041" y="1793767"/>
          <a:ext cx="2808855" cy="3042575"/>
        </a:xfrm>
        <a:prstGeom prst="rect">
          <a:avLst/>
        </a:prstGeom>
        <a:solidFill>
          <a:srgbClr val="ECCAFA">
            <a:alpha val="89804"/>
          </a:srgb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1962" tIns="221962" rIns="221962" bIns="443924" numCol="1" spcCol="1270" anchor="t" anchorCtr="0">
          <a:noAutofit/>
        </a:bodyPr>
        <a:lstStyle/>
        <a:p>
          <a:pPr marL="0" lvl="0" indent="0" algn="l" defTabSz="533400">
            <a:lnSpc>
              <a:spcPct val="90000"/>
            </a:lnSpc>
            <a:spcBef>
              <a:spcPct val="0"/>
            </a:spcBef>
            <a:spcAft>
              <a:spcPct val="35000"/>
            </a:spcAft>
            <a:buNone/>
          </a:pPr>
          <a:r>
            <a:rPr lang="en-US" sz="1200" kern="1200" dirty="0"/>
            <a:t>Support public health expenditures, by funding COVID-19 mitigation efforts, medical expenses, behavioral healthcare, and certain public health and safety staff;</a:t>
          </a:r>
        </a:p>
        <a:p>
          <a:pPr marL="0" lvl="0" indent="0" algn="l" defTabSz="533400">
            <a:lnSpc>
              <a:spcPct val="90000"/>
            </a:lnSpc>
            <a:spcBef>
              <a:spcPct val="0"/>
            </a:spcBef>
            <a:spcAft>
              <a:spcPct val="35000"/>
            </a:spcAft>
            <a:buNone/>
          </a:pPr>
          <a:r>
            <a:rPr lang="en-US" sz="1200" kern="1200" dirty="0"/>
            <a:t>Address negative economic impacts caused by the public health emergency, including economic harms to workers, households, small businesses, impacted industries, and the public sector;</a:t>
          </a:r>
        </a:p>
        <a:p>
          <a:pPr marL="0" lvl="0" indent="0" algn="l" defTabSz="533400">
            <a:lnSpc>
              <a:spcPct val="90000"/>
            </a:lnSpc>
            <a:spcBef>
              <a:spcPct val="0"/>
            </a:spcBef>
            <a:spcAft>
              <a:spcPct val="35000"/>
            </a:spcAft>
            <a:buNone/>
          </a:pPr>
          <a:r>
            <a:rPr lang="en-US" sz="1200" kern="1200" dirty="0"/>
            <a:t>Support disproportionately impacted communities</a:t>
          </a:r>
        </a:p>
      </dsp:txBody>
      <dsp:txXfrm>
        <a:off x="14041" y="1793767"/>
        <a:ext cx="2808855" cy="3042575"/>
      </dsp:txXfrm>
    </dsp:sp>
    <dsp:sp modelId="{7FBE1A6E-8C8F-0148-A6EC-927622A592C7}">
      <dsp:nvSpPr>
        <dsp:cNvPr id="0" name=""/>
        <dsp:cNvSpPr/>
      </dsp:nvSpPr>
      <dsp:spPr>
        <a:xfrm>
          <a:off x="3039795" y="867771"/>
          <a:ext cx="3086654" cy="925996"/>
        </a:xfrm>
        <a:prstGeom prst="chevron">
          <a:avLst>
            <a:gd name="adj" fmla="val 30000"/>
          </a:avLst>
        </a:prstGeom>
        <a:solidFill>
          <a:schemeClr val="accent2"/>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35" tIns="114335" rIns="114335" bIns="114335" numCol="1" spcCol="1270" anchor="ctr" anchorCtr="0">
          <a:noAutofit/>
        </a:bodyPr>
        <a:lstStyle/>
        <a:p>
          <a:pPr marL="0" lvl="0" indent="0" algn="ctr" defTabSz="711200">
            <a:lnSpc>
              <a:spcPct val="90000"/>
            </a:lnSpc>
            <a:spcBef>
              <a:spcPct val="0"/>
            </a:spcBef>
            <a:spcAft>
              <a:spcPct val="35000"/>
            </a:spcAft>
            <a:buNone/>
          </a:pPr>
          <a:r>
            <a:rPr lang="en-US" sz="1600" kern="1200" dirty="0"/>
            <a:t>Replace Lost Revenue</a:t>
          </a:r>
        </a:p>
      </dsp:txBody>
      <dsp:txXfrm>
        <a:off x="3317594" y="867771"/>
        <a:ext cx="2531056" cy="925996"/>
      </dsp:txXfrm>
    </dsp:sp>
    <dsp:sp modelId="{97C05D14-0E22-0440-B9AD-FBE6B25C3072}">
      <dsp:nvSpPr>
        <dsp:cNvPr id="0" name=""/>
        <dsp:cNvSpPr/>
      </dsp:nvSpPr>
      <dsp:spPr>
        <a:xfrm>
          <a:off x="3039795" y="1793767"/>
          <a:ext cx="2808855" cy="3042575"/>
        </a:xfrm>
        <a:prstGeom prst="rect">
          <a:avLst/>
        </a:prstGeom>
        <a:solidFill>
          <a:schemeClr val="accent2">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1962" tIns="221962" rIns="221962" bIns="443924" numCol="1" spcCol="1270" anchor="t" anchorCtr="0">
          <a:noAutofit/>
        </a:bodyPr>
        <a:lstStyle/>
        <a:p>
          <a:pPr marL="0" lvl="0" indent="0" algn="l" defTabSz="533400">
            <a:lnSpc>
              <a:spcPct val="90000"/>
            </a:lnSpc>
            <a:spcBef>
              <a:spcPct val="0"/>
            </a:spcBef>
            <a:spcAft>
              <a:spcPct val="35000"/>
            </a:spcAft>
            <a:buNone/>
          </a:pPr>
          <a:r>
            <a:rPr lang="en-US" sz="1200" kern="1200" dirty="0"/>
            <a:t>Replace lost public sector revenue, using this funding to </a:t>
          </a:r>
          <a:r>
            <a:rPr lang="en-US" sz="1200" b="1" kern="1200" dirty="0"/>
            <a:t>provide government services </a:t>
          </a:r>
          <a:r>
            <a:rPr lang="en-US" sz="1200" kern="1200" dirty="0"/>
            <a:t>to the extent of the reduction in revenue experienced due to the pandemic;</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$10 million standard allowance, OR formula approach, whichever is higher</a:t>
          </a:r>
        </a:p>
      </dsp:txBody>
      <dsp:txXfrm>
        <a:off x="3039795" y="1793767"/>
        <a:ext cx="2808855" cy="3042575"/>
      </dsp:txXfrm>
    </dsp:sp>
    <dsp:sp modelId="{4E2C8E90-058E-8745-9F2B-DE195FE7DC24}">
      <dsp:nvSpPr>
        <dsp:cNvPr id="0" name=""/>
        <dsp:cNvSpPr/>
      </dsp:nvSpPr>
      <dsp:spPr>
        <a:xfrm>
          <a:off x="6065549" y="867771"/>
          <a:ext cx="3086654" cy="925996"/>
        </a:xfrm>
        <a:prstGeom prst="chevron">
          <a:avLst>
            <a:gd name="adj" fmla="val 30000"/>
          </a:avLst>
        </a:prstGeom>
        <a:solidFill>
          <a:schemeClr val="accent6"/>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35" tIns="114335" rIns="114335" bIns="114335" numCol="1" spcCol="1270" anchor="ctr" anchorCtr="0">
          <a:noAutofit/>
        </a:bodyPr>
        <a:lstStyle/>
        <a:p>
          <a:pPr marL="0" lvl="0" indent="0" algn="ctr" defTabSz="711200">
            <a:lnSpc>
              <a:spcPct val="90000"/>
            </a:lnSpc>
            <a:spcBef>
              <a:spcPct val="0"/>
            </a:spcBef>
            <a:spcAft>
              <a:spcPct val="35000"/>
            </a:spcAft>
            <a:buNone/>
          </a:pPr>
          <a:r>
            <a:rPr lang="en-US" sz="1600" kern="1200" dirty="0"/>
            <a:t>Premium Pay</a:t>
          </a:r>
        </a:p>
      </dsp:txBody>
      <dsp:txXfrm>
        <a:off x="6343348" y="867771"/>
        <a:ext cx="2531056" cy="925996"/>
      </dsp:txXfrm>
    </dsp:sp>
    <dsp:sp modelId="{1351B30D-8E7D-8F44-87FA-983075A79468}">
      <dsp:nvSpPr>
        <dsp:cNvPr id="0" name=""/>
        <dsp:cNvSpPr/>
      </dsp:nvSpPr>
      <dsp:spPr>
        <a:xfrm>
          <a:off x="6065549" y="1793767"/>
          <a:ext cx="2808855" cy="3042575"/>
        </a:xfrm>
        <a:prstGeom prst="rect">
          <a:avLst/>
        </a:prstGeom>
        <a:solidFill>
          <a:schemeClr val="accent6">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1962" tIns="221962" rIns="221962" bIns="443924" numCol="1" spcCol="1270" anchor="t" anchorCtr="0">
          <a:noAutofit/>
        </a:bodyPr>
        <a:lstStyle/>
        <a:p>
          <a:pPr marL="0" lvl="0" indent="0" algn="l" defTabSz="533400">
            <a:lnSpc>
              <a:spcPct val="90000"/>
            </a:lnSpc>
            <a:spcBef>
              <a:spcPct val="0"/>
            </a:spcBef>
            <a:spcAft>
              <a:spcPct val="35000"/>
            </a:spcAft>
            <a:buNone/>
          </a:pPr>
          <a:r>
            <a:rPr lang="en-US" sz="1200" kern="1200" dirty="0"/>
            <a:t>Provide premium pay for essential workers, offering additional support to those who have borne and will bear the greatest health risks because of their service in critical infrastructure sectors; </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Target low-and moderate- income employees or employees who face(d) added risks during pandemic</a:t>
          </a:r>
        </a:p>
      </dsp:txBody>
      <dsp:txXfrm>
        <a:off x="6065549" y="1793767"/>
        <a:ext cx="2808855" cy="3042575"/>
      </dsp:txXfrm>
    </dsp:sp>
    <dsp:sp modelId="{4DB62EFE-D79C-E54D-A106-2E0B9E8D327F}">
      <dsp:nvSpPr>
        <dsp:cNvPr id="0" name=""/>
        <dsp:cNvSpPr/>
      </dsp:nvSpPr>
      <dsp:spPr>
        <a:xfrm>
          <a:off x="9091303" y="867771"/>
          <a:ext cx="3086654" cy="925996"/>
        </a:xfrm>
        <a:prstGeom prst="chevron">
          <a:avLst>
            <a:gd name="adj" fmla="val 30000"/>
          </a:avLst>
        </a:prstGeom>
        <a:solidFill>
          <a:schemeClr val="accent5"/>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35" tIns="114335" rIns="114335" bIns="114335" numCol="1" spcCol="1270" anchor="ctr" anchorCtr="0">
          <a:noAutofit/>
        </a:bodyPr>
        <a:lstStyle/>
        <a:p>
          <a:pPr marL="0" lvl="0" indent="0" algn="ctr" defTabSz="711200">
            <a:lnSpc>
              <a:spcPct val="90000"/>
            </a:lnSpc>
            <a:spcBef>
              <a:spcPct val="0"/>
            </a:spcBef>
            <a:spcAft>
              <a:spcPct val="35000"/>
            </a:spcAft>
            <a:buNone/>
          </a:pPr>
          <a:r>
            <a:rPr lang="en-US" sz="1600" kern="1200" dirty="0"/>
            <a:t>Infrastructure Investments</a:t>
          </a:r>
        </a:p>
      </dsp:txBody>
      <dsp:txXfrm>
        <a:off x="9369102" y="867771"/>
        <a:ext cx="2531056" cy="925996"/>
      </dsp:txXfrm>
    </dsp:sp>
    <dsp:sp modelId="{FAD8B59C-FA04-B745-A415-4EAEEF5CFB65}">
      <dsp:nvSpPr>
        <dsp:cNvPr id="0" name=""/>
        <dsp:cNvSpPr/>
      </dsp:nvSpPr>
      <dsp:spPr>
        <a:xfrm>
          <a:off x="9091303" y="1793767"/>
          <a:ext cx="2808855" cy="3042575"/>
        </a:xfrm>
        <a:prstGeom prst="rect">
          <a:avLst/>
        </a:prstGeom>
        <a:solidFill>
          <a:schemeClr val="accent5">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1962" tIns="221962" rIns="221962" bIns="443924" numCol="1" spcCol="1270" anchor="t" anchorCtr="0">
          <a:noAutofit/>
        </a:bodyPr>
        <a:lstStyle/>
        <a:p>
          <a:pPr marL="0" lvl="0" indent="0" algn="l" defTabSz="533400">
            <a:lnSpc>
              <a:spcPct val="90000"/>
            </a:lnSpc>
            <a:spcBef>
              <a:spcPct val="0"/>
            </a:spcBef>
            <a:spcAft>
              <a:spcPct val="35000"/>
            </a:spcAft>
            <a:buNone/>
          </a:pPr>
          <a:r>
            <a:rPr lang="en-US" sz="1200" kern="1200" dirty="0"/>
            <a:t>Invest in water, sewer, and broadband infrastructure, making necessary investments to improve access to clean drinking water, support vital wastewater and stormwater infrastructure, and to expand access to broadband internet.</a:t>
          </a:r>
        </a:p>
      </dsp:txBody>
      <dsp:txXfrm>
        <a:off x="9091303" y="1793767"/>
        <a:ext cx="2808855" cy="3042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F8D79-212B-5147-B47B-324A091A4E10}">
      <dsp:nvSpPr>
        <dsp:cNvPr id="0" name=""/>
        <dsp:cNvSpPr/>
      </dsp:nvSpPr>
      <dsp:spPr>
        <a:xfrm>
          <a:off x="0" y="0"/>
          <a:ext cx="5783626" cy="195722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Strategic Planning to Identify Programs / Projects</a:t>
          </a:r>
        </a:p>
      </dsp:txBody>
      <dsp:txXfrm>
        <a:off x="57325" y="57325"/>
        <a:ext cx="3671625" cy="1842577"/>
      </dsp:txXfrm>
    </dsp:sp>
    <dsp:sp modelId="{71C31F67-C510-CD40-89D9-A8F51BAAA905}">
      <dsp:nvSpPr>
        <dsp:cNvPr id="0" name=""/>
        <dsp:cNvSpPr/>
      </dsp:nvSpPr>
      <dsp:spPr>
        <a:xfrm>
          <a:off x="510319" y="2283431"/>
          <a:ext cx="5783626" cy="1957227"/>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Can we use general fund or enterprise fund monies for any of these projects?</a:t>
          </a:r>
        </a:p>
      </dsp:txBody>
      <dsp:txXfrm>
        <a:off x="567644" y="2340756"/>
        <a:ext cx="3886458" cy="1842577"/>
      </dsp:txXfrm>
    </dsp:sp>
    <dsp:sp modelId="{6422DDC8-21E9-7A42-B02C-09142678E2C0}">
      <dsp:nvSpPr>
        <dsp:cNvPr id="0" name=""/>
        <dsp:cNvSpPr/>
      </dsp:nvSpPr>
      <dsp:spPr>
        <a:xfrm>
          <a:off x="1017343" y="4566862"/>
          <a:ext cx="5783626" cy="1957227"/>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If yes, consider using ARP/CSLFRF funds for departmental salaries/benefits and other LG funds for special programs/projects to minimize compliance burden</a:t>
          </a:r>
        </a:p>
      </dsp:txBody>
      <dsp:txXfrm>
        <a:off x="1074668" y="4624187"/>
        <a:ext cx="3886458" cy="1842577"/>
      </dsp:txXfrm>
    </dsp:sp>
    <dsp:sp modelId="{63732D50-887F-2143-83A7-1D8C9802D01C}">
      <dsp:nvSpPr>
        <dsp:cNvPr id="0" name=""/>
        <dsp:cNvSpPr/>
      </dsp:nvSpPr>
      <dsp:spPr>
        <a:xfrm>
          <a:off x="4511428" y="1484230"/>
          <a:ext cx="1272197" cy="1272197"/>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97672" y="1484230"/>
        <a:ext cx="699709" cy="957328"/>
      </dsp:txXfrm>
    </dsp:sp>
    <dsp:sp modelId="{BA852253-9D51-4841-81D1-8A3BF5382FE6}">
      <dsp:nvSpPr>
        <dsp:cNvPr id="0" name=""/>
        <dsp:cNvSpPr/>
      </dsp:nvSpPr>
      <dsp:spPr>
        <a:xfrm>
          <a:off x="5021748" y="3754613"/>
          <a:ext cx="1272197" cy="1272197"/>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307992" y="3754613"/>
        <a:ext cx="699709" cy="957328"/>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A388-739F-B741-9B47-1AFCDD496C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70B637-9642-FA4B-A4AD-635FD94B6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384291-C0D5-044D-BEE1-2070B11EDA2B}"/>
              </a:ext>
            </a:extLst>
          </p:cNvPr>
          <p:cNvSpPr>
            <a:spLocks noGrp="1"/>
          </p:cNvSpPr>
          <p:nvPr>
            <p:ph type="dt" sz="half" idx="10"/>
          </p:nvPr>
        </p:nvSpPr>
        <p:spPr/>
        <p:txBody>
          <a:bodyPr/>
          <a:lstStyle/>
          <a:p>
            <a:fld id="{235E2BB9-90A0-C54C-A49B-6FB2B7777726}" type="datetimeFigureOut">
              <a:rPr lang="en-US" smtClean="0"/>
              <a:t>2/10/22</a:t>
            </a:fld>
            <a:endParaRPr lang="en-US"/>
          </a:p>
        </p:txBody>
      </p:sp>
      <p:sp>
        <p:nvSpPr>
          <p:cNvPr id="5" name="Footer Placeholder 4">
            <a:extLst>
              <a:ext uri="{FF2B5EF4-FFF2-40B4-BE49-F238E27FC236}">
                <a16:creationId xmlns:a16="http://schemas.microsoft.com/office/drawing/2014/main" id="{5554E57C-6C87-1C44-BFFE-F04B4F8A6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250BA-6F5E-8349-A88F-CFF971EE2DFC}"/>
              </a:ext>
            </a:extLst>
          </p:cNvPr>
          <p:cNvSpPr>
            <a:spLocks noGrp="1"/>
          </p:cNvSpPr>
          <p:nvPr>
            <p:ph type="sldNum" sz="quarter" idx="12"/>
          </p:nvPr>
        </p:nvSpPr>
        <p:spPr/>
        <p:txBody>
          <a:bodyPr/>
          <a:lstStyle/>
          <a:p>
            <a:fld id="{3BA9EC73-DA9C-3F47-937B-C76051C18C1C}" type="slidenum">
              <a:rPr lang="en-US" smtClean="0"/>
              <a:t>‹#›</a:t>
            </a:fld>
            <a:endParaRPr lang="en-US"/>
          </a:p>
        </p:txBody>
      </p:sp>
    </p:spTree>
    <p:extLst>
      <p:ext uri="{BB962C8B-B14F-4D97-AF65-F5344CB8AC3E}">
        <p14:creationId xmlns:p14="http://schemas.microsoft.com/office/powerpoint/2010/main" val="1692730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990D8-7FB5-0044-929B-E450525E56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24C17A-1FE5-5946-9A79-D2C146AC6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3965D1-17EA-D848-A853-9D9C60FB0F64}"/>
              </a:ext>
            </a:extLst>
          </p:cNvPr>
          <p:cNvSpPr>
            <a:spLocks noGrp="1"/>
          </p:cNvSpPr>
          <p:nvPr>
            <p:ph type="dt" sz="half" idx="10"/>
          </p:nvPr>
        </p:nvSpPr>
        <p:spPr/>
        <p:txBody>
          <a:bodyPr/>
          <a:lstStyle/>
          <a:p>
            <a:fld id="{235E2BB9-90A0-C54C-A49B-6FB2B7777726}" type="datetimeFigureOut">
              <a:rPr lang="en-US" smtClean="0"/>
              <a:t>2/10/22</a:t>
            </a:fld>
            <a:endParaRPr lang="en-US"/>
          </a:p>
        </p:txBody>
      </p:sp>
      <p:sp>
        <p:nvSpPr>
          <p:cNvPr id="5" name="Footer Placeholder 4">
            <a:extLst>
              <a:ext uri="{FF2B5EF4-FFF2-40B4-BE49-F238E27FC236}">
                <a16:creationId xmlns:a16="http://schemas.microsoft.com/office/drawing/2014/main" id="{41F6F848-07F5-F046-97CC-F614DB109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C9D56-A126-D94B-B665-694D4B93A2C2}"/>
              </a:ext>
            </a:extLst>
          </p:cNvPr>
          <p:cNvSpPr>
            <a:spLocks noGrp="1"/>
          </p:cNvSpPr>
          <p:nvPr>
            <p:ph type="sldNum" sz="quarter" idx="12"/>
          </p:nvPr>
        </p:nvSpPr>
        <p:spPr/>
        <p:txBody>
          <a:bodyPr/>
          <a:lstStyle/>
          <a:p>
            <a:fld id="{3BA9EC73-DA9C-3F47-937B-C76051C18C1C}" type="slidenum">
              <a:rPr lang="en-US" smtClean="0"/>
              <a:t>‹#›</a:t>
            </a:fld>
            <a:endParaRPr lang="en-US"/>
          </a:p>
        </p:txBody>
      </p:sp>
    </p:spTree>
    <p:extLst>
      <p:ext uri="{BB962C8B-B14F-4D97-AF65-F5344CB8AC3E}">
        <p14:creationId xmlns:p14="http://schemas.microsoft.com/office/powerpoint/2010/main" val="70780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762B94-6A14-5349-9A1D-A665B3538A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568C53-7040-F64A-8616-4BE2ED2557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382AA-DBF8-6444-BC53-BD78637FC887}"/>
              </a:ext>
            </a:extLst>
          </p:cNvPr>
          <p:cNvSpPr>
            <a:spLocks noGrp="1"/>
          </p:cNvSpPr>
          <p:nvPr>
            <p:ph type="dt" sz="half" idx="10"/>
          </p:nvPr>
        </p:nvSpPr>
        <p:spPr/>
        <p:txBody>
          <a:bodyPr/>
          <a:lstStyle/>
          <a:p>
            <a:fld id="{235E2BB9-90A0-C54C-A49B-6FB2B7777726}" type="datetimeFigureOut">
              <a:rPr lang="en-US" smtClean="0"/>
              <a:t>2/10/22</a:t>
            </a:fld>
            <a:endParaRPr lang="en-US"/>
          </a:p>
        </p:txBody>
      </p:sp>
      <p:sp>
        <p:nvSpPr>
          <p:cNvPr id="5" name="Footer Placeholder 4">
            <a:extLst>
              <a:ext uri="{FF2B5EF4-FFF2-40B4-BE49-F238E27FC236}">
                <a16:creationId xmlns:a16="http://schemas.microsoft.com/office/drawing/2014/main" id="{3C8E2FA1-CD23-B34C-BDA8-1D0FA60C8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8D581-0059-E74D-8E9B-EF4114CE1775}"/>
              </a:ext>
            </a:extLst>
          </p:cNvPr>
          <p:cNvSpPr>
            <a:spLocks noGrp="1"/>
          </p:cNvSpPr>
          <p:nvPr>
            <p:ph type="sldNum" sz="quarter" idx="12"/>
          </p:nvPr>
        </p:nvSpPr>
        <p:spPr/>
        <p:txBody>
          <a:bodyPr/>
          <a:lstStyle/>
          <a:p>
            <a:fld id="{3BA9EC73-DA9C-3F47-937B-C76051C18C1C}" type="slidenum">
              <a:rPr lang="en-US" smtClean="0"/>
              <a:t>‹#›</a:t>
            </a:fld>
            <a:endParaRPr lang="en-US"/>
          </a:p>
        </p:txBody>
      </p:sp>
    </p:spTree>
    <p:extLst>
      <p:ext uri="{BB962C8B-B14F-4D97-AF65-F5344CB8AC3E}">
        <p14:creationId xmlns:p14="http://schemas.microsoft.com/office/powerpoint/2010/main" val="26123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09E8-A7AB-154A-BD76-A0107A9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0CDD1-DA76-9747-AA66-8BBBAFC1E9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0EC13-91E0-8D4B-A93F-7F86B1D9AD54}"/>
              </a:ext>
            </a:extLst>
          </p:cNvPr>
          <p:cNvSpPr>
            <a:spLocks noGrp="1"/>
          </p:cNvSpPr>
          <p:nvPr>
            <p:ph type="dt" sz="half" idx="10"/>
          </p:nvPr>
        </p:nvSpPr>
        <p:spPr/>
        <p:txBody>
          <a:bodyPr/>
          <a:lstStyle/>
          <a:p>
            <a:fld id="{235E2BB9-90A0-C54C-A49B-6FB2B7777726}" type="datetimeFigureOut">
              <a:rPr lang="en-US" smtClean="0"/>
              <a:t>2/10/22</a:t>
            </a:fld>
            <a:endParaRPr lang="en-US"/>
          </a:p>
        </p:txBody>
      </p:sp>
      <p:sp>
        <p:nvSpPr>
          <p:cNvPr id="5" name="Footer Placeholder 4">
            <a:extLst>
              <a:ext uri="{FF2B5EF4-FFF2-40B4-BE49-F238E27FC236}">
                <a16:creationId xmlns:a16="http://schemas.microsoft.com/office/drawing/2014/main" id="{054583F6-1EE0-DC49-9583-72C5E1B16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71DEC-60FC-7044-97DF-D2E6DA32F793}"/>
              </a:ext>
            </a:extLst>
          </p:cNvPr>
          <p:cNvSpPr>
            <a:spLocks noGrp="1"/>
          </p:cNvSpPr>
          <p:nvPr>
            <p:ph type="sldNum" sz="quarter" idx="12"/>
          </p:nvPr>
        </p:nvSpPr>
        <p:spPr/>
        <p:txBody>
          <a:bodyPr/>
          <a:lstStyle/>
          <a:p>
            <a:fld id="{3BA9EC73-DA9C-3F47-937B-C76051C18C1C}" type="slidenum">
              <a:rPr lang="en-US" smtClean="0"/>
              <a:t>‹#›</a:t>
            </a:fld>
            <a:endParaRPr lang="en-US"/>
          </a:p>
        </p:txBody>
      </p:sp>
    </p:spTree>
    <p:extLst>
      <p:ext uri="{BB962C8B-B14F-4D97-AF65-F5344CB8AC3E}">
        <p14:creationId xmlns:p14="http://schemas.microsoft.com/office/powerpoint/2010/main" val="1526441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28D0-D8E9-1B4D-95E0-315750ACAC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2A10B5-C750-1641-93A9-1BA3859F09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2E3993-A376-2447-8CFE-26E93B30C941}"/>
              </a:ext>
            </a:extLst>
          </p:cNvPr>
          <p:cNvSpPr>
            <a:spLocks noGrp="1"/>
          </p:cNvSpPr>
          <p:nvPr>
            <p:ph type="dt" sz="half" idx="10"/>
          </p:nvPr>
        </p:nvSpPr>
        <p:spPr/>
        <p:txBody>
          <a:bodyPr/>
          <a:lstStyle/>
          <a:p>
            <a:fld id="{235E2BB9-90A0-C54C-A49B-6FB2B7777726}" type="datetimeFigureOut">
              <a:rPr lang="en-US" smtClean="0"/>
              <a:t>2/10/22</a:t>
            </a:fld>
            <a:endParaRPr lang="en-US"/>
          </a:p>
        </p:txBody>
      </p:sp>
      <p:sp>
        <p:nvSpPr>
          <p:cNvPr id="5" name="Footer Placeholder 4">
            <a:extLst>
              <a:ext uri="{FF2B5EF4-FFF2-40B4-BE49-F238E27FC236}">
                <a16:creationId xmlns:a16="http://schemas.microsoft.com/office/drawing/2014/main" id="{7EFD04CA-DAD3-C54C-ABC9-A0C75EE73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33266-5441-F345-9F59-23A879CAB667}"/>
              </a:ext>
            </a:extLst>
          </p:cNvPr>
          <p:cNvSpPr>
            <a:spLocks noGrp="1"/>
          </p:cNvSpPr>
          <p:nvPr>
            <p:ph type="sldNum" sz="quarter" idx="12"/>
          </p:nvPr>
        </p:nvSpPr>
        <p:spPr/>
        <p:txBody>
          <a:bodyPr/>
          <a:lstStyle/>
          <a:p>
            <a:fld id="{3BA9EC73-DA9C-3F47-937B-C76051C18C1C}" type="slidenum">
              <a:rPr lang="en-US" smtClean="0"/>
              <a:t>‹#›</a:t>
            </a:fld>
            <a:endParaRPr lang="en-US"/>
          </a:p>
        </p:txBody>
      </p:sp>
    </p:spTree>
    <p:extLst>
      <p:ext uri="{BB962C8B-B14F-4D97-AF65-F5344CB8AC3E}">
        <p14:creationId xmlns:p14="http://schemas.microsoft.com/office/powerpoint/2010/main" val="197458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A575-9AC3-F140-8702-4CF0F419A7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60245-FB06-7F44-B432-4F27F86EDA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E34CF4-0592-2B4C-90DD-FA77F7EBE1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E993F9-FC3D-8E47-91E5-B682EC561E44}"/>
              </a:ext>
            </a:extLst>
          </p:cNvPr>
          <p:cNvSpPr>
            <a:spLocks noGrp="1"/>
          </p:cNvSpPr>
          <p:nvPr>
            <p:ph type="dt" sz="half" idx="10"/>
          </p:nvPr>
        </p:nvSpPr>
        <p:spPr/>
        <p:txBody>
          <a:bodyPr/>
          <a:lstStyle/>
          <a:p>
            <a:fld id="{235E2BB9-90A0-C54C-A49B-6FB2B7777726}" type="datetimeFigureOut">
              <a:rPr lang="en-US" smtClean="0"/>
              <a:t>2/10/22</a:t>
            </a:fld>
            <a:endParaRPr lang="en-US"/>
          </a:p>
        </p:txBody>
      </p:sp>
      <p:sp>
        <p:nvSpPr>
          <p:cNvPr id="6" name="Footer Placeholder 5">
            <a:extLst>
              <a:ext uri="{FF2B5EF4-FFF2-40B4-BE49-F238E27FC236}">
                <a16:creationId xmlns:a16="http://schemas.microsoft.com/office/drawing/2014/main" id="{AE944921-68E1-2146-94FD-73BDED63B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E8E887-4CC7-904F-B061-8AD9FA11B96A}"/>
              </a:ext>
            </a:extLst>
          </p:cNvPr>
          <p:cNvSpPr>
            <a:spLocks noGrp="1"/>
          </p:cNvSpPr>
          <p:nvPr>
            <p:ph type="sldNum" sz="quarter" idx="12"/>
          </p:nvPr>
        </p:nvSpPr>
        <p:spPr/>
        <p:txBody>
          <a:bodyPr/>
          <a:lstStyle/>
          <a:p>
            <a:fld id="{3BA9EC73-DA9C-3F47-937B-C76051C18C1C}" type="slidenum">
              <a:rPr lang="en-US" smtClean="0"/>
              <a:t>‹#›</a:t>
            </a:fld>
            <a:endParaRPr lang="en-US"/>
          </a:p>
        </p:txBody>
      </p:sp>
    </p:spTree>
    <p:extLst>
      <p:ext uri="{BB962C8B-B14F-4D97-AF65-F5344CB8AC3E}">
        <p14:creationId xmlns:p14="http://schemas.microsoft.com/office/powerpoint/2010/main" val="332047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2D30-5F54-AE4B-B539-72B792992C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3E238B-0C18-4D4C-A92C-A94A6C89C8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3B758D-0A2F-7941-98C1-D53DC2E172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B25FEF-FE17-5840-8598-9CEA4F7306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4289A1-3D16-AA48-8766-1900C12A08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BD22A6-4EC5-EE40-8693-24242C679E77}"/>
              </a:ext>
            </a:extLst>
          </p:cNvPr>
          <p:cNvSpPr>
            <a:spLocks noGrp="1"/>
          </p:cNvSpPr>
          <p:nvPr>
            <p:ph type="dt" sz="half" idx="10"/>
          </p:nvPr>
        </p:nvSpPr>
        <p:spPr/>
        <p:txBody>
          <a:bodyPr/>
          <a:lstStyle/>
          <a:p>
            <a:fld id="{235E2BB9-90A0-C54C-A49B-6FB2B7777726}" type="datetimeFigureOut">
              <a:rPr lang="en-US" smtClean="0"/>
              <a:t>2/10/22</a:t>
            </a:fld>
            <a:endParaRPr lang="en-US"/>
          </a:p>
        </p:txBody>
      </p:sp>
      <p:sp>
        <p:nvSpPr>
          <p:cNvPr id="8" name="Footer Placeholder 7">
            <a:extLst>
              <a:ext uri="{FF2B5EF4-FFF2-40B4-BE49-F238E27FC236}">
                <a16:creationId xmlns:a16="http://schemas.microsoft.com/office/drawing/2014/main" id="{4E4D1C49-4EFC-BB46-A53B-27060AFF2E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7E1B96-3F15-514C-9F97-4620228E67E0}"/>
              </a:ext>
            </a:extLst>
          </p:cNvPr>
          <p:cNvSpPr>
            <a:spLocks noGrp="1"/>
          </p:cNvSpPr>
          <p:nvPr>
            <p:ph type="sldNum" sz="quarter" idx="12"/>
          </p:nvPr>
        </p:nvSpPr>
        <p:spPr/>
        <p:txBody>
          <a:bodyPr/>
          <a:lstStyle/>
          <a:p>
            <a:fld id="{3BA9EC73-DA9C-3F47-937B-C76051C18C1C}" type="slidenum">
              <a:rPr lang="en-US" smtClean="0"/>
              <a:t>‹#›</a:t>
            </a:fld>
            <a:endParaRPr lang="en-US"/>
          </a:p>
        </p:txBody>
      </p:sp>
    </p:spTree>
    <p:extLst>
      <p:ext uri="{BB962C8B-B14F-4D97-AF65-F5344CB8AC3E}">
        <p14:creationId xmlns:p14="http://schemas.microsoft.com/office/powerpoint/2010/main" val="2683411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DA99D-44FD-4A40-94A6-AFB87EBDE5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D5AAAE-4FCD-B947-8654-0F4EFA879B07}"/>
              </a:ext>
            </a:extLst>
          </p:cNvPr>
          <p:cNvSpPr>
            <a:spLocks noGrp="1"/>
          </p:cNvSpPr>
          <p:nvPr>
            <p:ph type="dt" sz="half" idx="10"/>
          </p:nvPr>
        </p:nvSpPr>
        <p:spPr/>
        <p:txBody>
          <a:bodyPr/>
          <a:lstStyle/>
          <a:p>
            <a:fld id="{235E2BB9-90A0-C54C-A49B-6FB2B7777726}" type="datetimeFigureOut">
              <a:rPr lang="en-US" smtClean="0"/>
              <a:t>2/10/22</a:t>
            </a:fld>
            <a:endParaRPr lang="en-US"/>
          </a:p>
        </p:txBody>
      </p:sp>
      <p:sp>
        <p:nvSpPr>
          <p:cNvPr id="4" name="Footer Placeholder 3">
            <a:extLst>
              <a:ext uri="{FF2B5EF4-FFF2-40B4-BE49-F238E27FC236}">
                <a16:creationId xmlns:a16="http://schemas.microsoft.com/office/drawing/2014/main" id="{49194967-E8CB-474E-A37A-2E141359DD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996F5E-A073-114F-925A-72839B96F171}"/>
              </a:ext>
            </a:extLst>
          </p:cNvPr>
          <p:cNvSpPr>
            <a:spLocks noGrp="1"/>
          </p:cNvSpPr>
          <p:nvPr>
            <p:ph type="sldNum" sz="quarter" idx="12"/>
          </p:nvPr>
        </p:nvSpPr>
        <p:spPr/>
        <p:txBody>
          <a:bodyPr/>
          <a:lstStyle/>
          <a:p>
            <a:fld id="{3BA9EC73-DA9C-3F47-937B-C76051C18C1C}" type="slidenum">
              <a:rPr lang="en-US" smtClean="0"/>
              <a:t>‹#›</a:t>
            </a:fld>
            <a:endParaRPr lang="en-US"/>
          </a:p>
        </p:txBody>
      </p:sp>
    </p:spTree>
    <p:extLst>
      <p:ext uri="{BB962C8B-B14F-4D97-AF65-F5344CB8AC3E}">
        <p14:creationId xmlns:p14="http://schemas.microsoft.com/office/powerpoint/2010/main" val="54751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B3EA15-CAC8-5346-B425-A5FCB1797110}"/>
              </a:ext>
            </a:extLst>
          </p:cNvPr>
          <p:cNvSpPr>
            <a:spLocks noGrp="1"/>
          </p:cNvSpPr>
          <p:nvPr>
            <p:ph type="dt" sz="half" idx="10"/>
          </p:nvPr>
        </p:nvSpPr>
        <p:spPr/>
        <p:txBody>
          <a:bodyPr/>
          <a:lstStyle/>
          <a:p>
            <a:fld id="{235E2BB9-90A0-C54C-A49B-6FB2B7777726}" type="datetimeFigureOut">
              <a:rPr lang="en-US" smtClean="0"/>
              <a:t>2/10/22</a:t>
            </a:fld>
            <a:endParaRPr lang="en-US"/>
          </a:p>
        </p:txBody>
      </p:sp>
      <p:sp>
        <p:nvSpPr>
          <p:cNvPr id="3" name="Footer Placeholder 2">
            <a:extLst>
              <a:ext uri="{FF2B5EF4-FFF2-40B4-BE49-F238E27FC236}">
                <a16:creationId xmlns:a16="http://schemas.microsoft.com/office/drawing/2014/main" id="{C14B5907-DB7B-914C-AE1C-EAC92EF0EE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4D3121-6DFF-B245-BCB2-DC2A1F3EFE7D}"/>
              </a:ext>
            </a:extLst>
          </p:cNvPr>
          <p:cNvSpPr>
            <a:spLocks noGrp="1"/>
          </p:cNvSpPr>
          <p:nvPr>
            <p:ph type="sldNum" sz="quarter" idx="12"/>
          </p:nvPr>
        </p:nvSpPr>
        <p:spPr/>
        <p:txBody>
          <a:bodyPr/>
          <a:lstStyle/>
          <a:p>
            <a:fld id="{3BA9EC73-DA9C-3F47-937B-C76051C18C1C}" type="slidenum">
              <a:rPr lang="en-US" smtClean="0"/>
              <a:t>‹#›</a:t>
            </a:fld>
            <a:endParaRPr lang="en-US"/>
          </a:p>
        </p:txBody>
      </p:sp>
    </p:spTree>
    <p:extLst>
      <p:ext uri="{BB962C8B-B14F-4D97-AF65-F5344CB8AC3E}">
        <p14:creationId xmlns:p14="http://schemas.microsoft.com/office/powerpoint/2010/main" val="315106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CDFD3-B498-0545-B6D6-D472725548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29C7FD-D425-9E4A-A4D4-768E36A737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27D6EE-4F2E-2E4B-869A-4515B41FD8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3E346-6802-C943-BBA6-3295EC705890}"/>
              </a:ext>
            </a:extLst>
          </p:cNvPr>
          <p:cNvSpPr>
            <a:spLocks noGrp="1"/>
          </p:cNvSpPr>
          <p:nvPr>
            <p:ph type="dt" sz="half" idx="10"/>
          </p:nvPr>
        </p:nvSpPr>
        <p:spPr/>
        <p:txBody>
          <a:bodyPr/>
          <a:lstStyle/>
          <a:p>
            <a:fld id="{235E2BB9-90A0-C54C-A49B-6FB2B7777726}" type="datetimeFigureOut">
              <a:rPr lang="en-US" smtClean="0"/>
              <a:t>2/10/22</a:t>
            </a:fld>
            <a:endParaRPr lang="en-US"/>
          </a:p>
        </p:txBody>
      </p:sp>
      <p:sp>
        <p:nvSpPr>
          <p:cNvPr id="6" name="Footer Placeholder 5">
            <a:extLst>
              <a:ext uri="{FF2B5EF4-FFF2-40B4-BE49-F238E27FC236}">
                <a16:creationId xmlns:a16="http://schemas.microsoft.com/office/drawing/2014/main" id="{A6FB95E1-6DAD-A147-91DC-C0598C072D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3D13A-C0E1-4A41-BD80-89BF9A869DDA}"/>
              </a:ext>
            </a:extLst>
          </p:cNvPr>
          <p:cNvSpPr>
            <a:spLocks noGrp="1"/>
          </p:cNvSpPr>
          <p:nvPr>
            <p:ph type="sldNum" sz="quarter" idx="12"/>
          </p:nvPr>
        </p:nvSpPr>
        <p:spPr/>
        <p:txBody>
          <a:bodyPr/>
          <a:lstStyle/>
          <a:p>
            <a:fld id="{3BA9EC73-DA9C-3F47-937B-C76051C18C1C}" type="slidenum">
              <a:rPr lang="en-US" smtClean="0"/>
              <a:t>‹#›</a:t>
            </a:fld>
            <a:endParaRPr lang="en-US"/>
          </a:p>
        </p:txBody>
      </p:sp>
    </p:spTree>
    <p:extLst>
      <p:ext uri="{BB962C8B-B14F-4D97-AF65-F5344CB8AC3E}">
        <p14:creationId xmlns:p14="http://schemas.microsoft.com/office/powerpoint/2010/main" val="416841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F722-602E-1140-9E3D-16D77C9D94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2389FC-56CE-E345-BD9A-00232B6E8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62B82D-7B45-9F49-98F6-8991BEDCF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DCF8DA-35EF-314E-BBB9-99B9FFF2ED7E}"/>
              </a:ext>
            </a:extLst>
          </p:cNvPr>
          <p:cNvSpPr>
            <a:spLocks noGrp="1"/>
          </p:cNvSpPr>
          <p:nvPr>
            <p:ph type="dt" sz="half" idx="10"/>
          </p:nvPr>
        </p:nvSpPr>
        <p:spPr/>
        <p:txBody>
          <a:bodyPr/>
          <a:lstStyle/>
          <a:p>
            <a:fld id="{235E2BB9-90A0-C54C-A49B-6FB2B7777726}" type="datetimeFigureOut">
              <a:rPr lang="en-US" smtClean="0"/>
              <a:t>2/10/22</a:t>
            </a:fld>
            <a:endParaRPr lang="en-US"/>
          </a:p>
        </p:txBody>
      </p:sp>
      <p:sp>
        <p:nvSpPr>
          <p:cNvPr id="6" name="Footer Placeholder 5">
            <a:extLst>
              <a:ext uri="{FF2B5EF4-FFF2-40B4-BE49-F238E27FC236}">
                <a16:creationId xmlns:a16="http://schemas.microsoft.com/office/drawing/2014/main" id="{64C322B9-015E-444A-BFFF-4953F56CF9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6487C8-BE88-CA4F-9908-AA69AD8CC304}"/>
              </a:ext>
            </a:extLst>
          </p:cNvPr>
          <p:cNvSpPr>
            <a:spLocks noGrp="1"/>
          </p:cNvSpPr>
          <p:nvPr>
            <p:ph type="sldNum" sz="quarter" idx="12"/>
          </p:nvPr>
        </p:nvSpPr>
        <p:spPr/>
        <p:txBody>
          <a:bodyPr/>
          <a:lstStyle/>
          <a:p>
            <a:fld id="{3BA9EC73-DA9C-3F47-937B-C76051C18C1C}" type="slidenum">
              <a:rPr lang="en-US" smtClean="0"/>
              <a:t>‹#›</a:t>
            </a:fld>
            <a:endParaRPr lang="en-US"/>
          </a:p>
        </p:txBody>
      </p:sp>
    </p:spTree>
    <p:extLst>
      <p:ext uri="{BB962C8B-B14F-4D97-AF65-F5344CB8AC3E}">
        <p14:creationId xmlns:p14="http://schemas.microsoft.com/office/powerpoint/2010/main" val="319513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5D9F5B-B3CB-6E4E-8A2B-C5B9C43F95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2EB611-A8FB-8E44-B290-45B19DFDB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3F430-40AF-A543-85AD-BA478BF1D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E2BB9-90A0-C54C-A49B-6FB2B7777726}" type="datetimeFigureOut">
              <a:rPr lang="en-US" smtClean="0"/>
              <a:t>2/10/22</a:t>
            </a:fld>
            <a:endParaRPr lang="en-US"/>
          </a:p>
        </p:txBody>
      </p:sp>
      <p:sp>
        <p:nvSpPr>
          <p:cNvPr id="5" name="Footer Placeholder 4">
            <a:extLst>
              <a:ext uri="{FF2B5EF4-FFF2-40B4-BE49-F238E27FC236}">
                <a16:creationId xmlns:a16="http://schemas.microsoft.com/office/drawing/2014/main" id="{C1F045D7-B055-1543-81FA-5F61DE920F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98E353-ACC6-9940-B3A2-27A9E790F4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9EC73-DA9C-3F47-937B-C76051C18C1C}" type="slidenum">
              <a:rPr lang="en-US" smtClean="0"/>
              <a:t>‹#›</a:t>
            </a:fld>
            <a:endParaRPr lang="en-US"/>
          </a:p>
        </p:txBody>
      </p:sp>
    </p:spTree>
    <p:extLst>
      <p:ext uri="{BB962C8B-B14F-4D97-AF65-F5344CB8AC3E}">
        <p14:creationId xmlns:p14="http://schemas.microsoft.com/office/powerpoint/2010/main" val="854232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anons.sog.unc.edu/2021/12/american-rescue-plan-act-of-2021-allowable-costs-and-cost-principles-including-sample-policy-and-implementation-tool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unc.zoom.us/j/94011361206?pwd=MjIzWnlzOWxtNGtoUlNjaEV3ZWNPdz0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A62-03E9-DB4B-99AD-2433DE3FDB86}"/>
              </a:ext>
            </a:extLst>
          </p:cNvPr>
          <p:cNvSpPr>
            <a:spLocks noGrp="1"/>
          </p:cNvSpPr>
          <p:nvPr>
            <p:ph type="ctrTitle"/>
          </p:nvPr>
        </p:nvSpPr>
        <p:spPr>
          <a:xfrm>
            <a:off x="7028496" y="1797211"/>
            <a:ext cx="5003946" cy="2889114"/>
          </a:xfrm>
        </p:spPr>
        <p:txBody>
          <a:bodyPr anchor="b">
            <a:normAutofit/>
          </a:bodyPr>
          <a:lstStyle/>
          <a:p>
            <a:r>
              <a:rPr lang="en-US" sz="5000" dirty="0"/>
              <a:t>ARP/CSLFRF </a:t>
            </a:r>
            <a:br>
              <a:rPr lang="en-US" sz="5000" dirty="0"/>
            </a:br>
            <a:r>
              <a:rPr lang="en-US" sz="5000" dirty="0"/>
              <a:t>Office Hours: </a:t>
            </a:r>
            <a:br>
              <a:rPr lang="en-US" sz="5000" dirty="0"/>
            </a:br>
            <a:r>
              <a:rPr lang="en-US" sz="5000" dirty="0"/>
              <a:t>$0-$10 million LGs</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Pile of American dollar banknotes">
            <a:extLst>
              <a:ext uri="{FF2B5EF4-FFF2-40B4-BE49-F238E27FC236}">
                <a16:creationId xmlns:a16="http://schemas.microsoft.com/office/drawing/2014/main" id="{B00C13D3-DFD8-9049-8F11-365C5314A2F8}"/>
              </a:ext>
            </a:extLst>
          </p:cNvPr>
          <p:cNvPicPr>
            <a:picLocks noChangeAspect="1"/>
          </p:cNvPicPr>
          <p:nvPr/>
        </p:nvPicPr>
        <p:blipFill rotWithShape="1">
          <a:blip r:embed="rId2"/>
          <a:srcRect l="15944" r="719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6187761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6114E53-EACA-4A4F-A35E-1B56F45F0489}"/>
              </a:ext>
            </a:extLst>
          </p:cNvPr>
          <p:cNvGraphicFramePr>
            <a:graphicFrameLocks noGrp="1"/>
          </p:cNvGraphicFramePr>
          <p:nvPr>
            <p:ph idx="1"/>
            <p:extLst>
              <p:ext uri="{D42A27DB-BD31-4B8C-83A1-F6EECF244321}">
                <p14:modId xmlns:p14="http://schemas.microsoft.com/office/powerpoint/2010/main" val="2343112565"/>
              </p:ext>
            </p:extLst>
          </p:nvPr>
        </p:nvGraphicFramePr>
        <p:xfrm>
          <a:off x="2559733" y="477362"/>
          <a:ext cx="9048861" cy="2779652"/>
        </p:xfrm>
        <a:graphic>
          <a:graphicData uri="http://schemas.openxmlformats.org/drawingml/2006/table">
            <a:tbl>
              <a:tblPr firstRow="1" firstCol="1" bandRow="1">
                <a:tableStyleId>{5940675A-B579-460E-94D1-54222C63F5DA}</a:tableStyleId>
              </a:tblPr>
              <a:tblGrid>
                <a:gridCol w="794657">
                  <a:extLst>
                    <a:ext uri="{9D8B030D-6E8A-4147-A177-3AD203B41FA5}">
                      <a16:colId xmlns:a16="http://schemas.microsoft.com/office/drawing/2014/main" val="1381358143"/>
                    </a:ext>
                  </a:extLst>
                </a:gridCol>
                <a:gridCol w="3831771">
                  <a:extLst>
                    <a:ext uri="{9D8B030D-6E8A-4147-A177-3AD203B41FA5}">
                      <a16:colId xmlns:a16="http://schemas.microsoft.com/office/drawing/2014/main" val="1918520213"/>
                    </a:ext>
                  </a:extLst>
                </a:gridCol>
                <a:gridCol w="1074261">
                  <a:extLst>
                    <a:ext uri="{9D8B030D-6E8A-4147-A177-3AD203B41FA5}">
                      <a16:colId xmlns:a16="http://schemas.microsoft.com/office/drawing/2014/main" val="612179724"/>
                    </a:ext>
                  </a:extLst>
                </a:gridCol>
                <a:gridCol w="1194778">
                  <a:extLst>
                    <a:ext uri="{9D8B030D-6E8A-4147-A177-3AD203B41FA5}">
                      <a16:colId xmlns:a16="http://schemas.microsoft.com/office/drawing/2014/main" val="1134197566"/>
                    </a:ext>
                  </a:extLst>
                </a:gridCol>
                <a:gridCol w="2153394">
                  <a:extLst>
                    <a:ext uri="{9D8B030D-6E8A-4147-A177-3AD203B41FA5}">
                      <a16:colId xmlns:a16="http://schemas.microsoft.com/office/drawing/2014/main" val="3284069355"/>
                    </a:ext>
                  </a:extLst>
                </a:gridCol>
              </a:tblGrid>
              <a:tr h="805543">
                <a:tc>
                  <a:txBody>
                    <a:bodyPr/>
                    <a:lstStyle/>
                    <a:p>
                      <a:pPr marL="0" marR="0" algn="ctr">
                        <a:spcBef>
                          <a:spcPts val="0"/>
                        </a:spcBef>
                        <a:spcAft>
                          <a:spcPts val="0"/>
                        </a:spcAft>
                      </a:pPr>
                      <a:r>
                        <a:rPr lang="en-US" sz="1400" b="1" dirty="0">
                          <a:effectLst/>
                          <a:latin typeface="+mn-lt"/>
                        </a:rPr>
                        <a:t> Internal Project Code</a:t>
                      </a:r>
                      <a:endParaRPr lang="en-US" sz="1400" b="1" dirty="0">
                        <a:effectLst/>
                        <a:latin typeface="+mn-lt"/>
                        <a:ea typeface="Calibri" panose="020F0502020204030204" pitchFamily="34" charset="0"/>
                        <a:cs typeface="Times New Roman" panose="02020603050405020304" pitchFamily="18" charset="0"/>
                      </a:endParaRPr>
                    </a:p>
                  </a:txBody>
                  <a:tcPr marL="58420" marR="58420" marT="9525" marB="0"/>
                </a:tc>
                <a:tc>
                  <a:txBody>
                    <a:bodyPr/>
                    <a:lstStyle/>
                    <a:p>
                      <a:pPr marL="0" marR="0" algn="ctr">
                        <a:spcBef>
                          <a:spcPts val="0"/>
                        </a:spcBef>
                        <a:spcAft>
                          <a:spcPts val="0"/>
                        </a:spcAft>
                      </a:pPr>
                      <a:r>
                        <a:rPr lang="en-US" sz="1400" b="1" dirty="0">
                          <a:effectLst/>
                          <a:latin typeface="+mn-lt"/>
                        </a:rPr>
                        <a:t> </a:t>
                      </a:r>
                    </a:p>
                    <a:p>
                      <a:pPr marL="0" marR="0" algn="ctr">
                        <a:spcBef>
                          <a:spcPts val="0"/>
                        </a:spcBef>
                        <a:spcAft>
                          <a:spcPts val="0"/>
                        </a:spcAft>
                      </a:pPr>
                      <a:endParaRPr lang="en-US" sz="1400" b="1" dirty="0">
                        <a:effectLst/>
                        <a:latin typeface="+mn-lt"/>
                      </a:endParaRPr>
                    </a:p>
                    <a:p>
                      <a:pPr marL="0" marR="0" algn="ctr">
                        <a:spcBef>
                          <a:spcPts val="0"/>
                        </a:spcBef>
                        <a:spcAft>
                          <a:spcPts val="0"/>
                        </a:spcAft>
                      </a:pPr>
                      <a:r>
                        <a:rPr lang="en-US" sz="1400" b="1" dirty="0">
                          <a:effectLst/>
                          <a:latin typeface="+mn-lt"/>
                        </a:rPr>
                        <a:t> Project Description</a:t>
                      </a:r>
                      <a:endParaRPr lang="en-US" sz="1400" b="1" dirty="0">
                        <a:effectLst/>
                        <a:latin typeface="+mn-lt"/>
                        <a:ea typeface="Calibri" panose="020F0502020204030204" pitchFamily="34" charset="0"/>
                        <a:cs typeface="Times New Roman" panose="02020603050405020304" pitchFamily="18" charset="0"/>
                      </a:endParaRPr>
                    </a:p>
                  </a:txBody>
                  <a:tcPr marL="58420" marR="58420" marT="9525" marB="0"/>
                </a:tc>
                <a:tc>
                  <a:txBody>
                    <a:bodyPr/>
                    <a:lstStyle/>
                    <a:p>
                      <a:pPr marL="0" marR="0" algn="ctr">
                        <a:spcBef>
                          <a:spcPts val="0"/>
                        </a:spcBef>
                        <a:spcAft>
                          <a:spcPts val="0"/>
                        </a:spcAft>
                      </a:pPr>
                      <a:r>
                        <a:rPr lang="en-US" sz="1400" b="1" dirty="0">
                          <a:effectLst/>
                          <a:latin typeface="+mn-lt"/>
                        </a:rPr>
                        <a:t> </a:t>
                      </a:r>
                    </a:p>
                    <a:p>
                      <a:pPr marL="0" marR="0" algn="ctr">
                        <a:spcBef>
                          <a:spcPts val="0"/>
                        </a:spcBef>
                        <a:spcAft>
                          <a:spcPts val="0"/>
                        </a:spcAft>
                      </a:pPr>
                      <a:r>
                        <a:rPr lang="en-US" sz="1400" b="1" dirty="0">
                          <a:effectLst/>
                          <a:latin typeface="+mn-lt"/>
                        </a:rPr>
                        <a:t>Expenditure Category (EC)</a:t>
                      </a:r>
                      <a:endParaRPr lang="en-US" sz="1400" b="1" dirty="0">
                        <a:effectLst/>
                        <a:latin typeface="+mn-lt"/>
                        <a:ea typeface="Calibri" panose="020F0502020204030204" pitchFamily="34" charset="0"/>
                        <a:cs typeface="Times New Roman" panose="02020603050405020304" pitchFamily="18" charset="0"/>
                      </a:endParaRPr>
                    </a:p>
                  </a:txBody>
                  <a:tcPr marL="58420" marR="58420" marT="9525" marB="0"/>
                </a:tc>
                <a:tc>
                  <a:txBody>
                    <a:bodyPr/>
                    <a:lstStyle/>
                    <a:p>
                      <a:pPr marL="0" marR="0" algn="ctr">
                        <a:spcBef>
                          <a:spcPts val="0"/>
                        </a:spcBef>
                        <a:spcAft>
                          <a:spcPts val="0"/>
                        </a:spcAft>
                      </a:pPr>
                      <a:r>
                        <a:rPr lang="en-US" sz="1400" b="1" dirty="0">
                          <a:effectLst/>
                          <a:latin typeface="+mn-lt"/>
                        </a:rPr>
                        <a:t> </a:t>
                      </a:r>
                    </a:p>
                    <a:p>
                      <a:pPr marL="0" marR="0" algn="ctr">
                        <a:spcBef>
                          <a:spcPts val="0"/>
                        </a:spcBef>
                        <a:spcAft>
                          <a:spcPts val="0"/>
                        </a:spcAft>
                      </a:pPr>
                      <a:r>
                        <a:rPr lang="en-US" sz="1400" b="1" dirty="0">
                          <a:effectLst/>
                          <a:latin typeface="+mn-lt"/>
                        </a:rPr>
                        <a:t>Cost Object</a:t>
                      </a:r>
                      <a:endParaRPr lang="en-US" sz="14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400" b="1" dirty="0">
                          <a:effectLst/>
                          <a:latin typeface="+mn-lt"/>
                        </a:rPr>
                        <a:t> </a:t>
                      </a:r>
                    </a:p>
                    <a:p>
                      <a:pPr marL="0" marR="0" algn="ctr">
                        <a:spcBef>
                          <a:spcPts val="0"/>
                        </a:spcBef>
                        <a:spcAft>
                          <a:spcPts val="0"/>
                        </a:spcAft>
                      </a:pPr>
                      <a:r>
                        <a:rPr lang="en-US" sz="1400" b="1" dirty="0">
                          <a:effectLst/>
                          <a:latin typeface="+mn-lt"/>
                        </a:rPr>
                        <a:t>Appropriation of CSLFRF Funds</a:t>
                      </a:r>
                      <a:endParaRPr lang="en-US" sz="1400" b="1" dirty="0">
                        <a:effectLst/>
                        <a:latin typeface="+mn-lt"/>
                        <a:ea typeface="Calibri" panose="020F0502020204030204" pitchFamily="34" charset="0"/>
                        <a:cs typeface="Times New Roman" panose="02020603050405020304" pitchFamily="18" charset="0"/>
                      </a:endParaRPr>
                    </a:p>
                  </a:txBody>
                  <a:tcPr marL="58420" marR="58420" marT="9525" marB="0"/>
                </a:tc>
                <a:extLst>
                  <a:ext uri="{0D108BD9-81ED-4DB2-BD59-A6C34878D82A}">
                    <a16:rowId xmlns:a16="http://schemas.microsoft.com/office/drawing/2014/main" val="2722212867"/>
                  </a:ext>
                </a:extLst>
              </a:tr>
              <a:tr h="232647">
                <a:tc rowSpan="2">
                  <a:txBody>
                    <a:bodyPr/>
                    <a:lstStyle/>
                    <a:p>
                      <a:pPr marL="0" marR="0" algn="ctr">
                        <a:spcBef>
                          <a:spcPts val="0"/>
                        </a:spcBef>
                        <a:spcAft>
                          <a:spcPts val="0"/>
                        </a:spcAft>
                      </a:pPr>
                      <a:r>
                        <a:rPr lang="en-US" sz="1400" b="1" dirty="0">
                          <a:effectLst/>
                          <a:latin typeface="+mn-lt"/>
                        </a:rPr>
                        <a:t>0001</a:t>
                      </a:r>
                      <a:endParaRPr lang="en-US" sz="1400" b="1" dirty="0">
                        <a:effectLst/>
                        <a:latin typeface="+mn-lt"/>
                        <a:ea typeface="Calibri" panose="020F0502020204030204" pitchFamily="34" charset="0"/>
                        <a:cs typeface="Times New Roman" panose="02020603050405020304" pitchFamily="18" charset="0"/>
                      </a:endParaRPr>
                    </a:p>
                  </a:txBody>
                  <a:tcPr marL="58420" marR="58420" marT="9525" marB="0"/>
                </a:tc>
                <a:tc rowSpan="2">
                  <a:txBody>
                    <a:bodyPr/>
                    <a:lstStyle/>
                    <a:p>
                      <a:pPr marL="0" marR="0">
                        <a:spcBef>
                          <a:spcPts val="0"/>
                        </a:spcBef>
                        <a:spcAft>
                          <a:spcPts val="0"/>
                        </a:spcAft>
                      </a:pPr>
                      <a:r>
                        <a:rPr lang="en-US" sz="1400" dirty="0">
                          <a:effectLst/>
                          <a:latin typeface="+mn-lt"/>
                        </a:rPr>
                        <a:t>Law Enforcement Services for period of </a:t>
                      </a:r>
                    </a:p>
                    <a:p>
                      <a:pPr marL="0" marR="0">
                        <a:spcBef>
                          <a:spcPts val="0"/>
                        </a:spcBef>
                        <a:spcAft>
                          <a:spcPts val="0"/>
                        </a:spcAft>
                      </a:pPr>
                      <a:r>
                        <a:rPr lang="en-US" sz="1400" dirty="0">
                          <a:effectLst/>
                          <a:latin typeface="+mn-lt"/>
                        </a:rPr>
                        <a:t>July 1, 2021 through December 31, 2024</a:t>
                      </a:r>
                      <a:endParaRPr lang="en-US" sz="1400" dirty="0">
                        <a:effectLst/>
                        <a:latin typeface="+mn-lt"/>
                        <a:ea typeface="Calibri" panose="020F0502020204030204" pitchFamily="34" charset="0"/>
                        <a:cs typeface="Times New Roman" panose="02020603050405020304" pitchFamily="18" charset="0"/>
                      </a:endParaRPr>
                    </a:p>
                  </a:txBody>
                  <a:tcPr marL="58420" marR="58420" marT="9525" marB="0"/>
                </a:tc>
                <a:tc rowSpan="2">
                  <a:txBody>
                    <a:bodyPr/>
                    <a:lstStyle/>
                    <a:p>
                      <a:pPr algn="ctr"/>
                      <a:r>
                        <a:rPr lang="en-US" sz="1400" dirty="0">
                          <a:effectLst/>
                          <a:latin typeface="+mn-lt"/>
                          <a:cs typeface="Times New Roman" panose="02020603050405020304" pitchFamily="18" charset="0"/>
                        </a:rPr>
                        <a:t>6.1</a:t>
                      </a:r>
                    </a:p>
                  </a:txBody>
                  <a:tcPr marL="58420" marR="58420" marT="9525" marB="0"/>
                </a:tc>
                <a:tc>
                  <a:txBody>
                    <a:bodyPr/>
                    <a:lstStyle/>
                    <a:p>
                      <a:pPr marL="0" marR="0" algn="r">
                        <a:spcBef>
                          <a:spcPts val="0"/>
                        </a:spcBef>
                        <a:spcAft>
                          <a:spcPts val="0"/>
                        </a:spcAft>
                      </a:pPr>
                      <a:r>
                        <a:rPr lang="en-US" sz="1400" dirty="0">
                          <a:effectLst/>
                          <a:latin typeface="+mn-lt"/>
                        </a:rPr>
                        <a:t>Salaries</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l">
                        <a:spcBef>
                          <a:spcPts val="0"/>
                        </a:spcBef>
                        <a:spcAft>
                          <a:spcPts val="0"/>
                        </a:spcAft>
                      </a:pPr>
                      <a:r>
                        <a:rPr lang="en-US" sz="1400" dirty="0">
                          <a:effectLst/>
                          <a:latin typeface="+mn-lt"/>
                        </a:rPr>
                        <a:t>$500,000</a:t>
                      </a:r>
                      <a:endParaRPr lang="en-US" sz="1400" dirty="0">
                        <a:effectLst/>
                        <a:latin typeface="+mn-lt"/>
                        <a:ea typeface="Calibri" panose="020F0502020204030204" pitchFamily="34" charset="0"/>
                        <a:cs typeface="Times New Roman" panose="02020603050405020304" pitchFamily="18" charset="0"/>
                      </a:endParaRPr>
                    </a:p>
                  </a:txBody>
                  <a:tcPr marL="58420" marR="58420" marT="9525" marB="0"/>
                </a:tc>
                <a:extLst>
                  <a:ext uri="{0D108BD9-81ED-4DB2-BD59-A6C34878D82A}">
                    <a16:rowId xmlns:a16="http://schemas.microsoft.com/office/drawing/2014/main" val="3840360893"/>
                  </a:ext>
                </a:extLst>
              </a:tr>
              <a:tr h="22412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400" dirty="0">
                          <a:effectLst/>
                          <a:latin typeface="+mn-lt"/>
                        </a:rPr>
                        <a:t>Benefits</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l">
                        <a:spcBef>
                          <a:spcPts val="0"/>
                        </a:spcBef>
                        <a:spcAft>
                          <a:spcPts val="0"/>
                        </a:spcAft>
                      </a:pPr>
                      <a:r>
                        <a:rPr lang="en-US" sz="1400" dirty="0">
                          <a:effectLst/>
                          <a:latin typeface="+mn-lt"/>
                        </a:rPr>
                        <a:t>  $35,000</a:t>
                      </a:r>
                      <a:endParaRPr lang="en-US" sz="14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55545183"/>
                  </a:ext>
                </a:extLst>
              </a:tr>
              <a:tr h="210325">
                <a:tc rowSpan="2">
                  <a:txBody>
                    <a:bodyPr/>
                    <a:lstStyle/>
                    <a:p>
                      <a:pPr marL="0" marR="0" algn="ctr">
                        <a:spcBef>
                          <a:spcPts val="0"/>
                        </a:spcBef>
                        <a:spcAft>
                          <a:spcPts val="0"/>
                        </a:spcAft>
                      </a:pPr>
                      <a:r>
                        <a:rPr lang="en-US" sz="1400" b="1" dirty="0">
                          <a:effectLst/>
                          <a:latin typeface="+mn-lt"/>
                        </a:rPr>
                        <a:t>0002</a:t>
                      </a:r>
                      <a:endParaRPr lang="en-US" sz="1400" b="1" dirty="0">
                        <a:effectLst/>
                        <a:latin typeface="+mn-lt"/>
                        <a:ea typeface="Calibri" panose="020F0502020204030204" pitchFamily="34" charset="0"/>
                        <a:cs typeface="Times New Roman" panose="02020603050405020304" pitchFamily="18" charset="0"/>
                      </a:endParaRPr>
                    </a:p>
                  </a:txBody>
                  <a:tcPr marL="58420" marR="58420" marT="9525" marB="0"/>
                </a:tc>
                <a:tc rowSpan="2">
                  <a:txBody>
                    <a:bodyPr/>
                    <a:lstStyle/>
                    <a:p>
                      <a:pPr marL="0" marR="0">
                        <a:spcBef>
                          <a:spcPts val="0"/>
                        </a:spcBef>
                        <a:spcAft>
                          <a:spcPts val="0"/>
                        </a:spcAft>
                      </a:pPr>
                      <a:r>
                        <a:rPr lang="en-US" sz="1400" dirty="0">
                          <a:effectLst/>
                          <a:latin typeface="+mn-lt"/>
                        </a:rPr>
                        <a:t>Parks and Recreation Services for period of </a:t>
                      </a:r>
                    </a:p>
                    <a:p>
                      <a:pPr marL="0" marR="0">
                        <a:spcBef>
                          <a:spcPts val="0"/>
                        </a:spcBef>
                        <a:spcAft>
                          <a:spcPts val="0"/>
                        </a:spcAft>
                      </a:pPr>
                      <a:r>
                        <a:rPr lang="en-US" sz="1400" dirty="0">
                          <a:effectLst/>
                          <a:latin typeface="+mn-lt"/>
                        </a:rPr>
                        <a:t>July 1, 2021 through December 31, 2024</a:t>
                      </a:r>
                      <a:endParaRPr lang="en-US" sz="1400" dirty="0">
                        <a:effectLst/>
                        <a:latin typeface="+mn-lt"/>
                        <a:ea typeface="Calibri" panose="020F0502020204030204" pitchFamily="34" charset="0"/>
                        <a:cs typeface="Times New Roman" panose="02020603050405020304" pitchFamily="18" charset="0"/>
                      </a:endParaRPr>
                    </a:p>
                  </a:txBody>
                  <a:tcPr marL="58420" marR="58420" marT="9525" marB="0"/>
                </a:tc>
                <a:tc rowSpan="2">
                  <a:txBody>
                    <a:bodyPr/>
                    <a:lstStyle/>
                    <a:p>
                      <a:pPr algn="ctr"/>
                      <a:r>
                        <a:rPr lang="en-US" sz="1400" dirty="0">
                          <a:effectLst/>
                          <a:latin typeface="+mn-lt"/>
                          <a:cs typeface="Times New Roman" panose="02020603050405020304" pitchFamily="18" charset="0"/>
                        </a:rPr>
                        <a:t>6.1</a:t>
                      </a:r>
                    </a:p>
                  </a:txBody>
                  <a:tcPr marL="58420" marR="58420" marT="9525" marB="0"/>
                </a:tc>
                <a:tc>
                  <a:txBody>
                    <a:bodyPr/>
                    <a:lstStyle/>
                    <a:p>
                      <a:pPr marL="0" marR="0" algn="r">
                        <a:spcBef>
                          <a:spcPts val="0"/>
                        </a:spcBef>
                        <a:spcAft>
                          <a:spcPts val="0"/>
                        </a:spcAft>
                      </a:pPr>
                      <a:r>
                        <a:rPr lang="en-US" sz="1400" dirty="0">
                          <a:effectLst/>
                          <a:latin typeface="+mn-lt"/>
                        </a:rPr>
                        <a:t>Salaries</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l">
                        <a:spcBef>
                          <a:spcPts val="0"/>
                        </a:spcBef>
                        <a:spcAft>
                          <a:spcPts val="0"/>
                        </a:spcAft>
                      </a:pPr>
                      <a:r>
                        <a:rPr lang="en-US" sz="1400" dirty="0">
                          <a:effectLst/>
                          <a:latin typeface="+mn-lt"/>
                        </a:rPr>
                        <a:t>$200,000</a:t>
                      </a:r>
                      <a:endParaRPr lang="en-US" sz="1400" dirty="0">
                        <a:effectLst/>
                        <a:latin typeface="+mn-lt"/>
                        <a:ea typeface="Calibri" panose="020F0502020204030204" pitchFamily="34" charset="0"/>
                        <a:cs typeface="Times New Roman" panose="02020603050405020304" pitchFamily="18" charset="0"/>
                      </a:endParaRPr>
                    </a:p>
                  </a:txBody>
                  <a:tcPr marL="58420" marR="58420" marT="9525" marB="0"/>
                </a:tc>
                <a:extLst>
                  <a:ext uri="{0D108BD9-81ED-4DB2-BD59-A6C34878D82A}">
                    <a16:rowId xmlns:a16="http://schemas.microsoft.com/office/drawing/2014/main" val="1886671474"/>
                  </a:ext>
                </a:extLst>
              </a:tr>
              <a:tr h="23598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400" dirty="0">
                          <a:effectLst/>
                          <a:latin typeface="+mn-lt"/>
                        </a:rPr>
                        <a:t>Benefits</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l">
                        <a:spcBef>
                          <a:spcPts val="0"/>
                        </a:spcBef>
                        <a:spcAft>
                          <a:spcPts val="0"/>
                        </a:spcAft>
                      </a:pPr>
                      <a:r>
                        <a:rPr lang="en-US" sz="1400" dirty="0">
                          <a:effectLst/>
                          <a:latin typeface="+mn-lt"/>
                        </a:rPr>
                        <a:t>  $14,000</a:t>
                      </a:r>
                      <a:endParaRPr lang="en-US" sz="14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53412112"/>
                  </a:ext>
                </a:extLst>
              </a:tr>
              <a:tr h="273090">
                <a:tc rowSpan="2">
                  <a:txBody>
                    <a:bodyPr/>
                    <a:lstStyle/>
                    <a:p>
                      <a:pPr marL="0" marR="0" algn="ctr">
                        <a:spcBef>
                          <a:spcPts val="0"/>
                        </a:spcBef>
                        <a:spcAft>
                          <a:spcPts val="0"/>
                        </a:spcAft>
                      </a:pPr>
                      <a:r>
                        <a:rPr lang="en-US" sz="1400" b="1" dirty="0">
                          <a:effectLst/>
                          <a:latin typeface="+mn-lt"/>
                        </a:rPr>
                        <a:t>0003</a:t>
                      </a:r>
                      <a:endParaRPr lang="en-US" sz="1400" b="1" dirty="0">
                        <a:effectLst/>
                        <a:latin typeface="+mn-lt"/>
                        <a:ea typeface="Calibri" panose="020F0502020204030204" pitchFamily="34" charset="0"/>
                        <a:cs typeface="Times New Roman" panose="02020603050405020304" pitchFamily="18" charset="0"/>
                      </a:endParaRPr>
                    </a:p>
                  </a:txBody>
                  <a:tcPr marL="58420" marR="58420" marT="9525" marB="0"/>
                </a:tc>
                <a:tc rowSpan="2">
                  <a:txBody>
                    <a:bodyPr/>
                    <a:lstStyle/>
                    <a:p>
                      <a:pPr marL="0" marR="0">
                        <a:spcBef>
                          <a:spcPts val="0"/>
                        </a:spcBef>
                        <a:spcAft>
                          <a:spcPts val="0"/>
                        </a:spcAft>
                      </a:pPr>
                      <a:r>
                        <a:rPr lang="en-US" sz="1400" dirty="0">
                          <a:effectLst/>
                          <a:latin typeface="+mn-lt"/>
                        </a:rPr>
                        <a:t>General Administration Services for period of </a:t>
                      </a:r>
                    </a:p>
                    <a:p>
                      <a:pPr marL="0" marR="0">
                        <a:spcBef>
                          <a:spcPts val="0"/>
                        </a:spcBef>
                        <a:spcAft>
                          <a:spcPts val="0"/>
                        </a:spcAft>
                      </a:pPr>
                      <a:r>
                        <a:rPr lang="en-US" sz="1400" dirty="0">
                          <a:effectLst/>
                          <a:latin typeface="+mn-lt"/>
                        </a:rPr>
                        <a:t>July 1, 2021 through December 31, 2024</a:t>
                      </a:r>
                      <a:endParaRPr lang="en-US" sz="1400" dirty="0">
                        <a:effectLst/>
                        <a:latin typeface="+mn-lt"/>
                        <a:ea typeface="Calibri" panose="020F0502020204030204" pitchFamily="34" charset="0"/>
                        <a:cs typeface="Times New Roman" panose="02020603050405020304" pitchFamily="18" charset="0"/>
                      </a:endParaRPr>
                    </a:p>
                  </a:txBody>
                  <a:tcPr marL="58420" marR="58420" marT="9525" marB="0"/>
                </a:tc>
                <a:tc rowSpan="2">
                  <a:txBody>
                    <a:bodyPr/>
                    <a:lstStyle/>
                    <a:p>
                      <a:pPr algn="ctr"/>
                      <a:r>
                        <a:rPr lang="en-US" sz="1400" dirty="0">
                          <a:effectLst/>
                          <a:latin typeface="+mn-lt"/>
                          <a:cs typeface="Times New Roman" panose="02020603050405020304" pitchFamily="18" charset="0"/>
                        </a:rPr>
                        <a:t>6.1</a:t>
                      </a:r>
                    </a:p>
                  </a:txBody>
                  <a:tcPr marL="58420" marR="58420" marT="9525" marB="0"/>
                </a:tc>
                <a:tc>
                  <a:txBody>
                    <a:bodyPr/>
                    <a:lstStyle/>
                    <a:p>
                      <a:pPr marL="0" marR="0" algn="r">
                        <a:spcBef>
                          <a:spcPts val="0"/>
                        </a:spcBef>
                        <a:spcAft>
                          <a:spcPts val="0"/>
                        </a:spcAft>
                      </a:pPr>
                      <a:r>
                        <a:rPr lang="en-US" sz="1400" dirty="0">
                          <a:effectLst/>
                          <a:latin typeface="+mn-lt"/>
                        </a:rPr>
                        <a:t>Salaries</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l">
                        <a:spcBef>
                          <a:spcPts val="0"/>
                        </a:spcBef>
                        <a:spcAft>
                          <a:spcPts val="0"/>
                        </a:spcAft>
                      </a:pPr>
                      <a:r>
                        <a:rPr lang="en-US" sz="1400" dirty="0">
                          <a:effectLst/>
                          <a:latin typeface="+mn-lt"/>
                        </a:rPr>
                        <a:t>$320,000</a:t>
                      </a:r>
                      <a:endParaRPr lang="en-US" sz="1400" dirty="0">
                        <a:effectLst/>
                        <a:latin typeface="+mn-lt"/>
                        <a:ea typeface="Calibri" panose="020F0502020204030204" pitchFamily="34" charset="0"/>
                        <a:cs typeface="Times New Roman" panose="02020603050405020304" pitchFamily="18" charset="0"/>
                      </a:endParaRPr>
                    </a:p>
                  </a:txBody>
                  <a:tcPr marL="58420" marR="58420" marT="9525" marB="0"/>
                </a:tc>
                <a:extLst>
                  <a:ext uri="{0D108BD9-81ED-4DB2-BD59-A6C34878D82A}">
                    <a16:rowId xmlns:a16="http://schemas.microsoft.com/office/drawing/2014/main" val="1767185"/>
                  </a:ext>
                </a:extLst>
              </a:tr>
              <a:tr h="2368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r">
                        <a:spcBef>
                          <a:spcPts val="0"/>
                        </a:spcBef>
                        <a:spcAft>
                          <a:spcPts val="0"/>
                        </a:spcAft>
                      </a:pPr>
                      <a:r>
                        <a:rPr lang="en-US" sz="1400" dirty="0">
                          <a:effectLst/>
                          <a:latin typeface="+mn-lt"/>
                        </a:rPr>
                        <a:t>Benefits</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l">
                        <a:spcBef>
                          <a:spcPts val="0"/>
                        </a:spcBef>
                        <a:spcAft>
                          <a:spcPts val="0"/>
                        </a:spcAft>
                      </a:pPr>
                      <a:r>
                        <a:rPr lang="en-US" sz="1400" dirty="0">
                          <a:effectLst/>
                          <a:latin typeface="+mn-lt"/>
                        </a:rPr>
                        <a:t>$21,700</a:t>
                      </a:r>
                      <a:endParaRPr lang="en-US" sz="1400" dirty="0">
                        <a:effectLst/>
                        <a:latin typeface="+mn-lt"/>
                        <a:ea typeface="Calibri" panose="020F0502020204030204" pitchFamily="34" charset="0"/>
                        <a:cs typeface="Times New Roman" panose="02020603050405020304" pitchFamily="18" charset="0"/>
                      </a:endParaRPr>
                    </a:p>
                  </a:txBody>
                  <a:tcPr marL="58420" marR="58420" marT="9525" marB="0"/>
                </a:tc>
                <a:extLst>
                  <a:ext uri="{0D108BD9-81ED-4DB2-BD59-A6C34878D82A}">
                    <a16:rowId xmlns:a16="http://schemas.microsoft.com/office/drawing/2014/main" val="69741510"/>
                  </a:ext>
                </a:extLst>
              </a:tr>
              <a:tr h="245544">
                <a:tc>
                  <a:txBody>
                    <a:bodyPr/>
                    <a:lstStyle/>
                    <a:p>
                      <a:pPr marL="0" marR="0">
                        <a:spcBef>
                          <a:spcPts val="0"/>
                        </a:spcBef>
                        <a:spcAft>
                          <a:spcPts val="0"/>
                        </a:spcAft>
                      </a:pPr>
                      <a:r>
                        <a:rPr lang="en-US" sz="1400">
                          <a:effectLst/>
                          <a:latin typeface="+mn-lt"/>
                        </a:rPr>
                        <a:t> </a:t>
                      </a:r>
                      <a:endParaRPr lang="en-US" sz="1400">
                        <a:effectLst/>
                        <a:latin typeface="+mn-lt"/>
                        <a:ea typeface="Calibri" panose="020F0502020204030204" pitchFamily="34" charset="0"/>
                        <a:cs typeface="Times New Roman" panose="02020603050405020304" pitchFamily="18" charset="0"/>
                      </a:endParaRPr>
                    </a:p>
                  </a:txBody>
                  <a:tcPr marL="58420" marR="58420" marT="9525" marB="0"/>
                </a:tc>
                <a:tc>
                  <a:txBody>
                    <a:bodyPr/>
                    <a:lstStyle/>
                    <a:p>
                      <a:pPr marL="0" marR="0">
                        <a:spcBef>
                          <a:spcPts val="0"/>
                        </a:spcBef>
                        <a:spcAft>
                          <a:spcPts val="0"/>
                        </a:spcAft>
                      </a:pPr>
                      <a:r>
                        <a:rPr lang="en-US" sz="1400">
                          <a:effectLst/>
                          <a:latin typeface="+mn-lt"/>
                        </a:rPr>
                        <a:t>Unassigned</a:t>
                      </a:r>
                      <a:endParaRPr lang="en-US" sz="1400">
                        <a:effectLst/>
                        <a:latin typeface="+mn-lt"/>
                        <a:ea typeface="Calibri" panose="020F0502020204030204" pitchFamily="34" charset="0"/>
                        <a:cs typeface="Times New Roman" panose="02020603050405020304" pitchFamily="18" charset="0"/>
                      </a:endParaRPr>
                    </a:p>
                  </a:txBody>
                  <a:tcPr marL="58420" marR="58420" marT="9525" marB="0"/>
                </a:tc>
                <a:tc>
                  <a:txBody>
                    <a:bodyPr/>
                    <a:lstStyle/>
                    <a:p>
                      <a:pPr marL="0" marR="0">
                        <a:spcBef>
                          <a:spcPts val="0"/>
                        </a:spcBef>
                        <a:spcAft>
                          <a:spcPts val="0"/>
                        </a:spcAft>
                      </a:pPr>
                      <a:r>
                        <a:rPr lang="en-US" sz="1400">
                          <a:effectLst/>
                          <a:latin typeface="+mn-lt"/>
                        </a:rPr>
                        <a:t> </a:t>
                      </a:r>
                      <a:endParaRPr lang="en-US" sz="1400">
                        <a:effectLst/>
                        <a:latin typeface="+mn-lt"/>
                        <a:ea typeface="Calibri" panose="020F0502020204030204" pitchFamily="34" charset="0"/>
                        <a:cs typeface="Times New Roman" panose="02020603050405020304" pitchFamily="18" charset="0"/>
                      </a:endParaRPr>
                    </a:p>
                  </a:txBody>
                  <a:tcPr marL="58420" marR="58420" marT="9525" marB="0"/>
                </a:tc>
                <a:tc>
                  <a:txBody>
                    <a:bodyPr/>
                    <a:lstStyle/>
                    <a:p>
                      <a:pPr marL="0" marR="0">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dirty="0">
                          <a:effectLst/>
                          <a:latin typeface="+mn-lt"/>
                        </a:rPr>
                        <a:t>$909,300</a:t>
                      </a:r>
                    </a:p>
                  </a:txBody>
                  <a:tcPr marL="58420" marR="58420" marT="9525" marB="0"/>
                </a:tc>
                <a:extLst>
                  <a:ext uri="{0D108BD9-81ED-4DB2-BD59-A6C34878D82A}">
                    <a16:rowId xmlns:a16="http://schemas.microsoft.com/office/drawing/2014/main" val="3411710328"/>
                  </a:ext>
                </a:extLst>
              </a:tr>
              <a:tr h="245544">
                <a:tc>
                  <a:txBody>
                    <a:bodyPr/>
                    <a:lstStyle/>
                    <a:p>
                      <a:pPr marL="0" marR="0">
                        <a:spcBef>
                          <a:spcPts val="0"/>
                        </a:spcBef>
                        <a:spcAft>
                          <a:spcPts val="0"/>
                        </a:spcAft>
                      </a:pPr>
                      <a:r>
                        <a:rPr lang="en-US" sz="1400">
                          <a:effectLst/>
                          <a:latin typeface="+mn-lt"/>
                        </a:rPr>
                        <a:t> </a:t>
                      </a:r>
                      <a:endParaRPr lang="en-US" sz="1400">
                        <a:effectLst/>
                        <a:latin typeface="+mn-lt"/>
                        <a:ea typeface="Calibri" panose="020F0502020204030204" pitchFamily="34" charset="0"/>
                        <a:cs typeface="Times New Roman" panose="02020603050405020304" pitchFamily="18" charset="0"/>
                      </a:endParaRPr>
                    </a:p>
                  </a:txBody>
                  <a:tcPr marL="58420" marR="58420" marT="9525" marB="0"/>
                </a:tc>
                <a:tc>
                  <a:txBody>
                    <a:bodyPr/>
                    <a:lstStyle/>
                    <a:p>
                      <a:pPr marL="0" marR="0" algn="r">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58420" marR="58420" marT="9525" marB="0"/>
                </a:tc>
                <a:tc>
                  <a:txBody>
                    <a:bodyPr/>
                    <a:lstStyle/>
                    <a:p>
                      <a:pPr marL="0" marR="0">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58420" marR="58420" marT="9525" marB="0"/>
                </a:tc>
                <a:tc>
                  <a:txBody>
                    <a:bodyPr/>
                    <a:lstStyle/>
                    <a:p>
                      <a:pPr marL="0" marR="0">
                        <a:spcBef>
                          <a:spcPts val="0"/>
                        </a:spcBef>
                        <a:spcAft>
                          <a:spcPts val="0"/>
                        </a:spcAft>
                      </a:pPr>
                      <a:r>
                        <a:rPr lang="en-US" sz="1400">
                          <a:effectLst/>
                          <a:latin typeface="+mn-lt"/>
                        </a:rPr>
                        <a:t> </a:t>
                      </a:r>
                      <a:endParaRPr lang="en-US" sz="14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dirty="0">
                          <a:effectLst/>
                          <a:latin typeface="+mn-lt"/>
                        </a:rPr>
                        <a:t>$2,000,000</a:t>
                      </a:r>
                      <a:endParaRPr lang="en-US" sz="1400" dirty="0">
                        <a:effectLst/>
                        <a:latin typeface="+mn-lt"/>
                        <a:ea typeface="Calibri" panose="020F0502020204030204" pitchFamily="34" charset="0"/>
                        <a:cs typeface="Times New Roman" panose="02020603050405020304" pitchFamily="18" charset="0"/>
                      </a:endParaRPr>
                    </a:p>
                  </a:txBody>
                  <a:tcPr marL="58420" marR="58420" marT="9525" marB="0"/>
                </a:tc>
                <a:extLst>
                  <a:ext uri="{0D108BD9-81ED-4DB2-BD59-A6C34878D82A}">
                    <a16:rowId xmlns:a16="http://schemas.microsoft.com/office/drawing/2014/main" val="43075097"/>
                  </a:ext>
                </a:extLst>
              </a:tr>
            </a:tbl>
          </a:graphicData>
        </a:graphic>
      </p:graphicFrame>
      <p:sp>
        <p:nvSpPr>
          <p:cNvPr id="7" name="Rectangle 2">
            <a:extLst>
              <a:ext uri="{FF2B5EF4-FFF2-40B4-BE49-F238E27FC236}">
                <a16:creationId xmlns:a16="http://schemas.microsoft.com/office/drawing/2014/main" id="{D3BB9F2B-4174-0F47-8A25-F87DA5225965}"/>
              </a:ext>
            </a:extLst>
          </p:cNvPr>
          <p:cNvSpPr>
            <a:spLocks noChangeArrowheads="1"/>
          </p:cNvSpPr>
          <p:nvPr/>
        </p:nvSpPr>
        <p:spPr bwMode="auto">
          <a:xfrm>
            <a:off x="2000287" y="116205"/>
            <a:ext cx="92692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following amounts are appropriated for the project and authorized for expenditure:</a:t>
            </a:r>
            <a:endParaRPr kumimoji="0" lang="en-US" altLang="en-US" sz="1400" b="0" i="0" u="none" strike="noStrike" cap="none" normalizeH="0" baseline="0" dirty="0">
              <a:ln>
                <a:noFill/>
              </a:ln>
              <a:solidFill>
                <a:schemeClr val="tx1"/>
              </a:solidFill>
              <a:effectLst/>
            </a:endParaRPr>
          </a:p>
        </p:txBody>
      </p:sp>
      <p:sp>
        <p:nvSpPr>
          <p:cNvPr id="8" name="TextBox 7">
            <a:extLst>
              <a:ext uri="{FF2B5EF4-FFF2-40B4-BE49-F238E27FC236}">
                <a16:creationId xmlns:a16="http://schemas.microsoft.com/office/drawing/2014/main" id="{DE52596F-2945-EF41-B9C8-23B3C25A1DE2}"/>
              </a:ext>
            </a:extLst>
          </p:cNvPr>
          <p:cNvSpPr txBox="1"/>
          <p:nvPr/>
        </p:nvSpPr>
        <p:spPr>
          <a:xfrm>
            <a:off x="2133600" y="3257014"/>
            <a:ext cx="9361516" cy="3600986"/>
          </a:xfrm>
          <a:prstGeom prst="rect">
            <a:avLst/>
          </a:prstGeom>
          <a:noFill/>
        </p:spPr>
        <p:txBody>
          <a:bodyPr wrap="square" rtlCol="0">
            <a:spAutoFit/>
          </a:bodyPr>
          <a:lstStyle/>
          <a:p>
            <a:r>
              <a:rPr lang="en-US" sz="1400" b="1" dirty="0"/>
              <a:t>Section 3:</a:t>
            </a:r>
            <a:r>
              <a:rPr lang="en-US" sz="1400" dirty="0"/>
              <a:t> The following revenues are anticipated to be available to complete the project:</a:t>
            </a:r>
          </a:p>
          <a:p>
            <a:pPr lvl="1"/>
            <a:r>
              <a:rPr lang="en-US" sz="1400" b="1" dirty="0"/>
              <a:t>CSLFRF Funds:</a:t>
            </a:r>
            <a:r>
              <a:rPr lang="en-US" sz="1400" dirty="0"/>
              <a:t>		$2,000,000</a:t>
            </a:r>
          </a:p>
          <a:p>
            <a:pPr lvl="1"/>
            <a:r>
              <a:rPr lang="en-US" sz="1400" b="1" dirty="0"/>
              <a:t>General Fund Transfer:</a:t>
            </a:r>
            <a:r>
              <a:rPr lang="en-US" sz="1400" dirty="0"/>
              <a:t>	$0</a:t>
            </a:r>
          </a:p>
          <a:p>
            <a:pPr lvl="1"/>
            <a:r>
              <a:rPr lang="en-US" sz="1400" b="1" dirty="0"/>
              <a:t>Total:	</a:t>
            </a:r>
            <a:r>
              <a:rPr lang="en-US" sz="1400" dirty="0"/>
              <a:t>		</a:t>
            </a:r>
            <a:r>
              <a:rPr lang="en-US" sz="1400" b="1" dirty="0"/>
              <a:t>$2,000,000</a:t>
            </a:r>
            <a:endParaRPr lang="en-US" sz="1400" dirty="0"/>
          </a:p>
          <a:p>
            <a:r>
              <a:rPr lang="en-US" sz="800" b="1" dirty="0"/>
              <a:t> </a:t>
            </a:r>
            <a:endParaRPr lang="en-US" sz="800" dirty="0"/>
          </a:p>
          <a:p>
            <a:r>
              <a:rPr lang="en-US" sz="1400" b="1" dirty="0"/>
              <a:t>Section 4: </a:t>
            </a:r>
            <a:r>
              <a:rPr lang="en-US" sz="1400" dirty="0"/>
              <a:t>The Finance Officer is hereby directed to maintain sufficient specific detailed accounting records to satisfy the requirements of the grantor agency and the grant agreements, including payroll documentation and effort certifications, in accordance with 2 CFR 200.430 &amp; 2 CFR 200.431.</a:t>
            </a:r>
          </a:p>
          <a:p>
            <a:r>
              <a:rPr lang="en-US" sz="1200" b="1" dirty="0"/>
              <a:t> </a:t>
            </a:r>
            <a:endParaRPr lang="en-US" sz="1200" dirty="0"/>
          </a:p>
          <a:p>
            <a:r>
              <a:rPr lang="en-US" sz="1400" b="1" dirty="0"/>
              <a:t>Section 5: </a:t>
            </a:r>
            <a:r>
              <a:rPr lang="en-US" sz="1400" dirty="0"/>
              <a:t>The Finance Officer is hereby directed to report the financial status of the project to the governing board on a quarterly basis.</a:t>
            </a:r>
          </a:p>
          <a:p>
            <a:r>
              <a:rPr lang="en-US" sz="1200" b="1" dirty="0"/>
              <a:t> </a:t>
            </a:r>
            <a:endParaRPr lang="en-US" sz="1200" dirty="0"/>
          </a:p>
          <a:p>
            <a:r>
              <a:rPr lang="en-US" sz="1400" b="1" dirty="0"/>
              <a:t>Section 6:</a:t>
            </a:r>
            <a:r>
              <a:rPr lang="en-US" sz="1400" dirty="0"/>
              <a:t> Copies of this grant project ordinance shall be furnished to the Budget Officer, the Finance Officer and to the Clerk to Town Council.</a:t>
            </a:r>
          </a:p>
          <a:p>
            <a:r>
              <a:rPr lang="en-US" sz="1400" b="1" dirty="0"/>
              <a:t> </a:t>
            </a:r>
            <a:endParaRPr lang="en-US" sz="1400" dirty="0"/>
          </a:p>
          <a:p>
            <a:r>
              <a:rPr lang="en-US" sz="1400" b="1" dirty="0"/>
              <a:t>Section 7: </a:t>
            </a:r>
            <a:r>
              <a:rPr lang="en-US" sz="1400" dirty="0"/>
              <a:t>This grant project ordinance expires on December 31, 2026, or when all the CSLFRF funds have been obligated and expended by the Town, whichever occurs sooner.</a:t>
            </a:r>
          </a:p>
        </p:txBody>
      </p:sp>
      <p:sp>
        <p:nvSpPr>
          <p:cNvPr id="2" name="Pentagon 1">
            <a:extLst>
              <a:ext uri="{FF2B5EF4-FFF2-40B4-BE49-F238E27FC236}">
                <a16:creationId xmlns:a16="http://schemas.microsoft.com/office/drawing/2014/main" id="{C0620606-8B90-5047-9EFF-24BE47DDC2F4}"/>
              </a:ext>
            </a:extLst>
          </p:cNvPr>
          <p:cNvSpPr/>
          <p:nvPr/>
        </p:nvSpPr>
        <p:spPr>
          <a:xfrm rot="401665">
            <a:off x="1" y="325096"/>
            <a:ext cx="3020602" cy="2015203"/>
          </a:xfrm>
          <a:prstGeom prst="homePlate">
            <a:avLst/>
          </a:prstGeom>
          <a:ln>
            <a:no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lumMod val="65000"/>
                    <a:lumOff val="35000"/>
                  </a:schemeClr>
                </a:solidFill>
              </a:rPr>
              <a:t>Even if supplanting, must still track as “projects ” Salaries/ benefits are cost items within government services project</a:t>
            </a:r>
          </a:p>
        </p:txBody>
      </p:sp>
      <p:sp>
        <p:nvSpPr>
          <p:cNvPr id="10" name="Pentagon 9">
            <a:extLst>
              <a:ext uri="{FF2B5EF4-FFF2-40B4-BE49-F238E27FC236}">
                <a16:creationId xmlns:a16="http://schemas.microsoft.com/office/drawing/2014/main" id="{B1DA9776-378A-4041-B467-FF8BBA2FB880}"/>
              </a:ext>
            </a:extLst>
          </p:cNvPr>
          <p:cNvSpPr/>
          <p:nvPr/>
        </p:nvSpPr>
        <p:spPr>
          <a:xfrm rot="20687188">
            <a:off x="139324" y="2425857"/>
            <a:ext cx="3020601" cy="1465248"/>
          </a:xfrm>
          <a:prstGeom prst="homePlate">
            <a:avLst/>
          </a:prstGeom>
          <a:ln>
            <a:no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lumMod val="65000"/>
                    <a:lumOff val="35000"/>
                  </a:schemeClr>
                </a:solidFill>
              </a:rPr>
              <a:t>Can reimburse back to 3/3/2021, but must be able to meet effort certification </a:t>
            </a:r>
            <a:r>
              <a:rPr lang="en-US" dirty="0" err="1">
                <a:solidFill>
                  <a:schemeClr val="tx1">
                    <a:lumMod val="65000"/>
                    <a:lumOff val="35000"/>
                  </a:schemeClr>
                </a:solidFill>
              </a:rPr>
              <a:t>req’ts</a:t>
            </a:r>
            <a:r>
              <a:rPr lang="en-US" dirty="0">
                <a:solidFill>
                  <a:schemeClr val="tx1">
                    <a:lumMod val="65000"/>
                    <a:lumOff val="35000"/>
                  </a:schemeClr>
                </a:solidFill>
              </a:rPr>
              <a:t> </a:t>
            </a:r>
          </a:p>
        </p:txBody>
      </p:sp>
      <p:sp>
        <p:nvSpPr>
          <p:cNvPr id="4" name="Pentagon 3">
            <a:extLst>
              <a:ext uri="{FF2B5EF4-FFF2-40B4-BE49-F238E27FC236}">
                <a16:creationId xmlns:a16="http://schemas.microsoft.com/office/drawing/2014/main" id="{4578321E-7CC2-234B-91A4-C5F4FF529610}"/>
              </a:ext>
            </a:extLst>
          </p:cNvPr>
          <p:cNvSpPr/>
          <p:nvPr/>
        </p:nvSpPr>
        <p:spPr>
          <a:xfrm rot="153113" flipH="1">
            <a:off x="6396132" y="1733337"/>
            <a:ext cx="2860883" cy="1867649"/>
          </a:xfrm>
          <a:prstGeom prst="homePlate">
            <a:avLst/>
          </a:prstGeom>
          <a:ln>
            <a:no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lumMod val="65000"/>
                    <a:lumOff val="35000"/>
                  </a:schemeClr>
                </a:solidFill>
              </a:rPr>
              <a:t>Safest approach is to stop with salary/benefit supplanting by December 31, 2024</a:t>
            </a:r>
          </a:p>
        </p:txBody>
      </p:sp>
    </p:spTree>
    <p:extLst>
      <p:ext uri="{BB962C8B-B14F-4D97-AF65-F5344CB8AC3E}">
        <p14:creationId xmlns:p14="http://schemas.microsoft.com/office/powerpoint/2010/main" val="29580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5561-E6B6-3647-AAC6-72E23C6A4398}"/>
              </a:ext>
            </a:extLst>
          </p:cNvPr>
          <p:cNvSpPr>
            <a:spLocks noGrp="1"/>
          </p:cNvSpPr>
          <p:nvPr>
            <p:ph type="title"/>
          </p:nvPr>
        </p:nvSpPr>
        <p:spPr>
          <a:xfrm>
            <a:off x="838200" y="0"/>
            <a:ext cx="10515600" cy="1325563"/>
          </a:xfrm>
        </p:spPr>
        <p:txBody>
          <a:bodyPr/>
          <a:lstStyle/>
          <a:p>
            <a:pPr algn="ctr"/>
            <a:r>
              <a:rPr lang="en-US" dirty="0"/>
              <a:t>Allowable Costs / Cost Principles Policy</a:t>
            </a:r>
          </a:p>
        </p:txBody>
      </p:sp>
      <p:sp>
        <p:nvSpPr>
          <p:cNvPr id="4" name="Rectangle 3">
            <a:extLst>
              <a:ext uri="{FF2B5EF4-FFF2-40B4-BE49-F238E27FC236}">
                <a16:creationId xmlns:a16="http://schemas.microsoft.com/office/drawing/2014/main" id="{F015F04D-1F2B-B143-BFF0-78231BE7531A}"/>
              </a:ext>
            </a:extLst>
          </p:cNvPr>
          <p:cNvSpPr/>
          <p:nvPr/>
        </p:nvSpPr>
        <p:spPr>
          <a:xfrm>
            <a:off x="611029" y="1138425"/>
            <a:ext cx="10969943" cy="1224136"/>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Internal controls to ensure all cost items are allowable, reasonable, allocable, consistently treated, and properly documented.</a:t>
            </a:r>
          </a:p>
        </p:txBody>
      </p:sp>
      <p:sp>
        <p:nvSpPr>
          <p:cNvPr id="5" name="Rectangle 4">
            <a:extLst>
              <a:ext uri="{FF2B5EF4-FFF2-40B4-BE49-F238E27FC236}">
                <a16:creationId xmlns:a16="http://schemas.microsoft.com/office/drawing/2014/main" id="{D83523EE-F62E-314B-BB83-272BB5B427CD}"/>
              </a:ext>
            </a:extLst>
          </p:cNvPr>
          <p:cNvSpPr/>
          <p:nvPr/>
        </p:nvSpPr>
        <p:spPr>
          <a:xfrm>
            <a:off x="611028" y="2558705"/>
            <a:ext cx="5040560" cy="2814512"/>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Typical cost items are compensation and fringe benefits, materials and supplies, equipment and other capital, consultants/professional services, audits, communications, insurance, maintenance and repair, and rental costs.</a:t>
            </a:r>
          </a:p>
          <a:p>
            <a:pPr algn="ctr"/>
            <a:endParaRPr lang="en-US" dirty="0"/>
          </a:p>
          <a:p>
            <a:pPr algn="ctr"/>
            <a:endParaRPr lang="en-US" dirty="0"/>
          </a:p>
        </p:txBody>
      </p:sp>
      <p:sp>
        <p:nvSpPr>
          <p:cNvPr id="6" name="Content Placeholder 5">
            <a:extLst>
              <a:ext uri="{FF2B5EF4-FFF2-40B4-BE49-F238E27FC236}">
                <a16:creationId xmlns:a16="http://schemas.microsoft.com/office/drawing/2014/main" id="{17CE08DA-7FA7-7644-9294-D700FCD9A68F}"/>
              </a:ext>
            </a:extLst>
          </p:cNvPr>
          <p:cNvSpPr>
            <a:spLocks noGrp="1"/>
          </p:cNvSpPr>
          <p:nvPr>
            <p:ph idx="1"/>
          </p:nvPr>
        </p:nvSpPr>
        <p:spPr>
          <a:xfrm>
            <a:off x="5737176" y="2558705"/>
            <a:ext cx="5616624" cy="2814512"/>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US" sz="2000" dirty="0"/>
              <a:t>UG also has 55 specific cost items, some of which are allowed, some of which are allowed with limitations, and some of which are disallowed.</a:t>
            </a:r>
          </a:p>
          <a:p>
            <a:pPr marL="0" indent="0">
              <a:buNone/>
            </a:pPr>
            <a:endParaRPr lang="en-US" sz="2000" dirty="0"/>
          </a:p>
          <a:p>
            <a:pPr marL="0" indent="0">
              <a:buNone/>
            </a:pPr>
            <a:r>
              <a:rPr lang="en-US" sz="2000" dirty="0"/>
              <a:t>Compensation &amp; Fringe Benefits are among the specific cost items, with special documentation requirements</a:t>
            </a:r>
            <a:endParaRPr lang="en-US" sz="2400" dirty="0"/>
          </a:p>
        </p:txBody>
      </p:sp>
      <p:sp>
        <p:nvSpPr>
          <p:cNvPr id="7" name="Rectangle 6">
            <a:extLst>
              <a:ext uri="{FF2B5EF4-FFF2-40B4-BE49-F238E27FC236}">
                <a16:creationId xmlns:a16="http://schemas.microsoft.com/office/drawing/2014/main" id="{99DA9737-31C1-5A49-BA04-03C6EC32DD41}"/>
              </a:ext>
            </a:extLst>
          </p:cNvPr>
          <p:cNvSpPr/>
          <p:nvPr/>
        </p:nvSpPr>
        <p:spPr>
          <a:xfrm>
            <a:off x="611028" y="5517232"/>
            <a:ext cx="10885572" cy="1152128"/>
          </a:xfrm>
          <a:prstGeom prst="rect">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2"/>
              </a:rPr>
              <a:t>https://canons.sog.unc.edu/2021/12/american-rescue-plan-act-of-2021-allowable-costs-and-cost-principles-including-sample-policy-and-implementation-tools/</a:t>
            </a:r>
            <a:r>
              <a:rPr lang="en-US" dirty="0"/>
              <a:t> </a:t>
            </a:r>
          </a:p>
        </p:txBody>
      </p:sp>
    </p:spTree>
    <p:extLst>
      <p:ext uri="{BB962C8B-B14F-4D97-AF65-F5344CB8AC3E}">
        <p14:creationId xmlns:p14="http://schemas.microsoft.com/office/powerpoint/2010/main" val="205050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D6493-7020-324C-ABF3-B29023E1A26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Effort Certification: 2 CFR 200.430</a:t>
            </a:r>
          </a:p>
        </p:txBody>
      </p:sp>
      <p:pic>
        <p:nvPicPr>
          <p:cNvPr id="7" name="Picture 6" descr="Text, letter&#10;&#10;Description automatically generated">
            <a:extLst>
              <a:ext uri="{FF2B5EF4-FFF2-40B4-BE49-F238E27FC236}">
                <a16:creationId xmlns:a16="http://schemas.microsoft.com/office/drawing/2014/main" id="{6F96AD63-4560-6642-96D1-B224006AD069}"/>
              </a:ext>
            </a:extLst>
          </p:cNvPr>
          <p:cNvPicPr>
            <a:picLocks noChangeAspect="1"/>
          </p:cNvPicPr>
          <p:nvPr/>
        </p:nvPicPr>
        <p:blipFill>
          <a:blip r:embed="rId2"/>
          <a:stretch>
            <a:fillRect/>
          </a:stretch>
        </p:blipFill>
        <p:spPr>
          <a:xfrm>
            <a:off x="3267098" y="180561"/>
            <a:ext cx="8877582" cy="6496878"/>
          </a:xfrm>
          <a:prstGeom prst="rect">
            <a:avLst/>
          </a:prstGeom>
        </p:spPr>
      </p:pic>
    </p:spTree>
    <p:extLst>
      <p:ext uri="{BB962C8B-B14F-4D97-AF65-F5344CB8AC3E}">
        <p14:creationId xmlns:p14="http://schemas.microsoft.com/office/powerpoint/2010/main" val="298461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AD8F-063C-E840-8BFC-60186FF33E1D}"/>
              </a:ext>
            </a:extLst>
          </p:cNvPr>
          <p:cNvSpPr>
            <a:spLocks noGrp="1"/>
          </p:cNvSpPr>
          <p:nvPr>
            <p:ph type="title"/>
          </p:nvPr>
        </p:nvSpPr>
        <p:spPr>
          <a:xfrm>
            <a:off x="611028" y="228730"/>
            <a:ext cx="10969943" cy="711081"/>
          </a:xfrm>
        </p:spPr>
        <p:txBody>
          <a:bodyPr/>
          <a:lstStyle/>
          <a:p>
            <a:pPr algn="ctr"/>
            <a:r>
              <a:rPr lang="en-US" dirty="0"/>
              <a:t>Effort Certification</a:t>
            </a:r>
          </a:p>
        </p:txBody>
      </p:sp>
      <p:sp>
        <p:nvSpPr>
          <p:cNvPr id="4" name="Rectangle 3">
            <a:extLst>
              <a:ext uri="{FF2B5EF4-FFF2-40B4-BE49-F238E27FC236}">
                <a16:creationId xmlns:a16="http://schemas.microsoft.com/office/drawing/2014/main" id="{3E875D33-B414-1744-81D9-9CCF525760E8}"/>
              </a:ext>
            </a:extLst>
          </p:cNvPr>
          <p:cNvSpPr/>
          <p:nvPr/>
        </p:nvSpPr>
        <p:spPr>
          <a:xfrm>
            <a:off x="335359" y="922413"/>
            <a:ext cx="11521280" cy="711081"/>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Establish process for reporting, recording, and verifying employee time spent working on grant-funded projects. </a:t>
            </a:r>
          </a:p>
        </p:txBody>
      </p:sp>
      <p:sp>
        <p:nvSpPr>
          <p:cNvPr id="7" name="Rectangle 6">
            <a:extLst>
              <a:ext uri="{FF2B5EF4-FFF2-40B4-BE49-F238E27FC236}">
                <a16:creationId xmlns:a16="http://schemas.microsoft.com/office/drawing/2014/main" id="{4A124263-F5A7-FD41-A22A-3B326914C46F}"/>
              </a:ext>
            </a:extLst>
          </p:cNvPr>
          <p:cNvSpPr/>
          <p:nvPr/>
        </p:nvSpPr>
        <p:spPr>
          <a:xfrm>
            <a:off x="335359" y="1844824"/>
            <a:ext cx="6624736" cy="4752528"/>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mj-lt"/>
              </a:rPr>
              <a:t>Written policies and procedures for grant-funded personnel that: </a:t>
            </a:r>
          </a:p>
          <a:p>
            <a:pPr lvl="1" indent="-228600">
              <a:buFont typeface="Arial" panose="020B0604020202020204" pitchFamily="34" charset="0"/>
              <a:buChar char="•"/>
            </a:pPr>
            <a:r>
              <a:rPr lang="en-US" sz="1400" dirty="0">
                <a:latin typeface="+mj-lt"/>
              </a:rPr>
              <a:t>Contain prescribed measurement and tracking methods for staff effort and the sources of funds from which they are being paid. The measurement method should be consistent across staff classifications; </a:t>
            </a:r>
          </a:p>
          <a:p>
            <a:pPr lvl="1" indent="-228600">
              <a:buFont typeface="Arial" panose="020B0604020202020204" pitchFamily="34" charset="0"/>
              <a:buChar char="•"/>
            </a:pPr>
            <a:r>
              <a:rPr lang="en-US" sz="1400" dirty="0">
                <a:latin typeface="+mj-lt"/>
              </a:rPr>
              <a:t>Identify who will certify effort reports (supervisors, department heads, etc.); </a:t>
            </a:r>
          </a:p>
          <a:p>
            <a:pPr lvl="1" indent="-228600">
              <a:buFont typeface="Arial" panose="020B0604020202020204" pitchFamily="34" charset="0"/>
              <a:buChar char="•"/>
            </a:pPr>
            <a:r>
              <a:rPr lang="en-US" sz="1400" dirty="0">
                <a:latin typeface="+mj-lt"/>
              </a:rPr>
              <a:t>Identify who has oversight over reviewing, approving, tracking, and allocations (manager, administrator, finance officer, etc.); and </a:t>
            </a:r>
          </a:p>
          <a:p>
            <a:pPr lvl="1" indent="-228600">
              <a:buFont typeface="Arial" panose="020B0604020202020204" pitchFamily="34" charset="0"/>
              <a:buChar char="•"/>
            </a:pPr>
            <a:r>
              <a:rPr lang="en-US" sz="1400" dirty="0">
                <a:latin typeface="+mj-lt"/>
              </a:rPr>
              <a:t>Contain clear procedures to adjust effort levels when job duties change; and </a:t>
            </a:r>
          </a:p>
          <a:p>
            <a:pPr lvl="1" indent="-228600">
              <a:buFont typeface="Arial" panose="020B0604020202020204" pitchFamily="34" charset="0"/>
              <a:buChar char="•"/>
            </a:pPr>
            <a:r>
              <a:rPr lang="en-US" sz="1400" dirty="0">
                <a:latin typeface="+mj-lt"/>
              </a:rPr>
              <a:t>Ensure that tracking methods are documented and tie back to reporting on obligations/expenditures.</a:t>
            </a:r>
          </a:p>
          <a:p>
            <a:pPr marL="228600" lvl="1"/>
            <a:endParaRPr lang="en-US" sz="1400" dirty="0">
              <a:latin typeface="+mj-lt"/>
            </a:endParaRPr>
          </a:p>
          <a:p>
            <a:r>
              <a:rPr lang="en-US" sz="1400" dirty="0">
                <a:latin typeface="+mj-lt"/>
              </a:rPr>
              <a:t>Written policies and procedures for accounting staff regarding the review of budgeted estimates against actual work (effort):</a:t>
            </a:r>
          </a:p>
          <a:p>
            <a:pPr lvl="1" indent="-228600">
              <a:buFont typeface="Arial" panose="020B0604020202020204" pitchFamily="34" charset="0"/>
              <a:buChar char="•"/>
            </a:pPr>
            <a:r>
              <a:rPr lang="en-US" sz="1400" dirty="0">
                <a:latin typeface="+mj-lt"/>
              </a:rPr>
              <a:t>Under the Uniform Guidance, estimates determined before the services are performed do not qualify as support for charges to Federal awards. (2 CFR 200.430(</a:t>
            </a:r>
            <a:r>
              <a:rPr lang="en-US" sz="1400" dirty="0" err="1">
                <a:latin typeface="+mj-lt"/>
              </a:rPr>
              <a:t>i</a:t>
            </a:r>
            <a:r>
              <a:rPr lang="en-US" sz="1400" dirty="0">
                <a:latin typeface="+mj-lt"/>
              </a:rPr>
              <a:t>)(1)(viii)). </a:t>
            </a:r>
          </a:p>
          <a:p>
            <a:pPr lvl="1" indent="-228600">
              <a:buFont typeface="Arial" panose="020B0604020202020204" pitchFamily="34" charset="0"/>
              <a:buChar char="•"/>
            </a:pPr>
            <a:r>
              <a:rPr lang="en-US" sz="1400" dirty="0">
                <a:latin typeface="+mj-lt"/>
              </a:rPr>
              <a:t>There must be a process to review after-the- fact interim charges made to federal awards based on budget estimates. All necessary adjustments must be made such that the final amount charged to the Federal award is accurate, allowable, and properly allocated. </a:t>
            </a:r>
          </a:p>
          <a:p>
            <a:pPr lvl="1" indent="-228600">
              <a:buFont typeface="Arial" panose="020B0604020202020204" pitchFamily="34" charset="0"/>
              <a:buChar char="•"/>
            </a:pPr>
            <a:endParaRPr lang="en-US" sz="1400" dirty="0">
              <a:latin typeface="+mj-lt"/>
            </a:endParaRPr>
          </a:p>
        </p:txBody>
      </p:sp>
      <p:sp>
        <p:nvSpPr>
          <p:cNvPr id="8" name="TextBox 7">
            <a:extLst>
              <a:ext uri="{FF2B5EF4-FFF2-40B4-BE49-F238E27FC236}">
                <a16:creationId xmlns:a16="http://schemas.microsoft.com/office/drawing/2014/main" id="{5A48983D-56F8-CF45-BBF5-CE8813B3583C}"/>
              </a:ext>
            </a:extLst>
          </p:cNvPr>
          <p:cNvSpPr txBox="1"/>
          <p:nvPr/>
        </p:nvSpPr>
        <p:spPr>
          <a:xfrm>
            <a:off x="7449529" y="2257702"/>
            <a:ext cx="4824536" cy="3693319"/>
          </a:xfrm>
          <a:prstGeom prst="rect">
            <a:avLst/>
          </a:prstGeom>
          <a:noFill/>
        </p:spPr>
        <p:txBody>
          <a:bodyPr wrap="square" rtlCol="0">
            <a:spAutoFit/>
          </a:bodyPr>
          <a:lstStyle/>
          <a:p>
            <a:r>
              <a:rPr lang="en-US" dirty="0"/>
              <a:t>Establish effort reporting forms/process for grant funded personnel</a:t>
            </a:r>
          </a:p>
          <a:p>
            <a:endParaRPr lang="en-US" dirty="0"/>
          </a:p>
          <a:p>
            <a:r>
              <a:rPr lang="en-US" dirty="0"/>
              <a:t>Designate appropriate staff to review and certify effort reporting forms and train on Cost Principles policy and other grant requirements</a:t>
            </a:r>
          </a:p>
          <a:p>
            <a:endParaRPr lang="en-US" dirty="0"/>
          </a:p>
          <a:p>
            <a:r>
              <a:rPr lang="en-US" dirty="0"/>
              <a:t>Finance or other designated personnel must periodically review effort report forms</a:t>
            </a:r>
          </a:p>
          <a:p>
            <a:endParaRPr lang="en-US" dirty="0"/>
          </a:p>
          <a:p>
            <a:r>
              <a:rPr lang="en-US" dirty="0"/>
              <a:t>Provide sufficient training and support to ensure employee compliance</a:t>
            </a:r>
          </a:p>
          <a:p>
            <a:endParaRPr lang="en-US" dirty="0"/>
          </a:p>
        </p:txBody>
      </p:sp>
      <p:sp>
        <p:nvSpPr>
          <p:cNvPr id="10" name="Oval 9">
            <a:extLst>
              <a:ext uri="{FF2B5EF4-FFF2-40B4-BE49-F238E27FC236}">
                <a16:creationId xmlns:a16="http://schemas.microsoft.com/office/drawing/2014/main" id="{454B2035-D6E9-D241-8137-0C40863B239C}"/>
              </a:ext>
            </a:extLst>
          </p:cNvPr>
          <p:cNvSpPr/>
          <p:nvPr/>
        </p:nvSpPr>
        <p:spPr>
          <a:xfrm>
            <a:off x="6860107" y="2233049"/>
            <a:ext cx="576064" cy="575926"/>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 name="Oval 10">
            <a:extLst>
              <a:ext uri="{FF2B5EF4-FFF2-40B4-BE49-F238E27FC236}">
                <a16:creationId xmlns:a16="http://schemas.microsoft.com/office/drawing/2014/main" id="{CD29062E-D3A9-1C45-9E23-BA83FB4F74B7}"/>
              </a:ext>
            </a:extLst>
          </p:cNvPr>
          <p:cNvSpPr/>
          <p:nvPr/>
        </p:nvSpPr>
        <p:spPr>
          <a:xfrm>
            <a:off x="6873465" y="3139829"/>
            <a:ext cx="576064" cy="575926"/>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 name="Oval 11">
            <a:extLst>
              <a:ext uri="{FF2B5EF4-FFF2-40B4-BE49-F238E27FC236}">
                <a16:creationId xmlns:a16="http://schemas.microsoft.com/office/drawing/2014/main" id="{9A2A288A-5F27-9046-9FF7-61DADD9AA099}"/>
              </a:ext>
            </a:extLst>
          </p:cNvPr>
          <p:cNvSpPr/>
          <p:nvPr/>
        </p:nvSpPr>
        <p:spPr>
          <a:xfrm>
            <a:off x="6860107" y="4246390"/>
            <a:ext cx="576064" cy="575926"/>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3" name="Oval 12">
            <a:extLst>
              <a:ext uri="{FF2B5EF4-FFF2-40B4-BE49-F238E27FC236}">
                <a16:creationId xmlns:a16="http://schemas.microsoft.com/office/drawing/2014/main" id="{0BD18BDF-541A-8447-9D89-3E4F807A497D}"/>
              </a:ext>
            </a:extLst>
          </p:cNvPr>
          <p:cNvSpPr/>
          <p:nvPr/>
        </p:nvSpPr>
        <p:spPr>
          <a:xfrm>
            <a:off x="6873465" y="5033646"/>
            <a:ext cx="576064" cy="575926"/>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370791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B58648-0EA6-0C4E-97AE-C732F960D6E8}"/>
              </a:ext>
            </a:extLst>
          </p:cNvPr>
          <p:cNvSpPr/>
          <p:nvPr/>
        </p:nvSpPr>
        <p:spPr>
          <a:xfrm>
            <a:off x="326571" y="217714"/>
            <a:ext cx="3921500" cy="4016829"/>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514614-2BEE-9C4B-989F-50907EF3613B}"/>
              </a:ext>
            </a:extLst>
          </p:cNvPr>
          <p:cNvSpPr>
            <a:spLocks noGrp="1"/>
          </p:cNvSpPr>
          <p:nvPr>
            <p:ph idx="1"/>
          </p:nvPr>
        </p:nvSpPr>
        <p:spPr>
          <a:xfrm>
            <a:off x="4380156" y="448056"/>
            <a:ext cx="7035758" cy="5961890"/>
          </a:xfrm>
        </p:spPr>
        <p:txBody>
          <a:bodyPr anchor="ctr">
            <a:normAutofit lnSpcReduction="10000"/>
          </a:bodyPr>
          <a:lstStyle/>
          <a:p>
            <a:pPr marL="0" indent="0">
              <a:buNone/>
            </a:pPr>
            <a:r>
              <a:rPr lang="en-US" sz="1600" dirty="0"/>
              <a:t>Time and Effort Reporting for Employees who are paid 100% from a SINGLE program (single cost objective): </a:t>
            </a:r>
          </a:p>
          <a:p>
            <a:pPr>
              <a:lnSpc>
                <a:spcPct val="90000"/>
              </a:lnSpc>
            </a:pPr>
            <a:r>
              <a:rPr lang="en-US" sz="1600" dirty="0"/>
              <a:t>An employee whose salary is paid in whole from one federal source must certify, on an annual basis, that they “worked solely on that program (single cost objective) for the period covered by the certification (e.g. Jan 1- Jun 30 and Jul 1- Dec 31) </a:t>
            </a:r>
          </a:p>
          <a:p>
            <a:pPr>
              <a:lnSpc>
                <a:spcPct val="90000"/>
              </a:lnSpc>
            </a:pPr>
            <a:r>
              <a:rPr lang="en-US" sz="1600" dirty="0"/>
              <a:t>The certification must be signed and dated by the employee and co-signed by a supervisory official having first-hand knowledge of the activities performed by the employee </a:t>
            </a:r>
          </a:p>
          <a:p>
            <a:pPr>
              <a:lnSpc>
                <a:spcPct val="90000"/>
              </a:lnSpc>
            </a:pPr>
            <a:endParaRPr lang="en-US" sz="1600" dirty="0"/>
          </a:p>
          <a:p>
            <a:pPr marL="0" indent="0">
              <a:buNone/>
            </a:pPr>
            <a:r>
              <a:rPr lang="en-US" sz="1600" dirty="0"/>
              <a:t>Time and Effort Reporting for employees whose work effort is split between more than one federally-funded project or a mix of federally-funded projects and non-federal work: </a:t>
            </a:r>
          </a:p>
          <a:p>
            <a:pPr>
              <a:lnSpc>
                <a:spcPct val="90000"/>
              </a:lnSpc>
            </a:pPr>
            <a:r>
              <a:rPr lang="en-US" sz="1600" dirty="0"/>
              <a:t>An employee who works on more than one federal program, or on a combination of a federal programs and non-federal work, must maintain Personnel Activity Reports (PARs) that accurately reflects the percentage of time/hours the employee spends performing the federal work activity and any other duties </a:t>
            </a:r>
          </a:p>
          <a:p>
            <a:pPr>
              <a:lnSpc>
                <a:spcPct val="90000"/>
              </a:lnSpc>
            </a:pPr>
            <a:r>
              <a:rPr lang="en-US" sz="1600" dirty="0"/>
              <a:t>Report must reflect an “AFTER-THE-FACT” distribution of actual activities performed </a:t>
            </a:r>
          </a:p>
          <a:p>
            <a:pPr>
              <a:lnSpc>
                <a:spcPct val="90000"/>
              </a:lnSpc>
            </a:pPr>
            <a:r>
              <a:rPr lang="en-US" sz="1600" dirty="0"/>
              <a:t>Account for TOTAL activity for which employee is compensated must be completed at LEAST MONTHLY (e.g. Jan 1 – Jan 31)</a:t>
            </a:r>
          </a:p>
          <a:p>
            <a:pPr>
              <a:lnSpc>
                <a:spcPct val="90000"/>
              </a:lnSpc>
            </a:pPr>
            <a:r>
              <a:rPr lang="en-US" sz="1600" dirty="0"/>
              <a:t>Must be signed and dated by the employee and also signed by a supervisory official having first-hand knowledge of the activities performed by the employee </a:t>
            </a:r>
          </a:p>
          <a:p>
            <a:pPr marL="0" indent="0">
              <a:buNone/>
            </a:pPr>
            <a:endParaRPr lang="en-US" sz="1400" dirty="0"/>
          </a:p>
        </p:txBody>
      </p:sp>
      <p:sp>
        <p:nvSpPr>
          <p:cNvPr id="4" name="Rectangle 3">
            <a:extLst>
              <a:ext uri="{FF2B5EF4-FFF2-40B4-BE49-F238E27FC236}">
                <a16:creationId xmlns:a16="http://schemas.microsoft.com/office/drawing/2014/main" id="{44011B76-1B3F-5E47-AB0E-FD7CD5BC931A}"/>
              </a:ext>
            </a:extLst>
          </p:cNvPr>
          <p:cNvSpPr/>
          <p:nvPr/>
        </p:nvSpPr>
        <p:spPr>
          <a:xfrm>
            <a:off x="326570" y="4419227"/>
            <a:ext cx="3921501" cy="19798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6029A3D-FEBE-5448-9E50-6C96D7962DD0}"/>
              </a:ext>
            </a:extLst>
          </p:cNvPr>
          <p:cNvSpPr>
            <a:spLocks noGrp="1"/>
          </p:cNvSpPr>
          <p:nvPr>
            <p:ph type="title"/>
          </p:nvPr>
        </p:nvSpPr>
        <p:spPr>
          <a:xfrm>
            <a:off x="776088" y="4759728"/>
            <a:ext cx="2871641" cy="1189553"/>
          </a:xfrm>
        </p:spPr>
        <p:txBody>
          <a:bodyPr>
            <a:normAutofit fontScale="90000"/>
          </a:bodyPr>
          <a:lstStyle/>
          <a:p>
            <a:pPr algn="ctr"/>
            <a:r>
              <a:rPr lang="en-US" dirty="0">
                <a:solidFill>
                  <a:schemeClr val="bg1"/>
                </a:solidFill>
              </a:rPr>
              <a:t>Sample Approach</a:t>
            </a:r>
          </a:p>
        </p:txBody>
      </p:sp>
    </p:spTree>
    <p:extLst>
      <p:ext uri="{BB962C8B-B14F-4D97-AF65-F5344CB8AC3E}">
        <p14:creationId xmlns:p14="http://schemas.microsoft.com/office/powerpoint/2010/main" val="144972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4A858-A6E2-D045-A47D-21639A5DFCAC}"/>
              </a:ext>
            </a:extLst>
          </p:cNvPr>
          <p:cNvSpPr>
            <a:spLocks noGrp="1"/>
          </p:cNvSpPr>
          <p:nvPr>
            <p:ph type="title"/>
          </p:nvPr>
        </p:nvSpPr>
        <p:spPr/>
        <p:txBody>
          <a:bodyPr/>
          <a:lstStyle/>
          <a:p>
            <a:endParaRPr lang="en-US"/>
          </a:p>
        </p:txBody>
      </p:sp>
      <p:pic>
        <p:nvPicPr>
          <p:cNvPr id="4" name="Picture 3" descr="Table&#10;&#10;Description automatically generated">
            <a:extLst>
              <a:ext uri="{FF2B5EF4-FFF2-40B4-BE49-F238E27FC236}">
                <a16:creationId xmlns:a16="http://schemas.microsoft.com/office/drawing/2014/main" id="{901D9975-F75C-0D42-A118-FCBB15982675}"/>
              </a:ext>
            </a:extLst>
          </p:cNvPr>
          <p:cNvPicPr>
            <a:picLocks noChangeAspect="1"/>
          </p:cNvPicPr>
          <p:nvPr/>
        </p:nvPicPr>
        <p:blipFill>
          <a:blip r:embed="rId2"/>
          <a:stretch>
            <a:fillRect/>
          </a:stretch>
        </p:blipFill>
        <p:spPr>
          <a:xfrm>
            <a:off x="372072" y="0"/>
            <a:ext cx="5261919" cy="6858000"/>
          </a:xfrm>
          <a:prstGeom prst="rect">
            <a:avLst/>
          </a:prstGeom>
        </p:spPr>
      </p:pic>
      <p:pic>
        <p:nvPicPr>
          <p:cNvPr id="6" name="Picture 5" descr="Table&#10;&#10;Description automatically generated">
            <a:extLst>
              <a:ext uri="{FF2B5EF4-FFF2-40B4-BE49-F238E27FC236}">
                <a16:creationId xmlns:a16="http://schemas.microsoft.com/office/drawing/2014/main" id="{CB410912-453A-604E-8EDF-896A20220B0F}"/>
              </a:ext>
            </a:extLst>
          </p:cNvPr>
          <p:cNvPicPr>
            <a:picLocks noChangeAspect="1"/>
          </p:cNvPicPr>
          <p:nvPr/>
        </p:nvPicPr>
        <p:blipFill>
          <a:blip r:embed="rId3"/>
          <a:stretch>
            <a:fillRect/>
          </a:stretch>
        </p:blipFill>
        <p:spPr>
          <a:xfrm>
            <a:off x="6316644" y="0"/>
            <a:ext cx="5177632" cy="6858000"/>
          </a:xfrm>
          <a:prstGeom prst="rect">
            <a:avLst/>
          </a:prstGeom>
        </p:spPr>
      </p:pic>
    </p:spTree>
    <p:extLst>
      <p:ext uri="{BB962C8B-B14F-4D97-AF65-F5344CB8AC3E}">
        <p14:creationId xmlns:p14="http://schemas.microsoft.com/office/powerpoint/2010/main" val="154758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1C200-2D33-D64E-B3DC-1A3709E17138}"/>
              </a:ext>
            </a:extLst>
          </p:cNvPr>
          <p:cNvSpPr>
            <a:spLocks noGrp="1"/>
          </p:cNvSpPr>
          <p:nvPr>
            <p:ph type="title"/>
          </p:nvPr>
        </p:nvSpPr>
        <p:spPr>
          <a:xfrm>
            <a:off x="605357" y="38942"/>
            <a:ext cx="10972801" cy="711266"/>
          </a:xfrm>
        </p:spPr>
        <p:txBody>
          <a:bodyPr/>
          <a:lstStyle/>
          <a:p>
            <a:pPr algn="ctr"/>
            <a:r>
              <a:rPr lang="en-US" dirty="0"/>
              <a:t>ARP Zoom Office Hours</a:t>
            </a:r>
          </a:p>
        </p:txBody>
      </p:sp>
      <p:sp>
        <p:nvSpPr>
          <p:cNvPr id="9" name="Content Placeholder 8">
            <a:extLst>
              <a:ext uri="{FF2B5EF4-FFF2-40B4-BE49-F238E27FC236}">
                <a16:creationId xmlns:a16="http://schemas.microsoft.com/office/drawing/2014/main" id="{CD08B462-AB09-464A-86CF-17BC25500A7A}"/>
              </a:ext>
            </a:extLst>
          </p:cNvPr>
          <p:cNvSpPr>
            <a:spLocks noGrp="1"/>
          </p:cNvSpPr>
          <p:nvPr>
            <p:ph idx="1"/>
          </p:nvPr>
        </p:nvSpPr>
        <p:spPr>
          <a:xfrm>
            <a:off x="95560" y="2060492"/>
            <a:ext cx="5834167" cy="4066375"/>
          </a:xfrm>
        </p:spPr>
        <p:txBody>
          <a:bodyPr>
            <a:normAutofit/>
          </a:bodyPr>
          <a:lstStyle/>
          <a:p>
            <a:pPr marL="0" indent="0" algn="ctr">
              <a:buNone/>
            </a:pPr>
            <a:r>
              <a:rPr lang="en-US" sz="2401" b="1" dirty="0"/>
              <a:t>Local governments receiving $0 to $10 million total ARP/CSLFRF funding</a:t>
            </a:r>
          </a:p>
        </p:txBody>
      </p:sp>
      <p:sp>
        <p:nvSpPr>
          <p:cNvPr id="10" name="Content Placeholder 8">
            <a:extLst>
              <a:ext uri="{FF2B5EF4-FFF2-40B4-BE49-F238E27FC236}">
                <a16:creationId xmlns:a16="http://schemas.microsoft.com/office/drawing/2014/main" id="{53323683-09FD-9540-908B-980E0ADB1C2E}"/>
              </a:ext>
            </a:extLst>
          </p:cNvPr>
          <p:cNvSpPr txBox="1">
            <a:spLocks/>
          </p:cNvSpPr>
          <p:nvPr/>
        </p:nvSpPr>
        <p:spPr>
          <a:xfrm>
            <a:off x="6240054" y="2060492"/>
            <a:ext cx="5834167" cy="4066375"/>
          </a:xfrm>
          <a:prstGeom prst="rect">
            <a:avLst/>
          </a:prstGeom>
        </p:spPr>
        <p:txBody>
          <a:bodyPr vert="horz" lIns="0" tIns="60965" rIns="0" bIns="60965" rtlCol="0">
            <a:normAutofit/>
          </a:bodyPr>
          <a:lst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ctr">
              <a:buNone/>
            </a:pPr>
            <a:r>
              <a:rPr lang="en-US" sz="2401" b="1" dirty="0">
                <a:latin typeface="+mn-lt"/>
              </a:rPr>
              <a:t>Local governments receiving over $10 million total ARP/CSLFRF funding</a:t>
            </a:r>
          </a:p>
        </p:txBody>
      </p:sp>
      <p:sp>
        <p:nvSpPr>
          <p:cNvPr id="11" name="Rectangle 10">
            <a:extLst>
              <a:ext uri="{FF2B5EF4-FFF2-40B4-BE49-F238E27FC236}">
                <a16:creationId xmlns:a16="http://schemas.microsoft.com/office/drawing/2014/main" id="{3C1388F3-6C6E-C243-A98E-68599371DA43}"/>
              </a:ext>
            </a:extLst>
          </p:cNvPr>
          <p:cNvSpPr/>
          <p:nvPr/>
        </p:nvSpPr>
        <p:spPr>
          <a:xfrm>
            <a:off x="154449" y="2957689"/>
            <a:ext cx="5834167" cy="2071511"/>
          </a:xfrm>
          <a:prstGeom prst="rect">
            <a:avLst/>
          </a:prstGeom>
          <a:ln>
            <a:noFill/>
          </a:ln>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marL="343003" indent="-343003">
              <a:buFont typeface="Arial" panose="020B0604020202020204" pitchFamily="34" charset="0"/>
              <a:buChar char="•"/>
            </a:pPr>
            <a:r>
              <a:rPr lang="en-US" sz="2401" dirty="0"/>
              <a:t>Friday, February 18, at 12:00pm</a:t>
            </a:r>
          </a:p>
          <a:p>
            <a:pPr marL="343003" indent="-343003">
              <a:buFont typeface="Arial" panose="020B0604020202020204" pitchFamily="34" charset="0"/>
              <a:buChar char="•"/>
            </a:pPr>
            <a:r>
              <a:rPr lang="en-US" sz="2401" dirty="0"/>
              <a:t>Friday, February 25, at 8:30am</a:t>
            </a:r>
          </a:p>
          <a:p>
            <a:pPr marL="343003" indent="-343003">
              <a:buFont typeface="Arial" panose="020B0604020202020204" pitchFamily="34" charset="0"/>
              <a:buChar char="•"/>
            </a:pPr>
            <a:r>
              <a:rPr lang="en-US" sz="2401" dirty="0"/>
              <a:t>Thursday, March 3, at 12:00pm</a:t>
            </a:r>
          </a:p>
          <a:p>
            <a:pPr marL="343003" indent="-343003">
              <a:buFont typeface="Arial" panose="020B0604020202020204" pitchFamily="34" charset="0"/>
              <a:buChar char="•"/>
            </a:pPr>
            <a:r>
              <a:rPr lang="en-US" sz="2401" dirty="0"/>
              <a:t>Friday, March 18, at 8:30am</a:t>
            </a:r>
          </a:p>
        </p:txBody>
      </p:sp>
      <p:sp>
        <p:nvSpPr>
          <p:cNvPr id="12" name="Rectangle 11">
            <a:extLst>
              <a:ext uri="{FF2B5EF4-FFF2-40B4-BE49-F238E27FC236}">
                <a16:creationId xmlns:a16="http://schemas.microsoft.com/office/drawing/2014/main" id="{3DAD5F48-F0FA-0F43-908F-1E966E772A19}"/>
              </a:ext>
            </a:extLst>
          </p:cNvPr>
          <p:cNvSpPr/>
          <p:nvPr/>
        </p:nvSpPr>
        <p:spPr>
          <a:xfrm>
            <a:off x="6231893" y="2957689"/>
            <a:ext cx="5834167" cy="2071511"/>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3003" indent="-343003">
              <a:buFont typeface="Arial" panose="020B0604020202020204" pitchFamily="34" charset="0"/>
              <a:buChar char="•"/>
            </a:pPr>
            <a:r>
              <a:rPr lang="en-US" sz="2401" dirty="0"/>
              <a:t>Wednesday, February 16, at 12:00pm*</a:t>
            </a:r>
          </a:p>
          <a:p>
            <a:pPr marL="343003" indent="-343003">
              <a:buFont typeface="Arial" panose="020B0604020202020204" pitchFamily="34" charset="0"/>
              <a:buChar char="•"/>
            </a:pPr>
            <a:r>
              <a:rPr lang="en-US" sz="2401" dirty="0"/>
              <a:t>Monday, February 21, at 8:30am*</a:t>
            </a:r>
          </a:p>
          <a:p>
            <a:pPr marL="343003" indent="-343003">
              <a:buFont typeface="Arial" panose="020B0604020202020204" pitchFamily="34" charset="0"/>
              <a:buChar char="•"/>
            </a:pPr>
            <a:r>
              <a:rPr lang="en-US" sz="2401" dirty="0"/>
              <a:t>Monday, March 7, at 12:00pm</a:t>
            </a:r>
          </a:p>
          <a:p>
            <a:pPr marL="343003" indent="-343003">
              <a:buFont typeface="Arial" panose="020B0604020202020204" pitchFamily="34" charset="0"/>
              <a:buChar char="•"/>
            </a:pPr>
            <a:r>
              <a:rPr lang="en-US" sz="2401" dirty="0"/>
              <a:t>Thursday, March 24, at 8:30am</a:t>
            </a:r>
          </a:p>
        </p:txBody>
      </p:sp>
      <p:sp>
        <p:nvSpPr>
          <p:cNvPr id="13" name="Rectangle 12">
            <a:extLst>
              <a:ext uri="{FF2B5EF4-FFF2-40B4-BE49-F238E27FC236}">
                <a16:creationId xmlns:a16="http://schemas.microsoft.com/office/drawing/2014/main" id="{E2F2A806-8331-3348-A5C5-98F2CADF602C}"/>
              </a:ext>
            </a:extLst>
          </p:cNvPr>
          <p:cNvSpPr/>
          <p:nvPr/>
        </p:nvSpPr>
        <p:spPr>
          <a:xfrm>
            <a:off x="0" y="836037"/>
            <a:ext cx="12192000" cy="1080401"/>
          </a:xfrm>
          <a:prstGeom prst="rect">
            <a:avLst/>
          </a:prstGeom>
          <a:solidFill>
            <a:schemeClr val="bg2">
              <a:lumMod val="90000"/>
            </a:schemeClr>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1" u="sng" dirty="0">
                <a:hlinkClick r:id="rId2"/>
              </a:rPr>
              <a:t>https://unc.zoom.us/j/94011361206?pwd=MjIzWnlzOWxtNGtoUlNjaEV3ZWNPdz09</a:t>
            </a:r>
            <a:endParaRPr lang="en-US" sz="2001" dirty="0"/>
          </a:p>
          <a:p>
            <a:pPr algn="ctr"/>
            <a:r>
              <a:rPr lang="en-US" sz="2001" dirty="0"/>
              <a:t>Meeting ID: 940 1136 1206</a:t>
            </a:r>
          </a:p>
          <a:p>
            <a:pPr algn="ctr"/>
            <a:r>
              <a:rPr lang="en-US" sz="2001" dirty="0"/>
              <a:t>Passcode: 522329</a:t>
            </a:r>
          </a:p>
        </p:txBody>
      </p:sp>
      <p:sp>
        <p:nvSpPr>
          <p:cNvPr id="3" name="Rectangle 2">
            <a:extLst>
              <a:ext uri="{FF2B5EF4-FFF2-40B4-BE49-F238E27FC236}">
                <a16:creationId xmlns:a16="http://schemas.microsoft.com/office/drawing/2014/main" id="{5C345FCC-80B5-2443-BFAF-C308842200E8}"/>
              </a:ext>
            </a:extLst>
          </p:cNvPr>
          <p:cNvSpPr/>
          <p:nvPr/>
        </p:nvSpPr>
        <p:spPr>
          <a:xfrm>
            <a:off x="154449" y="5298628"/>
            <a:ext cx="11911611" cy="1080401"/>
          </a:xfrm>
          <a:prstGeom prst="rect">
            <a:avLst/>
          </a:prstGeom>
          <a:solidFill>
            <a:schemeClr val="bg2">
              <a:lumMod val="9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65000"/>
                    <a:lumOff val="35000"/>
                  </a:schemeClr>
                </a:solidFill>
              </a:rPr>
              <a:t>*February 16 (focus broadband) &amp; February 21 (focus on water/sewer/stormwater) are open to ALL local governments!!!</a:t>
            </a:r>
          </a:p>
        </p:txBody>
      </p:sp>
    </p:spTree>
    <p:extLst>
      <p:ext uri="{BB962C8B-B14F-4D97-AF65-F5344CB8AC3E}">
        <p14:creationId xmlns:p14="http://schemas.microsoft.com/office/powerpoint/2010/main" val="428401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467" y="128397"/>
            <a:ext cx="10905066" cy="1135737"/>
          </a:xfrm>
        </p:spPr>
        <p:txBody>
          <a:bodyPr>
            <a:normAutofit/>
          </a:bodyPr>
          <a:lstStyle/>
          <a:p>
            <a:pPr algn="ctr"/>
            <a:r>
              <a:rPr lang="en-US" sz="4800" dirty="0">
                <a:solidFill>
                  <a:schemeClr val="bg1"/>
                </a:solidFill>
              </a:rPr>
              <a:t>ARP/CSLFRF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extLst>
              <p:ext uri="{D42A27DB-BD31-4B8C-83A1-F6EECF244321}">
                <p14:modId xmlns:p14="http://schemas.microsoft.com/office/powerpoint/2010/main" val="1590421299"/>
              </p:ext>
            </p:extLst>
          </p:nvPr>
        </p:nvGraphicFramePr>
        <p:xfrm>
          <a:off x="0" y="1045030"/>
          <a:ext cx="12192000" cy="5704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2969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7DB462-3E55-C540-8F5D-91259A2C7F76}"/>
              </a:ext>
            </a:extLst>
          </p:cNvPr>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5F254154-BFB8-674C-A022-7B4A21A8D036}"/>
              </a:ext>
            </a:extLst>
          </p:cNvPr>
          <p:cNvSpPr>
            <a:spLocks noGrp="1"/>
          </p:cNvSpPr>
          <p:nvPr>
            <p:ph type="title"/>
          </p:nvPr>
        </p:nvSpPr>
        <p:spPr>
          <a:xfrm>
            <a:off x="838200" y="54565"/>
            <a:ext cx="10515600" cy="1325563"/>
          </a:xfrm>
        </p:spPr>
        <p:txBody>
          <a:bodyPr/>
          <a:lstStyle/>
          <a:p>
            <a:pPr algn="ctr"/>
            <a:r>
              <a:rPr lang="en-US" dirty="0">
                <a:solidFill>
                  <a:schemeClr val="bg1"/>
                </a:solidFill>
              </a:rPr>
              <a:t>Revenue Replacement: Standard Allowance</a:t>
            </a:r>
          </a:p>
        </p:txBody>
      </p:sp>
      <p:sp>
        <p:nvSpPr>
          <p:cNvPr id="3" name="Content Placeholder 2">
            <a:extLst>
              <a:ext uri="{FF2B5EF4-FFF2-40B4-BE49-F238E27FC236}">
                <a16:creationId xmlns:a16="http://schemas.microsoft.com/office/drawing/2014/main" id="{939908E4-DBBF-2D40-9AEC-4E0084BA540B}"/>
              </a:ext>
            </a:extLst>
          </p:cNvPr>
          <p:cNvSpPr>
            <a:spLocks noGrp="1"/>
          </p:cNvSpPr>
          <p:nvPr>
            <p:ph idx="1"/>
          </p:nvPr>
        </p:nvSpPr>
        <p:spPr>
          <a:xfrm>
            <a:off x="1469572" y="2370702"/>
            <a:ext cx="10439400" cy="3662363"/>
          </a:xfrm>
        </p:spPr>
        <p:txBody>
          <a:bodyPr>
            <a:normAutofit/>
          </a:bodyPr>
          <a:lstStyle/>
          <a:p>
            <a:r>
              <a:rPr lang="en-US" sz="2400" dirty="0"/>
              <a:t>If LG allocation is $20,000: Expend up to $20,000 as revenue replacement</a:t>
            </a:r>
          </a:p>
          <a:p>
            <a:r>
              <a:rPr lang="en-US" sz="2400" dirty="0"/>
              <a:t>If LG allocation is $1.2 million: Expend up to $1.2 million as revenue replacement</a:t>
            </a:r>
          </a:p>
          <a:p>
            <a:r>
              <a:rPr lang="en-US" sz="2400" dirty="0"/>
              <a:t>If LG allocation is $10 million: Expend up to $10 million as revenue replacement</a:t>
            </a:r>
          </a:p>
        </p:txBody>
      </p:sp>
      <p:sp>
        <p:nvSpPr>
          <p:cNvPr id="4" name="Rectangle 3">
            <a:extLst>
              <a:ext uri="{FF2B5EF4-FFF2-40B4-BE49-F238E27FC236}">
                <a16:creationId xmlns:a16="http://schemas.microsoft.com/office/drawing/2014/main" id="{FDB8FCC3-217D-6A44-B6D5-2C3189DADE6E}"/>
              </a:ext>
            </a:extLst>
          </p:cNvPr>
          <p:cNvSpPr/>
          <p:nvPr/>
        </p:nvSpPr>
        <p:spPr>
          <a:xfrm>
            <a:off x="751112" y="1317171"/>
            <a:ext cx="10722429" cy="816428"/>
          </a:xfrm>
          <a:prstGeom prst="rect">
            <a:avLst/>
          </a:prstGeom>
          <a:solidFill>
            <a:schemeClr val="accent2"/>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a:t>May expend up to $10 million as revenue replacement</a:t>
            </a:r>
          </a:p>
        </p:txBody>
      </p:sp>
      <p:sp>
        <p:nvSpPr>
          <p:cNvPr id="5" name="Rectangle 4">
            <a:extLst>
              <a:ext uri="{FF2B5EF4-FFF2-40B4-BE49-F238E27FC236}">
                <a16:creationId xmlns:a16="http://schemas.microsoft.com/office/drawing/2014/main" id="{1C584C6C-FED9-A247-8095-701A813CED8D}"/>
              </a:ext>
            </a:extLst>
          </p:cNvPr>
          <p:cNvSpPr/>
          <p:nvPr/>
        </p:nvSpPr>
        <p:spPr>
          <a:xfrm>
            <a:off x="751112" y="3769743"/>
            <a:ext cx="10798632" cy="1267505"/>
          </a:xfrm>
          <a:prstGeom prst="rect">
            <a:avLst/>
          </a:prstGeom>
          <a:solidFill>
            <a:schemeClr val="accent2"/>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a:t>Will elect standard allowance on Project &amp; Expenditure Report (report deadline by April 30, 2022)</a:t>
            </a:r>
          </a:p>
        </p:txBody>
      </p:sp>
      <p:sp>
        <p:nvSpPr>
          <p:cNvPr id="6" name="Pentagon 5">
            <a:extLst>
              <a:ext uri="{FF2B5EF4-FFF2-40B4-BE49-F238E27FC236}">
                <a16:creationId xmlns:a16="http://schemas.microsoft.com/office/drawing/2014/main" id="{6A10DE4A-6D8C-BF4C-9E66-15C44A8D044B}"/>
              </a:ext>
            </a:extLst>
          </p:cNvPr>
          <p:cNvSpPr/>
          <p:nvPr/>
        </p:nvSpPr>
        <p:spPr>
          <a:xfrm>
            <a:off x="185057" y="2298527"/>
            <a:ext cx="1284515" cy="1306287"/>
          </a:xfrm>
          <a:prstGeom prst="homePlat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Examples</a:t>
            </a:r>
          </a:p>
        </p:txBody>
      </p:sp>
      <p:sp>
        <p:nvSpPr>
          <p:cNvPr id="8" name="TextBox 7">
            <a:extLst>
              <a:ext uri="{FF2B5EF4-FFF2-40B4-BE49-F238E27FC236}">
                <a16:creationId xmlns:a16="http://schemas.microsoft.com/office/drawing/2014/main" id="{719DC234-61E4-6641-A0CC-74CC48850F5A}"/>
              </a:ext>
            </a:extLst>
          </p:cNvPr>
          <p:cNvSpPr txBox="1"/>
          <p:nvPr/>
        </p:nvSpPr>
        <p:spPr>
          <a:xfrm>
            <a:off x="653143" y="5233775"/>
            <a:ext cx="11255829" cy="1569660"/>
          </a:xfrm>
          <a:prstGeom prst="rect">
            <a:avLst/>
          </a:prstGeom>
          <a:noFill/>
        </p:spPr>
        <p:txBody>
          <a:bodyPr wrap="square" rtlCol="0">
            <a:spAutoFit/>
          </a:bodyPr>
          <a:lstStyle/>
          <a:p>
            <a:r>
              <a:rPr lang="en-US" sz="2400" dirty="0"/>
              <a:t>Electing the standard allowance and spending 100% of your ARP/CSLFRF funds as revenue replacement, will significantly reduce reporting requirements. BUT IT </a:t>
            </a:r>
            <a:r>
              <a:rPr lang="en-US" sz="2400" b="1" dirty="0"/>
              <a:t>DOES NOT </a:t>
            </a:r>
            <a:r>
              <a:rPr lang="en-US" sz="2400" dirty="0"/>
              <a:t>CONVERT THESE FUNDS INTO GENERAL FUNDS. THEY ARE STILL GRANT FUNDS, SUBJECT TO GRANT AWARD TERMS AND UNIFORM GUIDANCE COMPLIANCE REQUIREMENTS.</a:t>
            </a:r>
          </a:p>
        </p:txBody>
      </p:sp>
    </p:spTree>
    <p:extLst>
      <p:ext uri="{BB962C8B-B14F-4D97-AF65-F5344CB8AC3E}">
        <p14:creationId xmlns:p14="http://schemas.microsoft.com/office/powerpoint/2010/main" val="1452433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8D1F54-6DA4-894F-A183-C7EB992D8D63}"/>
              </a:ext>
            </a:extLst>
          </p:cNvPr>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6CB0D60D-E0AF-3D4A-86FC-D42579C81249}"/>
              </a:ext>
            </a:extLst>
          </p:cNvPr>
          <p:cNvSpPr>
            <a:spLocks noGrp="1"/>
          </p:cNvSpPr>
          <p:nvPr>
            <p:ph type="title"/>
          </p:nvPr>
        </p:nvSpPr>
        <p:spPr>
          <a:xfrm>
            <a:off x="206829" y="197737"/>
            <a:ext cx="11778342" cy="1325563"/>
          </a:xfrm>
        </p:spPr>
        <p:txBody>
          <a:bodyPr>
            <a:normAutofit/>
          </a:bodyPr>
          <a:lstStyle/>
          <a:p>
            <a:pPr algn="ctr"/>
            <a:r>
              <a:rPr lang="en-US" sz="4000" dirty="0">
                <a:solidFill>
                  <a:schemeClr val="bg1"/>
                </a:solidFill>
              </a:rPr>
              <a:t>100% OF ARP/CSLFRF Funds as Revenue Replacement</a:t>
            </a:r>
          </a:p>
        </p:txBody>
      </p:sp>
      <p:sp>
        <p:nvSpPr>
          <p:cNvPr id="3" name="Content Placeholder 2">
            <a:extLst>
              <a:ext uri="{FF2B5EF4-FFF2-40B4-BE49-F238E27FC236}">
                <a16:creationId xmlns:a16="http://schemas.microsoft.com/office/drawing/2014/main" id="{84802711-9640-E542-A92F-42A840C430E1}"/>
              </a:ext>
            </a:extLst>
          </p:cNvPr>
          <p:cNvSpPr>
            <a:spLocks noGrp="1"/>
          </p:cNvSpPr>
          <p:nvPr>
            <p:ph idx="1"/>
          </p:nvPr>
        </p:nvSpPr>
        <p:spPr>
          <a:xfrm>
            <a:off x="838200" y="1694046"/>
            <a:ext cx="10515600" cy="4935353"/>
          </a:xfrm>
        </p:spPr>
        <p:txBody>
          <a:bodyPr>
            <a:normAutofit fontScale="92500" lnSpcReduction="20000"/>
          </a:bodyPr>
          <a:lstStyle/>
          <a:p>
            <a:pPr marL="0" indent="0" algn="ctr">
              <a:buNone/>
            </a:pPr>
            <a:r>
              <a:rPr lang="en-US" dirty="0"/>
              <a:t>Allowable Expenditures = General Government Services </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600" dirty="0"/>
          </a:p>
          <a:p>
            <a:pPr marL="0" indent="0">
              <a:buNone/>
            </a:pPr>
            <a:r>
              <a:rPr lang="en-US" sz="2600" dirty="0"/>
              <a:t>May fund any project that is eligible under the other ARP/CSLFRF categories with revenue replacement funds, with the possible exception of Premium Pay. It is probably best to fund/report Premium Pay under the Premium Pay category. </a:t>
            </a:r>
          </a:p>
        </p:txBody>
      </p:sp>
      <p:sp>
        <p:nvSpPr>
          <p:cNvPr id="4" name="Rectangle 3">
            <a:extLst>
              <a:ext uri="{FF2B5EF4-FFF2-40B4-BE49-F238E27FC236}">
                <a16:creationId xmlns:a16="http://schemas.microsoft.com/office/drawing/2014/main" id="{89A88131-0630-1A46-B385-94012019288B}"/>
              </a:ext>
            </a:extLst>
          </p:cNvPr>
          <p:cNvSpPr/>
          <p:nvPr/>
        </p:nvSpPr>
        <p:spPr>
          <a:xfrm>
            <a:off x="838200" y="4365172"/>
            <a:ext cx="10515600" cy="1110343"/>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Translation: General government services are anything that a local government has state law authority to engage in, including public enterprise activities.</a:t>
            </a:r>
          </a:p>
        </p:txBody>
      </p:sp>
      <p:sp>
        <p:nvSpPr>
          <p:cNvPr id="6" name="Rectangle 5">
            <a:extLst>
              <a:ext uri="{FF2B5EF4-FFF2-40B4-BE49-F238E27FC236}">
                <a16:creationId xmlns:a16="http://schemas.microsoft.com/office/drawing/2014/main" id="{DD6354A8-429F-C942-8381-A23C1E2586B9}"/>
              </a:ext>
            </a:extLst>
          </p:cNvPr>
          <p:cNvSpPr/>
          <p:nvPr/>
        </p:nvSpPr>
        <p:spPr>
          <a:xfrm>
            <a:off x="838200" y="2238673"/>
            <a:ext cx="5127172" cy="1902614"/>
          </a:xfrm>
          <a:prstGeom prst="rect">
            <a:avLst/>
          </a:prstGeom>
          <a:solidFill>
            <a:schemeClr val="accent2"/>
          </a:solidFill>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spcBef>
                <a:spcPts val="1200"/>
              </a:spcBef>
            </a:pPr>
            <a:r>
              <a:rPr lang="en-US" sz="1600" dirty="0">
                <a:solidFill>
                  <a:schemeClr val="bg1"/>
                </a:solidFill>
              </a:rPr>
              <a:t>“maintenance or pay-go funded building of infrastructure, including roads; modernization of cybersecurity, including hardware, software, and protection of critical infrastructure; health services; environmental remediation; school or educational services; and the provision of police, fire, and other public safety services.”</a:t>
            </a:r>
          </a:p>
        </p:txBody>
      </p:sp>
      <p:sp>
        <p:nvSpPr>
          <p:cNvPr id="7" name="Rectangle 6">
            <a:extLst>
              <a:ext uri="{FF2B5EF4-FFF2-40B4-BE49-F238E27FC236}">
                <a16:creationId xmlns:a16="http://schemas.microsoft.com/office/drawing/2014/main" id="{B42DB40C-3326-5148-A0D3-F45D4D77433A}"/>
              </a:ext>
            </a:extLst>
          </p:cNvPr>
          <p:cNvSpPr/>
          <p:nvPr/>
        </p:nvSpPr>
        <p:spPr>
          <a:xfrm>
            <a:off x="6226628" y="2238673"/>
            <a:ext cx="5127172" cy="1902613"/>
          </a:xfrm>
          <a:prstGeom prst="rect">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850" lvl="1">
              <a:spcBef>
                <a:spcPts val="200"/>
              </a:spcBef>
            </a:pPr>
            <a:r>
              <a:rPr lang="en-US" sz="1200" dirty="0">
                <a:solidFill>
                  <a:schemeClr val="bg1"/>
                </a:solidFill>
              </a:rPr>
              <a:t>US Treasury Overview Supplement:</a:t>
            </a:r>
          </a:p>
          <a:p>
            <a:pPr marL="231775" lvl="2">
              <a:spcBef>
                <a:spcPts val="200"/>
              </a:spcBef>
            </a:pPr>
            <a:r>
              <a:rPr lang="en-US" sz="1200" dirty="0">
                <a:solidFill>
                  <a:schemeClr val="bg1"/>
                </a:solidFill>
              </a:rPr>
              <a:t>“[g]</a:t>
            </a:r>
            <a:r>
              <a:rPr lang="en-US" sz="1200" dirty="0" err="1">
                <a:solidFill>
                  <a:schemeClr val="bg1"/>
                </a:solidFill>
              </a:rPr>
              <a:t>overnment</a:t>
            </a:r>
            <a:r>
              <a:rPr lang="en-US" sz="1200" dirty="0">
                <a:solidFill>
                  <a:schemeClr val="bg1"/>
                </a:solidFill>
              </a:rPr>
              <a:t> services generally include any service traditionally provided by a government, unless Treasury has stated otherwise. Here are some common examples, although this list is not exhaustive: Construction of schools and hospitals; Road building and maintenance, and other infrastructure; Health services; General government administration, staff, and administrative facilities; Environmental remediation; [and] Provision of police, fire, and other public safety services (including purchase of fire trucks and police vehicles).”</a:t>
            </a:r>
          </a:p>
        </p:txBody>
      </p:sp>
    </p:spTree>
    <p:extLst>
      <p:ext uri="{BB962C8B-B14F-4D97-AF65-F5344CB8AC3E}">
        <p14:creationId xmlns:p14="http://schemas.microsoft.com/office/powerpoint/2010/main" val="379190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B6014EC0-A143-0C44-B289-B6A48AF78C86}"/>
              </a:ext>
            </a:extLst>
          </p:cNvPr>
          <p:cNvGraphicFramePr>
            <a:graphicFrameLocks noGrp="1"/>
          </p:cNvGraphicFramePr>
          <p:nvPr>
            <p:ph idx="1"/>
            <p:extLst>
              <p:ext uri="{D42A27DB-BD31-4B8C-83A1-F6EECF244321}">
                <p14:modId xmlns:p14="http://schemas.microsoft.com/office/powerpoint/2010/main" val="373699709"/>
              </p:ext>
            </p:extLst>
          </p:nvPr>
        </p:nvGraphicFramePr>
        <p:xfrm>
          <a:off x="5093208" y="133564"/>
          <a:ext cx="6804266" cy="6524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EC6A73B8-BFF3-C049-9F16-E1D2D203E8F6}"/>
              </a:ext>
            </a:extLst>
          </p:cNvPr>
          <p:cNvSpPr/>
          <p:nvPr/>
        </p:nvSpPr>
        <p:spPr>
          <a:xfrm>
            <a:off x="-1" y="0"/>
            <a:ext cx="4744278" cy="6957391"/>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A38AB0-2716-1541-8CA4-5D0B94A2FE8E}"/>
              </a:ext>
            </a:extLst>
          </p:cNvPr>
          <p:cNvSpPr>
            <a:spLocks noGrp="1"/>
          </p:cNvSpPr>
          <p:nvPr>
            <p:ph type="title"/>
          </p:nvPr>
        </p:nvSpPr>
        <p:spPr>
          <a:xfrm>
            <a:off x="776555" y="133564"/>
            <a:ext cx="3374136" cy="5567891"/>
          </a:xfrm>
        </p:spPr>
        <p:txBody>
          <a:bodyPr>
            <a:normAutofit/>
          </a:bodyPr>
          <a:lstStyle/>
          <a:p>
            <a:pPr algn="ctr"/>
            <a:r>
              <a:rPr lang="en-US" sz="5200" dirty="0">
                <a:solidFill>
                  <a:schemeClr val="bg1"/>
                </a:solidFill>
              </a:rPr>
              <a:t>Maximize Benefit: Minimize Burden</a:t>
            </a:r>
          </a:p>
        </p:txBody>
      </p:sp>
      <p:sp>
        <p:nvSpPr>
          <p:cNvPr id="5" name="Pentagon 4">
            <a:extLst>
              <a:ext uri="{FF2B5EF4-FFF2-40B4-BE49-F238E27FC236}">
                <a16:creationId xmlns:a16="http://schemas.microsoft.com/office/drawing/2014/main" id="{4AE4F7C6-8C19-7B46-A947-196E8B38C87C}"/>
              </a:ext>
            </a:extLst>
          </p:cNvPr>
          <p:cNvSpPr/>
          <p:nvPr/>
        </p:nvSpPr>
        <p:spPr>
          <a:xfrm>
            <a:off x="2281726" y="4712306"/>
            <a:ext cx="3737930" cy="1815978"/>
          </a:xfrm>
          <a:prstGeom prst="homePlate">
            <a:avLst/>
          </a:prstGeom>
          <a:ln>
            <a:no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Note that this will not work for all projects – </a:t>
            </a:r>
            <a:r>
              <a:rPr lang="en-US" dirty="0" err="1"/>
              <a:t>eg.</a:t>
            </a:r>
            <a:r>
              <a:rPr lang="en-US" dirty="0"/>
              <a:t> Broadband likely will have to be funded directly with ARP/CSLFRF monies</a:t>
            </a:r>
          </a:p>
        </p:txBody>
      </p:sp>
    </p:spTree>
    <p:extLst>
      <p:ext uri="{BB962C8B-B14F-4D97-AF65-F5344CB8AC3E}">
        <p14:creationId xmlns:p14="http://schemas.microsoft.com/office/powerpoint/2010/main" val="284440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AF018-5B06-4C47-BEFE-23405BD289EA}"/>
              </a:ext>
            </a:extLst>
          </p:cNvPr>
          <p:cNvSpPr>
            <a:spLocks noGrp="1"/>
          </p:cNvSpPr>
          <p:nvPr>
            <p:ph type="title"/>
          </p:nvPr>
        </p:nvSpPr>
        <p:spPr/>
        <p:txBody>
          <a:bodyPr/>
          <a:lstStyle/>
          <a:p>
            <a:r>
              <a:rPr lang="en-US" dirty="0"/>
              <a:t>Different Revenue Replacement Expenditures have Different Compliance Requirements</a:t>
            </a:r>
          </a:p>
        </p:txBody>
      </p:sp>
      <p:sp>
        <p:nvSpPr>
          <p:cNvPr id="7" name="Rectangle 6">
            <a:extLst>
              <a:ext uri="{FF2B5EF4-FFF2-40B4-BE49-F238E27FC236}">
                <a16:creationId xmlns:a16="http://schemas.microsoft.com/office/drawing/2014/main" id="{6C16CE2C-11BD-0D49-80EF-1D5D9DEBFFC6}"/>
              </a:ext>
            </a:extLst>
          </p:cNvPr>
          <p:cNvSpPr/>
          <p:nvPr/>
        </p:nvSpPr>
        <p:spPr>
          <a:xfrm>
            <a:off x="441789" y="2157573"/>
            <a:ext cx="3616503" cy="4019390"/>
          </a:xfrm>
          <a:prstGeom prst="rect">
            <a:avLst/>
          </a:prstGeom>
          <a:solidFill>
            <a:schemeClr val="accent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t>Purchase Equipment</a:t>
            </a:r>
          </a:p>
          <a:p>
            <a:pPr lvl="0" algn="ctr"/>
            <a:endParaRPr lang="en-US" sz="800" dirty="0"/>
          </a:p>
          <a:p>
            <a:pPr marL="285750" lvl="0" indent="-285750">
              <a:buFont typeface="Arial" panose="020B0604020202020204" pitchFamily="34" charset="0"/>
              <a:buChar char="•"/>
            </a:pPr>
            <a:r>
              <a:rPr lang="en-US" dirty="0"/>
              <a:t>Financial mgmt./internal controls</a:t>
            </a:r>
          </a:p>
          <a:p>
            <a:pPr marL="285750" lvl="0" indent="-285750">
              <a:buFont typeface="Arial" panose="020B0604020202020204" pitchFamily="34" charset="0"/>
              <a:buChar char="•"/>
            </a:pPr>
            <a:r>
              <a:rPr lang="en-US" dirty="0"/>
              <a:t>Conflict of interest</a:t>
            </a:r>
          </a:p>
          <a:p>
            <a:pPr marL="285750" lvl="0" indent="-285750">
              <a:buFont typeface="Arial" panose="020B0604020202020204" pitchFamily="34" charset="0"/>
              <a:buChar char="•"/>
            </a:pPr>
            <a:r>
              <a:rPr lang="en-US" dirty="0"/>
              <a:t>Eligibility documentation</a:t>
            </a:r>
          </a:p>
          <a:p>
            <a:pPr marL="285750" lvl="0" indent="-285750">
              <a:buFont typeface="Arial" panose="020B0604020202020204" pitchFamily="34" charset="0"/>
              <a:buChar char="•"/>
            </a:pPr>
            <a:r>
              <a:rPr lang="en-US" dirty="0"/>
              <a:t>Allowable costs</a:t>
            </a:r>
          </a:p>
          <a:p>
            <a:pPr marL="285750" lvl="0" indent="-285750">
              <a:buFont typeface="Arial" panose="020B0604020202020204" pitchFamily="34" charset="0"/>
              <a:buChar char="•"/>
            </a:pPr>
            <a:r>
              <a:rPr lang="en-US" dirty="0"/>
              <a:t>Civil Rights compliance</a:t>
            </a:r>
          </a:p>
          <a:p>
            <a:pPr marL="285750" lvl="0" indent="-285750">
              <a:buFont typeface="Arial" panose="020B0604020202020204" pitchFamily="34" charset="0"/>
              <a:buChar char="•"/>
            </a:pPr>
            <a:r>
              <a:rPr lang="en-US" dirty="0"/>
              <a:t>Records retention</a:t>
            </a:r>
          </a:p>
          <a:p>
            <a:pPr marL="285750" lvl="0" indent="-285750">
              <a:buFont typeface="Arial" panose="020B0604020202020204" pitchFamily="34" charset="0"/>
              <a:buChar char="•"/>
            </a:pPr>
            <a:r>
              <a:rPr lang="en-US" dirty="0"/>
              <a:t>Procurement</a:t>
            </a:r>
          </a:p>
          <a:p>
            <a:pPr marL="285750" lvl="0" indent="-285750">
              <a:buFont typeface="Arial" panose="020B0604020202020204" pitchFamily="34" charset="0"/>
              <a:buChar char="•"/>
            </a:pPr>
            <a:r>
              <a:rPr lang="en-US" dirty="0"/>
              <a:t>Property Management</a:t>
            </a:r>
          </a:p>
          <a:p>
            <a:pPr marL="285750" lvl="0" indent="-285750">
              <a:buFont typeface="Arial" panose="020B0604020202020204" pitchFamily="34" charset="0"/>
              <a:buChar char="•"/>
            </a:pPr>
            <a:r>
              <a:rPr lang="en-US" dirty="0"/>
              <a:t>Program Income</a:t>
            </a:r>
          </a:p>
          <a:p>
            <a:pPr marL="285750" lvl="0" indent="-285750">
              <a:buFont typeface="Arial" panose="020B0604020202020204" pitchFamily="34" charset="0"/>
              <a:buChar char="•"/>
            </a:pPr>
            <a:endParaRPr lang="en-US" dirty="0"/>
          </a:p>
        </p:txBody>
      </p:sp>
      <p:sp>
        <p:nvSpPr>
          <p:cNvPr id="8" name="Content Placeholder 7">
            <a:extLst>
              <a:ext uri="{FF2B5EF4-FFF2-40B4-BE49-F238E27FC236}">
                <a16:creationId xmlns:a16="http://schemas.microsoft.com/office/drawing/2014/main" id="{EAEEAC26-8C65-1A4B-88CF-34896FA76E7B}"/>
              </a:ext>
            </a:extLst>
          </p:cNvPr>
          <p:cNvSpPr>
            <a:spLocks noGrp="1"/>
          </p:cNvSpPr>
          <p:nvPr>
            <p:ph idx="1"/>
          </p:nvPr>
        </p:nvSpPr>
        <p:spPr>
          <a:xfrm>
            <a:off x="4161034" y="2157573"/>
            <a:ext cx="3699553" cy="4019390"/>
          </a:xfrm>
          <a:prstGeom prst="rect">
            <a:avLst/>
          </a:prstGeom>
          <a:solidFill>
            <a:schemeClr val="accent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lvl="0" indent="0" algn="ctr">
              <a:lnSpc>
                <a:spcPct val="100000"/>
              </a:lnSpc>
              <a:spcBef>
                <a:spcPts val="0"/>
              </a:spcBef>
              <a:buNone/>
            </a:pPr>
            <a:r>
              <a:rPr lang="en-US" sz="2400" b="1" dirty="0"/>
              <a:t>Partnering with Nonprofit</a:t>
            </a:r>
          </a:p>
          <a:p>
            <a:pPr marL="0" lvl="0" indent="0" algn="ctr">
              <a:lnSpc>
                <a:spcPct val="100000"/>
              </a:lnSpc>
              <a:spcBef>
                <a:spcPts val="0"/>
              </a:spcBef>
              <a:buNone/>
            </a:pPr>
            <a:endParaRPr lang="en-US" sz="800" b="1" dirty="0"/>
          </a:p>
          <a:p>
            <a:pPr>
              <a:lnSpc>
                <a:spcPct val="100000"/>
              </a:lnSpc>
              <a:spcBef>
                <a:spcPts val="0"/>
              </a:spcBef>
            </a:pPr>
            <a:r>
              <a:rPr lang="en-US" sz="1800" dirty="0"/>
              <a:t>Financial mgmt./internal controls</a:t>
            </a:r>
          </a:p>
          <a:p>
            <a:pPr marL="285750" lvl="0" indent="-285750">
              <a:lnSpc>
                <a:spcPct val="100000"/>
              </a:lnSpc>
              <a:spcBef>
                <a:spcPts val="0"/>
              </a:spcBef>
              <a:buFont typeface="Arial" panose="020B0604020202020204" pitchFamily="34" charset="0"/>
              <a:buChar char="•"/>
            </a:pPr>
            <a:r>
              <a:rPr lang="en-US" sz="1800" dirty="0"/>
              <a:t>Conflict of interest</a:t>
            </a:r>
          </a:p>
          <a:p>
            <a:pPr marL="285750" lvl="0" indent="-285750">
              <a:lnSpc>
                <a:spcPct val="100000"/>
              </a:lnSpc>
              <a:spcBef>
                <a:spcPts val="0"/>
              </a:spcBef>
              <a:buFont typeface="Arial" panose="020B0604020202020204" pitchFamily="34" charset="0"/>
              <a:buChar char="•"/>
            </a:pPr>
            <a:r>
              <a:rPr lang="en-US" sz="1800" dirty="0"/>
              <a:t>Eligibility documentation</a:t>
            </a:r>
          </a:p>
          <a:p>
            <a:pPr marL="285750" lvl="0" indent="-285750">
              <a:lnSpc>
                <a:spcPct val="100000"/>
              </a:lnSpc>
              <a:spcBef>
                <a:spcPts val="0"/>
              </a:spcBef>
              <a:buFont typeface="Arial" panose="020B0604020202020204" pitchFamily="34" charset="0"/>
              <a:buChar char="•"/>
            </a:pPr>
            <a:r>
              <a:rPr lang="en-US" sz="1800" dirty="0"/>
              <a:t>Allowable costs</a:t>
            </a:r>
          </a:p>
          <a:p>
            <a:pPr marL="285750" lvl="0" indent="-285750">
              <a:lnSpc>
                <a:spcPct val="100000"/>
              </a:lnSpc>
              <a:spcBef>
                <a:spcPts val="0"/>
              </a:spcBef>
              <a:buFont typeface="Arial" panose="020B0604020202020204" pitchFamily="34" charset="0"/>
              <a:buChar char="•"/>
            </a:pPr>
            <a:r>
              <a:rPr lang="en-US" sz="1800" dirty="0"/>
              <a:t>Civil Rights compliance</a:t>
            </a:r>
          </a:p>
          <a:p>
            <a:pPr marL="285750" lvl="0" indent="-285750">
              <a:lnSpc>
                <a:spcPct val="100000"/>
              </a:lnSpc>
              <a:spcBef>
                <a:spcPts val="0"/>
              </a:spcBef>
              <a:buFont typeface="Arial" panose="020B0604020202020204" pitchFamily="34" charset="0"/>
              <a:buChar char="•"/>
            </a:pPr>
            <a:r>
              <a:rPr lang="en-US" sz="1800" dirty="0"/>
              <a:t>Records retention</a:t>
            </a:r>
          </a:p>
          <a:p>
            <a:pPr marL="285750" lvl="0" indent="-285750">
              <a:lnSpc>
                <a:spcPct val="100000"/>
              </a:lnSpc>
              <a:spcBef>
                <a:spcPts val="0"/>
              </a:spcBef>
              <a:buFont typeface="Arial" panose="020B0604020202020204" pitchFamily="34" charset="0"/>
              <a:buChar char="•"/>
            </a:pPr>
            <a:r>
              <a:rPr lang="en-US" sz="1800" dirty="0"/>
              <a:t>Procurement</a:t>
            </a:r>
          </a:p>
          <a:p>
            <a:pPr marL="285750" lvl="0" indent="-285750">
              <a:lnSpc>
                <a:spcPct val="100000"/>
              </a:lnSpc>
              <a:spcBef>
                <a:spcPts val="0"/>
              </a:spcBef>
              <a:buFont typeface="Arial" panose="020B0604020202020204" pitchFamily="34" charset="0"/>
              <a:buChar char="•"/>
            </a:pPr>
            <a:r>
              <a:rPr lang="en-US" sz="1800" dirty="0"/>
              <a:t>Property Management</a:t>
            </a:r>
          </a:p>
          <a:p>
            <a:pPr marL="285750" lvl="0" indent="-285750">
              <a:lnSpc>
                <a:spcPct val="100000"/>
              </a:lnSpc>
              <a:spcBef>
                <a:spcPts val="0"/>
              </a:spcBef>
              <a:buFont typeface="Arial" panose="020B0604020202020204" pitchFamily="34" charset="0"/>
              <a:buChar char="•"/>
            </a:pPr>
            <a:r>
              <a:rPr lang="en-US" sz="1800" dirty="0"/>
              <a:t>Program Income</a:t>
            </a:r>
          </a:p>
          <a:p>
            <a:pPr marL="285750" lvl="0" indent="-285750">
              <a:lnSpc>
                <a:spcPct val="100000"/>
              </a:lnSpc>
              <a:spcBef>
                <a:spcPts val="0"/>
              </a:spcBef>
              <a:buFont typeface="Arial" panose="020B0604020202020204" pitchFamily="34" charset="0"/>
              <a:buChar char="•"/>
            </a:pPr>
            <a:r>
              <a:rPr lang="en-US" sz="1800" dirty="0"/>
              <a:t>Subaward</a:t>
            </a:r>
          </a:p>
        </p:txBody>
      </p:sp>
      <p:sp>
        <p:nvSpPr>
          <p:cNvPr id="10" name="Rectangle 9">
            <a:extLst>
              <a:ext uri="{FF2B5EF4-FFF2-40B4-BE49-F238E27FC236}">
                <a16:creationId xmlns:a16="http://schemas.microsoft.com/office/drawing/2014/main" id="{B614AADF-A753-E949-A4FA-ED53A2BF599C}"/>
              </a:ext>
            </a:extLst>
          </p:cNvPr>
          <p:cNvSpPr/>
          <p:nvPr/>
        </p:nvSpPr>
        <p:spPr>
          <a:xfrm>
            <a:off x="8050658" y="2157573"/>
            <a:ext cx="3699553" cy="4019390"/>
          </a:xfrm>
          <a:prstGeom prst="rect">
            <a:avLst/>
          </a:prstGeom>
          <a:solidFill>
            <a:schemeClr val="accent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LG Personnel</a:t>
            </a:r>
          </a:p>
          <a:p>
            <a:pPr algn="ctr"/>
            <a:endParaRPr lang="en-US" sz="800" b="1" dirty="0"/>
          </a:p>
          <a:p>
            <a:pPr marL="285750" indent="-285750">
              <a:lnSpc>
                <a:spcPct val="100000"/>
              </a:lnSpc>
              <a:spcBef>
                <a:spcPts val="0"/>
              </a:spcBef>
              <a:buFont typeface="Arial" panose="020B0604020202020204" pitchFamily="34" charset="0"/>
              <a:buChar char="•"/>
            </a:pPr>
            <a:r>
              <a:rPr lang="en-US" dirty="0"/>
              <a:t>Financial mgmt./internal controls</a:t>
            </a:r>
          </a:p>
          <a:p>
            <a:pPr marL="285750" lvl="0" indent="-285750">
              <a:lnSpc>
                <a:spcPct val="100000"/>
              </a:lnSpc>
              <a:spcBef>
                <a:spcPts val="0"/>
              </a:spcBef>
              <a:buFont typeface="Arial" panose="020B0604020202020204" pitchFamily="34" charset="0"/>
              <a:buChar char="•"/>
            </a:pPr>
            <a:r>
              <a:rPr lang="en-US" dirty="0"/>
              <a:t>Conflict of interest</a:t>
            </a:r>
          </a:p>
          <a:p>
            <a:pPr marL="285750" lvl="0" indent="-285750">
              <a:lnSpc>
                <a:spcPct val="100000"/>
              </a:lnSpc>
              <a:spcBef>
                <a:spcPts val="0"/>
              </a:spcBef>
              <a:buFont typeface="Arial" panose="020B0604020202020204" pitchFamily="34" charset="0"/>
              <a:buChar char="•"/>
            </a:pPr>
            <a:r>
              <a:rPr lang="en-US" dirty="0"/>
              <a:t>Eligibility documentation</a:t>
            </a:r>
          </a:p>
          <a:p>
            <a:pPr marL="285750" lvl="0" indent="-285750">
              <a:lnSpc>
                <a:spcPct val="100000"/>
              </a:lnSpc>
              <a:spcBef>
                <a:spcPts val="0"/>
              </a:spcBef>
              <a:buFont typeface="Arial" panose="020B0604020202020204" pitchFamily="34" charset="0"/>
              <a:buChar char="•"/>
            </a:pPr>
            <a:r>
              <a:rPr lang="en-US" dirty="0"/>
              <a:t>Allowable costs</a:t>
            </a:r>
          </a:p>
          <a:p>
            <a:pPr marL="285750" lvl="0" indent="-285750">
              <a:lnSpc>
                <a:spcPct val="100000"/>
              </a:lnSpc>
              <a:spcBef>
                <a:spcPts val="0"/>
              </a:spcBef>
              <a:buFont typeface="Arial" panose="020B0604020202020204" pitchFamily="34" charset="0"/>
              <a:buChar char="•"/>
            </a:pPr>
            <a:r>
              <a:rPr lang="en-US" dirty="0"/>
              <a:t>Civil Rights compliance</a:t>
            </a:r>
          </a:p>
          <a:p>
            <a:pPr marL="285750" lvl="0" indent="-285750">
              <a:lnSpc>
                <a:spcPct val="100000"/>
              </a:lnSpc>
              <a:spcBef>
                <a:spcPts val="0"/>
              </a:spcBef>
              <a:buFont typeface="Arial" panose="020B0604020202020204" pitchFamily="34" charset="0"/>
              <a:buChar char="•"/>
            </a:pPr>
            <a:r>
              <a:rPr lang="en-US" dirty="0"/>
              <a:t>Records retention</a:t>
            </a:r>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137263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8697ED-8699-4A4E-A863-497F9F2900BC}"/>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5600" kern="1200">
                <a:solidFill>
                  <a:schemeClr val="tx1"/>
                </a:solidFill>
                <a:latin typeface="+mj-lt"/>
                <a:ea typeface="+mj-ea"/>
                <a:cs typeface="+mj-cs"/>
              </a:rPr>
              <a:t>Sample Grant Project Ordinance: Standard Allowance</a:t>
            </a:r>
            <a:br>
              <a:rPr lang="en-US" sz="5600" kern="1200">
                <a:solidFill>
                  <a:schemeClr val="tx1"/>
                </a:solidFill>
                <a:latin typeface="+mj-lt"/>
                <a:ea typeface="+mj-ea"/>
                <a:cs typeface="+mj-cs"/>
              </a:rPr>
            </a:br>
            <a:r>
              <a:rPr lang="en-US" sz="5600" kern="1200">
                <a:solidFill>
                  <a:schemeClr val="tx1"/>
                </a:solidFill>
                <a:latin typeface="+mj-lt"/>
                <a:ea typeface="+mj-ea"/>
                <a:cs typeface="+mj-cs"/>
              </a:rPr>
              <a:t>Salaries/Benefits Only</a:t>
            </a:r>
          </a:p>
        </p:txBody>
      </p:sp>
      <p:sp>
        <p:nvSpPr>
          <p:cNvPr id="3" name="Text Placeholder 2">
            <a:extLst>
              <a:ext uri="{FF2B5EF4-FFF2-40B4-BE49-F238E27FC236}">
                <a16:creationId xmlns:a16="http://schemas.microsoft.com/office/drawing/2014/main" id="{0CEFE2F5-83C9-1843-8754-36E540DF270A}"/>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09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06D207-E660-724E-9301-B20E1AEDB839}"/>
              </a:ext>
            </a:extLst>
          </p:cNvPr>
          <p:cNvSpPr txBox="1"/>
          <p:nvPr/>
        </p:nvSpPr>
        <p:spPr>
          <a:xfrm>
            <a:off x="2133600" y="181957"/>
            <a:ext cx="9916886" cy="6494085"/>
          </a:xfrm>
          <a:prstGeom prst="rect">
            <a:avLst/>
          </a:prstGeom>
          <a:noFill/>
        </p:spPr>
        <p:txBody>
          <a:bodyPr wrap="square">
            <a:spAutoFit/>
          </a:bodyPr>
          <a:lstStyle/>
          <a:p>
            <a:pPr marL="0" marR="0" algn="ctr">
              <a:spcBef>
                <a:spcPts val="200"/>
              </a:spcBef>
              <a:spcAft>
                <a:spcPts val="0"/>
              </a:spcAft>
            </a:pPr>
            <a:r>
              <a:rPr lang="en-US" sz="16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Grant Project Ordinance for the Town of </a:t>
            </a:r>
            <a:r>
              <a:rPr lang="en-US" sz="1600" b="1"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TarHeel</a:t>
            </a:r>
            <a:r>
              <a:rPr lang="en-US" sz="16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American Rescue Plan Act of 2021: Coronavirus State and Local Fiscal Recovery Funds</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BE IT ORDAINED</a:t>
            </a:r>
            <a:r>
              <a:rPr lang="en-US" sz="1600" dirty="0">
                <a:effectLst/>
                <a:latin typeface="Calibri" panose="020F0502020204030204" pitchFamily="34" charset="0"/>
                <a:ea typeface="Calibri" panose="020F0502020204030204" pitchFamily="34" charset="0"/>
                <a:cs typeface="Times New Roman" panose="02020603050405020304" pitchFamily="18" charset="0"/>
              </a:rPr>
              <a:t> by the town council of the Town of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TarHeel</a:t>
            </a:r>
            <a:r>
              <a:rPr lang="en-US" sz="1600" dirty="0">
                <a:effectLst/>
                <a:latin typeface="Calibri" panose="020F0502020204030204" pitchFamily="34" charset="0"/>
                <a:ea typeface="Calibri" panose="020F0502020204030204" pitchFamily="34" charset="0"/>
                <a:cs typeface="Times New Roman" panose="02020603050405020304" pitchFamily="18" charset="0"/>
              </a:rPr>
              <a:t>, North Carolina that, pursuant to Section 13.2 of Chapter 159 of the General Statutes of North Carolina, the following grant project ordinance is hereby adopted:</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Section 1:</a:t>
            </a:r>
            <a:r>
              <a:rPr lang="en-US" sz="1600" dirty="0">
                <a:effectLst/>
                <a:latin typeface="Calibri" panose="020F0502020204030204" pitchFamily="34" charset="0"/>
                <a:ea typeface="Calibri" panose="020F0502020204030204" pitchFamily="34" charset="0"/>
                <a:cs typeface="Times New Roman" panose="02020603050405020304" pitchFamily="18" charset="0"/>
              </a:rPr>
              <a:t> This ordinance is to establish a budget for a project to be funded by the Coronavirus State and Local Fiscal Recovery Funds of H.R. 1319 American Rescue Plan Act of 2021 (CSLFRF). The Town of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TarHeel</a:t>
            </a:r>
            <a:r>
              <a:rPr lang="en-US" sz="1600" dirty="0">
                <a:effectLst/>
                <a:latin typeface="Calibri" panose="020F0502020204030204" pitchFamily="34" charset="0"/>
                <a:ea typeface="Calibri" panose="020F0502020204030204" pitchFamily="34" charset="0"/>
                <a:cs typeface="Times New Roman" panose="02020603050405020304" pitchFamily="18" charset="0"/>
              </a:rPr>
              <a:t> (Town) has received the first tranche in the amount of $1,000,000 of CSLFRF funds. The total allocation is $2,000,000, with the remainder to be distributed to the Town within 12 months. These funds may be used for the following categories of expenditures, to the extent authorized by state law.</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rabicPeriod"/>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Support public health expenditures, by funding COVID-19 mitigation efforts, medical expenses, behavioral healthcare, and certain public health and safety staff;</a:t>
            </a:r>
          </a:p>
          <a:p>
            <a:pPr marL="342900" marR="0" lvl="0" indent="-342900">
              <a:spcBef>
                <a:spcPts val="0"/>
              </a:spcBef>
              <a:spcAft>
                <a:spcPts val="0"/>
              </a:spcAft>
              <a:buFont typeface="+mj-lt"/>
              <a:buAutoNum type="arabicPeriod"/>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Address negative economic impacts caused by the public health emergency, including economic harms to workers, households, small businesses, impacted industries, and the public sector;</a:t>
            </a:r>
          </a:p>
          <a:p>
            <a:pPr marL="342900" marR="0" lvl="0" indent="-342900">
              <a:spcBef>
                <a:spcPts val="0"/>
              </a:spcBef>
              <a:spcAft>
                <a:spcPts val="0"/>
              </a:spcAft>
              <a:buFont typeface="+mj-lt"/>
              <a:buAutoNum type="arabicPeriod"/>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Replace lost public sector revenue, using this funding to provide government services to the extent of the reduction in revenue experienced due to the pandemic;</a:t>
            </a:r>
          </a:p>
          <a:p>
            <a:pPr marL="342900" marR="0" lvl="0" indent="-342900">
              <a:spcBef>
                <a:spcPts val="0"/>
              </a:spcBef>
              <a:spcAft>
                <a:spcPts val="0"/>
              </a:spcAft>
              <a:buFont typeface="+mj-lt"/>
              <a:buAutoNum type="arabicPeriod"/>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Provide premium pay for essential workers, offering additional support to those who have borne and will bear the greatest health risks because of their service in critical infrastructure sectors; and,</a:t>
            </a:r>
          </a:p>
          <a:p>
            <a:pPr marL="342900" marR="0" lvl="0" indent="-342900">
              <a:spcBef>
                <a:spcPts val="0"/>
              </a:spcBef>
              <a:spcAft>
                <a:spcPts val="0"/>
              </a:spcAft>
              <a:buFont typeface="+mj-lt"/>
              <a:buAutoNum type="arabicPeriod"/>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Invest in water, sewer, and broadband infrastructure, making necessary investments to improve access to clean drinking water, support vital wastewater and stormwater infrastructure, and to expand access to broadband internet.</a:t>
            </a:r>
          </a:p>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Section 2: </a:t>
            </a:r>
            <a:r>
              <a:rPr lang="en-US" sz="1600" dirty="0">
                <a:effectLst/>
                <a:latin typeface="Calibri" panose="020F0502020204030204" pitchFamily="34" charset="0"/>
                <a:ea typeface="Calibri" panose="020F0502020204030204" pitchFamily="34" charset="0"/>
                <a:cs typeface="Times New Roman" panose="02020603050405020304" pitchFamily="18" charset="0"/>
              </a:rPr>
              <a:t>The Town has elected to take the standard allowance, as authorized by 31 CFR Part 35.6(d)(1) and expend all its CSLFRF funds for the provision of government services.</a:t>
            </a:r>
          </a:p>
        </p:txBody>
      </p:sp>
      <p:sp>
        <p:nvSpPr>
          <p:cNvPr id="3" name="Pentagon 2">
            <a:extLst>
              <a:ext uri="{FF2B5EF4-FFF2-40B4-BE49-F238E27FC236}">
                <a16:creationId xmlns:a16="http://schemas.microsoft.com/office/drawing/2014/main" id="{92FC0E75-D92E-BC40-BABA-E9BA1A68FD87}"/>
              </a:ext>
            </a:extLst>
          </p:cNvPr>
          <p:cNvSpPr/>
          <p:nvPr/>
        </p:nvSpPr>
        <p:spPr>
          <a:xfrm>
            <a:off x="0" y="5842376"/>
            <a:ext cx="2233288" cy="833666"/>
          </a:xfrm>
          <a:prstGeom prst="homePlate">
            <a:avLst/>
          </a:prstGeom>
          <a:ln>
            <a:solidFill>
              <a:schemeClr val="accent1"/>
            </a:solid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lumMod val="65000"/>
                    <a:lumOff val="35000"/>
                  </a:schemeClr>
                </a:solidFill>
              </a:rPr>
              <a:t>Standard allowance election</a:t>
            </a:r>
          </a:p>
        </p:txBody>
      </p:sp>
    </p:spTree>
    <p:extLst>
      <p:ext uri="{BB962C8B-B14F-4D97-AF65-F5344CB8AC3E}">
        <p14:creationId xmlns:p14="http://schemas.microsoft.com/office/powerpoint/2010/main" val="239074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TotalTime>
  <Words>2242</Words>
  <Application>Microsoft Macintosh PowerPoint</Application>
  <PresentationFormat>Widescreen</PresentationFormat>
  <Paragraphs>210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ARP/CSLFRF  Office Hours:  $0-$10 million LGs</vt:lpstr>
      <vt:lpstr>ARP Zoom Office Hours</vt:lpstr>
      <vt:lpstr>ARP/CSLFRF Allowable Expenditures</vt:lpstr>
      <vt:lpstr>Revenue Replacement: Standard Allowance</vt:lpstr>
      <vt:lpstr>100% OF ARP/CSLFRF Funds as Revenue Replacement</vt:lpstr>
      <vt:lpstr>Maximize Benefit: Minimize Burden</vt:lpstr>
      <vt:lpstr>Different Revenue Replacement Expenditures have Different Compliance Requirements</vt:lpstr>
      <vt:lpstr>Sample Grant Project Ordinance: Standard Allowance Salaries/Benefits Only</vt:lpstr>
      <vt:lpstr>PowerPoint Presentation</vt:lpstr>
      <vt:lpstr>PowerPoint Presentation</vt:lpstr>
      <vt:lpstr>Allowable Costs / Cost Principles Policy</vt:lpstr>
      <vt:lpstr>Effort Certification: 2 CFR 200.430</vt:lpstr>
      <vt:lpstr>Effort Certification</vt:lpstr>
      <vt:lpstr>Sample Approach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ARP/CSLFRF Office Hours:  $0-$10 million LGs</dc:title>
  <dc:creator>Millonzi, Kara Anne</dc:creator>
  <cp:lastModifiedBy>Millonzi, Kara Anne</cp:lastModifiedBy>
  <cp:revision>1</cp:revision>
  <dcterms:created xsi:type="dcterms:W3CDTF">2022-02-11T01:26:54Z</dcterms:created>
  <dcterms:modified xsi:type="dcterms:W3CDTF">2022-02-11T21:11:48Z</dcterms:modified>
</cp:coreProperties>
</file>