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454" r:id="rId3"/>
    <p:sldId id="570" r:id="rId4"/>
    <p:sldId id="566" r:id="rId5"/>
    <p:sldId id="559" r:id="rId6"/>
    <p:sldId id="550" r:id="rId7"/>
    <p:sldId id="561" r:id="rId8"/>
    <p:sldId id="567" r:id="rId9"/>
    <p:sldId id="568" r:id="rId10"/>
    <p:sldId id="562" r:id="rId11"/>
    <p:sldId id="563" r:id="rId12"/>
    <p:sldId id="564" r:id="rId13"/>
    <p:sldId id="551" r:id="rId14"/>
    <p:sldId id="569" r:id="rId15"/>
    <p:sldId id="553" r:id="rId16"/>
    <p:sldId id="556" r:id="rId17"/>
    <p:sldId id="552" r:id="rId18"/>
    <p:sldId id="557" r:id="rId19"/>
    <p:sldId id="565" r:id="rId20"/>
    <p:sldId id="555" r:id="rId21"/>
    <p:sldId id="546"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2B4"/>
    <a:srgbClr val="3CBCA0"/>
    <a:srgbClr val="00867B"/>
    <a:srgbClr val="009193"/>
    <a:srgbClr val="AF6055"/>
    <a:srgbClr val="C58C85"/>
    <a:srgbClr val="A1665E"/>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B4BE5-5EC9-7D4D-944A-B86A8B57B71C}" v="34" dt="2022-01-25T13:23:45.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94626"/>
  </p:normalViewPr>
  <p:slideViewPr>
    <p:cSldViewPr>
      <p:cViewPr varScale="1">
        <p:scale>
          <a:sx n="116" d="100"/>
          <a:sy n="116" d="100"/>
        </p:scale>
        <p:origin x="424" y="19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nzi, Kara Anne" userId="8263233e-4a9e-4fb1-99a6-35244b6ab890" providerId="ADAL" clId="{079B4BE5-5EC9-7D4D-944A-B86A8B57B71C}"/>
    <pc:docChg chg="undo custSel addSld modSld sldOrd">
      <pc:chgData name="Millonzi, Kara Anne" userId="8263233e-4a9e-4fb1-99a6-35244b6ab890" providerId="ADAL" clId="{079B4BE5-5EC9-7D4D-944A-B86A8B57B71C}" dt="2022-01-25T13:24:24.084" v="610" actId="207"/>
      <pc:docMkLst>
        <pc:docMk/>
      </pc:docMkLst>
      <pc:sldChg chg="delSp modSp mod ord delAnim">
        <pc:chgData name="Millonzi, Kara Anne" userId="8263233e-4a9e-4fb1-99a6-35244b6ab890" providerId="ADAL" clId="{079B4BE5-5EC9-7D4D-944A-B86A8B57B71C}" dt="2022-01-25T13:23:10.747" v="601" actId="478"/>
        <pc:sldMkLst>
          <pc:docMk/>
          <pc:sldMk cId="982969746" sldId="454"/>
        </pc:sldMkLst>
        <pc:spChg chg="del">
          <ac:chgData name="Millonzi, Kara Anne" userId="8263233e-4a9e-4fb1-99a6-35244b6ab890" providerId="ADAL" clId="{079B4BE5-5EC9-7D4D-944A-B86A8B57B71C}" dt="2022-01-25T13:23:07.643" v="599" actId="478"/>
          <ac:spMkLst>
            <pc:docMk/>
            <pc:sldMk cId="982969746" sldId="454"/>
            <ac:spMk id="5" creationId="{85803655-46C9-FF47-9427-650777CAE673}"/>
          </ac:spMkLst>
        </pc:spChg>
        <pc:spChg chg="del mod">
          <ac:chgData name="Millonzi, Kara Anne" userId="8263233e-4a9e-4fb1-99a6-35244b6ab890" providerId="ADAL" clId="{079B4BE5-5EC9-7D4D-944A-B86A8B57B71C}" dt="2022-01-25T13:23:10.747" v="601" actId="478"/>
          <ac:spMkLst>
            <pc:docMk/>
            <pc:sldMk cId="982969746" sldId="454"/>
            <ac:spMk id="6" creationId="{2BB62B11-9232-6443-AF74-61B2C9AAA3A5}"/>
          </ac:spMkLst>
        </pc:spChg>
      </pc:sldChg>
      <pc:sldChg chg="modSp mod">
        <pc:chgData name="Millonzi, Kara Anne" userId="8263233e-4a9e-4fb1-99a6-35244b6ab890" providerId="ADAL" clId="{079B4BE5-5EC9-7D4D-944A-B86A8B57B71C}" dt="2022-01-25T13:24:24.084" v="610" actId="207"/>
        <pc:sldMkLst>
          <pc:docMk/>
          <pc:sldMk cId="4284011371" sldId="566"/>
        </pc:sldMkLst>
        <pc:spChg chg="mod">
          <ac:chgData name="Millonzi, Kara Anne" userId="8263233e-4a9e-4fb1-99a6-35244b6ab890" providerId="ADAL" clId="{079B4BE5-5EC9-7D4D-944A-B86A8B57B71C}" dt="2022-01-25T13:24:24.084" v="610" actId="207"/>
          <ac:spMkLst>
            <pc:docMk/>
            <pc:sldMk cId="4284011371" sldId="566"/>
            <ac:spMk id="12" creationId="{3DAD5F48-F0FA-0F43-908F-1E966E772A19}"/>
          </ac:spMkLst>
        </pc:spChg>
      </pc:sldChg>
      <pc:sldChg chg="addSp delSp modSp new mod">
        <pc:chgData name="Millonzi, Kara Anne" userId="8263233e-4a9e-4fb1-99a6-35244b6ab890" providerId="ADAL" clId="{079B4BE5-5EC9-7D4D-944A-B86A8B57B71C}" dt="2022-01-25T13:19:04.261" v="596" actId="122"/>
        <pc:sldMkLst>
          <pc:docMk/>
          <pc:sldMk cId="3748188712" sldId="569"/>
        </pc:sldMkLst>
        <pc:spChg chg="mod">
          <ac:chgData name="Millonzi, Kara Anne" userId="8263233e-4a9e-4fb1-99a6-35244b6ab890" providerId="ADAL" clId="{079B4BE5-5EC9-7D4D-944A-B86A8B57B71C}" dt="2022-01-25T13:19:04.261" v="596" actId="122"/>
          <ac:spMkLst>
            <pc:docMk/>
            <pc:sldMk cId="3748188712" sldId="569"/>
            <ac:spMk id="2" creationId="{DF2C75D8-766B-0248-9044-3B1C79DE2BCA}"/>
          </ac:spMkLst>
        </pc:spChg>
        <pc:spChg chg="del">
          <ac:chgData name="Millonzi, Kara Anne" userId="8263233e-4a9e-4fb1-99a6-35244b6ab890" providerId="ADAL" clId="{079B4BE5-5EC9-7D4D-944A-B86A8B57B71C}" dt="2022-01-25T12:55:45.813" v="19"/>
          <ac:spMkLst>
            <pc:docMk/>
            <pc:sldMk cId="3748188712" sldId="569"/>
            <ac:spMk id="3" creationId="{20C4B9D7-CE3C-1B4D-9143-948690470701}"/>
          </ac:spMkLst>
        </pc:spChg>
        <pc:spChg chg="add mod">
          <ac:chgData name="Millonzi, Kara Anne" userId="8263233e-4a9e-4fb1-99a6-35244b6ab890" providerId="ADAL" clId="{079B4BE5-5EC9-7D4D-944A-B86A8B57B71C}" dt="2022-01-25T13:18:53.907" v="595" actId="20577"/>
          <ac:spMkLst>
            <pc:docMk/>
            <pc:sldMk cId="3748188712" sldId="569"/>
            <ac:spMk id="4" creationId="{D3F9BFEC-8702-5F4C-971D-FFF2049893C1}"/>
          </ac:spMkLst>
        </pc:spChg>
        <pc:spChg chg="add mod">
          <ac:chgData name="Millonzi, Kara Anne" userId="8263233e-4a9e-4fb1-99a6-35244b6ab890" providerId="ADAL" clId="{079B4BE5-5EC9-7D4D-944A-B86A8B57B71C}" dt="2022-01-25T13:18:34.160" v="587" actId="20577"/>
          <ac:spMkLst>
            <pc:docMk/>
            <pc:sldMk cId="3748188712" sldId="569"/>
            <ac:spMk id="5" creationId="{67CC91A5-A998-D344-AA02-9D8D9216CBA8}"/>
          </ac:spMkLst>
        </pc:spChg>
        <pc:spChg chg="add del mod">
          <ac:chgData name="Millonzi, Kara Anne" userId="8263233e-4a9e-4fb1-99a6-35244b6ab890" providerId="ADAL" clId="{079B4BE5-5EC9-7D4D-944A-B86A8B57B71C}" dt="2022-01-25T13:18:43.570" v="590" actId="20577"/>
          <ac:spMkLst>
            <pc:docMk/>
            <pc:sldMk cId="3748188712" sldId="569"/>
            <ac:spMk id="6" creationId="{CADD4A79-07DA-9C40-ADC1-CF8A1CCD3BBD}"/>
          </ac:spMkLst>
        </pc:spChg>
      </pc:sldChg>
      <pc:sldChg chg="modSp add">
        <pc:chgData name="Millonzi, Kara Anne" userId="8263233e-4a9e-4fb1-99a6-35244b6ab890" providerId="ADAL" clId="{079B4BE5-5EC9-7D4D-944A-B86A8B57B71C}" dt="2022-01-25T13:23:45.979" v="608" actId="207"/>
        <pc:sldMkLst>
          <pc:docMk/>
          <pc:sldMk cId="2359906651" sldId="570"/>
        </pc:sldMkLst>
        <pc:graphicFrameChg chg="mod">
          <ac:chgData name="Millonzi, Kara Anne" userId="8263233e-4a9e-4fb1-99a6-35244b6ab890" providerId="ADAL" clId="{079B4BE5-5EC9-7D4D-944A-B86A8B57B71C}" dt="2022-01-25T13:23:45.979" v="608" actId="207"/>
          <ac:graphicFrameMkLst>
            <pc:docMk/>
            <pc:sldMk cId="2359906651" sldId="570"/>
            <ac:graphicFrameMk id="21" creationId="{1615C586-DE88-4E1D-8482-D2A41C1C7D6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chemeClr val="accent3"/>
        </a:solidFill>
        <a:ln>
          <a:noFill/>
        </a:ln>
        <a:effectLst>
          <a:outerShdw blurRad="50800" dist="38100" dir="8100000" algn="tr" rotWithShape="0">
            <a:prstClr val="black">
              <a:alpha val="40000"/>
            </a:prstClr>
          </a:outerShdw>
        </a:effectLst>
      </dgm:spPr>
      <dgm:t>
        <a:bodyPr/>
        <a:lstStyle/>
        <a:p>
          <a:r>
            <a:rPr lang="en-US" sz="14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3">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a:effectLst>
          <a:outerShdw blurRad="50800" dist="38100" dir="8100000" algn="tr" rotWithShape="0">
            <a:prstClr val="black">
              <a:alpha val="40000"/>
            </a:prstClr>
          </a:outerShdw>
        </a:effectLs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a:ln>
          <a:noFill/>
        </a:ln>
        <a:effectLst>
          <a:outerShdw blurRad="50800" dist="38100" dir="8100000" algn="tr" rotWithShape="0">
            <a:prstClr val="black">
              <a:alpha val="40000"/>
            </a:prstClr>
          </a:outerShdw>
        </a:effectLs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a:ln>
          <a:noFill/>
        </a:ln>
        <a:effectLst>
          <a:outerShdw blurRad="50800" dist="38100" dir="8100000" algn="tr" rotWithShape="0">
            <a:prstClr val="black">
              <a:alpha val="40000"/>
            </a:prstClr>
          </a:outerShdw>
        </a:effectLs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5190CF68-C99A-47B0-8BD2-A62733FDC3A4}">
      <dgm:prSet/>
      <dgm:spPr>
        <a:solidFill>
          <a:schemeClr val="accent2"/>
        </a:solidFill>
        <a:ln>
          <a:noFill/>
        </a:ln>
        <a:effectLst>
          <a:outerShdw blurRad="50800" dist="38100" dir="8100000" algn="tr" rotWithShape="0">
            <a:prstClr val="black">
              <a:alpha val="40000"/>
            </a:prstClr>
          </a:outerShdw>
        </a:effectLs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a:solidFill>
          <a:schemeClr val="accent4"/>
        </a:solidFill>
        <a:ln>
          <a:noFill/>
        </a:ln>
        <a:effectLst>
          <a:outerShdw blurRad="50800" dist="38100" dir="8100000" algn="tr" rotWithShape="0">
            <a:prstClr val="black">
              <a:alpha val="40000"/>
            </a:prstClr>
          </a:outerShdw>
        </a:effectLs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0" presStyleCnt="2">
        <dgm:presLayoutVars>
          <dgm:chMax val="0"/>
          <dgm:chPref val="0"/>
        </dgm:presLayoutVars>
      </dgm:prSet>
      <dgm:spPr/>
    </dgm:pt>
    <dgm:pt modelId="{97C05D14-0E22-0440-B9AD-FBE6B25C3072}" type="pres">
      <dgm:prSet presAssocID="{5190CF68-C99A-47B0-8BD2-A62733FDC3A4}" presName="desTx" presStyleLbl="alignAccFollowNode1" presStyleIdx="0" presStyleCnt="2">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1" presStyleCnt="2">
        <dgm:presLayoutVars>
          <dgm:chMax val="0"/>
          <dgm:chPref val="0"/>
        </dgm:presLayoutVars>
      </dgm:prSet>
      <dgm:spPr/>
    </dgm:pt>
    <dgm:pt modelId="{1351B30D-8E7D-8F44-87FA-983075A79468}" type="pres">
      <dgm:prSet presAssocID="{80B743FD-DAC1-452E-963F-2A44621436EB}" presName="desTx" presStyleLbl="alignAccFollowNode1" presStyleIdx="1" presStyleCnt="2">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1"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7CF5E787-DC18-4EF0-AC33-7B925D6FDF86}" srcId="{80B743FD-DAC1-452E-963F-2A44621436EB}" destId="{121BCF8A-FEA0-46FF-B3D4-EC9CC393A6BF}" srcOrd="0" destOrd="0" parTransId="{4823108B-8FF0-40EF-B192-A9D98DE79E8E}" sibTransId="{E2FC2231-6878-49E2-A4CC-8354BA517553}"/>
    <dgm:cxn modelId="{F03C01AC-9EE7-471F-9B20-51308B281981}" srcId="{B9F2B6A0-B3B3-48F7-82CE-14209EFE2073}" destId="{5190CF68-C99A-47B0-8BD2-A62733FDC3A4}" srcOrd="0" destOrd="0" parTransId="{87627752-9114-4E67-8C96-733AC165FA54}" sibTransId="{502861A1-E4F2-4231-B73F-B598CDE934E8}"/>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368D660C-2133-4B41-85B1-8453F3D66E22}" type="presParOf" srcId="{23B23AAB-F93F-EE49-9936-861AB41A4227}" destId="{003C9DAB-C709-0A48-BE92-75FDF48C9EA2}" srcOrd="0"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1" destOrd="0" presId="urn:microsoft.com/office/officeart/2016/7/layout/ChevronBlockProcess"/>
    <dgm:cxn modelId="{659088D2-95BC-3A41-97AA-CFE939617EAC}" type="presParOf" srcId="{23B23AAB-F93F-EE49-9936-861AB41A4227}" destId="{E480DC74-7F38-6B4B-B0FE-81397EA36F9D}" srcOrd="2"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1FD81F-FCA9-1C45-91D4-4986B66F2D1A}" type="doc">
      <dgm:prSet loTypeId="urn:microsoft.com/office/officeart/2005/8/layout/arrow2" loCatId="" qsTypeId="urn:microsoft.com/office/officeart/2005/8/quickstyle/simple1" qsCatId="simple" csTypeId="urn:microsoft.com/office/officeart/2005/8/colors/accent1_2" csCatId="accent1" phldr="1"/>
      <dgm:spPr/>
    </dgm:pt>
    <dgm:pt modelId="{895CB7A7-B994-E84E-A092-D722F9ADEA8B}" type="pres">
      <dgm:prSet presAssocID="{131FD81F-FCA9-1C45-91D4-4986B66F2D1A}" presName="arrowDiagram" presStyleCnt="0">
        <dgm:presLayoutVars>
          <dgm:chMax val="5"/>
          <dgm:dir/>
          <dgm:resizeHandles val="exact"/>
        </dgm:presLayoutVars>
      </dgm:prSet>
      <dgm:spPr/>
    </dgm:pt>
  </dgm:ptLst>
  <dgm:cxnLst>
    <dgm:cxn modelId="{C0E6D8C2-57E0-E044-A3DF-D6B8E4E0E504}" type="presOf" srcId="{131FD81F-FCA9-1C45-91D4-4986B66F2D1A}" destId="{895CB7A7-B994-E84E-A092-D722F9ADEA8B}" srcOrd="0"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Grant Administration</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1AFEBFCB-1E28-E64A-B29B-E7FDFA7E9BDC}">
      <dgm:prSet/>
      <dgm:spPr/>
      <dgm:t>
        <a:bodyPr/>
        <a:lstStyle/>
        <a:p>
          <a:endParaRPr lang="en-US" dirty="0"/>
        </a:p>
      </dgm:t>
    </dgm:pt>
    <dgm:pt modelId="{AD2D7D43-8A9E-7045-A0FA-16F01B2BD421}" type="parTrans" cxnId="{FAE066A3-5DFB-7942-B5CA-B6B388CA8E84}">
      <dgm:prSet/>
      <dgm:spPr/>
      <dgm:t>
        <a:bodyPr/>
        <a:lstStyle/>
        <a:p>
          <a:endParaRPr lang="en-US"/>
        </a:p>
      </dgm:t>
    </dgm:pt>
    <dgm:pt modelId="{6B3FC22D-165F-C545-A5B1-E852EF29991C}" type="sibTrans" cxnId="{FAE066A3-5DFB-7942-B5CA-B6B388CA8E84}">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5">
        <dgm:presLayoutVars>
          <dgm:chMax val="0"/>
          <dgm:chPref val="0"/>
        </dgm:presLayoutVars>
      </dgm:prSet>
      <dgm:spPr/>
    </dgm:pt>
    <dgm:pt modelId="{97C05D14-0E22-0440-B9AD-FBE6B25C3072}" type="pres">
      <dgm:prSet presAssocID="{5190CF68-C99A-47B0-8BD2-A62733FDC3A4}" presName="desTx" presStyleLbl="alignAccFollowNode1" presStyleIdx="1"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5">
        <dgm:presLayoutVars>
          <dgm:chMax val="0"/>
          <dgm:chPref val="0"/>
        </dgm:presLayoutVars>
      </dgm:prSet>
      <dgm:spPr/>
    </dgm:pt>
    <dgm:pt modelId="{1351B30D-8E7D-8F44-87FA-983075A79468}" type="pres">
      <dgm:prSet presAssocID="{80B743FD-DAC1-452E-963F-2A44621436EB}" presName="desTx" presStyleLbl="alignAccFollowNode1" presStyleIdx="2"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5">
        <dgm:presLayoutVars>
          <dgm:chMax val="0"/>
          <dgm:chPref val="0"/>
        </dgm:presLayoutVars>
      </dgm:prSet>
      <dgm:spPr/>
    </dgm:pt>
    <dgm:pt modelId="{FAD8B59C-FA04-B745-A415-4EAEEF5CFB65}" type="pres">
      <dgm:prSet presAssocID="{75E48C5C-D110-498D-81F0-08810ACF36C2}" presName="desTx" presStyleLbl="alignAccFollowNode1" presStyleIdx="3" presStyleCnt="5">
        <dgm:presLayoutVars/>
      </dgm:prSet>
      <dgm:spPr/>
    </dgm:pt>
    <dgm:pt modelId="{E0E89495-59EC-4942-A469-4F64CA563F2A}" type="pres">
      <dgm:prSet presAssocID="{F1F18BCF-E765-4CAC-9D9F-1C10B1D89AC2}" presName="space" presStyleCnt="0"/>
      <dgm:spPr/>
    </dgm:pt>
    <dgm:pt modelId="{0548868A-77EC-6444-A513-A93054DBF33A}" type="pres">
      <dgm:prSet presAssocID="{A477AE83-EFB2-43F8-84F7-B49327322B3F}" presName="composite" presStyleCnt="0"/>
      <dgm:spPr/>
    </dgm:pt>
    <dgm:pt modelId="{5EBAAAFD-0196-1F43-8DB2-6B7C96BBA7CE}" type="pres">
      <dgm:prSet presAssocID="{A477AE83-EFB2-43F8-84F7-B49327322B3F}" presName="parTx" presStyleLbl="alignNode1" presStyleIdx="4" presStyleCnt="5">
        <dgm:presLayoutVars>
          <dgm:chMax val="0"/>
          <dgm:chPref val="0"/>
        </dgm:presLayoutVars>
      </dgm:prSet>
      <dgm:spPr/>
    </dgm:pt>
    <dgm:pt modelId="{33BA1AA1-B1B5-9549-B730-AD27D4FEA28B}" type="pres">
      <dgm:prSet presAssocID="{A477AE83-EFB2-43F8-84F7-B49327322B3F}"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16A7EA50-980A-6741-AB24-7C3062ABE2D9}" type="presOf" srcId="{A477AE83-EFB2-43F8-84F7-B49327322B3F}" destId="{5EBAAAFD-0196-1F43-8DB2-6B7C96BBA7CE}"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B9F2B6A0-B3B3-48F7-82CE-14209EFE2073}" destId="{A477AE83-EFB2-43F8-84F7-B49327322B3F}" srcOrd="4"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FAE066A3-5DFB-7942-B5CA-B6B388CA8E84}" srcId="{75E48C5C-D110-498D-81F0-08810ACF36C2}" destId="{1AFEBFCB-1E28-E64A-B29B-E7FDFA7E9BDC}" srcOrd="0" destOrd="0" parTransId="{AD2D7D43-8A9E-7045-A0FA-16F01B2BD421}" sibTransId="{6B3FC22D-165F-C545-A5B1-E852EF29991C}"/>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AB5490FF-EAB5-FF4D-B088-429D96BD195C}" type="presOf" srcId="{1AFEBFCB-1E28-E64A-B29B-E7FDFA7E9BDC}" destId="{FAD8B59C-FA04-B745-A415-4EAEEF5CFB65}"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 modelId="{1D5D3D01-454C-DB45-86B3-F865DF90C25F}" type="presParOf" srcId="{23B23AAB-F93F-EE49-9936-861AB41A4227}" destId="{E0E89495-59EC-4942-A469-4F64CA563F2A}" srcOrd="7" destOrd="0" presId="urn:microsoft.com/office/officeart/2016/7/layout/ChevronBlockProcess"/>
    <dgm:cxn modelId="{CAC49A80-6E6E-4C4E-851E-7C6E4B61528E}" type="presParOf" srcId="{23B23AAB-F93F-EE49-9936-861AB41A4227}" destId="{0548868A-77EC-6444-A513-A93054DBF33A}" srcOrd="8" destOrd="0" presId="urn:microsoft.com/office/officeart/2016/7/layout/ChevronBlockProcess"/>
    <dgm:cxn modelId="{66FD7C60-BA0D-5041-ACEF-4F4AE996B521}" type="presParOf" srcId="{0548868A-77EC-6444-A513-A93054DBF33A}" destId="{5EBAAAFD-0196-1F43-8DB2-6B7C96BBA7CE}" srcOrd="0" destOrd="0" presId="urn:microsoft.com/office/officeart/2016/7/layout/ChevronBlockProcess"/>
    <dgm:cxn modelId="{C09C5EE3-7737-A849-80C0-B027E5D8340B}" type="presParOf" srcId="{0548868A-77EC-6444-A513-A93054DBF33A}" destId="{33BA1AA1-B1B5-9549-B730-AD27D4FEA28B}" srcOrd="1" destOrd="0" presId="urn:microsoft.com/office/officeart/2016/7/layout/ChevronBlock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360581"/>
          <a:ext cx="3085850" cy="925755"/>
        </a:xfrm>
        <a:prstGeom prst="chevron">
          <a:avLst>
            <a:gd name="adj" fmla="val 30000"/>
          </a:avLst>
        </a:prstGeom>
        <a:solidFill>
          <a:schemeClr val="accent3"/>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22300">
            <a:lnSpc>
              <a:spcPct val="90000"/>
            </a:lnSpc>
            <a:spcBef>
              <a:spcPct val="0"/>
            </a:spcBef>
            <a:spcAft>
              <a:spcPct val="35000"/>
            </a:spcAft>
            <a:buNone/>
          </a:pPr>
          <a:r>
            <a:rPr lang="en-US" sz="1400" kern="1200" dirty="0"/>
            <a:t>Address COVID Public Health &amp; Negative Economic Impact</a:t>
          </a:r>
        </a:p>
      </dsp:txBody>
      <dsp:txXfrm>
        <a:off x="291764" y="360581"/>
        <a:ext cx="2530397" cy="925755"/>
      </dsp:txXfrm>
    </dsp:sp>
    <dsp:sp modelId="{8C5BDF70-FA6F-4745-BDFA-25DFEF01B332}">
      <dsp:nvSpPr>
        <dsp:cNvPr id="0" name=""/>
        <dsp:cNvSpPr/>
      </dsp:nvSpPr>
      <dsp:spPr>
        <a:xfrm>
          <a:off x="14037" y="1286336"/>
          <a:ext cx="2808124" cy="4055711"/>
        </a:xfrm>
        <a:prstGeom prst="rect">
          <a:avLst/>
        </a:prstGeom>
        <a:solidFill>
          <a:schemeClr val="accent3">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Support public health expenditures, by funding COVID-19 mitigation efforts, medical expenses, behavioral healthcare, and certain public health and safety staff;</a:t>
          </a:r>
        </a:p>
        <a:p>
          <a:pPr marL="0" lvl="0" indent="0" algn="l" defTabSz="622300">
            <a:lnSpc>
              <a:spcPct val="90000"/>
            </a:lnSpc>
            <a:spcBef>
              <a:spcPct val="0"/>
            </a:spcBef>
            <a:spcAft>
              <a:spcPct val="35000"/>
            </a:spcAft>
            <a:buNone/>
          </a:pPr>
          <a:r>
            <a:rPr lang="en-US" sz="1400" kern="1200" dirty="0"/>
            <a:t>Address negative economic impacts caused by the public health emergency, including economic harms to workers, households, small businesses, impacted industries, and the public sector;</a:t>
          </a:r>
        </a:p>
        <a:p>
          <a:pPr marL="0" lvl="0" indent="0" algn="l" defTabSz="622300">
            <a:lnSpc>
              <a:spcPct val="90000"/>
            </a:lnSpc>
            <a:spcBef>
              <a:spcPct val="0"/>
            </a:spcBef>
            <a:spcAft>
              <a:spcPct val="35000"/>
            </a:spcAft>
            <a:buNone/>
          </a:pPr>
          <a:r>
            <a:rPr lang="en-US" sz="1400" kern="1200" dirty="0"/>
            <a:t>Support disproportionately impacted communities</a:t>
          </a:r>
        </a:p>
      </dsp:txBody>
      <dsp:txXfrm>
        <a:off x="14037" y="1286336"/>
        <a:ext cx="2808124" cy="4055711"/>
      </dsp:txXfrm>
    </dsp:sp>
    <dsp:sp modelId="{7FBE1A6E-8C8F-0148-A6EC-927622A592C7}">
      <dsp:nvSpPr>
        <dsp:cNvPr id="0" name=""/>
        <dsp:cNvSpPr/>
      </dsp:nvSpPr>
      <dsp:spPr>
        <a:xfrm>
          <a:off x="3039004" y="360581"/>
          <a:ext cx="3085850" cy="925755"/>
        </a:xfrm>
        <a:prstGeom prst="chevron">
          <a:avLst>
            <a:gd name="adj" fmla="val 30000"/>
          </a:avLst>
        </a:prstGeom>
        <a:solidFill>
          <a:schemeClr val="accent2"/>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Replace Lost Revenue</a:t>
          </a:r>
        </a:p>
      </dsp:txBody>
      <dsp:txXfrm>
        <a:off x="3316731" y="360581"/>
        <a:ext cx="2530397" cy="925755"/>
      </dsp:txXfrm>
    </dsp:sp>
    <dsp:sp modelId="{97C05D14-0E22-0440-B9AD-FBE6B25C3072}">
      <dsp:nvSpPr>
        <dsp:cNvPr id="0" name=""/>
        <dsp:cNvSpPr/>
      </dsp:nvSpPr>
      <dsp:spPr>
        <a:xfrm>
          <a:off x="3039004" y="1286336"/>
          <a:ext cx="2808124" cy="4055711"/>
        </a:xfrm>
        <a:prstGeom prst="rect">
          <a:avLst/>
        </a:prstGeom>
        <a:solidFill>
          <a:schemeClr val="accent2">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Replace lost public sector revenue, using this funding to provide government services to the extent of the reduction in revenue experienced due to the pandemic;</a:t>
          </a:r>
        </a:p>
      </dsp:txBody>
      <dsp:txXfrm>
        <a:off x="3039004" y="1286336"/>
        <a:ext cx="2808124" cy="4055711"/>
      </dsp:txXfrm>
    </dsp:sp>
    <dsp:sp modelId="{4E2C8E90-058E-8745-9F2B-DE195FE7DC24}">
      <dsp:nvSpPr>
        <dsp:cNvPr id="0" name=""/>
        <dsp:cNvSpPr/>
      </dsp:nvSpPr>
      <dsp:spPr>
        <a:xfrm>
          <a:off x="6063970" y="360581"/>
          <a:ext cx="3085850" cy="925755"/>
        </a:xfrm>
        <a:prstGeom prst="chevron">
          <a:avLst>
            <a:gd name="adj" fmla="val 30000"/>
          </a:avLst>
        </a:prstGeom>
        <a:solidFill>
          <a:schemeClr val="accent4">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Premium Pay</a:t>
          </a:r>
        </a:p>
      </dsp:txBody>
      <dsp:txXfrm>
        <a:off x="6341697" y="360581"/>
        <a:ext cx="2530397" cy="925755"/>
      </dsp:txXfrm>
    </dsp:sp>
    <dsp:sp modelId="{1351B30D-8E7D-8F44-87FA-983075A79468}">
      <dsp:nvSpPr>
        <dsp:cNvPr id="0" name=""/>
        <dsp:cNvSpPr/>
      </dsp:nvSpPr>
      <dsp:spPr>
        <a:xfrm>
          <a:off x="6063970" y="1286336"/>
          <a:ext cx="2808124" cy="4055711"/>
        </a:xfrm>
        <a:prstGeom prst="rect">
          <a:avLst/>
        </a:prstGeom>
        <a:solidFill>
          <a:schemeClr val="accent4">
            <a:tint val="40000"/>
            <a:alpha val="90000"/>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Provide premium pay for essential workers, offering additional support to those who have borne and will bear the greatest health risks because of their service in critical infrastructure sectors; and,</a:t>
          </a:r>
        </a:p>
      </dsp:txBody>
      <dsp:txXfrm>
        <a:off x="6063970" y="1286336"/>
        <a:ext cx="2808124" cy="4055711"/>
      </dsp:txXfrm>
    </dsp:sp>
    <dsp:sp modelId="{4DB62EFE-D79C-E54D-A106-2E0B9E8D327F}">
      <dsp:nvSpPr>
        <dsp:cNvPr id="0" name=""/>
        <dsp:cNvSpPr/>
      </dsp:nvSpPr>
      <dsp:spPr>
        <a:xfrm>
          <a:off x="9088936" y="360581"/>
          <a:ext cx="3085850" cy="925755"/>
        </a:xfrm>
        <a:prstGeom prst="chevron">
          <a:avLst>
            <a:gd name="adj" fmla="val 30000"/>
          </a:avLst>
        </a:prstGeom>
        <a:solidFill>
          <a:schemeClr val="accent5">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Infrastructure Investments</a:t>
          </a:r>
        </a:p>
      </dsp:txBody>
      <dsp:txXfrm>
        <a:off x="9366663" y="360581"/>
        <a:ext cx="2530397" cy="925755"/>
      </dsp:txXfrm>
    </dsp:sp>
    <dsp:sp modelId="{FAD8B59C-FA04-B745-A415-4EAEEF5CFB65}">
      <dsp:nvSpPr>
        <dsp:cNvPr id="0" name=""/>
        <dsp:cNvSpPr/>
      </dsp:nvSpPr>
      <dsp:spPr>
        <a:xfrm>
          <a:off x="9088936" y="1286336"/>
          <a:ext cx="2808124" cy="4055711"/>
        </a:xfrm>
        <a:prstGeom prst="rect">
          <a:avLst/>
        </a:prstGeom>
        <a:solidFill>
          <a:schemeClr val="accent5">
            <a:tint val="40000"/>
            <a:alpha val="90000"/>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Invest in water, sewer, and broadband infrastructure, making necessary investments to improve access to clean drinking water, support vital wastewater and stormwater infrastructure, and to expand access to broadband internet.</a:t>
          </a:r>
        </a:p>
      </dsp:txBody>
      <dsp:txXfrm>
        <a:off x="9088936" y="1286336"/>
        <a:ext cx="2808124" cy="405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1A6E-8C8F-0148-A6EC-927622A592C7}">
      <dsp:nvSpPr>
        <dsp:cNvPr id="0" name=""/>
        <dsp:cNvSpPr/>
      </dsp:nvSpPr>
      <dsp:spPr>
        <a:xfrm>
          <a:off x="12610" y="356097"/>
          <a:ext cx="6112243" cy="1833673"/>
        </a:xfrm>
        <a:prstGeom prst="chevron">
          <a:avLst>
            <a:gd name="adj" fmla="val 30000"/>
          </a:avLst>
        </a:prstGeom>
        <a:solidFill>
          <a:schemeClr val="accent2"/>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08" tIns="226408" rIns="226408" bIns="226408" numCol="1" spcCol="1270" anchor="ctr" anchorCtr="0">
          <a:noAutofit/>
        </a:bodyPr>
        <a:lstStyle/>
        <a:p>
          <a:pPr marL="0" lvl="0" indent="0" algn="ctr" defTabSz="1244600">
            <a:lnSpc>
              <a:spcPct val="90000"/>
            </a:lnSpc>
            <a:spcBef>
              <a:spcPct val="0"/>
            </a:spcBef>
            <a:spcAft>
              <a:spcPct val="35000"/>
            </a:spcAft>
            <a:buNone/>
          </a:pPr>
          <a:r>
            <a:rPr lang="en-US" sz="2800" kern="1200" dirty="0"/>
            <a:t>Replace Lost Revenue</a:t>
          </a:r>
        </a:p>
      </dsp:txBody>
      <dsp:txXfrm>
        <a:off x="562712" y="356097"/>
        <a:ext cx="5012039" cy="1833673"/>
      </dsp:txXfrm>
    </dsp:sp>
    <dsp:sp modelId="{97C05D14-0E22-0440-B9AD-FBE6B25C3072}">
      <dsp:nvSpPr>
        <dsp:cNvPr id="0" name=""/>
        <dsp:cNvSpPr/>
      </dsp:nvSpPr>
      <dsp:spPr>
        <a:xfrm>
          <a:off x="12610" y="2189770"/>
          <a:ext cx="5562142" cy="3156761"/>
        </a:xfrm>
        <a:prstGeom prst="rect">
          <a:avLst/>
        </a:prstGeom>
        <a:solidFill>
          <a:schemeClr val="accent2">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9533" tIns="439533" rIns="439533" bIns="879066" numCol="1" spcCol="1270" anchor="t" anchorCtr="0">
          <a:noAutofit/>
        </a:bodyPr>
        <a:lstStyle/>
        <a:p>
          <a:pPr marL="0" lvl="0" indent="0" algn="l" defTabSz="889000">
            <a:lnSpc>
              <a:spcPct val="90000"/>
            </a:lnSpc>
            <a:spcBef>
              <a:spcPct val="0"/>
            </a:spcBef>
            <a:spcAft>
              <a:spcPct val="35000"/>
            </a:spcAft>
            <a:buNone/>
          </a:pPr>
          <a:r>
            <a:rPr lang="en-US" sz="2000" kern="1200" dirty="0"/>
            <a:t>Replace lost public sector revenue, using this funding to provide government services to the extent of the reduction in revenue experienced due to the pandemic;</a:t>
          </a:r>
        </a:p>
      </dsp:txBody>
      <dsp:txXfrm>
        <a:off x="12610" y="2189770"/>
        <a:ext cx="5562142" cy="3156761"/>
      </dsp:txXfrm>
    </dsp:sp>
    <dsp:sp modelId="{4E2C8E90-058E-8745-9F2B-DE195FE7DC24}">
      <dsp:nvSpPr>
        <dsp:cNvPr id="0" name=""/>
        <dsp:cNvSpPr/>
      </dsp:nvSpPr>
      <dsp:spPr>
        <a:xfrm>
          <a:off x="6063970" y="356097"/>
          <a:ext cx="6112243" cy="1833673"/>
        </a:xfrm>
        <a:prstGeom prst="chevron">
          <a:avLst>
            <a:gd name="adj" fmla="val 30000"/>
          </a:avLst>
        </a:prstGeom>
        <a:solidFill>
          <a:schemeClr val="accent4"/>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08" tIns="226408" rIns="226408" bIns="226408" numCol="1" spcCol="1270" anchor="ctr" anchorCtr="0">
          <a:noAutofit/>
        </a:bodyPr>
        <a:lstStyle/>
        <a:p>
          <a:pPr marL="0" lvl="0" indent="0" algn="ctr" defTabSz="1244600">
            <a:lnSpc>
              <a:spcPct val="90000"/>
            </a:lnSpc>
            <a:spcBef>
              <a:spcPct val="0"/>
            </a:spcBef>
            <a:spcAft>
              <a:spcPct val="35000"/>
            </a:spcAft>
            <a:buNone/>
          </a:pPr>
          <a:r>
            <a:rPr lang="en-US" sz="2800" kern="1200" dirty="0"/>
            <a:t>Premium Pay</a:t>
          </a:r>
        </a:p>
      </dsp:txBody>
      <dsp:txXfrm>
        <a:off x="6614072" y="356097"/>
        <a:ext cx="5012039" cy="1833673"/>
      </dsp:txXfrm>
    </dsp:sp>
    <dsp:sp modelId="{1351B30D-8E7D-8F44-87FA-983075A79468}">
      <dsp:nvSpPr>
        <dsp:cNvPr id="0" name=""/>
        <dsp:cNvSpPr/>
      </dsp:nvSpPr>
      <dsp:spPr>
        <a:xfrm>
          <a:off x="6063970" y="2189770"/>
          <a:ext cx="5562142" cy="3156761"/>
        </a:xfrm>
        <a:prstGeom prst="rect">
          <a:avLst/>
        </a:prstGeom>
        <a:solidFill>
          <a:schemeClr val="accent4">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9533" tIns="439533" rIns="439533" bIns="879066" numCol="1" spcCol="1270" anchor="t" anchorCtr="0">
          <a:noAutofit/>
        </a:bodyPr>
        <a:lstStyle/>
        <a:p>
          <a:pPr marL="0" lvl="0" indent="0" algn="l" defTabSz="889000">
            <a:lnSpc>
              <a:spcPct val="90000"/>
            </a:lnSpc>
            <a:spcBef>
              <a:spcPct val="0"/>
            </a:spcBef>
            <a:spcAft>
              <a:spcPct val="35000"/>
            </a:spcAft>
            <a:buNone/>
          </a:pPr>
          <a:r>
            <a:rPr lang="en-US" sz="2000" kern="1200" dirty="0"/>
            <a:t>Provide premium pay for essential workers, offering additional support to those who have borne and will bear the greatest health risks because of their service in critical infrastructure sectors; and,</a:t>
          </a:r>
        </a:p>
      </dsp:txBody>
      <dsp:txXfrm>
        <a:off x="6063970" y="2189770"/>
        <a:ext cx="5562142" cy="3156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4336" y="424432"/>
          <a:ext cx="2479931" cy="743979"/>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Address COVID Public Health &amp; Economic Impact</a:t>
          </a:r>
        </a:p>
      </dsp:txBody>
      <dsp:txXfrm>
        <a:off x="227530" y="424432"/>
        <a:ext cx="2033543" cy="743979"/>
      </dsp:txXfrm>
    </dsp:sp>
    <dsp:sp modelId="{8C5BDF70-FA6F-4745-BDFA-25DFEF01B332}">
      <dsp:nvSpPr>
        <dsp:cNvPr id="0" name=""/>
        <dsp:cNvSpPr/>
      </dsp:nvSpPr>
      <dsp:spPr>
        <a:xfrm>
          <a:off x="4336" y="1168411"/>
          <a:ext cx="2256737" cy="529317"/>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4336" y="1168411"/>
        <a:ext cx="2256737" cy="529317"/>
      </dsp:txXfrm>
    </dsp:sp>
    <dsp:sp modelId="{7FBE1A6E-8C8F-0148-A6EC-927622A592C7}">
      <dsp:nvSpPr>
        <dsp:cNvPr id="0" name=""/>
        <dsp:cNvSpPr/>
      </dsp:nvSpPr>
      <dsp:spPr>
        <a:xfrm>
          <a:off x="2423442" y="424432"/>
          <a:ext cx="2479931" cy="743979"/>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Replace Lost Revenue</a:t>
          </a:r>
        </a:p>
      </dsp:txBody>
      <dsp:txXfrm>
        <a:off x="2646636" y="424432"/>
        <a:ext cx="2033543" cy="743979"/>
      </dsp:txXfrm>
    </dsp:sp>
    <dsp:sp modelId="{97C05D14-0E22-0440-B9AD-FBE6B25C3072}">
      <dsp:nvSpPr>
        <dsp:cNvPr id="0" name=""/>
        <dsp:cNvSpPr/>
      </dsp:nvSpPr>
      <dsp:spPr>
        <a:xfrm>
          <a:off x="2423442" y="1168411"/>
          <a:ext cx="2256737" cy="529317"/>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423442" y="1168411"/>
        <a:ext cx="2256737" cy="529317"/>
      </dsp:txXfrm>
    </dsp:sp>
    <dsp:sp modelId="{4E2C8E90-058E-8745-9F2B-DE195FE7DC24}">
      <dsp:nvSpPr>
        <dsp:cNvPr id="0" name=""/>
        <dsp:cNvSpPr/>
      </dsp:nvSpPr>
      <dsp:spPr>
        <a:xfrm>
          <a:off x="4842549" y="424432"/>
          <a:ext cx="2479931" cy="743979"/>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Premium Pay</a:t>
          </a:r>
        </a:p>
      </dsp:txBody>
      <dsp:txXfrm>
        <a:off x="5065743" y="424432"/>
        <a:ext cx="2033543" cy="743979"/>
      </dsp:txXfrm>
    </dsp:sp>
    <dsp:sp modelId="{1351B30D-8E7D-8F44-87FA-983075A79468}">
      <dsp:nvSpPr>
        <dsp:cNvPr id="0" name=""/>
        <dsp:cNvSpPr/>
      </dsp:nvSpPr>
      <dsp:spPr>
        <a:xfrm>
          <a:off x="4842549" y="1168411"/>
          <a:ext cx="2256737" cy="52931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842549" y="1168411"/>
        <a:ext cx="2256737" cy="529317"/>
      </dsp:txXfrm>
    </dsp:sp>
    <dsp:sp modelId="{4DB62EFE-D79C-E54D-A106-2E0B9E8D327F}">
      <dsp:nvSpPr>
        <dsp:cNvPr id="0" name=""/>
        <dsp:cNvSpPr/>
      </dsp:nvSpPr>
      <dsp:spPr>
        <a:xfrm>
          <a:off x="7261655" y="424432"/>
          <a:ext cx="2479931" cy="743979"/>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Infrastructure Investments</a:t>
          </a:r>
        </a:p>
      </dsp:txBody>
      <dsp:txXfrm>
        <a:off x="7484849" y="424432"/>
        <a:ext cx="2033543" cy="743979"/>
      </dsp:txXfrm>
    </dsp:sp>
    <dsp:sp modelId="{FAD8B59C-FA04-B745-A415-4EAEEF5CFB65}">
      <dsp:nvSpPr>
        <dsp:cNvPr id="0" name=""/>
        <dsp:cNvSpPr/>
      </dsp:nvSpPr>
      <dsp:spPr>
        <a:xfrm>
          <a:off x="7261655" y="1168411"/>
          <a:ext cx="2256737" cy="52931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7261655" y="1168411"/>
        <a:ext cx="2256737" cy="529317"/>
      </dsp:txXfrm>
    </dsp:sp>
    <dsp:sp modelId="{5EBAAAFD-0196-1F43-8DB2-6B7C96BBA7CE}">
      <dsp:nvSpPr>
        <dsp:cNvPr id="0" name=""/>
        <dsp:cNvSpPr/>
      </dsp:nvSpPr>
      <dsp:spPr>
        <a:xfrm>
          <a:off x="9680762" y="424432"/>
          <a:ext cx="2479931" cy="743979"/>
        </a:xfrm>
        <a:prstGeom prst="chevron">
          <a:avLst>
            <a:gd name="adj" fmla="val 3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Grant Administration</a:t>
          </a:r>
        </a:p>
      </dsp:txBody>
      <dsp:txXfrm>
        <a:off x="9903956" y="424432"/>
        <a:ext cx="2033543" cy="743979"/>
      </dsp:txXfrm>
    </dsp:sp>
    <dsp:sp modelId="{33BA1AA1-B1B5-9549-B730-AD27D4FEA28B}">
      <dsp:nvSpPr>
        <dsp:cNvPr id="0" name=""/>
        <dsp:cNvSpPr/>
      </dsp:nvSpPr>
      <dsp:spPr>
        <a:xfrm>
          <a:off x="9680762" y="1168411"/>
          <a:ext cx="2256737" cy="529317"/>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1/25/22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68852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41583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97495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324" y="4399020"/>
            <a:ext cx="8532178"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1/25/22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n-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www.ecfr.gov/current/title-2/subtitle-A/chapter-II/part-200/subpart-E" TargetMode="External"/><Relationship Id="rId13" Type="http://schemas.openxmlformats.org/officeDocument/2006/relationships/image" Target="../media/image10.jpg"/><Relationship Id="rId3" Type="http://schemas.openxmlformats.org/officeDocument/2006/relationships/hyperlink" Target="https://home.treasury.gov/system/files/136/SLFRF-Compliance-and-Reporting-Guidance.pdf" TargetMode="External"/><Relationship Id="rId7" Type="http://schemas.openxmlformats.org/officeDocument/2006/relationships/hyperlink" Target="https://www.ecfr.gov/current/title-2/subtitle-A/chapter-II/part-200/subpart-D" TargetMode="External"/><Relationship Id="rId12" Type="http://schemas.openxmlformats.org/officeDocument/2006/relationships/hyperlink" Target="https://www.ecfr.gov/current/title-2/subtitle-A/chapter-I/part-180" TargetMode="External"/><Relationship Id="rId2" Type="http://schemas.openxmlformats.org/officeDocument/2006/relationships/hyperlink" Target="https://sam.gov/fal/7cecfdef62dc42729a3fdcd449bd62b8/view" TargetMode="External"/><Relationship Id="rId1" Type="http://schemas.openxmlformats.org/officeDocument/2006/relationships/slideLayout" Target="../slideLayouts/slideLayout3.xml"/><Relationship Id="rId6" Type="http://schemas.openxmlformats.org/officeDocument/2006/relationships/hyperlink" Target="https://www.law.cornell.edu/cfr/text/2/part-200/subpart-C" TargetMode="External"/><Relationship Id="rId11" Type="http://schemas.openxmlformats.org/officeDocument/2006/relationships/hyperlink" Target="https://www.ecfr.gov/current/title-2/subtitle-A/chapter-I/part-170" TargetMode="External"/><Relationship Id="rId5" Type="http://schemas.openxmlformats.org/officeDocument/2006/relationships/hyperlink" Target="https://www.ecfr.gov/current/title-2/subtitle-A/chapter-II/part-200/subpart-B" TargetMode="External"/><Relationship Id="rId10" Type="http://schemas.openxmlformats.org/officeDocument/2006/relationships/hyperlink" Target="https://www.ecfr.gov/current/title-2/subtitle-A/chapter-I/part-25" TargetMode="External"/><Relationship Id="rId4" Type="http://schemas.openxmlformats.org/officeDocument/2006/relationships/hyperlink" Target="https://www.ecfr.gov/current/title-2/subtitle-A/chapter-II/part-200/subpart-A?toc=1" TargetMode="External"/><Relationship Id="rId9" Type="http://schemas.openxmlformats.org/officeDocument/2006/relationships/hyperlink" Target="https://www.ecfr.gov/current/title-2/subtitle-A/chapter-II/part-200/subpart-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hyperlink" Target="https://unc.zoom.us/j/94011361206?pwd=MjIzWnlzOWxtNGtoUlNjaEV3ZWNPdz0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6YTsxrEMS1o"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88825"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968282"/>
            <a:ext cx="12185650"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20CC9-A837-0441-AED4-F54CDF9FD8EA}"/>
              </a:ext>
            </a:extLst>
          </p:cNvPr>
          <p:cNvSpPr>
            <a:spLocks noGrp="1"/>
          </p:cNvSpPr>
          <p:nvPr>
            <p:ph type="ctrTitle"/>
          </p:nvPr>
        </p:nvSpPr>
        <p:spPr>
          <a:xfrm>
            <a:off x="795130" y="1566473"/>
            <a:ext cx="10598565" cy="2166723"/>
          </a:xfrm>
        </p:spPr>
        <p:txBody>
          <a:bodyPr>
            <a:normAutofit/>
          </a:bodyPr>
          <a:lstStyle/>
          <a:p>
            <a:r>
              <a:rPr lang="en-US" sz="6500" dirty="0"/>
              <a:t>ARP/CSLFRF Office Hours</a:t>
            </a:r>
          </a:p>
        </p:txBody>
      </p:sp>
      <p:sp>
        <p:nvSpPr>
          <p:cNvPr id="3" name="Subtitle 2">
            <a:extLst>
              <a:ext uri="{FF2B5EF4-FFF2-40B4-BE49-F238E27FC236}">
                <a16:creationId xmlns:a16="http://schemas.microsoft.com/office/drawing/2014/main" id="{126730EA-A3F8-2F40-B811-BC816BA5D8FA}"/>
              </a:ext>
            </a:extLst>
          </p:cNvPr>
          <p:cNvSpPr>
            <a:spLocks noGrp="1"/>
          </p:cNvSpPr>
          <p:nvPr>
            <p:ph type="subTitle" idx="1"/>
          </p:nvPr>
        </p:nvSpPr>
        <p:spPr>
          <a:xfrm>
            <a:off x="795130" y="4092320"/>
            <a:ext cx="10598565" cy="1144884"/>
          </a:xfrm>
        </p:spPr>
        <p:txBody>
          <a:bodyPr>
            <a:normAutofit/>
          </a:bodyPr>
          <a:lstStyle/>
          <a:p>
            <a:pPr>
              <a:lnSpc>
                <a:spcPct val="90000"/>
              </a:lnSpc>
            </a:pPr>
            <a:r>
              <a:rPr lang="en-US" sz="3300" dirty="0"/>
              <a:t>January 25, 2022</a:t>
            </a:r>
          </a:p>
          <a:p>
            <a:pPr>
              <a:lnSpc>
                <a:spcPct val="90000"/>
              </a:lnSpc>
            </a:pPr>
            <a:r>
              <a:rPr lang="en-US" sz="3300" dirty="0"/>
              <a:t>The FINAL RULE</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3169" y="3894594"/>
            <a:ext cx="274248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21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5AE2-96BD-3043-BF90-5F65F6D92CD3}"/>
              </a:ext>
            </a:extLst>
          </p:cNvPr>
          <p:cNvSpPr>
            <a:spLocks noGrp="1"/>
          </p:cNvSpPr>
          <p:nvPr>
            <p:ph type="title"/>
          </p:nvPr>
        </p:nvSpPr>
        <p:spPr>
          <a:xfrm>
            <a:off x="609441" y="335755"/>
            <a:ext cx="10969943" cy="711081"/>
          </a:xfrm>
        </p:spPr>
        <p:txBody>
          <a:bodyPr/>
          <a:lstStyle/>
          <a:p>
            <a:pPr algn="ctr"/>
            <a:r>
              <a:rPr lang="en-US" dirty="0"/>
              <a:t>Impacted vs. Disproportionately Impacted</a:t>
            </a:r>
          </a:p>
        </p:txBody>
      </p:sp>
      <p:graphicFrame>
        <p:nvGraphicFramePr>
          <p:cNvPr id="4" name="Table 4">
            <a:extLst>
              <a:ext uri="{FF2B5EF4-FFF2-40B4-BE49-F238E27FC236}">
                <a16:creationId xmlns:a16="http://schemas.microsoft.com/office/drawing/2014/main" id="{57DEE6A6-12BA-7545-A1C1-59F4C6CD25A7}"/>
              </a:ext>
            </a:extLst>
          </p:cNvPr>
          <p:cNvGraphicFramePr>
            <a:graphicFrameLocks noGrp="1"/>
          </p:cNvGraphicFramePr>
          <p:nvPr>
            <p:ph idx="1"/>
            <p:extLst>
              <p:ext uri="{D42A27DB-BD31-4B8C-83A1-F6EECF244321}">
                <p14:modId xmlns:p14="http://schemas.microsoft.com/office/powerpoint/2010/main" val="1016552875"/>
              </p:ext>
            </p:extLst>
          </p:nvPr>
        </p:nvGraphicFramePr>
        <p:xfrm>
          <a:off x="609760" y="2382315"/>
          <a:ext cx="10969624" cy="4176464"/>
        </p:xfrm>
        <a:graphic>
          <a:graphicData uri="http://schemas.openxmlformats.org/drawingml/2006/table">
            <a:tbl>
              <a:tblPr firstRow="1" bandRow="1">
                <a:tableStyleId>{93296810-A885-4BE3-A3E7-6D5BEEA58F35}</a:tableStyleId>
              </a:tblPr>
              <a:tblGrid>
                <a:gridCol w="5484812">
                  <a:extLst>
                    <a:ext uri="{9D8B030D-6E8A-4147-A177-3AD203B41FA5}">
                      <a16:colId xmlns:a16="http://schemas.microsoft.com/office/drawing/2014/main" val="1656378817"/>
                    </a:ext>
                  </a:extLst>
                </a:gridCol>
                <a:gridCol w="5484812">
                  <a:extLst>
                    <a:ext uri="{9D8B030D-6E8A-4147-A177-3AD203B41FA5}">
                      <a16:colId xmlns:a16="http://schemas.microsoft.com/office/drawing/2014/main" val="2385616157"/>
                    </a:ext>
                  </a:extLst>
                </a:gridCol>
              </a:tblGrid>
              <a:tr h="851053">
                <a:tc>
                  <a:txBody>
                    <a:bodyPr/>
                    <a:lstStyle/>
                    <a:p>
                      <a:pPr algn="ctr">
                        <a:spcBef>
                          <a:spcPts val="600"/>
                        </a:spcBef>
                      </a:pPr>
                      <a:r>
                        <a:rPr lang="en-US" dirty="0"/>
                        <a:t>Presumptions of Impacted Beneficiaries</a:t>
                      </a:r>
                    </a:p>
                  </a:txBody>
                  <a:tcPr/>
                </a:tc>
                <a:tc>
                  <a:txBody>
                    <a:bodyPr/>
                    <a:lstStyle/>
                    <a:p>
                      <a:pPr algn="ctr"/>
                      <a:r>
                        <a:rPr lang="en-US" dirty="0"/>
                        <a:t>Presumptions of Disproportionally Impacted Beneficiaries</a:t>
                      </a:r>
                    </a:p>
                  </a:txBody>
                  <a:tcPr/>
                </a:tc>
                <a:extLst>
                  <a:ext uri="{0D108BD9-81ED-4DB2-BD59-A6C34878D82A}">
                    <a16:rowId xmlns:a16="http://schemas.microsoft.com/office/drawing/2014/main" val="3643950924"/>
                  </a:ext>
                </a:extLst>
              </a:tr>
              <a:tr h="3325411">
                <a:tc>
                  <a:txBody>
                    <a:bodyPr/>
                    <a:lstStyle/>
                    <a:p>
                      <a:pPr>
                        <a:spcBef>
                          <a:spcPts val="600"/>
                        </a:spcBef>
                      </a:pPr>
                      <a:r>
                        <a:rPr lang="en-US" sz="2000" dirty="0"/>
                        <a:t>Households or populations that:</a:t>
                      </a:r>
                    </a:p>
                    <a:p>
                      <a:pPr marL="342900" indent="-342900">
                        <a:spcBef>
                          <a:spcPts val="600"/>
                        </a:spcBef>
                        <a:buFont typeface="Arial" panose="020B0604020202020204" pitchFamily="34" charset="0"/>
                        <a:buChar char="•"/>
                      </a:pPr>
                      <a:r>
                        <a:rPr lang="en-US" sz="2000" dirty="0"/>
                        <a:t>Experienced unemployment</a:t>
                      </a:r>
                    </a:p>
                    <a:p>
                      <a:pPr marL="342900" indent="-342900">
                        <a:spcBef>
                          <a:spcPts val="600"/>
                        </a:spcBef>
                        <a:buFont typeface="Arial" panose="020B0604020202020204" pitchFamily="34" charset="0"/>
                        <a:buChar char="•"/>
                      </a:pPr>
                      <a:r>
                        <a:rPr lang="en-US" sz="2000" dirty="0"/>
                        <a:t>Experienced increased housing insecurity</a:t>
                      </a:r>
                    </a:p>
                    <a:p>
                      <a:pPr marL="342900" indent="-342900">
                        <a:spcBef>
                          <a:spcPts val="600"/>
                        </a:spcBef>
                        <a:buFont typeface="Arial" panose="020B0604020202020204" pitchFamily="34" charset="0"/>
                        <a:buChar char="•"/>
                      </a:pPr>
                      <a:r>
                        <a:rPr lang="en-US" sz="2000" dirty="0"/>
                        <a:t>Qualify for various other federal aid programs</a:t>
                      </a:r>
                    </a:p>
                    <a:p>
                      <a:pPr marL="342900" indent="-342900">
                        <a:spcBef>
                          <a:spcPts val="600"/>
                        </a:spcBef>
                        <a:buFont typeface="Arial" panose="020B0604020202020204" pitchFamily="34" charset="0"/>
                        <a:buChar char="•"/>
                      </a:pPr>
                      <a:r>
                        <a:rPr lang="en-US" sz="2000" dirty="0"/>
                        <a:t>Any student that did not have access to in-person instruction for significant period of time (for educational expenditures)</a:t>
                      </a:r>
                    </a:p>
                    <a:p>
                      <a:pPr marL="342900" indent="-342900">
                        <a:spcBef>
                          <a:spcPts val="600"/>
                        </a:spcBef>
                        <a:buFont typeface="Arial" panose="020B0604020202020204" pitchFamily="34" charset="0"/>
                        <a:buChar char="•"/>
                      </a:pPr>
                      <a:r>
                        <a:rPr lang="en-US" sz="2000" dirty="0"/>
                        <a:t>Are low- or moderate- income</a:t>
                      </a:r>
                    </a:p>
                  </a:txBody>
                  <a:tcPr/>
                </a:tc>
                <a:tc>
                  <a:txBody>
                    <a:bodyPr/>
                    <a:lstStyle/>
                    <a:p>
                      <a:pPr marL="0">
                        <a:spcBef>
                          <a:spcPts val="600"/>
                        </a:spcBef>
                      </a:pPr>
                      <a:r>
                        <a:rPr lang="en-US" sz="2000" dirty="0"/>
                        <a:t>Households and populations:</a:t>
                      </a:r>
                    </a:p>
                    <a:p>
                      <a:pPr marL="0" indent="-342900">
                        <a:spcBef>
                          <a:spcPts val="600"/>
                        </a:spcBef>
                        <a:buFont typeface="Arial" panose="020B0604020202020204" pitchFamily="34" charset="0"/>
                        <a:buChar char="•"/>
                      </a:pPr>
                      <a:r>
                        <a:rPr lang="en-US" sz="2000" dirty="0"/>
                        <a:t>Residing in a QCT</a:t>
                      </a:r>
                    </a:p>
                    <a:p>
                      <a:pPr marL="0" indent="-342900">
                        <a:spcBef>
                          <a:spcPts val="600"/>
                        </a:spcBef>
                        <a:buFont typeface="Arial" panose="020B0604020202020204" pitchFamily="34" charset="0"/>
                        <a:buChar char="•"/>
                      </a:pPr>
                      <a:r>
                        <a:rPr lang="en-US" sz="2000" dirty="0"/>
                        <a:t>Are low-income</a:t>
                      </a:r>
                    </a:p>
                    <a:p>
                      <a:pPr marL="354013" indent="-342900">
                        <a:spcBef>
                          <a:spcPts val="600"/>
                        </a:spcBef>
                        <a:buFont typeface="Arial" panose="020B0604020202020204" pitchFamily="34" charset="0"/>
                        <a:buChar char="•"/>
                        <a:tabLst/>
                      </a:pPr>
                      <a:r>
                        <a:rPr lang="en-US" sz="2000" dirty="0"/>
                        <a:t>Qualify for various other federal aid programs</a:t>
                      </a:r>
                    </a:p>
                    <a:p>
                      <a:pPr marL="0" indent="0">
                        <a:spcBef>
                          <a:spcPts val="600"/>
                        </a:spcBef>
                        <a:buFont typeface="Arial" panose="020B0604020202020204" pitchFamily="34" charset="0"/>
                        <a:buNone/>
                      </a:pPr>
                      <a:r>
                        <a:rPr lang="en-US" sz="2000" dirty="0"/>
                        <a:t>Small businesses operating in a QCT</a:t>
                      </a:r>
                    </a:p>
                    <a:p>
                      <a:pPr marL="0" indent="0">
                        <a:spcBef>
                          <a:spcPts val="600"/>
                        </a:spcBef>
                        <a:buFont typeface="Arial" panose="020B0604020202020204" pitchFamily="34" charset="0"/>
                        <a:buNone/>
                      </a:pPr>
                      <a:r>
                        <a:rPr lang="en-US" sz="2000" dirty="0"/>
                        <a:t>Nonprofits operating in a QCT</a:t>
                      </a:r>
                    </a:p>
                    <a:p>
                      <a:endParaRPr lang="en-US" dirty="0"/>
                    </a:p>
                  </a:txBody>
                  <a:tcPr/>
                </a:tc>
                <a:extLst>
                  <a:ext uri="{0D108BD9-81ED-4DB2-BD59-A6C34878D82A}">
                    <a16:rowId xmlns:a16="http://schemas.microsoft.com/office/drawing/2014/main" val="3403625178"/>
                  </a:ext>
                </a:extLst>
              </a:tr>
            </a:tbl>
          </a:graphicData>
        </a:graphic>
      </p:graphicFrame>
      <p:sp>
        <p:nvSpPr>
          <p:cNvPr id="8" name="Rectangle 7">
            <a:extLst>
              <a:ext uri="{FF2B5EF4-FFF2-40B4-BE49-F238E27FC236}">
                <a16:creationId xmlns:a16="http://schemas.microsoft.com/office/drawing/2014/main" id="{42F6A8D4-C8AE-4B4B-85A1-9DD676F3F459}"/>
              </a:ext>
            </a:extLst>
          </p:cNvPr>
          <p:cNvSpPr/>
          <p:nvPr/>
        </p:nvSpPr>
        <p:spPr>
          <a:xfrm>
            <a:off x="609441" y="1107953"/>
            <a:ext cx="10969943" cy="1152128"/>
          </a:xfrm>
          <a:prstGeom prst="rect">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Most projects may target any impacted beneficiaries, consistent with state law, but some eligible projects may only target disproportionally impacted beneficiaries.</a:t>
            </a:r>
          </a:p>
        </p:txBody>
      </p:sp>
    </p:spTree>
    <p:extLst>
      <p:ext uri="{BB962C8B-B14F-4D97-AF65-F5344CB8AC3E}">
        <p14:creationId xmlns:p14="http://schemas.microsoft.com/office/powerpoint/2010/main" val="350372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22" y="448055"/>
            <a:ext cx="3413481"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1629840-20E1-C34E-82BB-6E0191867AAC}"/>
              </a:ext>
            </a:extLst>
          </p:cNvPr>
          <p:cNvSpPr>
            <a:spLocks noGrp="1"/>
          </p:cNvSpPr>
          <p:nvPr>
            <p:ph type="title"/>
          </p:nvPr>
        </p:nvSpPr>
        <p:spPr>
          <a:xfrm>
            <a:off x="777037" y="731519"/>
            <a:ext cx="2844450" cy="3237579"/>
          </a:xfrm>
        </p:spPr>
        <p:txBody>
          <a:bodyPr>
            <a:normAutofit/>
          </a:bodyPr>
          <a:lstStyle/>
          <a:p>
            <a:r>
              <a:rPr lang="en-US" sz="3200" b="1" dirty="0">
                <a:solidFill>
                  <a:srgbClr val="FFFFFF"/>
                </a:solidFill>
                <a:latin typeface="+mj-lt"/>
              </a:rPr>
              <a:t>Safe Harbors:</a:t>
            </a:r>
            <a:br>
              <a:rPr lang="en-US" sz="3200" b="1" dirty="0">
                <a:solidFill>
                  <a:srgbClr val="FFFFFF"/>
                </a:solidFill>
                <a:latin typeface="+mj-lt"/>
              </a:rPr>
            </a:br>
            <a:r>
              <a:rPr lang="en-US" sz="3200" b="1" dirty="0">
                <a:solidFill>
                  <a:srgbClr val="FFFFFF"/>
                </a:solidFill>
                <a:latin typeface="+mj-lt"/>
              </a:rPr>
              <a:t>Negative Economic Impacted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21" y="4419227"/>
            <a:ext cx="3413480"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3549" y="448055"/>
            <a:ext cx="7686473"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01C3F9-2968-AD4C-A5BF-7968B35ABE15}"/>
              </a:ext>
            </a:extLst>
          </p:cNvPr>
          <p:cNvSpPr>
            <a:spLocks noGrp="1"/>
          </p:cNvSpPr>
          <p:nvPr>
            <p:ph idx="1"/>
          </p:nvPr>
        </p:nvSpPr>
        <p:spPr>
          <a:xfrm>
            <a:off x="4175679" y="13778"/>
            <a:ext cx="7546924" cy="6950277"/>
          </a:xfrm>
        </p:spPr>
        <p:txBody>
          <a:bodyPr anchor="ctr">
            <a:normAutofit/>
          </a:bodyPr>
          <a:lstStyle/>
          <a:p>
            <a:pPr>
              <a:lnSpc>
                <a:spcPct val="90000"/>
              </a:lnSpc>
            </a:pPr>
            <a:endParaRPr lang="en-US" sz="1200" dirty="0"/>
          </a:p>
          <a:p>
            <a:pPr marL="0" indent="0">
              <a:lnSpc>
                <a:spcPct val="90000"/>
              </a:lnSpc>
              <a:buNone/>
            </a:pPr>
            <a:endParaRPr lang="en-US" sz="800" dirty="0"/>
          </a:p>
          <a:p>
            <a:pPr marL="0" indent="0">
              <a:lnSpc>
                <a:spcPct val="90000"/>
              </a:lnSpc>
              <a:buNone/>
            </a:pPr>
            <a:r>
              <a:rPr lang="en-US" sz="1200" b="1" dirty="0"/>
              <a:t>Addressing Negative Economic Impact</a:t>
            </a:r>
          </a:p>
          <a:p>
            <a:pPr marL="0" indent="0">
              <a:lnSpc>
                <a:spcPct val="90000"/>
              </a:lnSpc>
              <a:buNone/>
            </a:pPr>
            <a:r>
              <a:rPr lang="en-US" sz="1200" dirty="0"/>
              <a:t>Assistance to households and individuals (and facilities and equipment related to the provisions of services to households) for:</a:t>
            </a:r>
          </a:p>
          <a:p>
            <a:pPr marL="455613" indent="-227013">
              <a:lnSpc>
                <a:spcPct val="90000"/>
              </a:lnSpc>
            </a:pPr>
            <a:r>
              <a:rPr lang="en-US" sz="1200" dirty="0"/>
              <a:t>Food; emergency housing needs; burials, home repairs, or weatherization; internet access or digital literacy; cash assistance; and assistance accessing public benefits; </a:t>
            </a:r>
          </a:p>
          <a:p>
            <a:pPr marL="455613" indent="-227013">
              <a:lnSpc>
                <a:spcPct val="90000"/>
              </a:lnSpc>
            </a:pPr>
            <a:r>
              <a:rPr lang="en-US" sz="1200" dirty="0"/>
              <a:t>Paid sick, medical, or family leave programs, or assistance to expand access to health insurance; </a:t>
            </a:r>
          </a:p>
          <a:p>
            <a:pPr marL="455613" indent="-227013">
              <a:lnSpc>
                <a:spcPct val="90000"/>
              </a:lnSpc>
            </a:pPr>
            <a:r>
              <a:rPr lang="en-US" sz="1200" dirty="0"/>
              <a:t>Childcare, early learning services, home visiting, or assistance for child welfare- involved families or foster youth; </a:t>
            </a:r>
          </a:p>
          <a:p>
            <a:pPr marL="455613" indent="-227013">
              <a:lnSpc>
                <a:spcPct val="90000"/>
              </a:lnSpc>
            </a:pPr>
            <a:r>
              <a:rPr lang="en-US" sz="1200" dirty="0"/>
              <a:t>Programs to address the impacts of lost instructional time for students in kindergarten through twelfth grade; </a:t>
            </a:r>
          </a:p>
          <a:p>
            <a:pPr marL="455613" indent="-227013">
              <a:lnSpc>
                <a:spcPct val="90000"/>
              </a:lnSpc>
            </a:pPr>
            <a:r>
              <a:rPr lang="en-US" sz="1200" dirty="0"/>
              <a:t>Development, repair, and operation of affordable housing and services or programs to increase long-term housing security; </a:t>
            </a:r>
          </a:p>
          <a:p>
            <a:pPr marL="455613" indent="-227013">
              <a:lnSpc>
                <a:spcPct val="90000"/>
              </a:lnSpc>
            </a:pPr>
            <a:r>
              <a:rPr lang="en-US" sz="1200" dirty="0"/>
              <a:t>Financial services that facilitate the delivery of Federal, State, or local benefits for unbanked and underbanked individuals; </a:t>
            </a:r>
          </a:p>
          <a:p>
            <a:pPr marL="455613" indent="-227013">
              <a:lnSpc>
                <a:spcPct val="90000"/>
              </a:lnSpc>
            </a:pPr>
            <a:r>
              <a:rPr lang="en-US" sz="1200" dirty="0"/>
              <a:t>Benefits for the surviving family members of individuals who have died from COVID-19, including cash assistance to surviving spouses or dependents of individuals who died of COVID-19; and</a:t>
            </a:r>
          </a:p>
          <a:p>
            <a:pPr marL="455613" indent="-227013">
              <a:lnSpc>
                <a:spcPct val="90000"/>
              </a:lnSpc>
            </a:pPr>
            <a:r>
              <a:rPr lang="en-US" sz="1200" dirty="0"/>
              <a:t>Assistance for unemployed.</a:t>
            </a:r>
          </a:p>
          <a:p>
            <a:pPr marL="0" indent="0">
              <a:lnSpc>
                <a:spcPct val="90000"/>
              </a:lnSpc>
              <a:buNone/>
            </a:pPr>
            <a:endParaRPr lang="en-US" sz="800" dirty="0"/>
          </a:p>
          <a:p>
            <a:pPr marL="0" indent="0">
              <a:lnSpc>
                <a:spcPct val="90000"/>
              </a:lnSpc>
              <a:buNone/>
            </a:pPr>
            <a:r>
              <a:rPr lang="en-US" sz="1200" dirty="0"/>
              <a:t>Assistance to small businesses, including programs, services, or capital expenditures that respond to the negative economic impacts of the COVID-19 public health emergency, including loans or grants to mitigate financial hardship such as declines in revenues or impacts of periods of business closure, or providing technical assistance; </a:t>
            </a:r>
          </a:p>
          <a:p>
            <a:pPr marL="0" indent="0">
              <a:lnSpc>
                <a:spcPct val="90000"/>
              </a:lnSpc>
              <a:buNone/>
            </a:pPr>
            <a:endParaRPr lang="en-US" sz="800" dirty="0"/>
          </a:p>
          <a:p>
            <a:pPr marL="0" indent="0">
              <a:lnSpc>
                <a:spcPct val="90000"/>
              </a:lnSpc>
              <a:buNone/>
            </a:pPr>
            <a:r>
              <a:rPr lang="en-US" sz="1200" dirty="0"/>
              <a:t>Assistance to nonprofit organizations including programs, services, or capital expenditures, including loans or grants to mitigate financial hardship such as declines in revenues or increased costs, or technical assistance </a:t>
            </a:r>
          </a:p>
          <a:p>
            <a:pPr marL="0" indent="0">
              <a:lnSpc>
                <a:spcPct val="90000"/>
              </a:lnSpc>
              <a:buNone/>
            </a:pPr>
            <a:endParaRPr lang="en-US" sz="800" dirty="0"/>
          </a:p>
          <a:p>
            <a:pPr marL="0" indent="0">
              <a:lnSpc>
                <a:spcPct val="90000"/>
              </a:lnSpc>
              <a:buNone/>
            </a:pPr>
            <a:r>
              <a:rPr lang="en-US" sz="1200" dirty="0"/>
              <a:t>Assistance to tourism, travel, hospitality, and other impacted industries for programs, services, or capital expenditures, including support for payroll costs and covered benefits for employees, compensating returning employees, support for operations and maintenance of existing equipment and facilities, and technical assistance </a:t>
            </a:r>
          </a:p>
          <a:p>
            <a:pPr marL="0" indent="0">
              <a:lnSpc>
                <a:spcPct val="90000"/>
              </a:lnSpc>
              <a:buNone/>
            </a:pPr>
            <a:endParaRPr lang="en-US" sz="1000" dirty="0"/>
          </a:p>
          <a:p>
            <a:pPr>
              <a:lnSpc>
                <a:spcPct val="90000"/>
              </a:lnSpc>
            </a:pPr>
            <a:endParaRPr lang="en-US" sz="1000" dirty="0"/>
          </a:p>
          <a:p>
            <a:pPr>
              <a:lnSpc>
                <a:spcPct val="90000"/>
              </a:lnSpc>
            </a:pPr>
            <a:endParaRPr lang="en-US" sz="1000" dirty="0"/>
          </a:p>
        </p:txBody>
      </p:sp>
      <p:sp>
        <p:nvSpPr>
          <p:cNvPr id="7" name="Rectangle 6">
            <a:extLst>
              <a:ext uri="{FF2B5EF4-FFF2-40B4-BE49-F238E27FC236}">
                <a16:creationId xmlns:a16="http://schemas.microsoft.com/office/drawing/2014/main" id="{C9D88E61-3D88-1643-AFD9-39DF433C724F}"/>
              </a:ext>
            </a:extLst>
          </p:cNvPr>
          <p:cNvSpPr/>
          <p:nvPr/>
        </p:nvSpPr>
        <p:spPr>
          <a:xfrm>
            <a:off x="458803" y="4415560"/>
            <a:ext cx="3413480" cy="1979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10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636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Laptop Secure">
            <a:extLst>
              <a:ext uri="{FF2B5EF4-FFF2-40B4-BE49-F238E27FC236}">
                <a16:creationId xmlns:a16="http://schemas.microsoft.com/office/drawing/2014/main" id="{6E709D3C-CC63-40BD-B166-DFF4A458A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1905" y="2122663"/>
            <a:ext cx="914162" cy="914162"/>
          </a:xfrm>
          <a:prstGeom prst="rect">
            <a:avLst/>
          </a:prstGeom>
        </p:spPr>
      </p:pic>
      <p:sp>
        <p:nvSpPr>
          <p:cNvPr id="3" name="Content Placeholder 2">
            <a:extLst>
              <a:ext uri="{FF2B5EF4-FFF2-40B4-BE49-F238E27FC236}">
                <a16:creationId xmlns:a16="http://schemas.microsoft.com/office/drawing/2014/main" id="{8617618F-F522-6342-8C11-0FFB64C917FE}"/>
              </a:ext>
            </a:extLst>
          </p:cNvPr>
          <p:cNvSpPr>
            <a:spLocks noGrp="1"/>
          </p:cNvSpPr>
          <p:nvPr>
            <p:ph idx="1"/>
          </p:nvPr>
        </p:nvSpPr>
        <p:spPr>
          <a:xfrm>
            <a:off x="4329591" y="116632"/>
            <a:ext cx="7287900" cy="6858000"/>
          </a:xfrm>
        </p:spPr>
        <p:txBody>
          <a:bodyPr anchor="ctr">
            <a:normAutofit/>
          </a:bodyPr>
          <a:lstStyle/>
          <a:p>
            <a:pPr marL="0" indent="0">
              <a:lnSpc>
                <a:spcPct val="90000"/>
              </a:lnSpc>
              <a:spcBef>
                <a:spcPts val="0"/>
              </a:spcBef>
              <a:buNone/>
            </a:pPr>
            <a:r>
              <a:rPr lang="en-US" sz="1800" dirty="0"/>
              <a:t>A program, service, capital expenditure, or other assistance that is provided to a disproportionately impacted household, population, or community, including:</a:t>
            </a:r>
          </a:p>
          <a:p>
            <a:pPr marL="0" indent="0">
              <a:lnSpc>
                <a:spcPct val="90000"/>
              </a:lnSpc>
              <a:spcBef>
                <a:spcPts val="0"/>
              </a:spcBef>
              <a:buNone/>
            </a:pPr>
            <a:endParaRPr lang="en-US" sz="1800" dirty="0"/>
          </a:p>
          <a:p>
            <a:pPr marL="342900" lvl="1" indent="-342900">
              <a:lnSpc>
                <a:spcPct val="90000"/>
              </a:lnSpc>
              <a:spcBef>
                <a:spcPts val="0"/>
              </a:spcBef>
              <a:buFont typeface="Arial" panose="020B0604020202020204" pitchFamily="34" charset="0"/>
              <a:buChar char="•"/>
            </a:pPr>
            <a:r>
              <a:rPr lang="en-US" sz="1800" dirty="0"/>
              <a:t>Services to address health disparities of the disproportionately impacted household, population, or community;</a:t>
            </a:r>
          </a:p>
          <a:p>
            <a:pPr marL="342900" lvl="1" indent="-342900">
              <a:lnSpc>
                <a:spcPct val="90000"/>
              </a:lnSpc>
              <a:spcBef>
                <a:spcPts val="0"/>
              </a:spcBef>
              <a:buFont typeface="Arial" panose="020B0604020202020204" pitchFamily="34" charset="0"/>
              <a:buChar char="•"/>
            </a:pPr>
            <a:r>
              <a:rPr lang="en-US" sz="1800" dirty="0"/>
              <a:t>Housing vouchers and relocation assistance;</a:t>
            </a:r>
          </a:p>
          <a:p>
            <a:pPr marL="342900" lvl="1" indent="-342900">
              <a:lnSpc>
                <a:spcPct val="90000"/>
              </a:lnSpc>
              <a:spcBef>
                <a:spcPts val="0"/>
              </a:spcBef>
              <a:buFont typeface="Arial" panose="020B0604020202020204" pitchFamily="34" charset="0"/>
              <a:buChar char="•"/>
            </a:pPr>
            <a:r>
              <a:rPr lang="en-US" sz="1800" dirty="0"/>
              <a:t>Investments in communities to promote improved health outcomes and public safety such as parks, recreation facilities, and programs that increase access to healthy foods;</a:t>
            </a:r>
          </a:p>
          <a:p>
            <a:pPr marL="342900" lvl="1" indent="-342900">
              <a:lnSpc>
                <a:spcPct val="90000"/>
              </a:lnSpc>
              <a:spcBef>
                <a:spcPts val="0"/>
              </a:spcBef>
              <a:buFont typeface="Arial" panose="020B0604020202020204" pitchFamily="34" charset="0"/>
              <a:buChar char="•"/>
            </a:pPr>
            <a:r>
              <a:rPr lang="en-US" sz="1800" dirty="0"/>
              <a:t>Capital expenditures and other services to address vacant or abandoned properties; </a:t>
            </a:r>
          </a:p>
          <a:p>
            <a:pPr marL="342900" lvl="1" indent="-342900">
              <a:lnSpc>
                <a:spcPct val="90000"/>
              </a:lnSpc>
              <a:spcBef>
                <a:spcPts val="0"/>
              </a:spcBef>
              <a:buFont typeface="Arial" panose="020B0604020202020204" pitchFamily="34" charset="0"/>
              <a:buChar char="•"/>
            </a:pPr>
            <a:r>
              <a:rPr lang="en-US" sz="1800" dirty="0"/>
              <a:t>Services to address educational disparities; and</a:t>
            </a:r>
          </a:p>
          <a:p>
            <a:pPr marL="342900" lvl="1" indent="-342900">
              <a:lnSpc>
                <a:spcPct val="90000"/>
              </a:lnSpc>
              <a:spcBef>
                <a:spcPts val="0"/>
              </a:spcBef>
              <a:buFont typeface="Arial" panose="020B0604020202020204" pitchFamily="34" charset="0"/>
              <a:buChar char="•"/>
            </a:pPr>
            <a:r>
              <a:rPr lang="en-US" sz="1800" dirty="0"/>
              <a:t>Facilities and equipment related to the provision of these services to the disproportionately impacted household, population, or community.</a:t>
            </a:r>
          </a:p>
          <a:p>
            <a:pPr marL="342900" lvl="1" indent="-342900">
              <a:lnSpc>
                <a:spcPct val="90000"/>
              </a:lnSpc>
              <a:spcBef>
                <a:spcPts val="0"/>
              </a:spcBef>
              <a:buFont typeface="Arial" panose="020B0604020202020204" pitchFamily="34" charset="0"/>
              <a:buChar char="•"/>
            </a:pPr>
            <a:endParaRPr lang="en-US" sz="1800" dirty="0"/>
          </a:p>
          <a:p>
            <a:pPr marL="0" indent="0">
              <a:lnSpc>
                <a:spcPct val="90000"/>
              </a:lnSpc>
              <a:buNone/>
            </a:pPr>
            <a:r>
              <a:rPr lang="en-US" sz="1800" dirty="0"/>
              <a:t>A program, service, capital expenditure, or other assistance that responds to disproportionately impacted small businesses, including rehabilitation of commercial properties; storefront and </a:t>
            </a:r>
            <a:r>
              <a:rPr lang="en-US" sz="1800" dirty="0" err="1"/>
              <a:t>façade</a:t>
            </a:r>
            <a:r>
              <a:rPr lang="en-US" sz="1800" dirty="0"/>
              <a:t> improvements; technical assistance, business incubators, and grants for start-ups or expansion costs for small businesses; and programs or services to support micro- businesses</a:t>
            </a:r>
          </a:p>
          <a:p>
            <a:pPr marL="0" lvl="1" indent="0">
              <a:lnSpc>
                <a:spcPct val="90000"/>
              </a:lnSpc>
              <a:spcBef>
                <a:spcPts val="0"/>
              </a:spcBef>
              <a:buNone/>
            </a:pPr>
            <a:br>
              <a:rPr lang="en-US" sz="900" dirty="0"/>
            </a:br>
            <a:endParaRPr lang="en-US" sz="900" dirty="0"/>
          </a:p>
        </p:txBody>
      </p:sp>
      <p:sp>
        <p:nvSpPr>
          <p:cNvPr id="4" name="Rectangle 3">
            <a:extLst>
              <a:ext uri="{FF2B5EF4-FFF2-40B4-BE49-F238E27FC236}">
                <a16:creationId xmlns:a16="http://schemas.microsoft.com/office/drawing/2014/main" id="{A0F514DB-092C-6541-8488-1A3173127E5A}"/>
              </a:ext>
            </a:extLst>
          </p:cNvPr>
          <p:cNvSpPr/>
          <p:nvPr/>
        </p:nvSpPr>
        <p:spPr>
          <a:xfrm>
            <a:off x="-29497" y="0"/>
            <a:ext cx="4006181" cy="68580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3058C3-CD1B-8940-A6F5-8CE5D4D73A0B}"/>
              </a:ext>
            </a:extLst>
          </p:cNvPr>
          <p:cNvSpPr/>
          <p:nvPr/>
        </p:nvSpPr>
        <p:spPr>
          <a:xfrm>
            <a:off x="0" y="0"/>
            <a:ext cx="4006181" cy="3717032"/>
          </a:xfrm>
          <a:prstGeom prst="rect">
            <a:avLst/>
          </a:prstGeom>
          <a:solidFill>
            <a:schemeClr val="tx1">
              <a:lumMod val="65000"/>
              <a:lumOff val="35000"/>
            </a:schemeClr>
          </a:solidFill>
          <a:ln w="76200">
            <a:solidFill>
              <a:schemeClr val="bg1"/>
            </a:solidFill>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1FC54-12D3-F340-A79D-8BDCF35E6552}"/>
              </a:ext>
            </a:extLst>
          </p:cNvPr>
          <p:cNvSpPr>
            <a:spLocks noGrp="1"/>
          </p:cNvSpPr>
          <p:nvPr>
            <p:ph type="title"/>
          </p:nvPr>
        </p:nvSpPr>
        <p:spPr>
          <a:xfrm>
            <a:off x="333722" y="980728"/>
            <a:ext cx="3196181" cy="2127684"/>
          </a:xfrm>
        </p:spPr>
        <p:txBody>
          <a:bodyPr anchor="t">
            <a:normAutofit/>
          </a:bodyPr>
          <a:lstStyle/>
          <a:p>
            <a:pPr algn="ctr">
              <a:lnSpc>
                <a:spcPct val="90000"/>
              </a:lnSpc>
            </a:pPr>
            <a:r>
              <a:rPr lang="en-US" sz="3200" b="1" dirty="0">
                <a:solidFill>
                  <a:schemeClr val="bg1"/>
                </a:solidFill>
                <a:latin typeface="+mj-lt"/>
              </a:rPr>
              <a:t>Safe Harbors: Disproportionately Negative Economic Impact</a:t>
            </a:r>
          </a:p>
        </p:txBody>
      </p:sp>
    </p:spTree>
    <p:extLst>
      <p:ext uri="{BB962C8B-B14F-4D97-AF65-F5344CB8AC3E}">
        <p14:creationId xmlns:p14="http://schemas.microsoft.com/office/powerpoint/2010/main" val="147087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95B80-E94E-9346-A5CE-7A49026182D1}"/>
              </a:ext>
            </a:extLst>
          </p:cNvPr>
          <p:cNvSpPr/>
          <p:nvPr/>
        </p:nvSpPr>
        <p:spPr>
          <a:xfrm>
            <a:off x="0" y="0"/>
            <a:ext cx="12176124" cy="1280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27192-24BC-C245-B649-37372EBCA033}"/>
              </a:ext>
            </a:extLst>
          </p:cNvPr>
          <p:cNvSpPr>
            <a:spLocks noGrp="1"/>
          </p:cNvSpPr>
          <p:nvPr>
            <p:ph type="title"/>
          </p:nvPr>
        </p:nvSpPr>
        <p:spPr/>
        <p:txBody>
          <a:bodyPr>
            <a:normAutofit fontScale="90000"/>
          </a:bodyPr>
          <a:lstStyle/>
          <a:p>
            <a:pPr algn="ctr"/>
            <a:r>
              <a:rPr lang="en-US" dirty="0">
                <a:solidFill>
                  <a:schemeClr val="bg1"/>
                </a:solidFill>
              </a:rPr>
              <a:t>Capital Outlay for Address COVID-19 Public Health and Negative Economic Impact Category </a:t>
            </a:r>
          </a:p>
        </p:txBody>
      </p:sp>
      <p:pic>
        <p:nvPicPr>
          <p:cNvPr id="1025" name="Picture 1" descr="page422image32070208">
            <a:extLst>
              <a:ext uri="{FF2B5EF4-FFF2-40B4-BE49-F238E27FC236}">
                <a16:creationId xmlns:a16="http://schemas.microsoft.com/office/drawing/2014/main" id="{5162B1EB-EFD6-9E46-873B-869C947F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3" y="2632840"/>
            <a:ext cx="12700" cy="69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422image32074624">
            <a:extLst>
              <a:ext uri="{FF2B5EF4-FFF2-40B4-BE49-F238E27FC236}">
                <a16:creationId xmlns:a16="http://schemas.microsoft.com/office/drawing/2014/main" id="{0F977DEE-4EF1-6E4D-B963-F3213A541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3" y="2632840"/>
            <a:ext cx="12700" cy="698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422image32068480">
            <a:extLst>
              <a:ext uri="{FF2B5EF4-FFF2-40B4-BE49-F238E27FC236}">
                <a16:creationId xmlns:a16="http://schemas.microsoft.com/office/drawing/2014/main" id="{D79B82FD-93FA-E44B-BE90-21564D4FB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3" y="2632840"/>
            <a:ext cx="12700" cy="698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917295-6CB0-2643-B11F-4E0638CAF6DB}"/>
              </a:ext>
            </a:extLst>
          </p:cNvPr>
          <p:cNvSpPr/>
          <p:nvPr/>
        </p:nvSpPr>
        <p:spPr>
          <a:xfrm>
            <a:off x="204658" y="4869160"/>
            <a:ext cx="11855053" cy="1829704"/>
          </a:xfrm>
          <a:prstGeom prst="rect">
            <a:avLst/>
          </a:prstGeom>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t>Written justification must include the following elements: </a:t>
            </a:r>
          </a:p>
          <a:p>
            <a:endParaRPr lang="en-US" sz="800" dirty="0"/>
          </a:p>
          <a:p>
            <a:pPr marL="342900" indent="-342900">
              <a:buFont typeface="Arial" panose="020B0604020202020204" pitchFamily="34" charset="0"/>
              <a:buChar char="•"/>
            </a:pPr>
            <a:r>
              <a:rPr lang="en-US" sz="2000" dirty="0"/>
              <a:t>Describe the harm or need to be addressed;</a:t>
            </a:r>
          </a:p>
          <a:p>
            <a:pPr marL="342900" indent="-342900">
              <a:buFont typeface="Arial" panose="020B0604020202020204" pitchFamily="34" charset="0"/>
              <a:buChar char="•"/>
            </a:pPr>
            <a:r>
              <a:rPr lang="en-US" sz="2000" dirty="0"/>
              <a:t>Explain why a capital expenditure is appropriate; and</a:t>
            </a:r>
          </a:p>
          <a:p>
            <a:pPr marL="342900" indent="-342900">
              <a:buFont typeface="Arial" panose="020B0604020202020204" pitchFamily="34" charset="0"/>
              <a:buChar char="•"/>
            </a:pPr>
            <a:r>
              <a:rPr lang="en-US" sz="2000" dirty="0"/>
              <a:t>Compare the proposed capital expenditure to at least two alternative capital expenditures and demonstrate why the proposed capital expenditure is superior. </a:t>
            </a:r>
          </a:p>
        </p:txBody>
      </p:sp>
      <p:graphicFrame>
        <p:nvGraphicFramePr>
          <p:cNvPr id="4" name="Content Placeholder 3">
            <a:extLst>
              <a:ext uri="{FF2B5EF4-FFF2-40B4-BE49-F238E27FC236}">
                <a16:creationId xmlns:a16="http://schemas.microsoft.com/office/drawing/2014/main" id="{9E5AC33D-B890-CF4C-979E-2785B1C01806}"/>
              </a:ext>
            </a:extLst>
          </p:cNvPr>
          <p:cNvGraphicFramePr>
            <a:graphicFrameLocks noGrp="1"/>
          </p:cNvGraphicFramePr>
          <p:nvPr>
            <p:ph idx="1"/>
            <p:extLst>
              <p:ext uri="{D42A27DB-BD31-4B8C-83A1-F6EECF244321}">
                <p14:modId xmlns:p14="http://schemas.microsoft.com/office/powerpoint/2010/main" val="1489731477"/>
              </p:ext>
            </p:extLst>
          </p:nvPr>
        </p:nvGraphicFramePr>
        <p:xfrm>
          <a:off x="589943" y="1336270"/>
          <a:ext cx="11084484" cy="3298277"/>
        </p:xfrm>
        <a:graphic>
          <a:graphicData uri="http://schemas.openxmlformats.org/drawingml/2006/table">
            <a:tbl>
              <a:tblPr/>
              <a:tblGrid>
                <a:gridCol w="3694828">
                  <a:extLst>
                    <a:ext uri="{9D8B030D-6E8A-4147-A177-3AD203B41FA5}">
                      <a16:colId xmlns:a16="http://schemas.microsoft.com/office/drawing/2014/main" val="1911408063"/>
                    </a:ext>
                  </a:extLst>
                </a:gridCol>
                <a:gridCol w="3694828">
                  <a:extLst>
                    <a:ext uri="{9D8B030D-6E8A-4147-A177-3AD203B41FA5}">
                      <a16:colId xmlns:a16="http://schemas.microsoft.com/office/drawing/2014/main" val="3987541854"/>
                    </a:ext>
                  </a:extLst>
                </a:gridCol>
                <a:gridCol w="3694828">
                  <a:extLst>
                    <a:ext uri="{9D8B030D-6E8A-4147-A177-3AD203B41FA5}">
                      <a16:colId xmlns:a16="http://schemas.microsoft.com/office/drawing/2014/main" val="2589204561"/>
                    </a:ext>
                  </a:extLst>
                </a:gridCol>
              </a:tblGrid>
              <a:tr h="647108">
                <a:tc>
                  <a:txBody>
                    <a:bodyPr/>
                    <a:lstStyle/>
                    <a:p>
                      <a:r>
                        <a:rPr lang="en-US" sz="1800" b="1" dirty="0">
                          <a:effectLst/>
                          <a:latin typeface="TimesNewRomanPS"/>
                        </a:rPr>
                        <a:t>If a project has total expected capital expenditures of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b="1" dirty="0">
                          <a:effectLst/>
                          <a:latin typeface="TimesNewRomanPS"/>
                        </a:rPr>
                        <a:t>and the use is enumerated in (b)(3), then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b="1">
                          <a:effectLst/>
                          <a:latin typeface="TimesNewRomanPS"/>
                        </a:rPr>
                        <a:t>and the use is not enumerated in (b)(3), then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343359"/>
                  </a:ext>
                </a:extLst>
              </a:tr>
              <a:tr h="521030">
                <a:tc>
                  <a:txBody>
                    <a:bodyPr/>
                    <a:lstStyle/>
                    <a:p>
                      <a:r>
                        <a:rPr lang="en-US" sz="1800" dirty="0">
                          <a:effectLst/>
                          <a:latin typeface="TimesNewRomanPSMT"/>
                        </a:rPr>
                        <a:t>Less than $1 million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No Written Justification required </a:t>
                      </a:r>
                      <a:endParaRPr 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No Written Justification required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895308"/>
                  </a:ext>
                </a:extLst>
              </a:tr>
              <a:tr h="1215739">
                <a:tc>
                  <a:txBody>
                    <a:bodyPr/>
                    <a:lstStyle/>
                    <a:p>
                      <a:r>
                        <a:rPr lang="en-US" sz="1800" dirty="0">
                          <a:effectLst/>
                          <a:latin typeface="TimesNewRomanPSMT"/>
                        </a:rPr>
                        <a:t>Greater than or equal to $1 million, but less than $10 million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dirty="0">
                          <a:effectLst/>
                          <a:latin typeface="TimesNewRomanPSMT"/>
                        </a:rPr>
                        <a:t>Written Justification required but recipients are not required to submit as part of regular reporting to Treasury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rowSpan="2">
                  <a:txBody>
                    <a:bodyPr/>
                    <a:lstStyle/>
                    <a:p>
                      <a:r>
                        <a:rPr lang="en-US" sz="1800" dirty="0">
                          <a:effectLst/>
                          <a:latin typeface="TimesNewRomanPSMT"/>
                        </a:rPr>
                        <a:t>Written Justification required and recipients must submit as part of regular reporting to Treasury </a:t>
                      </a:r>
                      <a:endParaRPr lang="en-US" sz="1800" dirty="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327210"/>
                  </a:ext>
                </a:extLst>
              </a:tr>
              <a:tr h="774252">
                <a:tc>
                  <a:txBody>
                    <a:bodyPr/>
                    <a:lstStyle/>
                    <a:p>
                      <a:r>
                        <a:rPr lang="en-US" sz="1800" dirty="0">
                          <a:effectLst/>
                          <a:latin typeface="TimesNewRomanPSMT"/>
                        </a:rPr>
                        <a:t>$10 million or more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dirty="0">
                          <a:effectLst/>
                          <a:latin typeface="TimesNewRomanPSMT"/>
                        </a:rPr>
                        <a:t>Written Justification required and recipients must submit as part of regular reporting to Treasury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53967795"/>
                  </a:ext>
                </a:extLst>
              </a:tr>
            </a:tbl>
          </a:graphicData>
        </a:graphic>
      </p:graphicFrame>
    </p:spTree>
    <p:extLst>
      <p:ext uri="{BB962C8B-B14F-4D97-AF65-F5344CB8AC3E}">
        <p14:creationId xmlns:p14="http://schemas.microsoft.com/office/powerpoint/2010/main" val="31569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75D8-766B-0248-9044-3B1C79DE2BCA}"/>
              </a:ext>
            </a:extLst>
          </p:cNvPr>
          <p:cNvSpPr>
            <a:spLocks noGrp="1"/>
          </p:cNvSpPr>
          <p:nvPr>
            <p:ph type="title"/>
          </p:nvPr>
        </p:nvSpPr>
        <p:spPr/>
        <p:txBody>
          <a:bodyPr/>
          <a:lstStyle/>
          <a:p>
            <a:pPr algn="ctr"/>
            <a:r>
              <a:rPr lang="en-US" dirty="0"/>
              <a:t>Local Government</a:t>
            </a:r>
          </a:p>
        </p:txBody>
      </p:sp>
      <p:sp>
        <p:nvSpPr>
          <p:cNvPr id="4" name="Rectangle 3">
            <a:extLst>
              <a:ext uri="{FF2B5EF4-FFF2-40B4-BE49-F238E27FC236}">
                <a16:creationId xmlns:a16="http://schemas.microsoft.com/office/drawing/2014/main" id="{D3F9BFEC-8702-5F4C-971D-FFF2049893C1}"/>
              </a:ext>
            </a:extLst>
          </p:cNvPr>
          <p:cNvSpPr/>
          <p:nvPr/>
        </p:nvSpPr>
        <p:spPr>
          <a:xfrm>
            <a:off x="261764" y="1138425"/>
            <a:ext cx="3456384" cy="5170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Revenue Replacement</a:t>
            </a:r>
          </a:p>
          <a:p>
            <a:pPr algn="ctr"/>
            <a:endParaRPr lang="en-US" sz="2800" b="1" dirty="0"/>
          </a:p>
          <a:p>
            <a:pPr algn="ctr"/>
            <a:endParaRPr lang="en-US" sz="800" dirty="0"/>
          </a:p>
          <a:p>
            <a:r>
              <a:rPr lang="en-US" sz="2000" dirty="0"/>
              <a:t>General government services, including LG salaries/benefits</a:t>
            </a:r>
          </a:p>
          <a:p>
            <a:endParaRPr lang="en-US" sz="2000" dirty="0"/>
          </a:p>
          <a:p>
            <a:endParaRPr lang="en-US" sz="2000" dirty="0"/>
          </a:p>
          <a:p>
            <a:endParaRPr lang="en-US" sz="2000" dirty="0"/>
          </a:p>
          <a:p>
            <a:endParaRPr lang="en-US" sz="2800" dirty="0"/>
          </a:p>
          <a:p>
            <a:endParaRPr lang="en-US" sz="2800" dirty="0"/>
          </a:p>
          <a:p>
            <a:endParaRPr lang="en-US" sz="2800" dirty="0"/>
          </a:p>
          <a:p>
            <a:endParaRPr lang="en-US" sz="2800" dirty="0"/>
          </a:p>
        </p:txBody>
      </p:sp>
      <p:sp>
        <p:nvSpPr>
          <p:cNvPr id="5" name="Content Placeholder 4">
            <a:extLst>
              <a:ext uri="{FF2B5EF4-FFF2-40B4-BE49-F238E27FC236}">
                <a16:creationId xmlns:a16="http://schemas.microsoft.com/office/drawing/2014/main" id="{67CC91A5-A998-D344-AA02-9D8D9216CBA8}"/>
              </a:ext>
            </a:extLst>
          </p:cNvPr>
          <p:cNvSpPr>
            <a:spLocks noGrp="1"/>
          </p:cNvSpPr>
          <p:nvPr>
            <p:ph idx="1"/>
          </p:nvPr>
        </p:nvSpPr>
        <p:spPr>
          <a:xfrm>
            <a:off x="3934172" y="1138425"/>
            <a:ext cx="3672408" cy="51708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800" b="1" dirty="0"/>
              <a:t>Premium Pay</a:t>
            </a:r>
          </a:p>
          <a:p>
            <a:pPr marL="0" indent="0" algn="ctr">
              <a:buNone/>
            </a:pPr>
            <a:endParaRPr lang="en-US" sz="2800" b="1" dirty="0"/>
          </a:p>
          <a:p>
            <a:pPr marL="119063" indent="0">
              <a:buNone/>
            </a:pPr>
            <a:r>
              <a:rPr lang="en-US" sz="2000" dirty="0"/>
              <a:t>LG employees who performed essential work during pandemic</a:t>
            </a:r>
          </a:p>
          <a:p>
            <a:pPr marL="119063" indent="0">
              <a:buNone/>
            </a:pPr>
            <a:endParaRPr lang="en-US" sz="2000" dirty="0"/>
          </a:p>
          <a:p>
            <a:pPr marL="119063" indent="0">
              <a:buNone/>
            </a:pPr>
            <a:r>
              <a:rPr lang="en-US" sz="2000" dirty="0"/>
              <a:t>Strong emphasis on low- and moderate-income employees</a:t>
            </a:r>
          </a:p>
          <a:p>
            <a:pPr marL="0" indent="0">
              <a:buNone/>
            </a:pPr>
            <a:endParaRPr lang="en-US"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CADD4A79-07DA-9C40-ADC1-CF8A1CCD3BBD}"/>
              </a:ext>
            </a:extLst>
          </p:cNvPr>
          <p:cNvSpPr/>
          <p:nvPr/>
        </p:nvSpPr>
        <p:spPr>
          <a:xfrm>
            <a:off x="7822604" y="1138424"/>
            <a:ext cx="3456384" cy="5170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Addressing COVID &amp; Negative Impacts</a:t>
            </a:r>
          </a:p>
          <a:p>
            <a:pPr algn="ctr"/>
            <a:endParaRPr lang="en-US" b="1" dirty="0"/>
          </a:p>
          <a:p>
            <a:pPr algn="ctr"/>
            <a:endParaRPr lang="en-US" sz="800" dirty="0"/>
          </a:p>
          <a:p>
            <a:r>
              <a:rPr lang="en-US" sz="2000" dirty="0"/>
              <a:t>Salaries/benefits for public health, public safety, human services employees to extent working on COVID</a:t>
            </a:r>
          </a:p>
          <a:p>
            <a:endParaRPr lang="en-US" sz="2000" dirty="0"/>
          </a:p>
          <a:p>
            <a:r>
              <a:rPr lang="en-US" sz="2000" dirty="0"/>
              <a:t>Backfilling LG positions</a:t>
            </a:r>
          </a:p>
          <a:p>
            <a:endParaRPr lang="en-US" sz="2000" dirty="0"/>
          </a:p>
          <a:p>
            <a:r>
              <a:rPr lang="en-US" sz="2000" dirty="0"/>
              <a:t>Addressing increased maintenance or deferred maintenance costs</a:t>
            </a:r>
          </a:p>
          <a:p>
            <a:endParaRPr lang="en-US" sz="2000" dirty="0"/>
          </a:p>
          <a:p>
            <a:endParaRPr lang="en-US" sz="2000" dirty="0"/>
          </a:p>
        </p:txBody>
      </p:sp>
    </p:spTree>
    <p:extLst>
      <p:ext uri="{BB962C8B-B14F-4D97-AF65-F5344CB8AC3E}">
        <p14:creationId xmlns:p14="http://schemas.microsoft.com/office/powerpoint/2010/main" val="374818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22" y="448055"/>
            <a:ext cx="3413481"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3758FF9-31DB-0948-9C81-624ECF559A48}"/>
              </a:ext>
            </a:extLst>
          </p:cNvPr>
          <p:cNvSpPr>
            <a:spLocks noGrp="1"/>
          </p:cNvSpPr>
          <p:nvPr>
            <p:ph type="title"/>
          </p:nvPr>
        </p:nvSpPr>
        <p:spPr>
          <a:xfrm>
            <a:off x="777037" y="731519"/>
            <a:ext cx="2844450" cy="3237579"/>
          </a:xfrm>
        </p:spPr>
        <p:txBody>
          <a:bodyPr>
            <a:normAutofit/>
          </a:bodyPr>
          <a:lstStyle/>
          <a:p>
            <a:r>
              <a:rPr lang="en-US" sz="3800" dirty="0">
                <a:solidFill>
                  <a:srgbClr val="FFFFFF"/>
                </a:solidFill>
              </a:rPr>
              <a:t>Public Sector Capacity &amp; Workforce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21" y="4419227"/>
            <a:ext cx="3413480"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3549" y="448055"/>
            <a:ext cx="7686473"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CB00CD-877B-AB42-8926-58C44002F26A}"/>
              </a:ext>
            </a:extLst>
          </p:cNvPr>
          <p:cNvSpPr>
            <a:spLocks noGrp="1"/>
          </p:cNvSpPr>
          <p:nvPr>
            <p:ph idx="1"/>
          </p:nvPr>
        </p:nvSpPr>
        <p:spPr>
          <a:xfrm>
            <a:off x="4378568" y="686862"/>
            <a:ext cx="7035758" cy="5952745"/>
          </a:xfrm>
        </p:spPr>
        <p:txBody>
          <a:bodyPr anchor="ctr">
            <a:normAutofit/>
          </a:bodyPr>
          <a:lstStyle/>
          <a:p>
            <a:pPr>
              <a:lnSpc>
                <a:spcPct val="90000"/>
              </a:lnSpc>
              <a:spcBef>
                <a:spcPts val="984"/>
              </a:spcBef>
            </a:pPr>
            <a:r>
              <a:rPr lang="en-US" sz="1600" dirty="0"/>
              <a:t>Payroll and covered benefit expenses for public safety, public health, health care, human services, and similar employees to the extent that the employee’s time is spent mitigating or responding to the COVID-19 public health emergency; </a:t>
            </a:r>
          </a:p>
          <a:p>
            <a:pPr>
              <a:lnSpc>
                <a:spcPct val="90000"/>
              </a:lnSpc>
              <a:spcBef>
                <a:spcPts val="984"/>
              </a:spcBef>
            </a:pPr>
            <a:r>
              <a:rPr lang="en-US" sz="1600" dirty="0"/>
              <a:t>Payroll, covered benefit, and other costs associated with programs or services to support the public sector workforce and with the LG: </a:t>
            </a:r>
          </a:p>
          <a:p>
            <a:pPr marL="609494" lvl="1" indent="0">
              <a:lnSpc>
                <a:spcPct val="90000"/>
              </a:lnSpc>
              <a:spcBef>
                <a:spcPts val="984"/>
              </a:spcBef>
              <a:buNone/>
            </a:pPr>
            <a:r>
              <a:rPr lang="en-US" sz="1600" dirty="0"/>
              <a:t>Hiring or rehiring staff to fill budgeted full-time equivalent positions that existed on January 27, 2020 but that were unfilled or eliminated as of March 3, 2021; or </a:t>
            </a:r>
          </a:p>
          <a:p>
            <a:pPr marL="609494" lvl="1" indent="0">
              <a:lnSpc>
                <a:spcPct val="90000"/>
              </a:lnSpc>
              <a:spcBef>
                <a:spcPts val="984"/>
              </a:spcBef>
              <a:buNone/>
            </a:pPr>
            <a:r>
              <a:rPr lang="en-US" sz="1600" dirty="0"/>
              <a:t>Increasing the number of its budgeted full-time equivalent employees by up to the difference between the number of its budgeted full-time equivalent employees on January 27, 2020, multiplied by 1.075, and the number of its budgeted full-time equivalent employees on March 3, 2021, provided that funds shall only be used for additional budgeted full-time equivalent employees above the recipient’s number of budgeted full-time equivalent employees as of March 3, 2021; </a:t>
            </a:r>
          </a:p>
          <a:p>
            <a:pPr>
              <a:lnSpc>
                <a:spcPct val="90000"/>
              </a:lnSpc>
              <a:spcBef>
                <a:spcPts val="984"/>
              </a:spcBef>
            </a:pPr>
            <a:r>
              <a:rPr lang="en-US" sz="1600" dirty="0"/>
              <a:t>Costs to improve the design and execution of programs responding to the COVID-19 pandemic and to administer or improve the efficacy of programs addressing the public health emergency or its negative economic impacts</a:t>
            </a:r>
          </a:p>
          <a:p>
            <a:pPr>
              <a:lnSpc>
                <a:spcPct val="90000"/>
              </a:lnSpc>
              <a:spcBef>
                <a:spcPts val="984"/>
              </a:spcBef>
            </a:pPr>
            <a:r>
              <a:rPr lang="en-US" sz="1600" dirty="0"/>
              <a:t>Costs associated with addressing administrative needs of recipient governments that were caused or exacerbated by the pandemic. </a:t>
            </a:r>
          </a:p>
          <a:p>
            <a:pPr>
              <a:lnSpc>
                <a:spcPct val="90000"/>
              </a:lnSpc>
            </a:pPr>
            <a:endParaRPr lang="en-US" sz="1600" dirty="0"/>
          </a:p>
          <a:p>
            <a:pPr>
              <a:lnSpc>
                <a:spcPct val="90000"/>
              </a:lnSpc>
            </a:pPr>
            <a:endParaRPr lang="en-US" sz="1600" dirty="0"/>
          </a:p>
        </p:txBody>
      </p:sp>
      <p:sp>
        <p:nvSpPr>
          <p:cNvPr id="4" name="Rectangle 3">
            <a:extLst>
              <a:ext uri="{FF2B5EF4-FFF2-40B4-BE49-F238E27FC236}">
                <a16:creationId xmlns:a16="http://schemas.microsoft.com/office/drawing/2014/main" id="{8E227E72-4E65-BD4A-B04B-209427A89016}"/>
              </a:ext>
            </a:extLst>
          </p:cNvPr>
          <p:cNvSpPr/>
          <p:nvPr/>
        </p:nvSpPr>
        <p:spPr>
          <a:xfrm>
            <a:off x="466221" y="4419227"/>
            <a:ext cx="3413480" cy="1979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55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62962"/>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2247816005"/>
              </p:ext>
            </p:extLst>
          </p:nvPr>
        </p:nvGraphicFramePr>
        <p:xfrm>
          <a:off x="16462" y="481882"/>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89756" y="2790363"/>
            <a:ext cx="3024336" cy="292718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a:spcBef>
                <a:spcPts val="1200"/>
              </a:spcBef>
            </a:pPr>
            <a:endParaRPr lang="en-US" sz="2399" dirty="0">
              <a:solidFill>
                <a:schemeClr val="bg1"/>
              </a:solidFill>
            </a:endParaRPr>
          </a:p>
          <a:p>
            <a:pPr algn="ctr">
              <a:spcBef>
                <a:spcPts val="1200"/>
              </a:spcBef>
            </a:pPr>
            <a:r>
              <a:rPr lang="en-US" sz="2399" dirty="0">
                <a:solidFill>
                  <a:schemeClr val="bg1"/>
                </a:solidFill>
              </a:rPr>
              <a:t>Presumed Eligible: Projects allowed under CWSRF and DWSRF programs</a:t>
            </a:r>
          </a:p>
          <a:p>
            <a:pPr>
              <a:spcBef>
                <a:spcPts val="1200"/>
              </a:spcBef>
            </a:pPr>
            <a:endParaRPr lang="en-US" sz="2399" dirty="0">
              <a:solidFill>
                <a:schemeClr val="bg1"/>
              </a:solidFill>
            </a:endParaRPr>
          </a:p>
          <a:p>
            <a:pPr marL="285664" indent="-285664">
              <a:spcBef>
                <a:spcPts val="1200"/>
              </a:spcBef>
              <a:buFont typeface="Arial" panose="020B0604020202020204" pitchFamily="34" charset="0"/>
              <a:buChar char="•"/>
            </a:pPr>
            <a:endParaRPr lang="en-US" sz="2399" dirty="0">
              <a:solidFill>
                <a:schemeClr val="tx1">
                  <a:lumMod val="65000"/>
                  <a:lumOff val="35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24B58CF7-A615-6247-8CD2-6CD264506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190" y="2276872"/>
            <a:ext cx="5636544" cy="4405192"/>
          </a:xfrm>
          <a:prstGeom prst="rect">
            <a:avLst/>
          </a:prstGeom>
        </p:spPr>
      </p:pic>
      <p:sp>
        <p:nvSpPr>
          <p:cNvPr id="8" name="Left Arrow 7">
            <a:extLst>
              <a:ext uri="{FF2B5EF4-FFF2-40B4-BE49-F238E27FC236}">
                <a16:creationId xmlns:a16="http://schemas.microsoft.com/office/drawing/2014/main" id="{61418EB2-7D75-6543-B9A8-88449B8AAE31}"/>
              </a:ext>
            </a:extLst>
          </p:cNvPr>
          <p:cNvSpPr/>
          <p:nvPr/>
        </p:nvSpPr>
        <p:spPr>
          <a:xfrm rot="19716734">
            <a:off x="8523243" y="4988192"/>
            <a:ext cx="2266894" cy="1115301"/>
          </a:xfrm>
          <a:prstGeom prst="leftArrow">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102761-D644-A84F-8164-09BDEE61E9A8}"/>
              </a:ext>
            </a:extLst>
          </p:cNvPr>
          <p:cNvSpPr/>
          <p:nvPr/>
        </p:nvSpPr>
        <p:spPr>
          <a:xfrm>
            <a:off x="8758707" y="2554820"/>
            <a:ext cx="3240361" cy="3849293"/>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t>Treasury encourages recipients to adhere to strong labor standards, including project labor agreements and community benefits agreements that offer wages at or above the prevailing rate and include local hire provisions. Treasury also encourages recipients to prioritize in their procurements employers with high labor standards and to prioritize employers without recent violations of federal and state labor and employment laws. </a:t>
            </a:r>
          </a:p>
        </p:txBody>
      </p:sp>
    </p:spTree>
    <p:extLst>
      <p:ext uri="{BB962C8B-B14F-4D97-AF65-F5344CB8AC3E}">
        <p14:creationId xmlns:p14="http://schemas.microsoft.com/office/powerpoint/2010/main" val="33252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191399"/>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904091"/>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43383" y="2479219"/>
            <a:ext cx="4438861" cy="3816424"/>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defTabSz="914126">
              <a:lnSpc>
                <a:spcPct val="90000"/>
              </a:lnSpc>
              <a:spcBef>
                <a:spcPts val="1000"/>
              </a:spcBef>
            </a:pPr>
            <a:r>
              <a:rPr lang="en-US" sz="1999" dirty="0">
                <a:solidFill>
                  <a:schemeClr val="tx1">
                    <a:lumMod val="65000"/>
                    <a:lumOff val="35000"/>
                  </a:schemeClr>
                </a:solidFill>
              </a:rPr>
              <a:t>Gives local governments the option to either:</a:t>
            </a:r>
          </a:p>
          <a:p>
            <a:pPr defTabSz="914126">
              <a:lnSpc>
                <a:spcPct val="90000"/>
              </a:lnSpc>
              <a:spcBef>
                <a:spcPts val="1000"/>
              </a:spcBef>
            </a:pPr>
            <a:endParaRPr lang="en-US" sz="800" dirty="0">
              <a:solidFill>
                <a:schemeClr val="bg1"/>
              </a:solidFill>
            </a:endParaRPr>
          </a:p>
          <a:p>
            <a:pPr marL="576089" lvl="1" indent="-457063" defTabSz="914126">
              <a:lnSpc>
                <a:spcPct val="90000"/>
              </a:lnSpc>
              <a:spcBef>
                <a:spcPts val="500"/>
              </a:spcBef>
              <a:buFont typeface="+mj-lt"/>
              <a:buAutoNum type="arabicPeriod"/>
            </a:pPr>
            <a:r>
              <a:rPr lang="en-US" sz="1999" dirty="0">
                <a:solidFill>
                  <a:schemeClr val="tx1">
                    <a:lumMod val="65000"/>
                    <a:lumOff val="35000"/>
                  </a:schemeClr>
                </a:solidFill>
              </a:rPr>
              <a:t>Use a default minimum lost revenue growth amount of $10 million (standard allowance); or</a:t>
            </a:r>
          </a:p>
          <a:p>
            <a:pPr marL="576089" lvl="1" indent="-457063" defTabSz="914126">
              <a:lnSpc>
                <a:spcPct val="90000"/>
              </a:lnSpc>
              <a:spcBef>
                <a:spcPts val="500"/>
              </a:spcBef>
              <a:buFont typeface="+mj-lt"/>
              <a:buAutoNum type="arabicPeriod"/>
            </a:pPr>
            <a:endParaRPr lang="en-US" sz="800" dirty="0">
              <a:solidFill>
                <a:schemeClr val="tx1">
                  <a:lumMod val="65000"/>
                  <a:lumOff val="35000"/>
                </a:schemeClr>
              </a:solidFill>
            </a:endParaRPr>
          </a:p>
          <a:p>
            <a:pPr marL="576089" lvl="1" indent="-457063" defTabSz="914126">
              <a:lnSpc>
                <a:spcPct val="90000"/>
              </a:lnSpc>
              <a:spcBef>
                <a:spcPts val="500"/>
              </a:spcBef>
              <a:buFont typeface="+mj-lt"/>
              <a:buAutoNum type="arabicPeriod"/>
            </a:pPr>
            <a:r>
              <a:rPr lang="en-US" sz="1999" dirty="0">
                <a:solidFill>
                  <a:schemeClr val="tx1">
                    <a:lumMod val="65000"/>
                    <a:lumOff val="35000"/>
                  </a:schemeClr>
                </a:solidFill>
              </a:rPr>
              <a:t>Use the (modified) lost revenue growth formula.</a:t>
            </a:r>
          </a:p>
          <a:p>
            <a:pPr marL="576089" lvl="1" indent="-457063" defTabSz="914126">
              <a:lnSpc>
                <a:spcPct val="90000"/>
              </a:lnSpc>
              <a:spcBef>
                <a:spcPts val="500"/>
              </a:spcBef>
              <a:buFont typeface="+mj-lt"/>
              <a:buAutoNum type="arabicPeriod"/>
            </a:pPr>
            <a:endParaRPr lang="en-US" sz="1999" dirty="0">
              <a:solidFill>
                <a:schemeClr val="tx1">
                  <a:lumMod val="65000"/>
                  <a:lumOff val="35000"/>
                </a:schemeClr>
              </a:solidFill>
            </a:endParaRPr>
          </a:p>
          <a:p>
            <a:pPr marL="119026" lvl="1" defTabSz="914126">
              <a:lnSpc>
                <a:spcPct val="90000"/>
              </a:lnSpc>
              <a:spcBef>
                <a:spcPts val="500"/>
              </a:spcBef>
            </a:pPr>
            <a:endParaRPr lang="en-US" sz="1999" dirty="0">
              <a:solidFill>
                <a:schemeClr val="tx1">
                  <a:lumMod val="65000"/>
                  <a:lumOff val="35000"/>
                </a:schemeClr>
              </a:solidFill>
            </a:endParaRPr>
          </a:p>
          <a:p>
            <a:pPr marL="119026" lvl="1" defTabSz="914126">
              <a:lnSpc>
                <a:spcPct val="90000"/>
              </a:lnSpc>
              <a:spcBef>
                <a:spcPts val="500"/>
              </a:spcBef>
            </a:pPr>
            <a:endParaRPr lang="en-US" sz="2399" dirty="0">
              <a:solidFill>
                <a:schemeClr val="bg1"/>
              </a:solidFill>
            </a:endParaRPr>
          </a:p>
          <a:p>
            <a:pPr marL="285664" indent="-285664">
              <a:spcBef>
                <a:spcPts val="1200"/>
              </a:spcBef>
              <a:buFont typeface="Arial" panose="020B0604020202020204" pitchFamily="34" charset="0"/>
              <a:buChar char="•"/>
            </a:pPr>
            <a:endParaRPr lang="en-US" sz="2399" dirty="0">
              <a:solidFill>
                <a:schemeClr val="bg1"/>
              </a:solidFill>
            </a:endParaRPr>
          </a:p>
        </p:txBody>
      </p:sp>
      <p:sp>
        <p:nvSpPr>
          <p:cNvPr id="7" name="Rectangle 6">
            <a:extLst>
              <a:ext uri="{FF2B5EF4-FFF2-40B4-BE49-F238E27FC236}">
                <a16:creationId xmlns:a16="http://schemas.microsoft.com/office/drawing/2014/main" id="{D75D52CE-E72B-964D-AA5E-98AD5AA1EDA2}"/>
              </a:ext>
            </a:extLst>
          </p:cNvPr>
          <p:cNvSpPr/>
          <p:nvPr/>
        </p:nvSpPr>
        <p:spPr>
          <a:xfrm>
            <a:off x="4730796" y="2479219"/>
            <a:ext cx="7314646" cy="3816424"/>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sz="1800" dirty="0">
                <a:solidFill>
                  <a:schemeClr val="tx1">
                    <a:lumMod val="65000"/>
                    <a:lumOff val="35000"/>
                  </a:schemeClr>
                </a:solidFill>
              </a:rPr>
              <a:t>All Revenue Replacement Funds May be Spent for “General Government Services” defined by reference to a non-exclusive list of examples </a:t>
            </a:r>
          </a:p>
          <a:p>
            <a:pPr lvl="1">
              <a:spcBef>
                <a:spcPts val="1200"/>
              </a:spcBef>
            </a:pPr>
            <a:r>
              <a:rPr lang="en-US" sz="1800" dirty="0">
                <a:solidFill>
                  <a:schemeClr val="tx1">
                    <a:lumMod val="65000"/>
                    <a:lumOff val="35000"/>
                  </a:schemeClr>
                </a:solidFill>
              </a:rPr>
              <a:t>“maintenance or pay-go funded building of infrastructure, including roads; modernization of cybersecurity, including hardware, software, and protection of critical infrastructure; health services; environmental remediation; school or educational services; and the provision of police, fire, and other public safety services.”</a:t>
            </a:r>
          </a:p>
          <a:p>
            <a:pPr>
              <a:spcBef>
                <a:spcPts val="1200"/>
              </a:spcBef>
            </a:pPr>
            <a:r>
              <a:rPr lang="en-US" sz="1800" dirty="0">
                <a:solidFill>
                  <a:schemeClr val="tx1">
                    <a:lumMod val="65000"/>
                    <a:lumOff val="35000"/>
                  </a:schemeClr>
                </a:solidFill>
              </a:rPr>
              <a:t>Must track expenditures for reporting purposes</a:t>
            </a:r>
          </a:p>
          <a:p>
            <a:pPr>
              <a:spcBef>
                <a:spcPts val="1200"/>
              </a:spcBef>
            </a:pPr>
            <a:r>
              <a:rPr lang="en-US" sz="1800" dirty="0">
                <a:solidFill>
                  <a:schemeClr val="tx1">
                    <a:lumMod val="65000"/>
                    <a:lumOff val="35000"/>
                  </a:schemeClr>
                </a:solidFill>
              </a:rPr>
              <a:t>Must follow all Uniform Guidance requirements</a:t>
            </a:r>
            <a:endParaRPr lang="en-US" sz="2399" dirty="0">
              <a:solidFill>
                <a:schemeClr val="tx1">
                  <a:lumMod val="65000"/>
                  <a:lumOff val="35000"/>
                </a:schemeClr>
              </a:solidFill>
            </a:endParaRPr>
          </a:p>
          <a:p>
            <a:pPr>
              <a:spcBef>
                <a:spcPts val="1200"/>
              </a:spcBef>
            </a:pPr>
            <a:endParaRPr lang="en-US" sz="1200" dirty="0">
              <a:solidFill>
                <a:schemeClr val="tx1">
                  <a:lumMod val="65000"/>
                  <a:lumOff val="35000"/>
                </a:schemeClr>
              </a:solidFill>
            </a:endParaRPr>
          </a:p>
        </p:txBody>
      </p:sp>
      <p:sp>
        <p:nvSpPr>
          <p:cNvPr id="3" name="Rectangle 2">
            <a:extLst>
              <a:ext uri="{FF2B5EF4-FFF2-40B4-BE49-F238E27FC236}">
                <a16:creationId xmlns:a16="http://schemas.microsoft.com/office/drawing/2014/main" id="{F937DAB4-5741-1948-923C-1143583A33DB}"/>
              </a:ext>
            </a:extLst>
          </p:cNvPr>
          <p:cNvSpPr/>
          <p:nvPr/>
        </p:nvSpPr>
        <p:spPr>
          <a:xfrm>
            <a:off x="837827" y="6093296"/>
            <a:ext cx="10513168" cy="573305"/>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Updated Blog Post: https://</a:t>
            </a:r>
            <a:r>
              <a:rPr lang="en-US" sz="1400" dirty="0" err="1"/>
              <a:t>canons.sog.unc.edu</a:t>
            </a:r>
            <a:r>
              <a:rPr lang="en-US" sz="1400" dirty="0"/>
              <a:t>/2022/01/american-rescue-plan-act-of-2021-coronavirus-state-local-fiscal-recovery-funds-final-rule-spending-funds-for-general-government-purposes-2/</a:t>
            </a:r>
          </a:p>
        </p:txBody>
      </p:sp>
    </p:spTree>
    <p:extLst>
      <p:ext uri="{BB962C8B-B14F-4D97-AF65-F5344CB8AC3E}">
        <p14:creationId xmlns:p14="http://schemas.microsoft.com/office/powerpoint/2010/main" val="4100932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8BBB-D156-9341-9C1D-D4B3E10A339C}"/>
              </a:ext>
            </a:extLst>
          </p:cNvPr>
          <p:cNvSpPr>
            <a:spLocks noGrp="1"/>
          </p:cNvSpPr>
          <p:nvPr>
            <p:ph type="title"/>
          </p:nvPr>
        </p:nvSpPr>
        <p:spPr/>
        <p:txBody>
          <a:bodyPr/>
          <a:lstStyle/>
          <a:p>
            <a:pPr algn="ctr"/>
            <a:r>
              <a:rPr lang="en-US" dirty="0">
                <a:solidFill>
                  <a:schemeClr val="tx1">
                    <a:lumMod val="65000"/>
                    <a:lumOff val="35000"/>
                  </a:schemeClr>
                </a:solidFill>
              </a:rPr>
              <a:t>Revenue Replacement vs Other Categories</a:t>
            </a:r>
          </a:p>
        </p:txBody>
      </p:sp>
      <p:graphicFrame>
        <p:nvGraphicFramePr>
          <p:cNvPr id="5" name="Content Placeholder 4">
            <a:extLst>
              <a:ext uri="{FF2B5EF4-FFF2-40B4-BE49-F238E27FC236}">
                <a16:creationId xmlns:a16="http://schemas.microsoft.com/office/drawing/2014/main" id="{8852B3D1-3E0C-F040-9F32-39D6C77AA415}"/>
              </a:ext>
            </a:extLst>
          </p:cNvPr>
          <p:cNvGraphicFramePr>
            <a:graphicFrameLocks noGrp="1"/>
          </p:cNvGraphicFramePr>
          <p:nvPr>
            <p:ph idx="1"/>
          </p:nvPr>
        </p:nvGraphicFramePr>
        <p:xfrm>
          <a:off x="609600" y="1138238"/>
          <a:ext cx="10969625"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947E894-1D93-E945-9AAA-5CB1BF603820}"/>
              </a:ext>
            </a:extLst>
          </p:cNvPr>
          <p:cNvSpPr/>
          <p:nvPr/>
        </p:nvSpPr>
        <p:spPr>
          <a:xfrm>
            <a:off x="1011746" y="2649154"/>
            <a:ext cx="4506601" cy="3730424"/>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tx1">
                    <a:lumMod val="65000"/>
                    <a:lumOff val="35000"/>
                  </a:schemeClr>
                </a:solidFill>
              </a:rPr>
              <a:t>Revenue Replacement:</a:t>
            </a:r>
          </a:p>
          <a:p>
            <a:pPr algn="ctr"/>
            <a:r>
              <a:rPr lang="en-US" sz="1800" b="1" dirty="0">
                <a:solidFill>
                  <a:schemeClr val="tx1">
                    <a:lumMod val="65000"/>
                    <a:lumOff val="35000"/>
                  </a:schemeClr>
                </a:solidFill>
              </a:rPr>
              <a:t>Standard Allowance</a:t>
            </a:r>
          </a:p>
          <a:p>
            <a:pPr algn="ctr">
              <a:spcBef>
                <a:spcPts val="1200"/>
              </a:spcBef>
            </a:pPr>
            <a:r>
              <a:rPr lang="en-US" sz="1800" dirty="0">
                <a:solidFill>
                  <a:schemeClr val="tx1">
                    <a:lumMod val="65000"/>
                    <a:lumOff val="35000"/>
                  </a:schemeClr>
                </a:solidFill>
              </a:rPr>
              <a:t>May spend up to $10 million for General Government Services</a:t>
            </a:r>
          </a:p>
          <a:p>
            <a:pPr algn="ctr">
              <a:spcBef>
                <a:spcPts val="1200"/>
              </a:spcBef>
            </a:pPr>
            <a:r>
              <a:rPr lang="en-US" sz="1800" dirty="0">
                <a:solidFill>
                  <a:schemeClr val="tx1">
                    <a:lumMod val="65000"/>
                    <a:lumOff val="35000"/>
                  </a:schemeClr>
                </a:solidFill>
              </a:rPr>
              <a:t>May use to cover general government services projects that fall within other eligible ARP/CSLFRF categories.</a:t>
            </a:r>
          </a:p>
          <a:p>
            <a:pPr algn="ctr">
              <a:spcBef>
                <a:spcPts val="1200"/>
              </a:spcBef>
            </a:pPr>
            <a:r>
              <a:rPr lang="en-US" sz="1800" dirty="0">
                <a:solidFill>
                  <a:schemeClr val="tx1">
                    <a:lumMod val="65000"/>
                    <a:lumOff val="35000"/>
                  </a:schemeClr>
                </a:solidFill>
              </a:rPr>
              <a:t>Should NOT use for premium pay or grant administration costs.</a:t>
            </a:r>
          </a:p>
          <a:p>
            <a:pPr algn="ctr">
              <a:spcBef>
                <a:spcPts val="1200"/>
              </a:spcBef>
            </a:pPr>
            <a:endParaRPr lang="en-US" sz="4000" dirty="0"/>
          </a:p>
        </p:txBody>
      </p:sp>
      <p:graphicFrame>
        <p:nvGraphicFramePr>
          <p:cNvPr id="7" name="Content Placeholder 2">
            <a:extLst>
              <a:ext uri="{FF2B5EF4-FFF2-40B4-BE49-F238E27FC236}">
                <a16:creationId xmlns:a16="http://schemas.microsoft.com/office/drawing/2014/main" id="{34C37309-093C-1542-AEA8-0BCE76A208CB}"/>
              </a:ext>
            </a:extLst>
          </p:cNvPr>
          <p:cNvGraphicFramePr>
            <a:graphicFrameLocks/>
          </p:cNvGraphicFramePr>
          <p:nvPr/>
        </p:nvGraphicFramePr>
        <p:xfrm>
          <a:off x="-1" y="674894"/>
          <a:ext cx="12188825" cy="21221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8B07182D-3022-3D40-B328-CF9D1F50BBD1}"/>
              </a:ext>
            </a:extLst>
          </p:cNvPr>
          <p:cNvSpPr/>
          <p:nvPr/>
        </p:nvSpPr>
        <p:spPr>
          <a:xfrm>
            <a:off x="5965349" y="2649154"/>
            <a:ext cx="4506601" cy="3730424"/>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1200"/>
              </a:spcBef>
            </a:pPr>
            <a:r>
              <a:rPr lang="en-US" sz="1800" b="1" dirty="0">
                <a:solidFill>
                  <a:schemeClr val="tx1">
                    <a:lumMod val="65000"/>
                    <a:lumOff val="35000"/>
                  </a:schemeClr>
                </a:solidFill>
              </a:rPr>
              <a:t>Revenue Replacement: </a:t>
            </a:r>
            <a:br>
              <a:rPr lang="en-US" sz="1800" b="1" dirty="0">
                <a:solidFill>
                  <a:schemeClr val="tx1">
                    <a:lumMod val="65000"/>
                    <a:lumOff val="35000"/>
                  </a:schemeClr>
                </a:solidFill>
              </a:rPr>
            </a:br>
            <a:r>
              <a:rPr lang="en-US" sz="1800" b="1" dirty="0">
                <a:solidFill>
                  <a:schemeClr val="tx1">
                    <a:lumMod val="65000"/>
                    <a:lumOff val="35000"/>
                  </a:schemeClr>
                </a:solidFill>
              </a:rPr>
              <a:t>Formula Option</a:t>
            </a:r>
          </a:p>
          <a:p>
            <a:pPr algn="ctr">
              <a:spcBef>
                <a:spcPts val="1200"/>
              </a:spcBef>
            </a:pPr>
            <a:r>
              <a:rPr lang="en-US" sz="1800" dirty="0">
                <a:solidFill>
                  <a:schemeClr val="tx1">
                    <a:lumMod val="65000"/>
                    <a:lumOff val="35000"/>
                  </a:schemeClr>
                </a:solidFill>
              </a:rPr>
              <a:t>May spend up to full amount of actual lost revenue growth for General Government Services</a:t>
            </a:r>
          </a:p>
          <a:p>
            <a:pPr algn="ctr">
              <a:spcBef>
                <a:spcPts val="1200"/>
              </a:spcBef>
            </a:pPr>
            <a:r>
              <a:rPr lang="en-US" sz="1800" dirty="0">
                <a:solidFill>
                  <a:schemeClr val="tx1">
                    <a:lumMod val="65000"/>
                    <a:lumOff val="35000"/>
                  </a:schemeClr>
                </a:solidFill>
              </a:rPr>
              <a:t>May use to cover general government services projects that fall within other eligible ARP/CSLFRF categories.</a:t>
            </a:r>
          </a:p>
          <a:p>
            <a:pPr algn="ctr">
              <a:spcBef>
                <a:spcPts val="1200"/>
              </a:spcBef>
            </a:pPr>
            <a:r>
              <a:rPr lang="en-US" sz="1800" dirty="0">
                <a:solidFill>
                  <a:schemeClr val="tx1">
                    <a:lumMod val="65000"/>
                    <a:lumOff val="35000"/>
                  </a:schemeClr>
                </a:solidFill>
              </a:rPr>
              <a:t>Should NOT use for premium pay or grant administration costs.</a:t>
            </a:r>
          </a:p>
          <a:p>
            <a:pPr algn="ctr">
              <a:spcBef>
                <a:spcPts val="1200"/>
              </a:spcBef>
            </a:pPr>
            <a:endParaRPr lang="en-US" sz="1800" dirty="0"/>
          </a:p>
        </p:txBody>
      </p:sp>
    </p:spTree>
    <p:extLst>
      <p:ext uri="{BB962C8B-B14F-4D97-AF65-F5344CB8AC3E}">
        <p14:creationId xmlns:p14="http://schemas.microsoft.com/office/powerpoint/2010/main" val="42638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3CEF-0B54-BD47-A70B-9393D23C9E24}"/>
              </a:ext>
            </a:extLst>
          </p:cNvPr>
          <p:cNvSpPr>
            <a:spLocks noGrp="1"/>
          </p:cNvSpPr>
          <p:nvPr>
            <p:ph type="title"/>
          </p:nvPr>
        </p:nvSpPr>
        <p:spPr>
          <a:xfrm>
            <a:off x="609440" y="404664"/>
            <a:ext cx="10969943" cy="711081"/>
          </a:xfrm>
        </p:spPr>
        <p:txBody>
          <a:bodyPr/>
          <a:lstStyle/>
          <a:p>
            <a:r>
              <a:rPr lang="en-US" dirty="0"/>
              <a:t>Project &amp; Expenditure Report: Revenue Replacement</a:t>
            </a:r>
          </a:p>
        </p:txBody>
      </p:sp>
      <p:pic>
        <p:nvPicPr>
          <p:cNvPr id="5" name="Content Placeholder 4" descr="Graphical user interface, application, Teams&#10;&#10;Description automatically generated">
            <a:extLst>
              <a:ext uri="{FF2B5EF4-FFF2-40B4-BE49-F238E27FC236}">
                <a16:creationId xmlns:a16="http://schemas.microsoft.com/office/drawing/2014/main" id="{98754909-D873-FE4F-931F-8EF3DCEE29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178" y="1340768"/>
            <a:ext cx="8726466" cy="4987925"/>
          </a:xfrm>
        </p:spPr>
      </p:pic>
      <p:sp>
        <p:nvSpPr>
          <p:cNvPr id="6" name="Right Arrow 5">
            <a:extLst>
              <a:ext uri="{FF2B5EF4-FFF2-40B4-BE49-F238E27FC236}">
                <a16:creationId xmlns:a16="http://schemas.microsoft.com/office/drawing/2014/main" id="{041908C7-2FB2-2F42-A288-FC7B811B38B4}"/>
              </a:ext>
            </a:extLst>
          </p:cNvPr>
          <p:cNvSpPr/>
          <p:nvPr/>
        </p:nvSpPr>
        <p:spPr>
          <a:xfrm>
            <a:off x="405780" y="3070873"/>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9FA78AC6-2AB4-1B42-9EAF-A3F3AD6580B8}"/>
              </a:ext>
            </a:extLst>
          </p:cNvPr>
          <p:cNvSpPr/>
          <p:nvPr/>
        </p:nvSpPr>
        <p:spPr>
          <a:xfrm>
            <a:off x="405780" y="4221088"/>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2858809913"/>
              </p:ext>
            </p:extLst>
          </p:nvPr>
        </p:nvGraphicFramePr>
        <p:xfrm>
          <a:off x="-1" y="1045650"/>
          <a:ext cx="12188825" cy="5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96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188639"/>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 y="786298"/>
          <a:ext cx="12188825" cy="212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08827" y="2355083"/>
            <a:ext cx="5876755" cy="4104457"/>
          </a:xfrm>
          <a:prstGeom prst="rect">
            <a:avLst/>
          </a:prstGeom>
          <a:solidFill>
            <a:srgbClr val="3FD2B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a:spcBef>
                <a:spcPts val="1200"/>
              </a:spcBef>
            </a:pPr>
            <a:endParaRPr lang="en-US" sz="1600" dirty="0">
              <a:solidFill>
                <a:schemeClr val="tx1">
                  <a:lumMod val="65000"/>
                  <a:lumOff val="35000"/>
                </a:schemeClr>
              </a:solidFill>
            </a:endParaRP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May award premium pay to any local government employee who performed essential work during the pandemic</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Essential work is work that is performed in person with regular interactions with others (including co-workers) OR regularly handling items handled by others</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May pay retroactively back to January 27, 2020 or prospectively until December 31, 2026, but must be for work actually performed</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Must treat as regular salary for ALL withholding purposes (taxes, retirement, health ins., etc.)</a:t>
            </a:r>
          </a:p>
          <a:p>
            <a:pPr>
              <a:spcBef>
                <a:spcPts val="1200"/>
              </a:spcBef>
            </a:pPr>
            <a:endParaRPr lang="en-US" sz="1800" dirty="0">
              <a:solidFill>
                <a:schemeClr val="tx1">
                  <a:lumMod val="65000"/>
                  <a:lumOff val="35000"/>
                </a:schemeClr>
              </a:solidFill>
            </a:endParaRPr>
          </a:p>
          <a:p>
            <a:pPr marL="285664" indent="-285664">
              <a:spcBef>
                <a:spcPts val="1200"/>
              </a:spcBef>
              <a:buFont typeface="Arial" panose="020B0604020202020204" pitchFamily="34" charset="0"/>
              <a:buChar char="•"/>
            </a:pPr>
            <a:endParaRPr lang="en-US" sz="2000" dirty="0">
              <a:solidFill>
                <a:schemeClr val="tx1">
                  <a:lumMod val="65000"/>
                  <a:lumOff val="35000"/>
                </a:schemeClr>
              </a:solidFill>
            </a:endParaRPr>
          </a:p>
          <a:p>
            <a:pPr marL="285664" indent="-285664">
              <a:spcBef>
                <a:spcPts val="1200"/>
              </a:spcBef>
              <a:buFont typeface="Arial" panose="020B0604020202020204" pitchFamily="34" charset="0"/>
              <a:buChar char="•"/>
            </a:pPr>
            <a:endParaRPr lang="en-US" sz="2399" dirty="0">
              <a:solidFill>
                <a:schemeClr val="tx1">
                  <a:lumMod val="65000"/>
                  <a:lumOff val="35000"/>
                </a:schemeClr>
              </a:solidFill>
            </a:endParaRPr>
          </a:p>
        </p:txBody>
      </p:sp>
      <p:sp>
        <p:nvSpPr>
          <p:cNvPr id="7" name="Rectangle 6">
            <a:extLst>
              <a:ext uri="{FF2B5EF4-FFF2-40B4-BE49-F238E27FC236}">
                <a16:creationId xmlns:a16="http://schemas.microsoft.com/office/drawing/2014/main" id="{D75D52CE-E72B-964D-AA5E-98AD5AA1EDA2}"/>
              </a:ext>
            </a:extLst>
          </p:cNvPr>
          <p:cNvSpPr/>
          <p:nvPr/>
        </p:nvSpPr>
        <p:spPr>
          <a:xfrm>
            <a:off x="6148827" y="2366850"/>
            <a:ext cx="5876752" cy="4104456"/>
          </a:xfrm>
          <a:prstGeom prst="rect">
            <a:avLst/>
          </a:prstGeom>
          <a:solidFill>
            <a:srgbClr val="3FD2B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800" dirty="0">
              <a:solidFill>
                <a:schemeClr val="tx1">
                  <a:lumMod val="65000"/>
                  <a:lumOff val="35000"/>
                </a:schemeClr>
              </a:solidFill>
            </a:endParaRPr>
          </a:p>
          <a:p>
            <a:pPr algn="ctr">
              <a:spcBef>
                <a:spcPts val="600"/>
              </a:spcBef>
            </a:pPr>
            <a:endParaRPr lang="en-US" sz="1800" dirty="0">
              <a:solidFill>
                <a:schemeClr val="tx1">
                  <a:lumMod val="65000"/>
                  <a:lumOff val="35000"/>
                </a:schemeClr>
              </a:solidFill>
            </a:endParaRPr>
          </a:p>
          <a:p>
            <a:pPr marL="342900" indent="-342900">
              <a:spcBef>
                <a:spcPts val="1200"/>
              </a:spcBef>
              <a:buFont typeface="Arial" panose="020B0604020202020204" pitchFamily="34" charset="0"/>
              <a:buChar char="•"/>
            </a:pPr>
            <a:r>
              <a:rPr lang="en-US" sz="1600" dirty="0">
                <a:solidFill>
                  <a:schemeClr val="tx1">
                    <a:lumMod val="65000"/>
                    <a:lumOff val="35000"/>
                  </a:schemeClr>
                </a:solidFill>
              </a:rPr>
              <a:t>Must target low- or moderate-income employees OR be able to provide justification for including higher income employees based on their special risks due to COVID</a:t>
            </a:r>
          </a:p>
          <a:p>
            <a:pPr marL="952393" lvl="1" indent="-342900">
              <a:spcBef>
                <a:spcPts val="1200"/>
              </a:spcBef>
              <a:buFont typeface="Arial" panose="020B0604020202020204" pitchFamily="34" charset="0"/>
              <a:buChar char="•"/>
            </a:pPr>
            <a:r>
              <a:rPr lang="en-US" sz="1600" dirty="0">
                <a:solidFill>
                  <a:schemeClr val="tx1">
                    <a:lumMod val="65000"/>
                    <a:lumOff val="35000"/>
                  </a:schemeClr>
                </a:solidFill>
              </a:rPr>
              <a:t>Employee NOT EXEMPT from FLSA overtime provisions OR</a:t>
            </a:r>
          </a:p>
          <a:p>
            <a:pPr marL="952393" lvl="1" indent="-342900">
              <a:spcBef>
                <a:spcPts val="1200"/>
              </a:spcBef>
              <a:buFont typeface="Arial" panose="020B0604020202020204" pitchFamily="34" charset="0"/>
              <a:buChar char="•"/>
            </a:pPr>
            <a:r>
              <a:rPr lang="en-US" sz="1600" dirty="0">
                <a:solidFill>
                  <a:schemeClr val="tx1">
                    <a:lumMod val="65000"/>
                    <a:lumOff val="35000"/>
                  </a:schemeClr>
                </a:solidFill>
              </a:rPr>
              <a:t>Employee’s total wages and remuneration does not exceed 150% of the state or county average for all occupations, whichever is higher</a:t>
            </a:r>
          </a:p>
          <a:p>
            <a:pPr marL="342900" indent="-342900">
              <a:spcBef>
                <a:spcPts val="1200"/>
              </a:spcBef>
              <a:buFont typeface="Arial" panose="020B0604020202020204" pitchFamily="34" charset="0"/>
              <a:buChar char="•"/>
            </a:pPr>
            <a:r>
              <a:rPr lang="en-US" sz="1600" dirty="0">
                <a:solidFill>
                  <a:schemeClr val="tx1">
                    <a:lumMod val="65000"/>
                    <a:lumOff val="35000"/>
                  </a:schemeClr>
                </a:solidFill>
              </a:rPr>
              <a:t>May provide subaward to nonprofit fire departments or similar entities to provide premium pay to their employees –must be for work that LG has state statutory authority to perform itself and that is also eligible under ARP/CSLFRF </a:t>
            </a:r>
          </a:p>
          <a:p>
            <a:pPr marL="342900" indent="-342900">
              <a:buFont typeface="Arial" panose="020B0604020202020204" pitchFamily="34" charset="0"/>
              <a:buChar char="•"/>
            </a:pPr>
            <a:endParaRPr lang="en-US" sz="2000" dirty="0">
              <a:solidFill>
                <a:schemeClr val="tx1">
                  <a:lumMod val="65000"/>
                  <a:lumOff val="35000"/>
                </a:schemeClr>
              </a:solidFill>
            </a:endParaRPr>
          </a:p>
          <a:p>
            <a:pPr algn="ctr"/>
            <a:endParaRPr lang="en-US" sz="2000" dirty="0">
              <a:solidFill>
                <a:schemeClr val="tx1">
                  <a:lumMod val="65000"/>
                  <a:lumOff val="35000"/>
                </a:schemeClr>
              </a:solidFill>
            </a:endParaRPr>
          </a:p>
          <a:p>
            <a:pPr algn="ctr"/>
            <a:endParaRPr lang="en-US" sz="2399" dirty="0">
              <a:solidFill>
                <a:schemeClr val="tx1">
                  <a:lumMod val="65000"/>
                  <a:lumOff val="35000"/>
                </a:schemeClr>
              </a:solidFill>
            </a:endParaRPr>
          </a:p>
        </p:txBody>
      </p:sp>
      <p:sp>
        <p:nvSpPr>
          <p:cNvPr id="3" name="Rectangle 2">
            <a:extLst>
              <a:ext uri="{FF2B5EF4-FFF2-40B4-BE49-F238E27FC236}">
                <a16:creationId xmlns:a16="http://schemas.microsoft.com/office/drawing/2014/main" id="{99AF178D-8162-CE45-84B3-07169906A0DE}"/>
              </a:ext>
            </a:extLst>
          </p:cNvPr>
          <p:cNvSpPr/>
          <p:nvPr/>
        </p:nvSpPr>
        <p:spPr>
          <a:xfrm>
            <a:off x="1341884" y="6193582"/>
            <a:ext cx="8856984" cy="475779"/>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Updated Blog Post: https://</a:t>
            </a:r>
            <a:r>
              <a:rPr lang="en-US" sz="1400" dirty="0" err="1"/>
              <a:t>canons.sog.unc.edu</a:t>
            </a:r>
            <a:r>
              <a:rPr lang="en-US" sz="1400" dirty="0"/>
              <a:t>/2022/01/american-rescue-plan-act-coronavirus-state-and-local-fiscal-recovery-funds-final-rule-premium-pay-for-local-government-employees/</a:t>
            </a:r>
          </a:p>
        </p:txBody>
      </p:sp>
    </p:spTree>
    <p:extLst>
      <p:ext uri="{BB962C8B-B14F-4D97-AF65-F5344CB8AC3E}">
        <p14:creationId xmlns:p14="http://schemas.microsoft.com/office/powerpoint/2010/main" val="250358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3195-DB7B-9749-8EAC-FB0FC98498F6}"/>
              </a:ext>
            </a:extLst>
          </p:cNvPr>
          <p:cNvSpPr>
            <a:spLocks noGrp="1"/>
          </p:cNvSpPr>
          <p:nvPr>
            <p:ph type="title"/>
          </p:nvPr>
        </p:nvSpPr>
        <p:spPr>
          <a:xfrm>
            <a:off x="4964137" y="116632"/>
            <a:ext cx="7224667" cy="1285825"/>
          </a:xfrm>
        </p:spPr>
        <p:txBody>
          <a:bodyPr anchor="b">
            <a:normAutofit fontScale="90000"/>
          </a:bodyPr>
          <a:lstStyle/>
          <a:p>
            <a:pPr algn="ctr"/>
            <a:r>
              <a:rPr lang="en-US" sz="4099" b="1" dirty="0"/>
              <a:t>Uniform Guidance Compliance</a:t>
            </a:r>
            <a:endParaRPr lang="en-US" sz="4099" dirty="0"/>
          </a:p>
        </p:txBody>
      </p:sp>
      <p:sp>
        <p:nvSpPr>
          <p:cNvPr id="3" name="Content Placeholder 2">
            <a:extLst>
              <a:ext uri="{FF2B5EF4-FFF2-40B4-BE49-F238E27FC236}">
                <a16:creationId xmlns:a16="http://schemas.microsoft.com/office/drawing/2014/main" id="{A95F08A8-0737-9142-952B-FD436E605CAA}"/>
              </a:ext>
            </a:extLst>
          </p:cNvPr>
          <p:cNvSpPr>
            <a:spLocks noGrp="1"/>
          </p:cNvSpPr>
          <p:nvPr>
            <p:ph idx="1"/>
          </p:nvPr>
        </p:nvSpPr>
        <p:spPr>
          <a:xfrm>
            <a:off x="4964137" y="1535039"/>
            <a:ext cx="7224667" cy="5358875"/>
          </a:xfrm>
        </p:spPr>
        <p:txBody>
          <a:bodyPr>
            <a:normAutofit/>
          </a:bodyPr>
          <a:lstStyle/>
          <a:p>
            <a:pPr marL="0" indent="0">
              <a:buNone/>
            </a:pPr>
            <a:r>
              <a:rPr lang="en-US" sz="1600" dirty="0"/>
              <a:t>The </a:t>
            </a:r>
            <a:r>
              <a:rPr lang="en-US" sz="1600" b="1" u="sng" dirty="0">
                <a:hlinkClick r:id="rId2"/>
              </a:rPr>
              <a:t>Assistance Listing: Coronavirus State and Local Fiscal Recovery Funds</a:t>
            </a:r>
            <a:r>
              <a:rPr lang="en-US" sz="1600" dirty="0"/>
              <a:t> and Part 2 of the </a:t>
            </a:r>
            <a:r>
              <a:rPr lang="en-US" sz="1600" b="1" u="sng" dirty="0">
                <a:hlinkClick r:id="rId3"/>
              </a:rPr>
              <a:t>US Treasury State and Local Fiscal Recovery Funds Compliance and Reporting Guidance</a:t>
            </a:r>
            <a:r>
              <a:rPr lang="en-US" sz="1600" dirty="0"/>
              <a:t>(Compliance Guide), the following UG provisions apply to the ARP/CSLFRF grant award (with a few modifications):</a:t>
            </a:r>
          </a:p>
          <a:p>
            <a:pPr marL="0" indent="0">
              <a:buNone/>
            </a:pPr>
            <a:endParaRPr lang="en-US" sz="900" dirty="0"/>
          </a:p>
          <a:p>
            <a:pPr marL="457063" lvl="1" indent="0">
              <a:buNone/>
            </a:pPr>
            <a:r>
              <a:rPr lang="en-US" sz="1600" b="1" u="sng" dirty="0">
                <a:hlinkClick r:id="rId4"/>
              </a:rPr>
              <a:t>Subpart A, Acronyms and Definitions</a:t>
            </a:r>
            <a:endParaRPr lang="en-US" sz="1600" dirty="0"/>
          </a:p>
          <a:p>
            <a:pPr marL="457063" lvl="1" indent="0">
              <a:buNone/>
            </a:pPr>
            <a:r>
              <a:rPr lang="en-US" sz="1600" b="1" u="sng" dirty="0">
                <a:hlinkClick r:id="rId5"/>
              </a:rPr>
              <a:t>Subpart B, General provisions </a:t>
            </a:r>
            <a:endParaRPr lang="en-US" sz="1600" dirty="0"/>
          </a:p>
          <a:p>
            <a:pPr marL="457063" lvl="1" indent="0">
              <a:buNone/>
            </a:pPr>
            <a:r>
              <a:rPr lang="en-US" sz="1600" b="1" u="sng" dirty="0">
                <a:hlinkClick r:id="rId6"/>
              </a:rPr>
              <a:t>Subpart C, Pre-Federal Award Requirements and Contents of Federal Awards </a:t>
            </a:r>
            <a:r>
              <a:rPr lang="en-US" sz="1600" dirty="0"/>
              <a:t> (except 2 CFR 200.204, .205, .210, and .213)</a:t>
            </a:r>
          </a:p>
          <a:p>
            <a:pPr marL="457063" lvl="1" indent="0">
              <a:buNone/>
            </a:pPr>
            <a:r>
              <a:rPr lang="en-US" sz="1600" b="1" u="sng" dirty="0">
                <a:hlinkClick r:id="rId7"/>
              </a:rPr>
              <a:t>Subpart D, Post Federal; Award Requirements </a:t>
            </a:r>
            <a:r>
              <a:rPr lang="en-US" sz="1600" dirty="0"/>
              <a:t>(except 2 CFR 200.305(b)(8) &amp; (9), .308, .309, and .320(c)(4))</a:t>
            </a:r>
          </a:p>
          <a:p>
            <a:pPr marL="457063" lvl="1" indent="0">
              <a:buNone/>
            </a:pPr>
            <a:r>
              <a:rPr lang="en-US" sz="1600" b="1" u="sng" dirty="0">
                <a:hlinkClick r:id="rId8"/>
              </a:rPr>
              <a:t>Subpart E, Cost Principles </a:t>
            </a:r>
            <a:endParaRPr lang="en-US" sz="1600" dirty="0"/>
          </a:p>
          <a:p>
            <a:pPr marL="457063" lvl="1" indent="0">
              <a:buNone/>
            </a:pPr>
            <a:r>
              <a:rPr lang="en-US" sz="1600" b="1" u="sng" dirty="0">
                <a:hlinkClick r:id="rId9"/>
              </a:rPr>
              <a:t>Subpart F, Audit Requirements</a:t>
            </a:r>
            <a:endParaRPr lang="en-US" sz="1600" dirty="0"/>
          </a:p>
          <a:p>
            <a:pPr marL="457063" lvl="1" indent="0">
              <a:buNone/>
            </a:pPr>
            <a:r>
              <a:rPr lang="en-US" sz="1600" b="1" u="sng" dirty="0">
                <a:hlinkClick r:id="rId10"/>
              </a:rPr>
              <a:t>2 CFR Part 25</a:t>
            </a:r>
            <a:r>
              <a:rPr lang="en-US" sz="1600" dirty="0"/>
              <a:t> (Universal Identifier &amp; System for Award Management)</a:t>
            </a:r>
          </a:p>
          <a:p>
            <a:pPr marL="457063" lvl="1" indent="0">
              <a:buNone/>
            </a:pPr>
            <a:r>
              <a:rPr lang="en-US" sz="1600" b="1" u="sng" dirty="0">
                <a:hlinkClick r:id="rId11"/>
              </a:rPr>
              <a:t>2 CFR Part 170</a:t>
            </a:r>
            <a:r>
              <a:rPr lang="en-US" sz="1600" dirty="0"/>
              <a:t> (Reporting Subaward and Executive Compensation Information)</a:t>
            </a:r>
          </a:p>
          <a:p>
            <a:pPr marL="457063" lvl="1" indent="0">
              <a:buNone/>
            </a:pPr>
            <a:r>
              <a:rPr lang="en-US" sz="1600" b="1" u="sng" dirty="0">
                <a:hlinkClick r:id="rId12"/>
              </a:rPr>
              <a:t>2 CFR Part 180</a:t>
            </a:r>
            <a:r>
              <a:rPr lang="en-US" sz="1600" dirty="0"/>
              <a:t> (OMB Guidelines to Agencies on Governmentwide Debarment and Suspension (Non-procurement)</a:t>
            </a:r>
          </a:p>
          <a:p>
            <a:pPr marL="0" indent="0">
              <a:buNone/>
            </a:pPr>
            <a:endParaRPr lang="en-US" sz="1100" dirty="0"/>
          </a:p>
        </p:txBody>
      </p:sp>
      <p:pic>
        <p:nvPicPr>
          <p:cNvPr id="5" name="Picture 4" descr="Writing an appointment on a paper agenda">
            <a:extLst>
              <a:ext uri="{FF2B5EF4-FFF2-40B4-BE49-F238E27FC236}">
                <a16:creationId xmlns:a16="http://schemas.microsoft.com/office/drawing/2014/main" id="{D163A624-C620-6245-8E16-E26E49FBDBBD}"/>
              </a:ext>
            </a:extLst>
          </p:cNvPr>
          <p:cNvPicPr>
            <a:picLocks noChangeAspect="1"/>
          </p:cNvPicPr>
          <p:nvPr/>
        </p:nvPicPr>
        <p:blipFill rotWithShape="1">
          <a:blip r:embed="rId13"/>
          <a:srcRect r="54881" b="-1"/>
          <a:stretch/>
        </p:blipFill>
        <p:spPr>
          <a:xfrm>
            <a:off x="20" y="903"/>
            <a:ext cx="4634364" cy="6856204"/>
          </a:xfrm>
          <a:prstGeom prst="rect">
            <a:avLst/>
          </a:prstGeom>
          <a:effectLst/>
        </p:spPr>
      </p:pic>
    </p:spTree>
    <p:extLst>
      <p:ext uri="{BB962C8B-B14F-4D97-AF65-F5344CB8AC3E}">
        <p14:creationId xmlns:p14="http://schemas.microsoft.com/office/powerpoint/2010/main" val="310391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3605220736"/>
              </p:ext>
            </p:extLst>
          </p:nvPr>
        </p:nvGraphicFramePr>
        <p:xfrm>
          <a:off x="-1" y="1045650"/>
          <a:ext cx="12188825" cy="5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90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C200-2D33-D64E-B3DC-1A3709E17138}"/>
              </a:ext>
            </a:extLst>
          </p:cNvPr>
          <p:cNvSpPr>
            <a:spLocks noGrp="1"/>
          </p:cNvSpPr>
          <p:nvPr>
            <p:ph type="title"/>
          </p:nvPr>
        </p:nvSpPr>
        <p:spPr>
          <a:xfrm>
            <a:off x="605199" y="39824"/>
            <a:ext cx="10969943" cy="711081"/>
          </a:xfrm>
        </p:spPr>
        <p:txBody>
          <a:bodyPr/>
          <a:lstStyle/>
          <a:p>
            <a:pPr algn="ctr"/>
            <a:r>
              <a:rPr lang="en-US" dirty="0"/>
              <a:t>Revamped Zoom Office Hours</a:t>
            </a:r>
          </a:p>
        </p:txBody>
      </p:sp>
      <p:sp>
        <p:nvSpPr>
          <p:cNvPr id="9" name="Content Placeholder 8">
            <a:extLst>
              <a:ext uri="{FF2B5EF4-FFF2-40B4-BE49-F238E27FC236}">
                <a16:creationId xmlns:a16="http://schemas.microsoft.com/office/drawing/2014/main" id="{CD08B462-AB09-464A-86CF-17BC25500A7A}"/>
              </a:ext>
            </a:extLst>
          </p:cNvPr>
          <p:cNvSpPr>
            <a:spLocks noGrp="1"/>
          </p:cNvSpPr>
          <p:nvPr>
            <p:ph idx="1"/>
          </p:nvPr>
        </p:nvSpPr>
        <p:spPr>
          <a:xfrm>
            <a:off x="95534" y="2060848"/>
            <a:ext cx="5832648" cy="4065316"/>
          </a:xfrm>
        </p:spPr>
        <p:txBody>
          <a:bodyPr>
            <a:normAutofit/>
          </a:bodyPr>
          <a:lstStyle/>
          <a:p>
            <a:pPr marL="0" indent="0" algn="ctr">
              <a:buNone/>
            </a:pPr>
            <a:r>
              <a:rPr lang="en-US" sz="2400" b="1" dirty="0"/>
              <a:t>Local governments receiving $0 to $10 million total ARP/CSLFRF funding</a:t>
            </a:r>
          </a:p>
        </p:txBody>
      </p:sp>
      <p:sp>
        <p:nvSpPr>
          <p:cNvPr id="10" name="Content Placeholder 8">
            <a:extLst>
              <a:ext uri="{FF2B5EF4-FFF2-40B4-BE49-F238E27FC236}">
                <a16:creationId xmlns:a16="http://schemas.microsoft.com/office/drawing/2014/main" id="{53323683-09FD-9540-908B-980E0ADB1C2E}"/>
              </a:ext>
            </a:extLst>
          </p:cNvPr>
          <p:cNvSpPr txBox="1">
            <a:spLocks/>
          </p:cNvSpPr>
          <p:nvPr/>
        </p:nvSpPr>
        <p:spPr>
          <a:xfrm>
            <a:off x="6238428" y="2060848"/>
            <a:ext cx="5832648" cy="4065316"/>
          </a:xfrm>
          <a:prstGeom prst="rect">
            <a:avLst/>
          </a:prstGeom>
        </p:spPr>
        <p:txBody>
          <a:bodyPr vert="horz" lIns="0" tIns="60949" rIns="0" bIns="60949" rtlCol="0">
            <a:norm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Font typeface="Arial" pitchFamily="34" charset="0"/>
              <a:buNone/>
            </a:pPr>
            <a:r>
              <a:rPr lang="en-US" sz="2400" b="1" dirty="0"/>
              <a:t>Local governments receiving over $10 million total ARP/CSLFRF funding</a:t>
            </a:r>
          </a:p>
        </p:txBody>
      </p:sp>
      <p:sp>
        <p:nvSpPr>
          <p:cNvPr id="11" name="Rectangle 10">
            <a:extLst>
              <a:ext uri="{FF2B5EF4-FFF2-40B4-BE49-F238E27FC236}">
                <a16:creationId xmlns:a16="http://schemas.microsoft.com/office/drawing/2014/main" id="{3C1388F3-6C6E-C243-A98E-68599371DA43}"/>
              </a:ext>
            </a:extLst>
          </p:cNvPr>
          <p:cNvSpPr/>
          <p:nvPr/>
        </p:nvSpPr>
        <p:spPr>
          <a:xfrm>
            <a:off x="154408" y="2957812"/>
            <a:ext cx="5832648" cy="3168352"/>
          </a:xfrm>
          <a:prstGeom prst="rect">
            <a:avLst/>
          </a:prstGeom>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Arial" panose="020B0604020202020204" pitchFamily="34" charset="0"/>
              <a:buChar char="•"/>
            </a:pPr>
            <a:r>
              <a:rPr lang="en-US" dirty="0"/>
              <a:t>Monday, January 31, at 12:00pm</a:t>
            </a:r>
          </a:p>
          <a:p>
            <a:pPr marL="342900" indent="-342900">
              <a:buFont typeface="Arial" panose="020B0604020202020204" pitchFamily="34" charset="0"/>
              <a:buChar char="•"/>
            </a:pPr>
            <a:r>
              <a:rPr lang="en-US" dirty="0"/>
              <a:t>Friday, February 11, at 8:30am</a:t>
            </a:r>
          </a:p>
          <a:p>
            <a:pPr marL="342900" indent="-342900">
              <a:buFont typeface="Arial" panose="020B0604020202020204" pitchFamily="34" charset="0"/>
              <a:buChar char="•"/>
            </a:pPr>
            <a:r>
              <a:rPr lang="en-US" dirty="0"/>
              <a:t>Friday, February 18, at 12:00pm</a:t>
            </a:r>
          </a:p>
          <a:p>
            <a:pPr marL="342900" indent="-342900">
              <a:buFont typeface="Arial" panose="020B0604020202020204" pitchFamily="34" charset="0"/>
              <a:buChar char="•"/>
            </a:pPr>
            <a:r>
              <a:rPr lang="en-US" dirty="0"/>
              <a:t>Friday, February 25, at 8:30am</a:t>
            </a:r>
          </a:p>
          <a:p>
            <a:pPr marL="342900" indent="-342900">
              <a:buFont typeface="Arial" panose="020B0604020202020204" pitchFamily="34" charset="0"/>
              <a:buChar char="•"/>
            </a:pPr>
            <a:r>
              <a:rPr lang="en-US" dirty="0"/>
              <a:t>Thursday, March 3, at 12:00pm</a:t>
            </a:r>
          </a:p>
          <a:p>
            <a:pPr marL="342900" indent="-342900">
              <a:buFont typeface="Arial" panose="020B0604020202020204" pitchFamily="34" charset="0"/>
              <a:buChar char="•"/>
            </a:pPr>
            <a:r>
              <a:rPr lang="en-US" dirty="0"/>
              <a:t>Friday, March 18, at 8:30am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3DAD5F48-F0FA-0F43-908F-1E966E772A19}"/>
              </a:ext>
            </a:extLst>
          </p:cNvPr>
          <p:cNvSpPr/>
          <p:nvPr/>
        </p:nvSpPr>
        <p:spPr>
          <a:xfrm>
            <a:off x="6230269" y="2957812"/>
            <a:ext cx="5832648" cy="3168352"/>
          </a:xfrm>
          <a:prstGeom prst="rect">
            <a:avLst/>
          </a:prstGeom>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Arial" panose="020B0604020202020204" pitchFamily="34" charset="0"/>
              <a:buChar char="•"/>
            </a:pPr>
            <a:r>
              <a:rPr lang="en-US" dirty="0"/>
              <a:t>Wednesday, February 2, at 12:00pm</a:t>
            </a:r>
          </a:p>
          <a:p>
            <a:pPr marL="342900" indent="-342900">
              <a:buFont typeface="Arial" panose="020B0604020202020204" pitchFamily="34" charset="0"/>
              <a:buChar char="•"/>
            </a:pPr>
            <a:r>
              <a:rPr lang="en-US" dirty="0"/>
              <a:t>Thursday, February 10, at 8:30am</a:t>
            </a:r>
          </a:p>
          <a:p>
            <a:pPr marL="342900" indent="-342900">
              <a:buFont typeface="Arial" panose="020B0604020202020204" pitchFamily="34" charset="0"/>
              <a:buChar char="•"/>
            </a:pPr>
            <a:r>
              <a:rPr lang="en-US" dirty="0"/>
              <a:t>Wednesday, February 16, at 12:00pm</a:t>
            </a:r>
          </a:p>
          <a:p>
            <a:pPr marL="342900" indent="-342900">
              <a:buFont typeface="Arial" panose="020B0604020202020204" pitchFamily="34" charset="0"/>
              <a:buChar char="•"/>
            </a:pPr>
            <a:r>
              <a:rPr lang="en-US" dirty="0"/>
              <a:t>Monday, February 21, at 8:30am</a:t>
            </a:r>
          </a:p>
          <a:p>
            <a:pPr marL="342900" indent="-342900">
              <a:buFont typeface="Arial" panose="020B0604020202020204" pitchFamily="34" charset="0"/>
              <a:buChar char="•"/>
            </a:pPr>
            <a:r>
              <a:rPr lang="en-US" dirty="0"/>
              <a:t>Monday, March 7, at 12:00pm</a:t>
            </a:r>
          </a:p>
          <a:p>
            <a:pPr marL="342900" indent="-342900">
              <a:buFont typeface="Arial" panose="020B0604020202020204" pitchFamily="34" charset="0"/>
              <a:buChar char="•"/>
            </a:pPr>
            <a:r>
              <a:rPr lang="en-US" dirty="0"/>
              <a:t>Thursday, March 24, at 8:30am</a:t>
            </a:r>
          </a:p>
          <a:p>
            <a:pPr marL="342900" indent="-342900">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E2F2A806-8331-3348-A5C5-98F2CADF602C}"/>
              </a:ext>
            </a:extLst>
          </p:cNvPr>
          <p:cNvSpPr/>
          <p:nvPr/>
        </p:nvSpPr>
        <p:spPr>
          <a:xfrm>
            <a:off x="-1" y="836712"/>
            <a:ext cx="12188825"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u="sng" dirty="0">
                <a:hlinkClick r:id="rId2"/>
              </a:rPr>
              <a:t>https://unc.zoom.us/j/94011361206?pwd=MjIzWnlzOWxtNGtoUlNjaEV3ZWNPdz09</a:t>
            </a:r>
            <a:endParaRPr lang="en-US" sz="2000" dirty="0"/>
          </a:p>
          <a:p>
            <a:pPr algn="ctr"/>
            <a:r>
              <a:rPr lang="en-US" sz="2000" dirty="0"/>
              <a:t>Meeting ID: 940 1136 1206</a:t>
            </a:r>
          </a:p>
          <a:p>
            <a:pPr algn="ctr"/>
            <a:r>
              <a:rPr lang="en-US" sz="2000" dirty="0"/>
              <a:t>Passcode: 522329</a:t>
            </a:r>
          </a:p>
        </p:txBody>
      </p:sp>
    </p:spTree>
    <p:extLst>
      <p:ext uri="{BB962C8B-B14F-4D97-AF65-F5344CB8AC3E}">
        <p14:creationId xmlns:p14="http://schemas.microsoft.com/office/powerpoint/2010/main" val="428401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01FAF0-4282-A54B-8949-5169319A58D7}"/>
              </a:ext>
            </a:extLst>
          </p:cNvPr>
          <p:cNvSpPr/>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8C949-3D0D-A247-8E1C-BCA3D2256841}"/>
              </a:ext>
            </a:extLst>
          </p:cNvPr>
          <p:cNvSpPr>
            <a:spLocks noGrp="1"/>
          </p:cNvSpPr>
          <p:nvPr>
            <p:ph type="title"/>
          </p:nvPr>
        </p:nvSpPr>
        <p:spPr>
          <a:xfrm>
            <a:off x="609440" y="334129"/>
            <a:ext cx="10969943" cy="711081"/>
          </a:xfrm>
        </p:spPr>
        <p:txBody>
          <a:bodyPr/>
          <a:lstStyle/>
          <a:p>
            <a:pPr algn="ctr"/>
            <a:r>
              <a:rPr lang="en-US" dirty="0">
                <a:solidFill>
                  <a:schemeClr val="bg1"/>
                </a:solidFill>
              </a:rPr>
              <a:t>Project &amp; Expenditure Reports</a:t>
            </a:r>
            <a:r>
              <a:rPr lang="en-US" dirty="0"/>
              <a:t>!!</a:t>
            </a:r>
          </a:p>
        </p:txBody>
      </p:sp>
      <p:sp>
        <p:nvSpPr>
          <p:cNvPr id="9" name="Rectangle 8">
            <a:extLst>
              <a:ext uri="{FF2B5EF4-FFF2-40B4-BE49-F238E27FC236}">
                <a16:creationId xmlns:a16="http://schemas.microsoft.com/office/drawing/2014/main" id="{E0094724-BDC0-114A-AE65-DEC24AE4F37E}"/>
              </a:ext>
            </a:extLst>
          </p:cNvPr>
          <p:cNvSpPr/>
          <p:nvPr/>
        </p:nvSpPr>
        <p:spPr>
          <a:xfrm>
            <a:off x="6243042" y="1188584"/>
            <a:ext cx="5688630" cy="4112624"/>
          </a:xfrm>
          <a:prstGeom prst="rect">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ts val="1200"/>
              </a:spcBef>
            </a:pPr>
            <a:r>
              <a:rPr lang="en-US" sz="2000" b="1" dirty="0"/>
              <a:t>First P&amp;E Report Due by April 30, 2022:</a:t>
            </a:r>
          </a:p>
          <a:p>
            <a:pPr marL="342900" indent="-342900">
              <a:spcBef>
                <a:spcPts val="1200"/>
              </a:spcBef>
              <a:buFont typeface="Arial" panose="020B0604020202020204" pitchFamily="34" charset="0"/>
              <a:buChar char="•"/>
            </a:pPr>
            <a:r>
              <a:rPr lang="en-US" sz="2000" dirty="0"/>
              <a:t>If you are an NEU (municipality under 50K population)</a:t>
            </a:r>
          </a:p>
          <a:p>
            <a:pPr marL="342900" indent="-342900">
              <a:spcBef>
                <a:spcPts val="1200"/>
              </a:spcBef>
              <a:buFont typeface="Arial" panose="020B0604020202020204" pitchFamily="34" charset="0"/>
              <a:buChar char="•"/>
            </a:pPr>
            <a:r>
              <a:rPr lang="en-US" sz="2000" dirty="0"/>
              <a:t>If you are a county under 250K population and receiving less than $10 million in total ARP/CSLFRF funding</a:t>
            </a:r>
          </a:p>
          <a:p>
            <a:pPr marL="342900" indent="-342900">
              <a:spcBef>
                <a:spcPts val="1200"/>
              </a:spcBef>
              <a:buFont typeface="Arial" panose="020B0604020202020204" pitchFamily="34" charset="0"/>
              <a:buChar char="•"/>
            </a:pPr>
            <a:r>
              <a:rPr lang="en-US" sz="2000" dirty="0"/>
              <a:t>If you are a metropolitan city under 250K population and receiving less than $10 million in total ARP/CSLFRF funding</a:t>
            </a:r>
          </a:p>
          <a:p>
            <a:pPr>
              <a:spcBef>
                <a:spcPts val="1200"/>
              </a:spcBef>
            </a:pPr>
            <a:endParaRPr lang="en-US" sz="2000" dirty="0"/>
          </a:p>
          <a:p>
            <a:pPr>
              <a:spcBef>
                <a:spcPts val="1200"/>
              </a:spcBef>
            </a:pPr>
            <a:endParaRPr lang="en-US" sz="800" dirty="0"/>
          </a:p>
        </p:txBody>
      </p:sp>
      <p:sp>
        <p:nvSpPr>
          <p:cNvPr id="11" name="Rectangle 10">
            <a:extLst>
              <a:ext uri="{FF2B5EF4-FFF2-40B4-BE49-F238E27FC236}">
                <a16:creationId xmlns:a16="http://schemas.microsoft.com/office/drawing/2014/main" id="{33551E68-56DD-3347-B250-1ABF803B48ED}"/>
              </a:ext>
            </a:extLst>
          </p:cNvPr>
          <p:cNvSpPr/>
          <p:nvPr/>
        </p:nvSpPr>
        <p:spPr>
          <a:xfrm>
            <a:off x="562159" y="5444582"/>
            <a:ext cx="11017224" cy="984599"/>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EVERYONE – WATCH THIS! </a:t>
            </a:r>
            <a:r>
              <a:rPr lang="en-US" dirty="0">
                <a:hlinkClick r:id="rId2"/>
              </a:rPr>
              <a:t>https://www.youtube.com/watch?v=6YTsxrEMS1o</a:t>
            </a:r>
            <a:r>
              <a:rPr lang="en-US" dirty="0"/>
              <a:t> </a:t>
            </a:r>
          </a:p>
        </p:txBody>
      </p:sp>
      <p:sp>
        <p:nvSpPr>
          <p:cNvPr id="13" name="Rectangle 12">
            <a:extLst>
              <a:ext uri="{FF2B5EF4-FFF2-40B4-BE49-F238E27FC236}">
                <a16:creationId xmlns:a16="http://schemas.microsoft.com/office/drawing/2014/main" id="{CFCD45C5-EE2E-D845-AA46-41412C01ABE0}"/>
              </a:ext>
            </a:extLst>
          </p:cNvPr>
          <p:cNvSpPr/>
          <p:nvPr/>
        </p:nvSpPr>
        <p:spPr>
          <a:xfrm>
            <a:off x="328551" y="1188584"/>
            <a:ext cx="5688630" cy="4112624"/>
          </a:xfrm>
          <a:prstGeom prst="rect">
            <a:avLst/>
          </a:prstGeom>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spcBef>
                <a:spcPts val="1800"/>
              </a:spcBef>
            </a:pPr>
            <a:endParaRPr lang="en-US" sz="2000" dirty="0"/>
          </a:p>
          <a:p>
            <a:pPr>
              <a:spcBef>
                <a:spcPts val="1200"/>
              </a:spcBef>
            </a:pPr>
            <a:r>
              <a:rPr lang="en-US" sz="2000" b="1" dirty="0"/>
              <a:t>First P&amp;E Report Due by January 31, 2022:</a:t>
            </a:r>
          </a:p>
          <a:p>
            <a:pPr marL="342900" indent="-342900">
              <a:spcBef>
                <a:spcPts val="1200"/>
              </a:spcBef>
              <a:buFont typeface="Arial" panose="020B0604020202020204" pitchFamily="34" charset="0"/>
              <a:buChar char="•"/>
            </a:pPr>
            <a:r>
              <a:rPr lang="en-US" sz="2000" dirty="0"/>
              <a:t>If you are a county with over 250K population</a:t>
            </a:r>
          </a:p>
          <a:p>
            <a:pPr marL="342900" indent="-342900">
              <a:spcBef>
                <a:spcPts val="1200"/>
              </a:spcBef>
              <a:buFont typeface="Arial" panose="020B0604020202020204" pitchFamily="34" charset="0"/>
              <a:buChar char="•"/>
            </a:pPr>
            <a:r>
              <a:rPr lang="en-US" sz="2000" dirty="0"/>
              <a:t>If you are a metropolitan city with over 250K population </a:t>
            </a:r>
          </a:p>
          <a:p>
            <a:pPr marL="342900" indent="-342900">
              <a:spcBef>
                <a:spcPts val="1200"/>
              </a:spcBef>
              <a:buFont typeface="Arial" panose="020B0604020202020204" pitchFamily="34" charset="0"/>
              <a:buChar char="•"/>
            </a:pPr>
            <a:r>
              <a:rPr lang="en-US" sz="2000" dirty="0"/>
              <a:t>If you are a county receiving $10 million or more in total ARP/CSLFRF funding</a:t>
            </a:r>
          </a:p>
          <a:p>
            <a:pPr marL="342900" indent="-342900">
              <a:spcBef>
                <a:spcPts val="1200"/>
              </a:spcBef>
              <a:buFont typeface="Arial" panose="020B0604020202020204" pitchFamily="34" charset="0"/>
              <a:buChar char="•"/>
            </a:pPr>
            <a:r>
              <a:rPr lang="en-US" sz="2000" dirty="0"/>
              <a:t>If you are a metropolitan city (over 50K population) AND you are receiving $10 million or more in total ARP/CSLFRF funding</a:t>
            </a:r>
          </a:p>
          <a:p>
            <a:pPr>
              <a:spcBef>
                <a:spcPts val="1200"/>
              </a:spcBef>
            </a:pPr>
            <a:endParaRPr lang="en-US" sz="2000" dirty="0"/>
          </a:p>
          <a:p>
            <a:pPr>
              <a:spcBef>
                <a:spcPts val="1800"/>
              </a:spcBef>
            </a:pPr>
            <a:endParaRPr lang="en-US" sz="2000" dirty="0"/>
          </a:p>
        </p:txBody>
      </p:sp>
    </p:spTree>
    <p:extLst>
      <p:ext uri="{BB962C8B-B14F-4D97-AF65-F5344CB8AC3E}">
        <p14:creationId xmlns:p14="http://schemas.microsoft.com/office/powerpoint/2010/main" val="160374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 y="1008300"/>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17430" y="2852204"/>
            <a:ext cx="5876755" cy="3741990"/>
          </a:xfrm>
          <a:prstGeom prst="rect">
            <a:avLst/>
          </a:pr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lumMod val="65000"/>
                  <a:lumOff val="35000"/>
                </a:schemeClr>
              </a:solidFill>
            </a:endParaRP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Re-organizes subcategories</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Better defines “impacted” and “disproportionately impacted”</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Adds some more “safe-harbor” examples</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Imposes reasonableness and proportionality requirements</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Allows qualifying capital expenditures, but extra justification/due diligence/reporting requirements if over $1 million</a:t>
            </a:r>
          </a:p>
          <a:p>
            <a:pPr marL="285664" indent="-285664">
              <a:spcBef>
                <a:spcPts val="1200"/>
              </a:spcBef>
              <a:buFont typeface="Arial" panose="020B0604020202020204" pitchFamily="34" charset="0"/>
              <a:buChar char="•"/>
            </a:pPr>
            <a:endParaRPr lang="en-US" sz="2399" dirty="0">
              <a:solidFill>
                <a:schemeClr val="bg1"/>
              </a:solidFill>
            </a:endParaRPr>
          </a:p>
        </p:txBody>
      </p:sp>
      <p:sp>
        <p:nvSpPr>
          <p:cNvPr id="7" name="Rectangle 6">
            <a:extLst>
              <a:ext uri="{FF2B5EF4-FFF2-40B4-BE49-F238E27FC236}">
                <a16:creationId xmlns:a16="http://schemas.microsoft.com/office/drawing/2014/main" id="{D75D52CE-E72B-964D-AA5E-98AD5AA1EDA2}"/>
              </a:ext>
            </a:extLst>
          </p:cNvPr>
          <p:cNvSpPr/>
          <p:nvPr/>
        </p:nvSpPr>
        <p:spPr>
          <a:xfrm>
            <a:off x="6094411" y="2852204"/>
            <a:ext cx="5876752" cy="3750912"/>
          </a:xfrm>
          <a:prstGeom prst="rect">
            <a:avLst/>
          </a:pr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Retains Key Eligibility Tests &amp; Requires Oversight to Ensure Reasonableness &amp; Proportionality</a:t>
            </a:r>
          </a:p>
          <a:p>
            <a:endParaRPr lang="en-US" sz="2000" dirty="0">
              <a:solidFill>
                <a:schemeClr val="tx1">
                  <a:lumMod val="65000"/>
                  <a:lumOff val="35000"/>
                </a:schemeClr>
              </a:solidFill>
            </a:endParaRPr>
          </a:p>
          <a:p>
            <a:pPr lvl="1"/>
            <a:r>
              <a:rPr lang="en-US" sz="2000" dirty="0">
                <a:solidFill>
                  <a:schemeClr val="tx1">
                    <a:lumMod val="65000"/>
                    <a:lumOff val="35000"/>
                  </a:schemeClr>
                </a:solidFill>
              </a:rPr>
              <a:t>”eligible uses under this category must be in response to the disease itself or the harmful consequences of the economic disruptions resulting from or exacerbated by the COVID-19 public health emergency.”</a:t>
            </a:r>
          </a:p>
          <a:p>
            <a:pPr lvl="1"/>
            <a:endParaRPr lang="en-US" sz="2000" dirty="0">
              <a:solidFill>
                <a:schemeClr val="tx1">
                  <a:lumMod val="65000"/>
                  <a:lumOff val="35000"/>
                </a:schemeClr>
              </a:solidFill>
            </a:endParaRPr>
          </a:p>
          <a:p>
            <a:pPr algn="ctr"/>
            <a:endParaRPr lang="en-US" sz="2399" dirty="0">
              <a:solidFill>
                <a:schemeClr val="tx1">
                  <a:lumMod val="65000"/>
                  <a:lumOff val="35000"/>
                </a:schemeClr>
              </a:solidFill>
            </a:endParaRPr>
          </a:p>
        </p:txBody>
      </p:sp>
    </p:spTree>
    <p:extLst>
      <p:ext uri="{BB962C8B-B14F-4D97-AF65-F5344CB8AC3E}">
        <p14:creationId xmlns:p14="http://schemas.microsoft.com/office/powerpoint/2010/main" val="410637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7AA707-84DB-394E-9E85-4D95A89B746F}"/>
              </a:ext>
            </a:extLst>
          </p:cNvPr>
          <p:cNvSpPr>
            <a:spLocks noGrp="1"/>
          </p:cNvSpPr>
          <p:nvPr>
            <p:ph type="title"/>
          </p:nvPr>
        </p:nvSpPr>
        <p:spPr>
          <a:xfrm>
            <a:off x="609440" y="380155"/>
            <a:ext cx="10969943" cy="711081"/>
          </a:xfrm>
        </p:spPr>
        <p:txBody>
          <a:bodyPr>
            <a:normAutofit fontScale="90000"/>
          </a:bodyPr>
          <a:lstStyle/>
          <a:p>
            <a:pPr algn="ctr"/>
            <a:r>
              <a:rPr lang="en-US" dirty="0"/>
              <a:t>Address COVID Public Health &amp; Negative Economic Impact</a:t>
            </a:r>
          </a:p>
        </p:txBody>
      </p:sp>
      <p:graphicFrame>
        <p:nvGraphicFramePr>
          <p:cNvPr id="4" name="Table 4">
            <a:extLst>
              <a:ext uri="{FF2B5EF4-FFF2-40B4-BE49-F238E27FC236}">
                <a16:creationId xmlns:a16="http://schemas.microsoft.com/office/drawing/2014/main" id="{301BCF65-0E30-9F41-919C-068A1361F5DB}"/>
              </a:ext>
            </a:extLst>
          </p:cNvPr>
          <p:cNvGraphicFramePr>
            <a:graphicFrameLocks noGrp="1"/>
          </p:cNvGraphicFramePr>
          <p:nvPr>
            <p:ph idx="1"/>
            <p:extLst>
              <p:ext uri="{D42A27DB-BD31-4B8C-83A1-F6EECF244321}">
                <p14:modId xmlns:p14="http://schemas.microsoft.com/office/powerpoint/2010/main" val="389637274"/>
              </p:ext>
            </p:extLst>
          </p:nvPr>
        </p:nvGraphicFramePr>
        <p:xfrm>
          <a:off x="333772" y="1196753"/>
          <a:ext cx="11377264" cy="4409166"/>
        </p:xfrm>
        <a:graphic>
          <a:graphicData uri="http://schemas.openxmlformats.org/drawingml/2006/table">
            <a:tbl>
              <a:tblPr firstRow="1" bandRow="1">
                <a:tableStyleId>{F5AB1C69-6EDB-4FF4-983F-18BD219EF322}</a:tableStyleId>
              </a:tblPr>
              <a:tblGrid>
                <a:gridCol w="5688632">
                  <a:extLst>
                    <a:ext uri="{9D8B030D-6E8A-4147-A177-3AD203B41FA5}">
                      <a16:colId xmlns:a16="http://schemas.microsoft.com/office/drawing/2014/main" val="2771093570"/>
                    </a:ext>
                  </a:extLst>
                </a:gridCol>
                <a:gridCol w="5688632">
                  <a:extLst>
                    <a:ext uri="{9D8B030D-6E8A-4147-A177-3AD203B41FA5}">
                      <a16:colId xmlns:a16="http://schemas.microsoft.com/office/drawing/2014/main" val="2630551354"/>
                    </a:ext>
                  </a:extLst>
                </a:gridCol>
              </a:tblGrid>
              <a:tr h="463464">
                <a:tc>
                  <a:txBody>
                    <a:bodyPr/>
                    <a:lstStyle/>
                    <a:p>
                      <a:pPr algn="ctr"/>
                      <a:r>
                        <a:rPr lang="en-US" dirty="0"/>
                        <a:t>General Criteria</a:t>
                      </a:r>
                    </a:p>
                  </a:txBody>
                  <a:tcPr/>
                </a:tc>
                <a:tc>
                  <a:txBody>
                    <a:bodyPr/>
                    <a:lstStyle/>
                    <a:p>
                      <a:pPr algn="ctr"/>
                      <a:r>
                        <a:rPr lang="en-US" dirty="0"/>
                        <a:t>Safe Harbors</a:t>
                      </a:r>
                    </a:p>
                  </a:txBody>
                  <a:tcPr/>
                </a:tc>
                <a:extLst>
                  <a:ext uri="{0D108BD9-81ED-4DB2-BD59-A6C34878D82A}">
                    <a16:rowId xmlns:a16="http://schemas.microsoft.com/office/drawing/2014/main" val="3622828620"/>
                  </a:ext>
                </a:extLst>
              </a:tr>
              <a:tr h="1346689">
                <a:tc>
                  <a:txBody>
                    <a:bodyPr/>
                    <a:lstStyle/>
                    <a:p>
                      <a:r>
                        <a:rPr lang="en-US" sz="1800" dirty="0"/>
                        <a:t>Program, service, capital expenditure eligible if LG identifies harm or impact to beneficiary or class caused or exacerbated by COVID or its negative economic impacts AND the program, service, or capital expenditure responds to the harm.</a:t>
                      </a:r>
                    </a:p>
                  </a:txBody>
                  <a:tcPr/>
                </a:tc>
                <a:tc>
                  <a:txBody>
                    <a:bodyPr/>
                    <a:lstStyle/>
                    <a:p>
                      <a:r>
                        <a:rPr lang="en-US" sz="1800" dirty="0"/>
                        <a:t>US Treasury provides safe harbor examples for both eligible beneficiaries and eligible projects</a:t>
                      </a:r>
                    </a:p>
                  </a:txBody>
                  <a:tcPr/>
                </a:tc>
                <a:extLst>
                  <a:ext uri="{0D108BD9-81ED-4DB2-BD59-A6C34878D82A}">
                    <a16:rowId xmlns:a16="http://schemas.microsoft.com/office/drawing/2014/main" val="2161961192"/>
                  </a:ext>
                </a:extLst>
              </a:tr>
              <a:tr h="1346689">
                <a:tc>
                  <a:txBody>
                    <a:bodyPr/>
                    <a:lstStyle/>
                    <a:p>
                      <a:r>
                        <a:rPr lang="en-US" sz="1800" dirty="0"/>
                        <a:t>To respond to harm, program, service, or capital expenditure must be </a:t>
                      </a:r>
                      <a:r>
                        <a:rPr lang="en-US" sz="1800" b="1" dirty="0"/>
                        <a:t>reasonably designed to benefit</a:t>
                      </a:r>
                      <a:r>
                        <a:rPr lang="en-US" sz="1800" dirty="0"/>
                        <a:t> the beneficiary or class that experienced the harm or impact and </a:t>
                      </a:r>
                      <a:r>
                        <a:rPr lang="en-US" sz="1800" b="1" dirty="0"/>
                        <a:t>be related and reasonably proportional </a:t>
                      </a:r>
                      <a:r>
                        <a:rPr lang="en-US" sz="1800" dirty="0"/>
                        <a:t>to the extent and type of harm or impact.</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To respond to harm, program, service, or capital expenditure must be </a:t>
                      </a:r>
                      <a:r>
                        <a:rPr lang="en-US" sz="1800" b="1" dirty="0"/>
                        <a:t>reasonably designed to benefit</a:t>
                      </a:r>
                      <a:r>
                        <a:rPr lang="en-US" sz="1800" dirty="0"/>
                        <a:t> the beneficiary or class that experienced the harm or impact and </a:t>
                      </a:r>
                      <a:r>
                        <a:rPr lang="en-US" sz="1800" b="1" dirty="0"/>
                        <a:t>be related and reasonably proportional </a:t>
                      </a:r>
                      <a:r>
                        <a:rPr lang="en-US" sz="1800" dirty="0"/>
                        <a:t>to the extent and type of harm or impact.</a:t>
                      </a:r>
                    </a:p>
                  </a:txBody>
                  <a:tcPr/>
                </a:tc>
                <a:extLst>
                  <a:ext uri="{0D108BD9-81ED-4DB2-BD59-A6C34878D82A}">
                    <a16:rowId xmlns:a16="http://schemas.microsoft.com/office/drawing/2014/main" val="483147919"/>
                  </a:ext>
                </a:extLst>
              </a:tr>
              <a:tr h="1019622">
                <a:tc gridSpan="2">
                  <a:txBody>
                    <a:bodyPr/>
                    <a:lstStyle/>
                    <a:p>
                      <a:pPr algn="ctr"/>
                      <a:endParaRPr lang="en-US" sz="2000" dirty="0"/>
                    </a:p>
                    <a:p>
                      <a:pPr algn="ctr"/>
                      <a:r>
                        <a:rPr lang="en-US" sz="2000" dirty="0"/>
                        <a:t>Additional justifications and process requirements required for capital projects over $1 million</a:t>
                      </a:r>
                    </a:p>
                  </a:txBody>
                  <a:tcPr/>
                </a:tc>
                <a:tc hMerge="1">
                  <a:txBody>
                    <a:bodyPr/>
                    <a:lstStyle/>
                    <a:p>
                      <a:endParaRPr lang="en-US" sz="2000" dirty="0"/>
                    </a:p>
                  </a:txBody>
                  <a:tcPr/>
                </a:tc>
                <a:extLst>
                  <a:ext uri="{0D108BD9-81ED-4DB2-BD59-A6C34878D82A}">
                    <a16:rowId xmlns:a16="http://schemas.microsoft.com/office/drawing/2014/main" val="2292664809"/>
                  </a:ext>
                </a:extLst>
              </a:tr>
            </a:tbl>
          </a:graphicData>
        </a:graphic>
      </p:graphicFrame>
      <p:sp>
        <p:nvSpPr>
          <p:cNvPr id="10" name="Rectangle 9">
            <a:extLst>
              <a:ext uri="{FF2B5EF4-FFF2-40B4-BE49-F238E27FC236}">
                <a16:creationId xmlns:a16="http://schemas.microsoft.com/office/drawing/2014/main" id="{85807F95-838F-1043-9DED-E5E4AFE53BC2}"/>
              </a:ext>
            </a:extLst>
          </p:cNvPr>
          <p:cNvSpPr/>
          <p:nvPr/>
        </p:nvSpPr>
        <p:spPr>
          <a:xfrm>
            <a:off x="333772" y="5676140"/>
            <a:ext cx="11377264" cy="7884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programs, services, capital expenditures must also be authorized by state law.*</a:t>
            </a:r>
          </a:p>
        </p:txBody>
      </p:sp>
    </p:spTree>
    <p:extLst>
      <p:ext uri="{BB962C8B-B14F-4D97-AF65-F5344CB8AC3E}">
        <p14:creationId xmlns:p14="http://schemas.microsoft.com/office/powerpoint/2010/main" val="166945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10;&#10;Description automatically generated">
            <a:extLst>
              <a:ext uri="{FF2B5EF4-FFF2-40B4-BE49-F238E27FC236}">
                <a16:creationId xmlns:a16="http://schemas.microsoft.com/office/drawing/2014/main" id="{6F87C291-B315-6346-A4DF-4BDA830E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1124744"/>
            <a:ext cx="6808823" cy="5136714"/>
          </a:xfrm>
          <a:prstGeom prst="rect">
            <a:avLst/>
          </a:prstGeom>
        </p:spPr>
      </p:pic>
      <p:sp>
        <p:nvSpPr>
          <p:cNvPr id="2" name="Title 1">
            <a:extLst>
              <a:ext uri="{FF2B5EF4-FFF2-40B4-BE49-F238E27FC236}">
                <a16:creationId xmlns:a16="http://schemas.microsoft.com/office/drawing/2014/main" id="{A240B4C4-4EAE-1C4F-888F-B981F2722D6C}"/>
              </a:ext>
            </a:extLst>
          </p:cNvPr>
          <p:cNvSpPr>
            <a:spLocks noGrp="1"/>
          </p:cNvSpPr>
          <p:nvPr>
            <p:ph type="title"/>
          </p:nvPr>
        </p:nvSpPr>
        <p:spPr>
          <a:xfrm>
            <a:off x="836457" y="-25916"/>
            <a:ext cx="10512862" cy="1505883"/>
          </a:xfrm>
        </p:spPr>
        <p:txBody>
          <a:bodyPr vert="horz" lIns="91440" tIns="45720" rIns="91440" bIns="45720" rtlCol="0" anchor="ctr">
            <a:normAutofit/>
          </a:bodyPr>
          <a:lstStyle/>
          <a:p>
            <a:pPr defTabSz="914400">
              <a:lnSpc>
                <a:spcPct val="90000"/>
              </a:lnSpc>
            </a:pPr>
            <a:r>
              <a:rPr lang="en-US" b="1" kern="1200" dirty="0">
                <a:solidFill>
                  <a:schemeClr val="accent3"/>
                </a:solidFill>
                <a:latin typeface="+mj-lt"/>
                <a:ea typeface="+mj-ea"/>
                <a:cs typeface="+mj-cs"/>
              </a:rPr>
              <a:t>Addressing Public Health Emergency: Safe Harbors</a:t>
            </a:r>
            <a:endParaRPr lang="en-US" kern="1200" dirty="0">
              <a:solidFill>
                <a:schemeClr val="accent3"/>
              </a:solidFill>
              <a:latin typeface="+mj-lt"/>
              <a:ea typeface="+mj-ea"/>
              <a:cs typeface="+mj-cs"/>
            </a:endParaRPr>
          </a:p>
        </p:txBody>
      </p:sp>
      <p:sp>
        <p:nvSpPr>
          <p:cNvPr id="17" name="Rectangle 16">
            <a:extLst>
              <a:ext uri="{FF2B5EF4-FFF2-40B4-BE49-F238E27FC236}">
                <a16:creationId xmlns:a16="http://schemas.microsoft.com/office/drawing/2014/main" id="{DE22F6F1-1A0E-E14F-9C92-B776806E2C88}"/>
              </a:ext>
            </a:extLst>
          </p:cNvPr>
          <p:cNvSpPr/>
          <p:nvPr/>
        </p:nvSpPr>
        <p:spPr>
          <a:xfrm>
            <a:off x="333772" y="1460130"/>
            <a:ext cx="3816424" cy="4248472"/>
          </a:xfrm>
          <a:prstGeom prst="rect">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There are four main areas identified in the Final Rule related to addressing the ongoing public health emergency caused by COVID-19</a:t>
            </a:r>
          </a:p>
        </p:txBody>
      </p:sp>
      <p:sp>
        <p:nvSpPr>
          <p:cNvPr id="20" name="Oval 19">
            <a:extLst>
              <a:ext uri="{FF2B5EF4-FFF2-40B4-BE49-F238E27FC236}">
                <a16:creationId xmlns:a16="http://schemas.microsoft.com/office/drawing/2014/main" id="{E512E589-CA8C-8E46-A165-F8F6ED3676B9}"/>
              </a:ext>
            </a:extLst>
          </p:cNvPr>
          <p:cNvSpPr/>
          <p:nvPr/>
        </p:nvSpPr>
        <p:spPr>
          <a:xfrm>
            <a:off x="4176922" y="1100376"/>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55731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medium confidence">
            <a:extLst>
              <a:ext uri="{FF2B5EF4-FFF2-40B4-BE49-F238E27FC236}">
                <a16:creationId xmlns:a16="http://schemas.microsoft.com/office/drawing/2014/main" id="{0338E721-1A90-B141-8E0E-ED2A3C779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58" y="3464381"/>
            <a:ext cx="5815093" cy="2440949"/>
          </a:xfrm>
        </p:spPr>
      </p:pic>
      <p:pic>
        <p:nvPicPr>
          <p:cNvPr id="10" name="Picture 9" descr="Graphical user interface, text, application&#10;&#10;Description automatically generated">
            <a:extLst>
              <a:ext uri="{FF2B5EF4-FFF2-40B4-BE49-F238E27FC236}">
                <a16:creationId xmlns:a16="http://schemas.microsoft.com/office/drawing/2014/main" id="{9ED085A3-F476-EF4B-BC58-0C961D790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100" y="1165565"/>
            <a:ext cx="5139434" cy="2429490"/>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B90D70A4-6BED-794A-AD03-71542511B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93" y="1144014"/>
            <a:ext cx="5774477" cy="1864413"/>
          </a:xfrm>
          <a:prstGeom prst="rect">
            <a:avLst/>
          </a:prstGeom>
        </p:spPr>
      </p:pic>
      <p:sp>
        <p:nvSpPr>
          <p:cNvPr id="2" name="Title 1">
            <a:extLst>
              <a:ext uri="{FF2B5EF4-FFF2-40B4-BE49-F238E27FC236}">
                <a16:creationId xmlns:a16="http://schemas.microsoft.com/office/drawing/2014/main" id="{A240B4C4-4EAE-1C4F-888F-B981F2722D6C}"/>
              </a:ext>
            </a:extLst>
          </p:cNvPr>
          <p:cNvSpPr>
            <a:spLocks noGrp="1"/>
          </p:cNvSpPr>
          <p:nvPr>
            <p:ph type="title"/>
          </p:nvPr>
        </p:nvSpPr>
        <p:spPr>
          <a:xfrm>
            <a:off x="836457" y="-25916"/>
            <a:ext cx="10512862" cy="1505883"/>
          </a:xfrm>
        </p:spPr>
        <p:txBody>
          <a:bodyPr vert="horz" lIns="91440" tIns="45720" rIns="91440" bIns="45720" rtlCol="0" anchor="ctr">
            <a:normAutofit/>
          </a:bodyPr>
          <a:lstStyle/>
          <a:p>
            <a:pPr defTabSz="914400">
              <a:lnSpc>
                <a:spcPct val="90000"/>
              </a:lnSpc>
            </a:pPr>
            <a:r>
              <a:rPr lang="en-US" b="1" kern="1200" dirty="0">
                <a:solidFill>
                  <a:schemeClr val="accent3"/>
                </a:solidFill>
                <a:latin typeface="+mj-lt"/>
                <a:ea typeface="+mj-ea"/>
                <a:cs typeface="+mj-cs"/>
              </a:rPr>
              <a:t>Addressing Public Health Emergency: Safe Harbors</a:t>
            </a:r>
            <a:endParaRPr lang="en-US" kern="1200" dirty="0">
              <a:solidFill>
                <a:schemeClr val="accent3"/>
              </a:solidFill>
              <a:latin typeface="+mj-lt"/>
              <a:ea typeface="+mj-ea"/>
              <a:cs typeface="+mj-cs"/>
            </a:endParaRPr>
          </a:p>
        </p:txBody>
      </p:sp>
      <p:sp>
        <p:nvSpPr>
          <p:cNvPr id="9" name="Oval 8">
            <a:extLst>
              <a:ext uri="{FF2B5EF4-FFF2-40B4-BE49-F238E27FC236}">
                <a16:creationId xmlns:a16="http://schemas.microsoft.com/office/drawing/2014/main" id="{DE7AB0EF-E457-D34E-9E65-C55D9B4FB1DD}"/>
              </a:ext>
            </a:extLst>
          </p:cNvPr>
          <p:cNvSpPr/>
          <p:nvPr/>
        </p:nvSpPr>
        <p:spPr>
          <a:xfrm>
            <a:off x="65938" y="1165565"/>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93075FAF-F2FA-304A-BEB5-39B241AD0F5B}"/>
              </a:ext>
            </a:extLst>
          </p:cNvPr>
          <p:cNvSpPr/>
          <p:nvPr/>
        </p:nvSpPr>
        <p:spPr>
          <a:xfrm>
            <a:off x="65938" y="3468839"/>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4</a:t>
            </a:r>
          </a:p>
        </p:txBody>
      </p:sp>
      <p:sp>
        <p:nvSpPr>
          <p:cNvPr id="13" name="Oval 12">
            <a:extLst>
              <a:ext uri="{FF2B5EF4-FFF2-40B4-BE49-F238E27FC236}">
                <a16:creationId xmlns:a16="http://schemas.microsoft.com/office/drawing/2014/main" id="{5B7B0146-6156-6E40-9D69-2FA01A9AF283}"/>
              </a:ext>
            </a:extLst>
          </p:cNvPr>
          <p:cNvSpPr/>
          <p:nvPr/>
        </p:nvSpPr>
        <p:spPr>
          <a:xfrm>
            <a:off x="6350949" y="1172069"/>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15" name="Rectangle 14">
            <a:extLst>
              <a:ext uri="{FF2B5EF4-FFF2-40B4-BE49-F238E27FC236}">
                <a16:creationId xmlns:a16="http://schemas.microsoft.com/office/drawing/2014/main" id="{7FE4E491-B362-9442-839D-0B6926DDD861}"/>
              </a:ext>
            </a:extLst>
          </p:cNvPr>
          <p:cNvSpPr/>
          <p:nvPr/>
        </p:nvSpPr>
        <p:spPr>
          <a:xfrm>
            <a:off x="6249069" y="3809400"/>
            <a:ext cx="5260015" cy="2429491"/>
          </a:xfrm>
          <a:prstGeom prst="rect">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All “safe harbor” projects still must be reasonable and proportional.</a:t>
            </a:r>
          </a:p>
          <a:p>
            <a:pPr algn="ctr"/>
            <a:endParaRPr lang="en-US" dirty="0"/>
          </a:p>
          <a:p>
            <a:pPr algn="ctr"/>
            <a:r>
              <a:rPr lang="en-US" dirty="0"/>
              <a:t>Additional justifications for capital outlay apply.</a:t>
            </a:r>
          </a:p>
        </p:txBody>
      </p:sp>
    </p:spTree>
    <p:extLst>
      <p:ext uri="{BB962C8B-B14F-4D97-AF65-F5344CB8AC3E}">
        <p14:creationId xmlns:p14="http://schemas.microsoft.com/office/powerpoint/2010/main" val="2604897447"/>
      </p:ext>
    </p:extLst>
  </p:cSld>
  <p:clrMapOvr>
    <a:masterClrMapping/>
  </p:clrMapOvr>
</p:sld>
</file>

<file path=ppt/theme/theme1.xml><?xml version="1.0" encoding="utf-8"?>
<a:theme xmlns:a="http://schemas.openxmlformats.org/drawingml/2006/main" name="Office Theme">
  <a:themeElements>
    <a:clrScheme name="Custom 653">
      <a:dk1>
        <a:sysClr val="windowText" lastClr="000000"/>
      </a:dk1>
      <a:lt1>
        <a:sysClr val="window" lastClr="FFFFFF"/>
      </a:lt1>
      <a:dk2>
        <a:srgbClr val="1F497D"/>
      </a:dk2>
      <a:lt2>
        <a:srgbClr val="EEECE1"/>
      </a:lt2>
      <a:accent1>
        <a:srgbClr val="F25840"/>
      </a:accent1>
      <a:accent2>
        <a:srgbClr val="F8A01B"/>
      </a:accent2>
      <a:accent3>
        <a:srgbClr val="6E58A1"/>
      </a:accent3>
      <a:accent4>
        <a:srgbClr val="13B39B"/>
      </a:accent4>
      <a:accent5>
        <a:srgbClr val="23AAE2"/>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13158</TotalTime>
  <Words>2758</Words>
  <Application>Microsoft Macintosh PowerPoint</Application>
  <PresentationFormat>Custom</PresentationFormat>
  <Paragraphs>257</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Segoe UI</vt:lpstr>
      <vt:lpstr>TimesNewRomanPS</vt:lpstr>
      <vt:lpstr>TimesNewRomanPSMT</vt:lpstr>
      <vt:lpstr>Office Theme</vt:lpstr>
      <vt:lpstr>ARP/CSLFRF Office Hours</vt:lpstr>
      <vt:lpstr>ARP/CLFRF Allowable Expenditures</vt:lpstr>
      <vt:lpstr>ARP/CLFRF Allowable Expenditures</vt:lpstr>
      <vt:lpstr>Revamped Zoom Office Hours</vt:lpstr>
      <vt:lpstr>Project &amp; Expenditure Reports!!</vt:lpstr>
      <vt:lpstr>ARP/CLFRF Allowable Expenditures</vt:lpstr>
      <vt:lpstr>Address COVID Public Health &amp; Negative Economic Impact</vt:lpstr>
      <vt:lpstr>Addressing Public Health Emergency: Safe Harbors</vt:lpstr>
      <vt:lpstr>Addressing Public Health Emergency: Safe Harbors</vt:lpstr>
      <vt:lpstr>Impacted vs. Disproportionately Impacted</vt:lpstr>
      <vt:lpstr>Safe Harbors: Negative Economic Impacted</vt:lpstr>
      <vt:lpstr>Safe Harbors: Disproportionately Negative Economic Impact</vt:lpstr>
      <vt:lpstr>Capital Outlay for Address COVID-19 Public Health and Negative Economic Impact Category </vt:lpstr>
      <vt:lpstr>Local Government</vt:lpstr>
      <vt:lpstr>Public Sector Capacity &amp; Workforce</vt:lpstr>
      <vt:lpstr>ARP/CLFRF Allowable Expenditures</vt:lpstr>
      <vt:lpstr>ARP/CLFRF Allowable Expenditures</vt:lpstr>
      <vt:lpstr>Revenue Replacement vs Other Categories</vt:lpstr>
      <vt:lpstr>Project &amp; Expenditure Report: Revenue Replacement</vt:lpstr>
      <vt:lpstr>ARP/CLFRF Allowable Expenditures</vt:lpstr>
      <vt:lpstr>Uniform Guidance Compliance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Julian</dc:creator>
  <cp:lastModifiedBy>Millonzi, Kara Anne</cp:lastModifiedBy>
  <cp:revision>142</cp:revision>
  <dcterms:created xsi:type="dcterms:W3CDTF">2013-09-12T13:05:01Z</dcterms:created>
  <dcterms:modified xsi:type="dcterms:W3CDTF">2022-01-25T13:24:31Z</dcterms:modified>
</cp:coreProperties>
</file>