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7" r:id="rId3"/>
    <p:sldId id="260" r:id="rId4"/>
    <p:sldId id="279" r:id="rId5"/>
    <p:sldId id="261" r:id="rId6"/>
    <p:sldId id="274" r:id="rId7"/>
    <p:sldId id="268" r:id="rId8"/>
    <p:sldId id="281" r:id="rId9"/>
    <p:sldId id="388" r:id="rId10"/>
    <p:sldId id="384" r:id="rId11"/>
    <p:sldId id="387" r:id="rId12"/>
    <p:sldId id="381" r:id="rId13"/>
    <p:sldId id="385" r:id="rId14"/>
    <p:sldId id="386" r:id="rId15"/>
    <p:sldId id="262" r:id="rId16"/>
    <p:sldId id="265" r:id="rId17"/>
    <p:sldId id="353"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175705-B4B6-3C49-B860-F89BEA224CE8}" v="853" dt="2021-08-18T23:51:57.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onzi, Kara Anne" userId="8263233e-4a9e-4fb1-99a6-35244b6ab890" providerId="ADAL" clId="{C5175705-B4B6-3C49-B860-F89BEA224CE8}"/>
    <pc:docChg chg="custSel addSld modSld">
      <pc:chgData name="Millonzi, Kara Anne" userId="8263233e-4a9e-4fb1-99a6-35244b6ab890" providerId="ADAL" clId="{C5175705-B4B6-3C49-B860-F89BEA224CE8}" dt="2021-08-18T23:51:57.886" v="345"/>
      <pc:docMkLst>
        <pc:docMk/>
      </pc:docMkLst>
      <pc:sldChg chg="addSp delSp modSp mod">
        <pc:chgData name="Millonzi, Kara Anne" userId="8263233e-4a9e-4fb1-99a6-35244b6ab890" providerId="ADAL" clId="{C5175705-B4B6-3C49-B860-F89BEA224CE8}" dt="2021-08-12T17:33:32.898" v="202" actId="26606"/>
        <pc:sldMkLst>
          <pc:docMk/>
          <pc:sldMk cId="162604885" sldId="381"/>
        </pc:sldMkLst>
        <pc:spChg chg="mod">
          <ac:chgData name="Millonzi, Kara Anne" userId="8263233e-4a9e-4fb1-99a6-35244b6ab890" providerId="ADAL" clId="{C5175705-B4B6-3C49-B860-F89BEA224CE8}" dt="2021-08-12T17:33:32.898" v="202" actId="26606"/>
          <ac:spMkLst>
            <pc:docMk/>
            <pc:sldMk cId="162604885" sldId="381"/>
            <ac:spMk id="2" creationId="{C0A107B3-1BEA-8041-BB5D-F8C5AF22830C}"/>
          </ac:spMkLst>
        </pc:spChg>
        <pc:spChg chg="mod">
          <ac:chgData name="Millonzi, Kara Anne" userId="8263233e-4a9e-4fb1-99a6-35244b6ab890" providerId="ADAL" clId="{C5175705-B4B6-3C49-B860-F89BEA224CE8}" dt="2021-08-12T17:33:32.898" v="202" actId="26606"/>
          <ac:spMkLst>
            <pc:docMk/>
            <pc:sldMk cId="162604885" sldId="381"/>
            <ac:spMk id="3" creationId="{5866D8D1-BC38-234F-B4BC-63C14E4D5846}"/>
          </ac:spMkLst>
        </pc:spChg>
        <pc:spChg chg="del">
          <ac:chgData name="Millonzi, Kara Anne" userId="8263233e-4a9e-4fb1-99a6-35244b6ab890" providerId="ADAL" clId="{C5175705-B4B6-3C49-B860-F89BEA224CE8}" dt="2021-08-12T17:33:32.898" v="202" actId="26606"/>
          <ac:spMkLst>
            <pc:docMk/>
            <pc:sldMk cId="162604885" sldId="381"/>
            <ac:spMk id="25" creationId="{100EDD19-6802-4EC3-95CE-CFFAB042CFD6}"/>
          </ac:spMkLst>
        </pc:spChg>
        <pc:spChg chg="del">
          <ac:chgData name="Millonzi, Kara Anne" userId="8263233e-4a9e-4fb1-99a6-35244b6ab890" providerId="ADAL" clId="{C5175705-B4B6-3C49-B860-F89BEA224CE8}" dt="2021-08-12T17:33:32.898" v="202" actId="26606"/>
          <ac:spMkLst>
            <pc:docMk/>
            <pc:sldMk cId="162604885" sldId="381"/>
            <ac:spMk id="27" creationId="{DB17E863-922E-4C26-BD64-E8FD41D28661}"/>
          </ac:spMkLst>
        </pc:spChg>
        <pc:spChg chg="add">
          <ac:chgData name="Millonzi, Kara Anne" userId="8263233e-4a9e-4fb1-99a6-35244b6ab890" providerId="ADAL" clId="{C5175705-B4B6-3C49-B860-F89BEA224CE8}" dt="2021-08-12T17:33:32.898" v="202" actId="26606"/>
          <ac:spMkLst>
            <pc:docMk/>
            <pc:sldMk cId="162604885" sldId="381"/>
            <ac:spMk id="32" creationId="{777A147A-9ED8-46B4-8660-1B3C2AA880B5}"/>
          </ac:spMkLst>
        </pc:spChg>
        <pc:spChg chg="add">
          <ac:chgData name="Millonzi, Kara Anne" userId="8263233e-4a9e-4fb1-99a6-35244b6ab890" providerId="ADAL" clId="{C5175705-B4B6-3C49-B860-F89BEA224CE8}" dt="2021-08-12T17:33:32.898" v="202" actId="26606"/>
          <ac:spMkLst>
            <pc:docMk/>
            <pc:sldMk cId="162604885" sldId="381"/>
            <ac:spMk id="34" creationId="{5D6C15A0-C087-4593-8414-2B4EC1CDC3DE}"/>
          </ac:spMkLst>
        </pc:spChg>
      </pc:sldChg>
      <pc:sldChg chg="addSp modSp mod modAnim">
        <pc:chgData name="Millonzi, Kara Anne" userId="8263233e-4a9e-4fb1-99a6-35244b6ab890" providerId="ADAL" clId="{C5175705-B4B6-3C49-B860-F89BEA224CE8}" dt="2021-08-18T23:51:43.501" v="344" actId="1076"/>
        <pc:sldMkLst>
          <pc:docMk/>
          <pc:sldMk cId="2011105698" sldId="384"/>
        </pc:sldMkLst>
        <pc:spChg chg="mod">
          <ac:chgData name="Millonzi, Kara Anne" userId="8263233e-4a9e-4fb1-99a6-35244b6ab890" providerId="ADAL" clId="{C5175705-B4B6-3C49-B860-F89BEA224CE8}" dt="2021-08-18T23:46:21.824" v="253" actId="20577"/>
          <ac:spMkLst>
            <pc:docMk/>
            <pc:sldMk cId="2011105698" sldId="384"/>
            <ac:spMk id="3" creationId="{C5087CC1-885B-E144-BD92-B3F7C4C43ED0}"/>
          </ac:spMkLst>
        </pc:spChg>
        <pc:spChg chg="add mod">
          <ac:chgData name="Millonzi, Kara Anne" userId="8263233e-4a9e-4fb1-99a6-35244b6ab890" providerId="ADAL" clId="{C5175705-B4B6-3C49-B860-F89BEA224CE8}" dt="2021-08-18T23:51:43.501" v="344" actId="1076"/>
          <ac:spMkLst>
            <pc:docMk/>
            <pc:sldMk cId="2011105698" sldId="384"/>
            <ac:spMk id="4" creationId="{145DB766-0885-B743-AED8-85F7916F5B4A}"/>
          </ac:spMkLst>
        </pc:spChg>
      </pc:sldChg>
      <pc:sldChg chg="modSp">
        <pc:chgData name="Millonzi, Kara Anne" userId="8263233e-4a9e-4fb1-99a6-35244b6ab890" providerId="ADAL" clId="{C5175705-B4B6-3C49-B860-F89BEA224CE8}" dt="2021-08-12T17:33:52.003" v="203" actId="255"/>
        <pc:sldMkLst>
          <pc:docMk/>
          <pc:sldMk cId="1830246481" sldId="385"/>
        </pc:sldMkLst>
        <pc:spChg chg="mod">
          <ac:chgData name="Millonzi, Kara Anne" userId="8263233e-4a9e-4fb1-99a6-35244b6ab890" providerId="ADAL" clId="{C5175705-B4B6-3C49-B860-F89BEA224CE8}" dt="2021-08-12T17:33:52.003" v="203" actId="255"/>
          <ac:spMkLst>
            <pc:docMk/>
            <pc:sldMk cId="1830246481" sldId="385"/>
            <ac:spMk id="3" creationId="{EC452064-1056-234B-A1FE-41351F603123}"/>
          </ac:spMkLst>
        </pc:spChg>
      </pc:sldChg>
      <pc:sldChg chg="delSp mod delAnim">
        <pc:chgData name="Millonzi, Kara Anne" userId="8263233e-4a9e-4fb1-99a6-35244b6ab890" providerId="ADAL" clId="{C5175705-B4B6-3C49-B860-F89BEA224CE8}" dt="2021-08-12T17:33:58.170" v="204" actId="478"/>
        <pc:sldMkLst>
          <pc:docMk/>
          <pc:sldMk cId="2540860758" sldId="386"/>
        </pc:sldMkLst>
        <pc:spChg chg="del">
          <ac:chgData name="Millonzi, Kara Anne" userId="8263233e-4a9e-4fb1-99a6-35244b6ab890" providerId="ADAL" clId="{C5175705-B4B6-3C49-B860-F89BEA224CE8}" dt="2021-08-12T17:33:58.170" v="204" actId="478"/>
          <ac:spMkLst>
            <pc:docMk/>
            <pc:sldMk cId="2540860758" sldId="386"/>
            <ac:spMk id="3" creationId="{61471956-77DF-9247-8E2B-035C647E8F33}"/>
          </ac:spMkLst>
        </pc:spChg>
      </pc:sldChg>
      <pc:sldChg chg="addSp modSp mod setBg modAnim">
        <pc:chgData name="Millonzi, Kara Anne" userId="8263233e-4a9e-4fb1-99a6-35244b6ab890" providerId="ADAL" clId="{C5175705-B4B6-3C49-B860-F89BEA224CE8}" dt="2021-08-18T23:51:57.886" v="345"/>
        <pc:sldMkLst>
          <pc:docMk/>
          <pc:sldMk cId="1972372991" sldId="387"/>
        </pc:sldMkLst>
        <pc:spChg chg="mod">
          <ac:chgData name="Millonzi, Kara Anne" userId="8263233e-4a9e-4fb1-99a6-35244b6ab890" providerId="ADAL" clId="{C5175705-B4B6-3C49-B860-F89BEA224CE8}" dt="2021-08-12T17:32:48.161" v="165" actId="255"/>
          <ac:spMkLst>
            <pc:docMk/>
            <pc:sldMk cId="1972372991" sldId="387"/>
            <ac:spMk id="3" creationId="{C5087CC1-885B-E144-BD92-B3F7C4C43ED0}"/>
          </ac:spMkLst>
        </pc:spChg>
        <pc:spChg chg="add mod">
          <ac:chgData name="Millonzi, Kara Anne" userId="8263233e-4a9e-4fb1-99a6-35244b6ab890" providerId="ADAL" clId="{C5175705-B4B6-3C49-B860-F89BEA224CE8}" dt="2021-08-18T23:51:57.886" v="345"/>
          <ac:spMkLst>
            <pc:docMk/>
            <pc:sldMk cId="1972372991" sldId="387"/>
            <ac:spMk id="6" creationId="{9E5717CD-43FA-4A40-BC5E-8A55A080F2A0}"/>
          </ac:spMkLst>
        </pc:spChg>
        <pc:spChg chg="add">
          <ac:chgData name="Millonzi, Kara Anne" userId="8263233e-4a9e-4fb1-99a6-35244b6ab890" providerId="ADAL" clId="{C5175705-B4B6-3C49-B860-F89BEA224CE8}" dt="2021-08-12T17:32:16.390" v="161" actId="26606"/>
          <ac:spMkLst>
            <pc:docMk/>
            <pc:sldMk cId="1972372991" sldId="387"/>
            <ac:spMk id="8" creationId="{777A147A-9ED8-46B4-8660-1B3C2AA880B5}"/>
          </ac:spMkLst>
        </pc:spChg>
        <pc:spChg chg="add">
          <ac:chgData name="Millonzi, Kara Anne" userId="8263233e-4a9e-4fb1-99a6-35244b6ab890" providerId="ADAL" clId="{C5175705-B4B6-3C49-B860-F89BEA224CE8}" dt="2021-08-12T17:32:16.390" v="161" actId="26606"/>
          <ac:spMkLst>
            <pc:docMk/>
            <pc:sldMk cId="1972372991" sldId="387"/>
            <ac:spMk id="10" creationId="{5D6C15A0-C087-4593-8414-2B4EC1CDC3DE}"/>
          </ac:spMkLst>
        </pc:spChg>
      </pc:sldChg>
      <pc:sldChg chg="addSp delSp modSp new mod setBg setClrOvrMap">
        <pc:chgData name="Millonzi, Kara Anne" userId="8263233e-4a9e-4fb1-99a6-35244b6ab890" providerId="ADAL" clId="{C5175705-B4B6-3C49-B860-F89BEA224CE8}" dt="2021-08-12T17:33:25.993" v="201" actId="26606"/>
        <pc:sldMkLst>
          <pc:docMk/>
          <pc:sldMk cId="3406101777" sldId="388"/>
        </pc:sldMkLst>
        <pc:spChg chg="mod">
          <ac:chgData name="Millonzi, Kara Anne" userId="8263233e-4a9e-4fb1-99a6-35244b6ab890" providerId="ADAL" clId="{C5175705-B4B6-3C49-B860-F89BEA224CE8}" dt="2021-08-12T17:33:25.993" v="201" actId="26606"/>
          <ac:spMkLst>
            <pc:docMk/>
            <pc:sldMk cId="3406101777" sldId="388"/>
            <ac:spMk id="2" creationId="{B5A81B2E-6747-DF4A-80AB-9ADB5F2F764E}"/>
          </ac:spMkLst>
        </pc:spChg>
        <pc:spChg chg="del">
          <ac:chgData name="Millonzi, Kara Anne" userId="8263233e-4a9e-4fb1-99a6-35244b6ab890" providerId="ADAL" clId="{C5175705-B4B6-3C49-B860-F89BEA224CE8}" dt="2021-08-12T17:33:23.143" v="200" actId="478"/>
          <ac:spMkLst>
            <pc:docMk/>
            <pc:sldMk cId="3406101777" sldId="388"/>
            <ac:spMk id="3" creationId="{AA5E0C7A-823A-9347-B98B-8AE43EB8634E}"/>
          </ac:spMkLst>
        </pc:spChg>
        <pc:spChg chg="add">
          <ac:chgData name="Millonzi, Kara Anne" userId="8263233e-4a9e-4fb1-99a6-35244b6ab890" providerId="ADAL" clId="{C5175705-B4B6-3C49-B860-F89BEA224CE8}" dt="2021-08-12T17:33:25.993" v="201" actId="26606"/>
          <ac:spMkLst>
            <pc:docMk/>
            <pc:sldMk cId="3406101777" sldId="388"/>
            <ac:spMk id="7" creationId="{66B332A4-D438-4773-A77F-5ED49A448D9D}"/>
          </ac:spMkLst>
        </pc:spChg>
        <pc:spChg chg="add">
          <ac:chgData name="Millonzi, Kara Anne" userId="8263233e-4a9e-4fb1-99a6-35244b6ab890" providerId="ADAL" clId="{C5175705-B4B6-3C49-B860-F89BEA224CE8}" dt="2021-08-12T17:33:25.993" v="201" actId="26606"/>
          <ac:spMkLst>
            <pc:docMk/>
            <pc:sldMk cId="3406101777" sldId="388"/>
            <ac:spMk id="9" creationId="{DF9AD32D-FF05-44F4-BD4D-9CEE89B71EB9}"/>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hyperlink" Target="https://home.treasury.gov/system/files/136/SLFRPFAQ.pdf" TargetMode="External"/><Relationship Id="rId2" Type="http://schemas.openxmlformats.org/officeDocument/2006/relationships/hyperlink" Target="https://home.treasury.gov/system/files/136/FRF-Interim-Final-Rule.pdf" TargetMode="External"/><Relationship Id="rId1" Type="http://schemas.openxmlformats.org/officeDocument/2006/relationships/hyperlink" Target="https://www.congress.gov/bill/117th-congress/house-bill/1319/text" TargetMode="External"/><Relationship Id="rId6" Type="http://schemas.openxmlformats.org/officeDocument/2006/relationships/hyperlink" Target="https://home.treasury.gov/system/files/136/SLFRF_Treasury-Portal-Recipient-Reporting-User-Guide.pdf" TargetMode="External"/><Relationship Id="rId5" Type="http://schemas.openxmlformats.org/officeDocument/2006/relationships/hyperlink" Target="https://home.treasury.gov/policy-issues/coronavirus/assistance-for-state-local-and-tribal-governments/state-and-local-fiscal-recovery-funds/recipient-compliance-and-reporting-responsibilities" TargetMode="External"/><Relationship Id="rId4" Type="http://schemas.openxmlformats.org/officeDocument/2006/relationships/hyperlink" Target="https://home.treasury.gov/system/files/136/SLFRF-Compliance-and-Reporting-Guidance.pdf"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home.treasury.gov/system/files/136/SLFRPFAQ.pdf" TargetMode="External"/><Relationship Id="rId2" Type="http://schemas.openxmlformats.org/officeDocument/2006/relationships/hyperlink" Target="https://home.treasury.gov/system/files/136/FRF-Interim-Final-Rule.pdf" TargetMode="External"/><Relationship Id="rId1" Type="http://schemas.openxmlformats.org/officeDocument/2006/relationships/hyperlink" Target="https://www.congress.gov/bill/117th-congress/house-bill/1319/text" TargetMode="External"/><Relationship Id="rId6" Type="http://schemas.openxmlformats.org/officeDocument/2006/relationships/hyperlink" Target="https://home.treasury.gov/policy-issues/coronavirus/assistance-for-state-local-and-tribal-governments/state-and-local-fiscal-recovery-funds/recipient-compliance-and-reporting-responsibilities" TargetMode="External"/><Relationship Id="rId5" Type="http://schemas.openxmlformats.org/officeDocument/2006/relationships/hyperlink" Target="https://home.treasury.gov/system/files/136/SLFRF_Treasury-Portal-Recipient-Reporting-User-Guide.pdf" TargetMode="External"/><Relationship Id="rId4" Type="http://schemas.openxmlformats.org/officeDocument/2006/relationships/hyperlink" Target="https://home.treasury.gov/system/files/136/SLFRF-Compliance-and-Reporting-Guidance.pdf"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48CA32-280E-4D16-96A8-6C8BA7B5E604}"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8B10081C-300E-43D1-BF61-BE36E0E08286}">
      <dgm:prSet/>
      <dgm:spPr/>
      <dgm:t>
        <a:bodyPr/>
        <a:lstStyle/>
        <a:p>
          <a:r>
            <a:rPr lang="en-US" dirty="0"/>
            <a:t>American Rescue Plan Act Funds</a:t>
          </a:r>
        </a:p>
      </dgm:t>
    </dgm:pt>
    <dgm:pt modelId="{FE3CC84D-1582-4DC6-A735-01950D7DFCF1}" type="parTrans" cxnId="{5A24BBAA-87D5-4EF8-AFF0-F4238F4F8760}">
      <dgm:prSet/>
      <dgm:spPr/>
      <dgm:t>
        <a:bodyPr/>
        <a:lstStyle/>
        <a:p>
          <a:endParaRPr lang="en-US"/>
        </a:p>
      </dgm:t>
    </dgm:pt>
    <dgm:pt modelId="{03278ACE-0EB7-4288-A8ED-114A5B2D4332}" type="sibTrans" cxnId="{5A24BBAA-87D5-4EF8-AFF0-F4238F4F8760}">
      <dgm:prSet/>
      <dgm:spPr/>
      <dgm:t>
        <a:bodyPr/>
        <a:lstStyle/>
        <a:p>
          <a:endParaRPr lang="en-US"/>
        </a:p>
      </dgm:t>
    </dgm:pt>
    <dgm:pt modelId="{E2FD1DB2-E0E0-4A61-A724-1CFF4295D87C}">
      <dgm:prSet/>
      <dgm:spPr/>
      <dgm:t>
        <a:bodyPr/>
        <a:lstStyle/>
        <a:p>
          <a:r>
            <a:rPr lang="en-US" dirty="0"/>
            <a:t>ARPA Funds</a:t>
          </a:r>
        </a:p>
      </dgm:t>
    </dgm:pt>
    <dgm:pt modelId="{2E516DD2-FF3E-4784-93DA-DF3BC3F15895}" type="parTrans" cxnId="{703C31F7-4987-4E61-AE93-D768D6200EDD}">
      <dgm:prSet/>
      <dgm:spPr/>
      <dgm:t>
        <a:bodyPr/>
        <a:lstStyle/>
        <a:p>
          <a:endParaRPr lang="en-US"/>
        </a:p>
      </dgm:t>
    </dgm:pt>
    <dgm:pt modelId="{30ED023E-D63A-42D1-9E58-A92DA6AA3F65}" type="sibTrans" cxnId="{703C31F7-4987-4E61-AE93-D768D6200EDD}">
      <dgm:prSet/>
      <dgm:spPr/>
      <dgm:t>
        <a:bodyPr/>
        <a:lstStyle/>
        <a:p>
          <a:endParaRPr lang="en-US"/>
        </a:p>
      </dgm:t>
    </dgm:pt>
    <dgm:pt modelId="{F9DAD84B-A678-4435-823F-42614F8D6F2E}">
      <dgm:prSet/>
      <dgm:spPr/>
      <dgm:t>
        <a:bodyPr/>
        <a:lstStyle/>
        <a:p>
          <a:r>
            <a:rPr lang="en-US"/>
            <a:t>Coronavirus State and Local Fiscal Recovery Funds</a:t>
          </a:r>
        </a:p>
      </dgm:t>
    </dgm:pt>
    <dgm:pt modelId="{0EEFDC0B-D40B-4B08-B812-461C389639AE}" type="parTrans" cxnId="{DFF5F51F-8A66-4B0A-828C-A66768B2F3AF}">
      <dgm:prSet/>
      <dgm:spPr/>
      <dgm:t>
        <a:bodyPr/>
        <a:lstStyle/>
        <a:p>
          <a:endParaRPr lang="en-US"/>
        </a:p>
      </dgm:t>
    </dgm:pt>
    <dgm:pt modelId="{47FC15F2-9D59-4676-AFD8-9604E79DEC7F}" type="sibTrans" cxnId="{DFF5F51F-8A66-4B0A-828C-A66768B2F3AF}">
      <dgm:prSet/>
      <dgm:spPr/>
      <dgm:t>
        <a:bodyPr/>
        <a:lstStyle/>
        <a:p>
          <a:endParaRPr lang="en-US"/>
        </a:p>
      </dgm:t>
    </dgm:pt>
    <dgm:pt modelId="{19CD1F59-5A7B-4014-A5FA-5B71C4679A6C}">
      <dgm:prSet/>
      <dgm:spPr/>
      <dgm:t>
        <a:bodyPr/>
        <a:lstStyle/>
        <a:p>
          <a:r>
            <a:rPr lang="en-US" dirty="0"/>
            <a:t>CSLFRF</a:t>
          </a:r>
        </a:p>
      </dgm:t>
    </dgm:pt>
    <dgm:pt modelId="{337F96E8-9FE4-4F5F-A853-1214C65AC2AE}" type="parTrans" cxnId="{BC3CE7F0-F5FB-4510-98ED-BB99E49DE3BF}">
      <dgm:prSet/>
      <dgm:spPr/>
      <dgm:t>
        <a:bodyPr/>
        <a:lstStyle/>
        <a:p>
          <a:endParaRPr lang="en-US"/>
        </a:p>
      </dgm:t>
    </dgm:pt>
    <dgm:pt modelId="{44CF33DC-4F0A-441A-8EEB-B22E97970221}" type="sibTrans" cxnId="{BC3CE7F0-F5FB-4510-98ED-BB99E49DE3BF}">
      <dgm:prSet/>
      <dgm:spPr/>
      <dgm:t>
        <a:bodyPr/>
        <a:lstStyle/>
        <a:p>
          <a:endParaRPr lang="en-US"/>
        </a:p>
      </dgm:t>
    </dgm:pt>
    <dgm:pt modelId="{B4B69091-AD0F-4362-B97B-BDD7DD2F70F3}">
      <dgm:prSet/>
      <dgm:spPr/>
      <dgm:t>
        <a:bodyPr/>
        <a:lstStyle/>
        <a:p>
          <a:r>
            <a:rPr lang="en-US"/>
            <a:t>CLFRF</a:t>
          </a:r>
        </a:p>
      </dgm:t>
    </dgm:pt>
    <dgm:pt modelId="{3A6B7ADE-928D-49F3-860E-A95BDE9792A9}" type="parTrans" cxnId="{E5B57E21-DEC4-47B3-8D87-E5CFC8555463}">
      <dgm:prSet/>
      <dgm:spPr/>
      <dgm:t>
        <a:bodyPr/>
        <a:lstStyle/>
        <a:p>
          <a:endParaRPr lang="en-US"/>
        </a:p>
      </dgm:t>
    </dgm:pt>
    <dgm:pt modelId="{7CC7BF5F-F8D6-4B27-A170-59635253F190}" type="sibTrans" cxnId="{E5B57E21-DEC4-47B3-8D87-E5CFC8555463}">
      <dgm:prSet/>
      <dgm:spPr/>
      <dgm:t>
        <a:bodyPr/>
        <a:lstStyle/>
        <a:p>
          <a:endParaRPr lang="en-US"/>
        </a:p>
      </dgm:t>
    </dgm:pt>
    <dgm:pt modelId="{E7AC35ED-294B-47FF-B1D3-0B8560057A22}">
      <dgm:prSet/>
      <dgm:spPr/>
      <dgm:t>
        <a:bodyPr/>
        <a:lstStyle/>
        <a:p>
          <a:r>
            <a:rPr lang="en-US" dirty="0"/>
            <a:t>Fiscal Recovery Funds</a:t>
          </a:r>
        </a:p>
      </dgm:t>
    </dgm:pt>
    <dgm:pt modelId="{00CD8E2D-E199-4399-B0BE-71E0AC60B007}" type="parTrans" cxnId="{FF44D930-A94F-42D6-82D2-160091D67130}">
      <dgm:prSet/>
      <dgm:spPr/>
      <dgm:t>
        <a:bodyPr/>
        <a:lstStyle/>
        <a:p>
          <a:endParaRPr lang="en-US"/>
        </a:p>
      </dgm:t>
    </dgm:pt>
    <dgm:pt modelId="{F29352B3-6916-4EEC-B3F6-E912CD1BABC4}" type="sibTrans" cxnId="{FF44D930-A94F-42D6-82D2-160091D67130}">
      <dgm:prSet/>
      <dgm:spPr/>
      <dgm:t>
        <a:bodyPr/>
        <a:lstStyle/>
        <a:p>
          <a:endParaRPr lang="en-US"/>
        </a:p>
      </dgm:t>
    </dgm:pt>
    <dgm:pt modelId="{B1EC2870-9612-C04C-9B02-65373F89B818}">
      <dgm:prSet/>
      <dgm:spPr/>
      <dgm:t>
        <a:bodyPr/>
        <a:lstStyle/>
        <a:p>
          <a:r>
            <a:rPr lang="en-US" dirty="0"/>
            <a:t>ARP Funds</a:t>
          </a:r>
        </a:p>
      </dgm:t>
    </dgm:pt>
    <dgm:pt modelId="{BCF316E4-4C16-184C-9B68-49597ECEB6B3}" type="parTrans" cxnId="{D47D13F8-2456-3846-AD86-300B23F377F5}">
      <dgm:prSet/>
      <dgm:spPr/>
      <dgm:t>
        <a:bodyPr/>
        <a:lstStyle/>
        <a:p>
          <a:endParaRPr lang="en-US"/>
        </a:p>
      </dgm:t>
    </dgm:pt>
    <dgm:pt modelId="{1750D5E4-64FA-3B4E-8B6E-62D5503EBE6A}" type="sibTrans" cxnId="{D47D13F8-2456-3846-AD86-300B23F377F5}">
      <dgm:prSet/>
      <dgm:spPr/>
    </dgm:pt>
    <dgm:pt modelId="{5DB71496-D461-904B-9928-D30DC587ADB4}" type="pres">
      <dgm:prSet presAssocID="{AD48CA32-280E-4D16-96A8-6C8BA7B5E604}" presName="diagram" presStyleCnt="0">
        <dgm:presLayoutVars>
          <dgm:dir/>
          <dgm:resizeHandles val="exact"/>
        </dgm:presLayoutVars>
      </dgm:prSet>
      <dgm:spPr/>
    </dgm:pt>
    <dgm:pt modelId="{F35D7F07-94DF-B344-87C5-99960EC64A74}" type="pres">
      <dgm:prSet presAssocID="{8B10081C-300E-43D1-BF61-BE36E0E08286}" presName="node" presStyleLbl="node1" presStyleIdx="0" presStyleCnt="7">
        <dgm:presLayoutVars>
          <dgm:bulletEnabled val="1"/>
        </dgm:presLayoutVars>
      </dgm:prSet>
      <dgm:spPr/>
    </dgm:pt>
    <dgm:pt modelId="{594EB59B-FB00-2648-AD3B-D2CEF23FA101}" type="pres">
      <dgm:prSet presAssocID="{03278ACE-0EB7-4288-A8ED-114A5B2D4332}" presName="sibTrans" presStyleCnt="0"/>
      <dgm:spPr/>
    </dgm:pt>
    <dgm:pt modelId="{ED7D77F3-2C82-1D45-AFBE-4383EBADFA6D}" type="pres">
      <dgm:prSet presAssocID="{B1EC2870-9612-C04C-9B02-65373F89B818}" presName="node" presStyleLbl="node1" presStyleIdx="1" presStyleCnt="7">
        <dgm:presLayoutVars>
          <dgm:bulletEnabled val="1"/>
        </dgm:presLayoutVars>
      </dgm:prSet>
      <dgm:spPr/>
    </dgm:pt>
    <dgm:pt modelId="{08CDFDF1-50B8-6940-B894-680EC5E167A1}" type="pres">
      <dgm:prSet presAssocID="{1750D5E4-64FA-3B4E-8B6E-62D5503EBE6A}" presName="sibTrans" presStyleCnt="0"/>
      <dgm:spPr/>
    </dgm:pt>
    <dgm:pt modelId="{DB2C34D8-E447-314E-8782-0EE2CADCF69C}" type="pres">
      <dgm:prSet presAssocID="{E2FD1DB2-E0E0-4A61-A724-1CFF4295D87C}" presName="node" presStyleLbl="node1" presStyleIdx="2" presStyleCnt="7">
        <dgm:presLayoutVars>
          <dgm:bulletEnabled val="1"/>
        </dgm:presLayoutVars>
      </dgm:prSet>
      <dgm:spPr/>
    </dgm:pt>
    <dgm:pt modelId="{65AC73F2-5B51-064A-8782-BC0ECD6E2F22}" type="pres">
      <dgm:prSet presAssocID="{30ED023E-D63A-42D1-9E58-A92DA6AA3F65}" presName="sibTrans" presStyleCnt="0"/>
      <dgm:spPr/>
    </dgm:pt>
    <dgm:pt modelId="{B7EDDB86-43FC-3445-810A-77812B6E4788}" type="pres">
      <dgm:prSet presAssocID="{F9DAD84B-A678-4435-823F-42614F8D6F2E}" presName="node" presStyleLbl="node1" presStyleIdx="3" presStyleCnt="7">
        <dgm:presLayoutVars>
          <dgm:bulletEnabled val="1"/>
        </dgm:presLayoutVars>
      </dgm:prSet>
      <dgm:spPr/>
    </dgm:pt>
    <dgm:pt modelId="{D1328EF6-6DC7-CB45-BF0E-3FC2909BC511}" type="pres">
      <dgm:prSet presAssocID="{47FC15F2-9D59-4676-AFD8-9604E79DEC7F}" presName="sibTrans" presStyleCnt="0"/>
      <dgm:spPr/>
    </dgm:pt>
    <dgm:pt modelId="{A4989B25-3CB7-B741-8404-AD49382A17B1}" type="pres">
      <dgm:prSet presAssocID="{19CD1F59-5A7B-4014-A5FA-5B71C4679A6C}" presName="node" presStyleLbl="node1" presStyleIdx="4" presStyleCnt="7">
        <dgm:presLayoutVars>
          <dgm:bulletEnabled val="1"/>
        </dgm:presLayoutVars>
      </dgm:prSet>
      <dgm:spPr/>
    </dgm:pt>
    <dgm:pt modelId="{C0617CD2-D738-5144-9A8A-48CE456BD09C}" type="pres">
      <dgm:prSet presAssocID="{44CF33DC-4F0A-441A-8EEB-B22E97970221}" presName="sibTrans" presStyleCnt="0"/>
      <dgm:spPr/>
    </dgm:pt>
    <dgm:pt modelId="{5BF94866-48AA-1545-88AA-08E790617BF6}" type="pres">
      <dgm:prSet presAssocID="{B4B69091-AD0F-4362-B97B-BDD7DD2F70F3}" presName="node" presStyleLbl="node1" presStyleIdx="5" presStyleCnt="7">
        <dgm:presLayoutVars>
          <dgm:bulletEnabled val="1"/>
        </dgm:presLayoutVars>
      </dgm:prSet>
      <dgm:spPr/>
    </dgm:pt>
    <dgm:pt modelId="{83B1059B-F190-6B45-9211-CF4F18CA7E50}" type="pres">
      <dgm:prSet presAssocID="{7CC7BF5F-F8D6-4B27-A170-59635253F190}" presName="sibTrans" presStyleCnt="0"/>
      <dgm:spPr/>
    </dgm:pt>
    <dgm:pt modelId="{33646CB6-AA28-204E-9D10-B091D2900043}" type="pres">
      <dgm:prSet presAssocID="{E7AC35ED-294B-47FF-B1D3-0B8560057A22}" presName="node" presStyleLbl="node1" presStyleIdx="6" presStyleCnt="7">
        <dgm:presLayoutVars>
          <dgm:bulletEnabled val="1"/>
        </dgm:presLayoutVars>
      </dgm:prSet>
      <dgm:spPr/>
    </dgm:pt>
  </dgm:ptLst>
  <dgm:cxnLst>
    <dgm:cxn modelId="{60614201-CF5E-9C44-BB9B-53B372D8B4CC}" type="presOf" srcId="{B4B69091-AD0F-4362-B97B-BDD7DD2F70F3}" destId="{5BF94866-48AA-1545-88AA-08E790617BF6}" srcOrd="0" destOrd="0" presId="urn:microsoft.com/office/officeart/2005/8/layout/default"/>
    <dgm:cxn modelId="{DFF5F51F-8A66-4B0A-828C-A66768B2F3AF}" srcId="{AD48CA32-280E-4D16-96A8-6C8BA7B5E604}" destId="{F9DAD84B-A678-4435-823F-42614F8D6F2E}" srcOrd="3" destOrd="0" parTransId="{0EEFDC0B-D40B-4B08-B812-461C389639AE}" sibTransId="{47FC15F2-9D59-4676-AFD8-9604E79DEC7F}"/>
    <dgm:cxn modelId="{E5B57E21-DEC4-47B3-8D87-E5CFC8555463}" srcId="{AD48CA32-280E-4D16-96A8-6C8BA7B5E604}" destId="{B4B69091-AD0F-4362-B97B-BDD7DD2F70F3}" srcOrd="5" destOrd="0" parTransId="{3A6B7ADE-928D-49F3-860E-A95BDE9792A9}" sibTransId="{7CC7BF5F-F8D6-4B27-A170-59635253F190}"/>
    <dgm:cxn modelId="{380B2E22-8529-A845-AE48-525B1FA70A37}" type="presOf" srcId="{B1EC2870-9612-C04C-9B02-65373F89B818}" destId="{ED7D77F3-2C82-1D45-AFBE-4383EBADFA6D}" srcOrd="0" destOrd="0" presId="urn:microsoft.com/office/officeart/2005/8/layout/default"/>
    <dgm:cxn modelId="{FF44D930-A94F-42D6-82D2-160091D67130}" srcId="{AD48CA32-280E-4D16-96A8-6C8BA7B5E604}" destId="{E7AC35ED-294B-47FF-B1D3-0B8560057A22}" srcOrd="6" destOrd="0" parTransId="{00CD8E2D-E199-4399-B0BE-71E0AC60B007}" sibTransId="{F29352B3-6916-4EEC-B3F6-E912CD1BABC4}"/>
    <dgm:cxn modelId="{6C63463A-AB92-B147-B2A9-9FCF02B74D3B}" type="presOf" srcId="{E7AC35ED-294B-47FF-B1D3-0B8560057A22}" destId="{33646CB6-AA28-204E-9D10-B091D2900043}" srcOrd="0" destOrd="0" presId="urn:microsoft.com/office/officeart/2005/8/layout/default"/>
    <dgm:cxn modelId="{29BA8A52-5CF1-154D-88EE-F74F7D05816B}" type="presOf" srcId="{E2FD1DB2-E0E0-4A61-A724-1CFF4295D87C}" destId="{DB2C34D8-E447-314E-8782-0EE2CADCF69C}" srcOrd="0" destOrd="0" presId="urn:microsoft.com/office/officeart/2005/8/layout/default"/>
    <dgm:cxn modelId="{1F04BD62-0ABE-8B48-AF69-B5BF53D40598}" type="presOf" srcId="{19CD1F59-5A7B-4014-A5FA-5B71C4679A6C}" destId="{A4989B25-3CB7-B741-8404-AD49382A17B1}" srcOrd="0" destOrd="0" presId="urn:microsoft.com/office/officeart/2005/8/layout/default"/>
    <dgm:cxn modelId="{60C5D697-A8D1-1547-B5C2-DE5B6E2F56B7}" type="presOf" srcId="{F9DAD84B-A678-4435-823F-42614F8D6F2E}" destId="{B7EDDB86-43FC-3445-810A-77812B6E4788}" srcOrd="0" destOrd="0" presId="urn:microsoft.com/office/officeart/2005/8/layout/default"/>
    <dgm:cxn modelId="{5A24BBAA-87D5-4EF8-AFF0-F4238F4F8760}" srcId="{AD48CA32-280E-4D16-96A8-6C8BA7B5E604}" destId="{8B10081C-300E-43D1-BF61-BE36E0E08286}" srcOrd="0" destOrd="0" parTransId="{FE3CC84D-1582-4DC6-A735-01950D7DFCF1}" sibTransId="{03278ACE-0EB7-4288-A8ED-114A5B2D4332}"/>
    <dgm:cxn modelId="{728B55AB-16FD-9043-904D-B6164FC8696A}" type="presOf" srcId="{8B10081C-300E-43D1-BF61-BE36E0E08286}" destId="{F35D7F07-94DF-B344-87C5-99960EC64A74}" srcOrd="0" destOrd="0" presId="urn:microsoft.com/office/officeart/2005/8/layout/default"/>
    <dgm:cxn modelId="{287A56DE-4BC6-884F-AC52-BA6EBB864097}" type="presOf" srcId="{AD48CA32-280E-4D16-96A8-6C8BA7B5E604}" destId="{5DB71496-D461-904B-9928-D30DC587ADB4}" srcOrd="0" destOrd="0" presId="urn:microsoft.com/office/officeart/2005/8/layout/default"/>
    <dgm:cxn modelId="{BC3CE7F0-F5FB-4510-98ED-BB99E49DE3BF}" srcId="{AD48CA32-280E-4D16-96A8-6C8BA7B5E604}" destId="{19CD1F59-5A7B-4014-A5FA-5B71C4679A6C}" srcOrd="4" destOrd="0" parTransId="{337F96E8-9FE4-4F5F-A853-1214C65AC2AE}" sibTransId="{44CF33DC-4F0A-441A-8EEB-B22E97970221}"/>
    <dgm:cxn modelId="{703C31F7-4987-4E61-AE93-D768D6200EDD}" srcId="{AD48CA32-280E-4D16-96A8-6C8BA7B5E604}" destId="{E2FD1DB2-E0E0-4A61-A724-1CFF4295D87C}" srcOrd="2" destOrd="0" parTransId="{2E516DD2-FF3E-4784-93DA-DF3BC3F15895}" sibTransId="{30ED023E-D63A-42D1-9E58-A92DA6AA3F65}"/>
    <dgm:cxn modelId="{D47D13F8-2456-3846-AD86-300B23F377F5}" srcId="{AD48CA32-280E-4D16-96A8-6C8BA7B5E604}" destId="{B1EC2870-9612-C04C-9B02-65373F89B818}" srcOrd="1" destOrd="0" parTransId="{BCF316E4-4C16-184C-9B68-49597ECEB6B3}" sibTransId="{1750D5E4-64FA-3B4E-8B6E-62D5503EBE6A}"/>
    <dgm:cxn modelId="{36693A9D-1941-0D40-92EC-45CA639C4A9A}" type="presParOf" srcId="{5DB71496-D461-904B-9928-D30DC587ADB4}" destId="{F35D7F07-94DF-B344-87C5-99960EC64A74}" srcOrd="0" destOrd="0" presId="urn:microsoft.com/office/officeart/2005/8/layout/default"/>
    <dgm:cxn modelId="{9A0E89AE-13F1-214E-8301-E701BF1BAF0F}" type="presParOf" srcId="{5DB71496-D461-904B-9928-D30DC587ADB4}" destId="{594EB59B-FB00-2648-AD3B-D2CEF23FA101}" srcOrd="1" destOrd="0" presId="urn:microsoft.com/office/officeart/2005/8/layout/default"/>
    <dgm:cxn modelId="{AB947509-2CA9-8A42-89AC-8145C0609888}" type="presParOf" srcId="{5DB71496-D461-904B-9928-D30DC587ADB4}" destId="{ED7D77F3-2C82-1D45-AFBE-4383EBADFA6D}" srcOrd="2" destOrd="0" presId="urn:microsoft.com/office/officeart/2005/8/layout/default"/>
    <dgm:cxn modelId="{EE41668F-9EED-E843-B180-41A5EB1A544F}" type="presParOf" srcId="{5DB71496-D461-904B-9928-D30DC587ADB4}" destId="{08CDFDF1-50B8-6940-B894-680EC5E167A1}" srcOrd="3" destOrd="0" presId="urn:microsoft.com/office/officeart/2005/8/layout/default"/>
    <dgm:cxn modelId="{E8443D7A-67E1-1048-8053-8D0FE1F49015}" type="presParOf" srcId="{5DB71496-D461-904B-9928-D30DC587ADB4}" destId="{DB2C34D8-E447-314E-8782-0EE2CADCF69C}" srcOrd="4" destOrd="0" presId="urn:microsoft.com/office/officeart/2005/8/layout/default"/>
    <dgm:cxn modelId="{04C2151D-BA8A-774C-BE92-11B0028B8247}" type="presParOf" srcId="{5DB71496-D461-904B-9928-D30DC587ADB4}" destId="{65AC73F2-5B51-064A-8782-BC0ECD6E2F22}" srcOrd="5" destOrd="0" presId="urn:microsoft.com/office/officeart/2005/8/layout/default"/>
    <dgm:cxn modelId="{A501AE08-50FB-5447-9693-72C402EA2D7B}" type="presParOf" srcId="{5DB71496-D461-904B-9928-D30DC587ADB4}" destId="{B7EDDB86-43FC-3445-810A-77812B6E4788}" srcOrd="6" destOrd="0" presId="urn:microsoft.com/office/officeart/2005/8/layout/default"/>
    <dgm:cxn modelId="{508842B7-8ABC-884D-934A-8184BE5B3C43}" type="presParOf" srcId="{5DB71496-D461-904B-9928-D30DC587ADB4}" destId="{D1328EF6-6DC7-CB45-BF0E-3FC2909BC511}" srcOrd="7" destOrd="0" presId="urn:microsoft.com/office/officeart/2005/8/layout/default"/>
    <dgm:cxn modelId="{BB894BE4-FCE2-7B49-9EAE-383FF45CB3FD}" type="presParOf" srcId="{5DB71496-D461-904B-9928-D30DC587ADB4}" destId="{A4989B25-3CB7-B741-8404-AD49382A17B1}" srcOrd="8" destOrd="0" presId="urn:microsoft.com/office/officeart/2005/8/layout/default"/>
    <dgm:cxn modelId="{8F9B2FEB-DACC-6E41-A453-0A3D27D55734}" type="presParOf" srcId="{5DB71496-D461-904B-9928-D30DC587ADB4}" destId="{C0617CD2-D738-5144-9A8A-48CE456BD09C}" srcOrd="9" destOrd="0" presId="urn:microsoft.com/office/officeart/2005/8/layout/default"/>
    <dgm:cxn modelId="{47A49DEC-5099-534C-B3D2-2600080A61CE}" type="presParOf" srcId="{5DB71496-D461-904B-9928-D30DC587ADB4}" destId="{5BF94866-48AA-1545-88AA-08E790617BF6}" srcOrd="10" destOrd="0" presId="urn:microsoft.com/office/officeart/2005/8/layout/default"/>
    <dgm:cxn modelId="{2B6734BF-F798-A94E-883D-8EBF3F99EB32}" type="presParOf" srcId="{5DB71496-D461-904B-9928-D30DC587ADB4}" destId="{83B1059B-F190-6B45-9211-CF4F18CA7E50}" srcOrd="11" destOrd="0" presId="urn:microsoft.com/office/officeart/2005/8/layout/default"/>
    <dgm:cxn modelId="{EC094C7B-38AB-7744-95C5-955A4BA02752}" type="presParOf" srcId="{5DB71496-D461-904B-9928-D30DC587ADB4}" destId="{33646CB6-AA28-204E-9D10-B091D290004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custScaleY="98061">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4B1BD5-8BD5-49DA-B973-B5DB572CBD5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FE22395-BB14-4C55-B5F2-91AC0E97F8F7}">
      <dgm:prSet/>
      <dgm:spPr/>
      <dgm:t>
        <a:bodyPr/>
        <a:lstStyle/>
        <a:p>
          <a:r>
            <a:rPr lang="en-US"/>
            <a:t>Federal Law</a:t>
          </a:r>
        </a:p>
      </dgm:t>
    </dgm:pt>
    <dgm:pt modelId="{881D1026-24A2-4603-80BA-4CAEFDA0F798}" type="parTrans" cxnId="{00952349-64E8-463A-AC10-C03643EB65DA}">
      <dgm:prSet/>
      <dgm:spPr/>
      <dgm:t>
        <a:bodyPr/>
        <a:lstStyle/>
        <a:p>
          <a:endParaRPr lang="en-US"/>
        </a:p>
      </dgm:t>
    </dgm:pt>
    <dgm:pt modelId="{620FED87-F18B-483E-9146-0FFCCD4B3C9E}" type="sibTrans" cxnId="{00952349-64E8-463A-AC10-C03643EB65DA}">
      <dgm:prSet/>
      <dgm:spPr/>
      <dgm:t>
        <a:bodyPr/>
        <a:lstStyle/>
        <a:p>
          <a:endParaRPr lang="en-US"/>
        </a:p>
      </dgm:t>
    </dgm:pt>
    <dgm:pt modelId="{BFA3030D-96F2-40F2-BFDA-CBFD48A3E14C}">
      <dgm:prSet/>
      <dgm:spPr/>
      <dgm:t>
        <a:bodyPr/>
        <a:lstStyle/>
        <a:p>
          <a:r>
            <a:rPr lang="en-US"/>
            <a:t>Part 8, </a:t>
          </a:r>
          <a:r>
            <a:rPr lang="en-US">
              <a:hlinkClick xmlns:r="http://schemas.openxmlformats.org/officeDocument/2006/relationships" r:id="rId1"/>
            </a:rPr>
            <a:t>Subtitle M—Coronavirus State and Local Fiscal Recovery Funds of H.R. 1319 American Rescue Plan Act of 2021</a:t>
          </a:r>
          <a:endParaRPr lang="en-US"/>
        </a:p>
      </dgm:t>
    </dgm:pt>
    <dgm:pt modelId="{11BF5E00-7150-4FD9-A27C-A396A96F3602}" type="parTrans" cxnId="{50FF78DA-4085-4332-9976-EEF5117E2323}">
      <dgm:prSet/>
      <dgm:spPr/>
      <dgm:t>
        <a:bodyPr/>
        <a:lstStyle/>
        <a:p>
          <a:endParaRPr lang="en-US"/>
        </a:p>
      </dgm:t>
    </dgm:pt>
    <dgm:pt modelId="{48A402CD-8779-49B1-B437-9697EAA17CC4}" type="sibTrans" cxnId="{50FF78DA-4085-4332-9976-EEF5117E2323}">
      <dgm:prSet/>
      <dgm:spPr/>
      <dgm:t>
        <a:bodyPr/>
        <a:lstStyle/>
        <a:p>
          <a:endParaRPr lang="en-US"/>
        </a:p>
      </dgm:t>
    </dgm:pt>
    <dgm:pt modelId="{F3FFC972-3CE2-4A89-84EB-76CE7FB937BB}">
      <dgm:prSet/>
      <dgm:spPr/>
      <dgm:t>
        <a:bodyPr/>
        <a:lstStyle/>
        <a:p>
          <a:r>
            <a:rPr lang="en-US"/>
            <a:t>US Treasury Regulations &amp; Guidance</a:t>
          </a:r>
        </a:p>
      </dgm:t>
    </dgm:pt>
    <dgm:pt modelId="{E2B9EAE0-92F0-4C50-921E-3354A20F22A8}" type="parTrans" cxnId="{FA2CCB5D-5C2D-4D52-9EE5-285ACA84B261}">
      <dgm:prSet/>
      <dgm:spPr/>
      <dgm:t>
        <a:bodyPr/>
        <a:lstStyle/>
        <a:p>
          <a:endParaRPr lang="en-US"/>
        </a:p>
      </dgm:t>
    </dgm:pt>
    <dgm:pt modelId="{EFA161C6-EE66-48BE-9970-734536708443}" type="sibTrans" cxnId="{FA2CCB5D-5C2D-4D52-9EE5-285ACA84B261}">
      <dgm:prSet/>
      <dgm:spPr/>
      <dgm:t>
        <a:bodyPr/>
        <a:lstStyle/>
        <a:p>
          <a:endParaRPr lang="en-US"/>
        </a:p>
      </dgm:t>
    </dgm:pt>
    <dgm:pt modelId="{A0CA171E-C262-4ECE-89BB-2C5166BAB86A}">
      <dgm:prSet/>
      <dgm:spPr/>
      <dgm:t>
        <a:bodyPr/>
        <a:lstStyle/>
        <a:p>
          <a:r>
            <a:rPr lang="en-US" dirty="0">
              <a:hlinkClick xmlns:r="http://schemas.openxmlformats.org/officeDocument/2006/relationships" r:id="rId2"/>
            </a:rPr>
            <a:t>31 CFR Part 35</a:t>
          </a:r>
          <a:r>
            <a:rPr lang="en-US" dirty="0"/>
            <a:t> (Interim Final Rule; Will be Final Soon)</a:t>
          </a:r>
        </a:p>
      </dgm:t>
    </dgm:pt>
    <dgm:pt modelId="{E2C5B82C-6B7F-4978-B170-F3D5D132565E}" type="parTrans" cxnId="{8D960362-CDFC-4F49-B9B2-78C9D982EA43}">
      <dgm:prSet/>
      <dgm:spPr/>
      <dgm:t>
        <a:bodyPr/>
        <a:lstStyle/>
        <a:p>
          <a:endParaRPr lang="en-US"/>
        </a:p>
      </dgm:t>
    </dgm:pt>
    <dgm:pt modelId="{8F3B2F78-54EA-4212-A589-DE12C1A85F24}" type="sibTrans" cxnId="{8D960362-CDFC-4F49-B9B2-78C9D982EA43}">
      <dgm:prSet/>
      <dgm:spPr/>
      <dgm:t>
        <a:bodyPr/>
        <a:lstStyle/>
        <a:p>
          <a:endParaRPr lang="en-US"/>
        </a:p>
      </dgm:t>
    </dgm:pt>
    <dgm:pt modelId="{6D103AB8-251D-486D-A04B-628DA3036205}">
      <dgm:prSet/>
      <dgm:spPr/>
      <dgm:t>
        <a:bodyPr/>
        <a:lstStyle/>
        <a:p>
          <a:r>
            <a:rPr lang="en-US" dirty="0">
              <a:hlinkClick xmlns:r="http://schemas.openxmlformats.org/officeDocument/2006/relationships" r:id="rId3"/>
            </a:rPr>
            <a:t>US Treasury FAQs </a:t>
          </a:r>
          <a:r>
            <a:rPr lang="en-US" dirty="0"/>
            <a:t>(updated periodically)</a:t>
          </a:r>
        </a:p>
      </dgm:t>
    </dgm:pt>
    <dgm:pt modelId="{C69DF826-A7D4-4B77-83FE-10A779CC6694}" type="parTrans" cxnId="{DD8C03EC-D3C4-48F0-8D90-BD48538F4C21}">
      <dgm:prSet/>
      <dgm:spPr/>
      <dgm:t>
        <a:bodyPr/>
        <a:lstStyle/>
        <a:p>
          <a:endParaRPr lang="en-US"/>
        </a:p>
      </dgm:t>
    </dgm:pt>
    <dgm:pt modelId="{297F7FE3-7850-4F51-951E-6AF46DF1C47F}" type="sibTrans" cxnId="{DD8C03EC-D3C4-48F0-8D90-BD48538F4C21}">
      <dgm:prSet/>
      <dgm:spPr/>
      <dgm:t>
        <a:bodyPr/>
        <a:lstStyle/>
        <a:p>
          <a:endParaRPr lang="en-US"/>
        </a:p>
      </dgm:t>
    </dgm:pt>
    <dgm:pt modelId="{3F8986D1-5706-4774-ABBB-42772133CC65}">
      <dgm:prSet/>
      <dgm:spPr/>
      <dgm:t>
        <a:bodyPr/>
        <a:lstStyle/>
        <a:p>
          <a:r>
            <a:rPr lang="en-US" dirty="0">
              <a:hlinkClick xmlns:r="http://schemas.openxmlformats.org/officeDocument/2006/relationships" r:id="rId4"/>
            </a:rPr>
            <a:t>Compliance and Reporting Guidance: State and Local Fiscal Recovery Funds</a:t>
          </a:r>
          <a:endParaRPr lang="en-US" dirty="0"/>
        </a:p>
      </dgm:t>
    </dgm:pt>
    <dgm:pt modelId="{F36BFE3F-3424-4DD2-BE88-2C2900C0851A}" type="parTrans" cxnId="{B51076A4-8DB0-41D4-AEF4-363B4AFE9D81}">
      <dgm:prSet/>
      <dgm:spPr/>
      <dgm:t>
        <a:bodyPr/>
        <a:lstStyle/>
        <a:p>
          <a:endParaRPr lang="en-US"/>
        </a:p>
      </dgm:t>
    </dgm:pt>
    <dgm:pt modelId="{31B6AD94-EAE5-4CA6-83B5-C145CE7E870F}" type="sibTrans" cxnId="{B51076A4-8DB0-41D4-AEF4-363B4AFE9D81}">
      <dgm:prSet/>
      <dgm:spPr/>
      <dgm:t>
        <a:bodyPr/>
        <a:lstStyle/>
        <a:p>
          <a:endParaRPr lang="en-US"/>
        </a:p>
      </dgm:t>
    </dgm:pt>
    <dgm:pt modelId="{2C04C632-7DBC-884A-8A45-2D2B8F836CEC}">
      <dgm:prSet/>
      <dgm:spPr/>
      <dgm:t>
        <a:bodyPr/>
        <a:lstStyle/>
        <a:p>
          <a:r>
            <a:rPr lang="en-US" dirty="0">
              <a:hlinkClick xmlns:r="http://schemas.openxmlformats.org/officeDocument/2006/relationships" r:id="rId5"/>
            </a:rPr>
            <a:t>US Treasury Compliance Webpage</a:t>
          </a:r>
          <a:endParaRPr lang="en-US" dirty="0"/>
        </a:p>
      </dgm:t>
    </dgm:pt>
    <dgm:pt modelId="{1F6FA718-7BD4-0848-80D8-0B1817126AE5}" type="parTrans" cxnId="{BF44C476-14C1-BD47-8183-2894A02462E7}">
      <dgm:prSet/>
      <dgm:spPr/>
      <dgm:t>
        <a:bodyPr/>
        <a:lstStyle/>
        <a:p>
          <a:endParaRPr lang="en-US"/>
        </a:p>
      </dgm:t>
    </dgm:pt>
    <dgm:pt modelId="{BDF5F2FF-B7D1-474D-A9E6-3819CC00A768}" type="sibTrans" cxnId="{BF44C476-14C1-BD47-8183-2894A02462E7}">
      <dgm:prSet/>
      <dgm:spPr/>
    </dgm:pt>
    <dgm:pt modelId="{2FC05015-4233-234D-980B-73A2F5C1D3FC}">
      <dgm:prSet/>
      <dgm:spPr/>
      <dgm:t>
        <a:bodyPr/>
        <a:lstStyle/>
        <a:p>
          <a:r>
            <a:rPr lang="en-US" dirty="0">
              <a:hlinkClick xmlns:r="http://schemas.openxmlformats.org/officeDocument/2006/relationships" r:id="rId6"/>
            </a:rPr>
            <a:t>Treasury User Guide for Reporting</a:t>
          </a:r>
          <a:endParaRPr lang="en-US" dirty="0"/>
        </a:p>
      </dgm:t>
    </dgm:pt>
    <dgm:pt modelId="{24DFF62C-AF24-AD43-86E7-44C2F3B496BF}" type="parTrans" cxnId="{8D35C027-258B-DD45-B025-5110A5E45519}">
      <dgm:prSet/>
      <dgm:spPr/>
    </dgm:pt>
    <dgm:pt modelId="{E8761A45-FF06-734A-AE41-317E969E74F5}" type="sibTrans" cxnId="{8D35C027-258B-DD45-B025-5110A5E45519}">
      <dgm:prSet/>
      <dgm:spPr/>
    </dgm:pt>
    <dgm:pt modelId="{255F9605-A534-294B-B56A-D61A7ECA5360}" type="pres">
      <dgm:prSet presAssocID="{DD4B1BD5-8BD5-49DA-B973-B5DB572CBD51}" presName="linear" presStyleCnt="0">
        <dgm:presLayoutVars>
          <dgm:dir/>
          <dgm:animLvl val="lvl"/>
          <dgm:resizeHandles val="exact"/>
        </dgm:presLayoutVars>
      </dgm:prSet>
      <dgm:spPr/>
    </dgm:pt>
    <dgm:pt modelId="{B3CFA3BE-F38B-BD4F-891B-C8829677979A}" type="pres">
      <dgm:prSet presAssocID="{4FE22395-BB14-4C55-B5F2-91AC0E97F8F7}" presName="parentLin" presStyleCnt="0"/>
      <dgm:spPr/>
    </dgm:pt>
    <dgm:pt modelId="{9A77A6C0-1BD2-7E49-B4E9-001B59154812}" type="pres">
      <dgm:prSet presAssocID="{4FE22395-BB14-4C55-B5F2-91AC0E97F8F7}" presName="parentLeftMargin" presStyleLbl="node1" presStyleIdx="0" presStyleCnt="2"/>
      <dgm:spPr/>
    </dgm:pt>
    <dgm:pt modelId="{A7622D02-66D5-B24B-BBAB-9CAE40C4CDD0}" type="pres">
      <dgm:prSet presAssocID="{4FE22395-BB14-4C55-B5F2-91AC0E97F8F7}" presName="parentText" presStyleLbl="node1" presStyleIdx="0" presStyleCnt="2">
        <dgm:presLayoutVars>
          <dgm:chMax val="0"/>
          <dgm:bulletEnabled val="1"/>
        </dgm:presLayoutVars>
      </dgm:prSet>
      <dgm:spPr/>
    </dgm:pt>
    <dgm:pt modelId="{26126347-FCCD-DC4E-AE40-C2FC09CE5C22}" type="pres">
      <dgm:prSet presAssocID="{4FE22395-BB14-4C55-B5F2-91AC0E97F8F7}" presName="negativeSpace" presStyleCnt="0"/>
      <dgm:spPr/>
    </dgm:pt>
    <dgm:pt modelId="{BD4E3491-678E-CA45-9DB9-2DF2F7FE6558}" type="pres">
      <dgm:prSet presAssocID="{4FE22395-BB14-4C55-B5F2-91AC0E97F8F7}" presName="childText" presStyleLbl="conFgAcc1" presStyleIdx="0" presStyleCnt="2">
        <dgm:presLayoutVars>
          <dgm:bulletEnabled val="1"/>
        </dgm:presLayoutVars>
      </dgm:prSet>
      <dgm:spPr/>
    </dgm:pt>
    <dgm:pt modelId="{B3604EEB-F6EB-CE49-BFD8-7247CFB7F69D}" type="pres">
      <dgm:prSet presAssocID="{620FED87-F18B-483E-9146-0FFCCD4B3C9E}" presName="spaceBetweenRectangles" presStyleCnt="0"/>
      <dgm:spPr/>
    </dgm:pt>
    <dgm:pt modelId="{C9B07202-3273-5143-8335-1BE91FF73D3A}" type="pres">
      <dgm:prSet presAssocID="{F3FFC972-3CE2-4A89-84EB-76CE7FB937BB}" presName="parentLin" presStyleCnt="0"/>
      <dgm:spPr/>
    </dgm:pt>
    <dgm:pt modelId="{DFFB0AF4-5448-3844-B20B-C3DF1F41F4CA}" type="pres">
      <dgm:prSet presAssocID="{F3FFC972-3CE2-4A89-84EB-76CE7FB937BB}" presName="parentLeftMargin" presStyleLbl="node1" presStyleIdx="0" presStyleCnt="2"/>
      <dgm:spPr/>
    </dgm:pt>
    <dgm:pt modelId="{5E606EA4-72B7-6E40-B7D3-E9D6109F2E0D}" type="pres">
      <dgm:prSet presAssocID="{F3FFC972-3CE2-4A89-84EB-76CE7FB937BB}" presName="parentText" presStyleLbl="node1" presStyleIdx="1" presStyleCnt="2">
        <dgm:presLayoutVars>
          <dgm:chMax val="0"/>
          <dgm:bulletEnabled val="1"/>
        </dgm:presLayoutVars>
      </dgm:prSet>
      <dgm:spPr/>
    </dgm:pt>
    <dgm:pt modelId="{10C5F4DF-5F9A-524B-98A4-285C9564A066}" type="pres">
      <dgm:prSet presAssocID="{F3FFC972-3CE2-4A89-84EB-76CE7FB937BB}" presName="negativeSpace" presStyleCnt="0"/>
      <dgm:spPr/>
    </dgm:pt>
    <dgm:pt modelId="{06F54DE8-8F72-E341-92E6-3BB7F8B45F0D}" type="pres">
      <dgm:prSet presAssocID="{F3FFC972-3CE2-4A89-84EB-76CE7FB937BB}" presName="childText" presStyleLbl="conFgAcc1" presStyleIdx="1" presStyleCnt="2" custScaleY="137600">
        <dgm:presLayoutVars>
          <dgm:bulletEnabled val="1"/>
        </dgm:presLayoutVars>
      </dgm:prSet>
      <dgm:spPr/>
    </dgm:pt>
  </dgm:ptLst>
  <dgm:cxnLst>
    <dgm:cxn modelId="{A1132403-E20F-B94A-845B-4CAE6057E8DB}" type="presOf" srcId="{4FE22395-BB14-4C55-B5F2-91AC0E97F8F7}" destId="{A7622D02-66D5-B24B-BBAB-9CAE40C4CDD0}" srcOrd="1" destOrd="0" presId="urn:microsoft.com/office/officeart/2005/8/layout/list1"/>
    <dgm:cxn modelId="{C8CB8C03-905B-B343-A521-232661480A6C}" type="presOf" srcId="{BFA3030D-96F2-40F2-BFDA-CBFD48A3E14C}" destId="{BD4E3491-678E-CA45-9DB9-2DF2F7FE6558}" srcOrd="0" destOrd="0" presId="urn:microsoft.com/office/officeart/2005/8/layout/list1"/>
    <dgm:cxn modelId="{1155A803-46F2-6144-8F31-97597ADEED55}" type="presOf" srcId="{4FE22395-BB14-4C55-B5F2-91AC0E97F8F7}" destId="{9A77A6C0-1BD2-7E49-B4E9-001B59154812}" srcOrd="0" destOrd="0" presId="urn:microsoft.com/office/officeart/2005/8/layout/list1"/>
    <dgm:cxn modelId="{C54E3607-1E1E-2843-A2C7-02170C8CB663}" type="presOf" srcId="{DD4B1BD5-8BD5-49DA-B973-B5DB572CBD51}" destId="{255F9605-A534-294B-B56A-D61A7ECA5360}" srcOrd="0" destOrd="0" presId="urn:microsoft.com/office/officeart/2005/8/layout/list1"/>
    <dgm:cxn modelId="{A24B2B0E-B1BC-B94C-BD78-BF77988D16D1}" type="presOf" srcId="{2C04C632-7DBC-884A-8A45-2D2B8F836CEC}" destId="{06F54DE8-8F72-E341-92E6-3BB7F8B45F0D}" srcOrd="0" destOrd="4" presId="urn:microsoft.com/office/officeart/2005/8/layout/list1"/>
    <dgm:cxn modelId="{8D35C027-258B-DD45-B025-5110A5E45519}" srcId="{F3FFC972-3CE2-4A89-84EB-76CE7FB937BB}" destId="{2FC05015-4233-234D-980B-73A2F5C1D3FC}" srcOrd="3" destOrd="0" parTransId="{24DFF62C-AF24-AD43-86E7-44C2F3B496BF}" sibTransId="{E8761A45-FF06-734A-AE41-317E969E74F5}"/>
    <dgm:cxn modelId="{00952349-64E8-463A-AC10-C03643EB65DA}" srcId="{DD4B1BD5-8BD5-49DA-B973-B5DB572CBD51}" destId="{4FE22395-BB14-4C55-B5F2-91AC0E97F8F7}" srcOrd="0" destOrd="0" parTransId="{881D1026-24A2-4603-80BA-4CAEFDA0F798}" sibTransId="{620FED87-F18B-483E-9146-0FFCCD4B3C9E}"/>
    <dgm:cxn modelId="{FA2CCB5D-5C2D-4D52-9EE5-285ACA84B261}" srcId="{DD4B1BD5-8BD5-49DA-B973-B5DB572CBD51}" destId="{F3FFC972-3CE2-4A89-84EB-76CE7FB937BB}" srcOrd="1" destOrd="0" parTransId="{E2B9EAE0-92F0-4C50-921E-3354A20F22A8}" sibTransId="{EFA161C6-EE66-48BE-9970-734536708443}"/>
    <dgm:cxn modelId="{8D960362-CDFC-4F49-B9B2-78C9D982EA43}" srcId="{F3FFC972-3CE2-4A89-84EB-76CE7FB937BB}" destId="{A0CA171E-C262-4ECE-89BB-2C5166BAB86A}" srcOrd="0" destOrd="0" parTransId="{E2C5B82C-6B7F-4978-B170-F3D5D132565E}" sibTransId="{8F3B2F78-54EA-4212-A589-DE12C1A85F24}"/>
    <dgm:cxn modelId="{768D3968-BFBB-BA44-8A9B-8A3F9F014900}" type="presOf" srcId="{3F8986D1-5706-4774-ABBB-42772133CC65}" destId="{06F54DE8-8F72-E341-92E6-3BB7F8B45F0D}" srcOrd="0" destOrd="2" presId="urn:microsoft.com/office/officeart/2005/8/layout/list1"/>
    <dgm:cxn modelId="{BF44C476-14C1-BD47-8183-2894A02462E7}" srcId="{F3FFC972-3CE2-4A89-84EB-76CE7FB937BB}" destId="{2C04C632-7DBC-884A-8A45-2D2B8F836CEC}" srcOrd="4" destOrd="0" parTransId="{1F6FA718-7BD4-0848-80D8-0B1817126AE5}" sibTransId="{BDF5F2FF-B7D1-474D-A9E6-3819CC00A768}"/>
    <dgm:cxn modelId="{B51076A4-8DB0-41D4-AEF4-363B4AFE9D81}" srcId="{F3FFC972-3CE2-4A89-84EB-76CE7FB937BB}" destId="{3F8986D1-5706-4774-ABBB-42772133CC65}" srcOrd="2" destOrd="0" parTransId="{F36BFE3F-3424-4DD2-BE88-2C2900C0851A}" sibTransId="{31B6AD94-EAE5-4CA6-83B5-C145CE7E870F}"/>
    <dgm:cxn modelId="{10DD0CC7-1679-BF4A-A79E-3A1DE7DF6065}" type="presOf" srcId="{F3FFC972-3CE2-4A89-84EB-76CE7FB937BB}" destId="{DFFB0AF4-5448-3844-B20B-C3DF1F41F4CA}" srcOrd="0" destOrd="0" presId="urn:microsoft.com/office/officeart/2005/8/layout/list1"/>
    <dgm:cxn modelId="{D1AD6CCC-9A3B-BB41-9F6D-FE5337AC96E0}" type="presOf" srcId="{2FC05015-4233-234D-980B-73A2F5C1D3FC}" destId="{06F54DE8-8F72-E341-92E6-3BB7F8B45F0D}" srcOrd="0" destOrd="3" presId="urn:microsoft.com/office/officeart/2005/8/layout/list1"/>
    <dgm:cxn modelId="{06AA9CCC-D6F9-A344-A742-D732CF17C39A}" type="presOf" srcId="{A0CA171E-C262-4ECE-89BB-2C5166BAB86A}" destId="{06F54DE8-8F72-E341-92E6-3BB7F8B45F0D}" srcOrd="0" destOrd="0" presId="urn:microsoft.com/office/officeart/2005/8/layout/list1"/>
    <dgm:cxn modelId="{50FF78DA-4085-4332-9976-EEF5117E2323}" srcId="{4FE22395-BB14-4C55-B5F2-91AC0E97F8F7}" destId="{BFA3030D-96F2-40F2-BFDA-CBFD48A3E14C}" srcOrd="0" destOrd="0" parTransId="{11BF5E00-7150-4FD9-A27C-A396A96F3602}" sibTransId="{48A402CD-8779-49B1-B437-9697EAA17CC4}"/>
    <dgm:cxn modelId="{A49574E4-2B63-C143-BA13-E66096BA775F}" type="presOf" srcId="{6D103AB8-251D-486D-A04B-628DA3036205}" destId="{06F54DE8-8F72-E341-92E6-3BB7F8B45F0D}" srcOrd="0" destOrd="1" presId="urn:microsoft.com/office/officeart/2005/8/layout/list1"/>
    <dgm:cxn modelId="{DD8C03EC-D3C4-48F0-8D90-BD48538F4C21}" srcId="{F3FFC972-3CE2-4A89-84EB-76CE7FB937BB}" destId="{6D103AB8-251D-486D-A04B-628DA3036205}" srcOrd="1" destOrd="0" parTransId="{C69DF826-A7D4-4B77-83FE-10A779CC6694}" sibTransId="{297F7FE3-7850-4F51-951E-6AF46DF1C47F}"/>
    <dgm:cxn modelId="{EF6A59F9-6634-834C-8736-FDDDBB9FB473}" type="presOf" srcId="{F3FFC972-3CE2-4A89-84EB-76CE7FB937BB}" destId="{5E606EA4-72B7-6E40-B7D3-E9D6109F2E0D}" srcOrd="1" destOrd="0" presId="urn:microsoft.com/office/officeart/2005/8/layout/list1"/>
    <dgm:cxn modelId="{9662D415-265E-3C4D-A031-3ADD462DBE80}" type="presParOf" srcId="{255F9605-A534-294B-B56A-D61A7ECA5360}" destId="{B3CFA3BE-F38B-BD4F-891B-C8829677979A}" srcOrd="0" destOrd="0" presId="urn:microsoft.com/office/officeart/2005/8/layout/list1"/>
    <dgm:cxn modelId="{0184B780-BD7B-6545-9B9A-D7B0144F43B8}" type="presParOf" srcId="{B3CFA3BE-F38B-BD4F-891B-C8829677979A}" destId="{9A77A6C0-1BD2-7E49-B4E9-001B59154812}" srcOrd="0" destOrd="0" presId="urn:microsoft.com/office/officeart/2005/8/layout/list1"/>
    <dgm:cxn modelId="{C785E7E8-A128-3448-9141-C4B7244C0002}" type="presParOf" srcId="{B3CFA3BE-F38B-BD4F-891B-C8829677979A}" destId="{A7622D02-66D5-B24B-BBAB-9CAE40C4CDD0}" srcOrd="1" destOrd="0" presId="urn:microsoft.com/office/officeart/2005/8/layout/list1"/>
    <dgm:cxn modelId="{8F72A854-E82A-4E47-ADA3-B38BB46E2B89}" type="presParOf" srcId="{255F9605-A534-294B-B56A-D61A7ECA5360}" destId="{26126347-FCCD-DC4E-AE40-C2FC09CE5C22}" srcOrd="1" destOrd="0" presId="urn:microsoft.com/office/officeart/2005/8/layout/list1"/>
    <dgm:cxn modelId="{4B339CD5-E0D4-C74C-BA04-198B076F7D1D}" type="presParOf" srcId="{255F9605-A534-294B-B56A-D61A7ECA5360}" destId="{BD4E3491-678E-CA45-9DB9-2DF2F7FE6558}" srcOrd="2" destOrd="0" presId="urn:microsoft.com/office/officeart/2005/8/layout/list1"/>
    <dgm:cxn modelId="{BD448871-6AEF-3D45-8036-EE4ADC5FB39F}" type="presParOf" srcId="{255F9605-A534-294B-B56A-D61A7ECA5360}" destId="{B3604EEB-F6EB-CE49-BFD8-7247CFB7F69D}" srcOrd="3" destOrd="0" presId="urn:microsoft.com/office/officeart/2005/8/layout/list1"/>
    <dgm:cxn modelId="{B1085920-D29C-7F4C-AFF6-479210C0AD53}" type="presParOf" srcId="{255F9605-A534-294B-B56A-D61A7ECA5360}" destId="{C9B07202-3273-5143-8335-1BE91FF73D3A}" srcOrd="4" destOrd="0" presId="urn:microsoft.com/office/officeart/2005/8/layout/list1"/>
    <dgm:cxn modelId="{7C2C6662-2F32-F54F-BC8F-1F15CD6DB24D}" type="presParOf" srcId="{C9B07202-3273-5143-8335-1BE91FF73D3A}" destId="{DFFB0AF4-5448-3844-B20B-C3DF1F41F4CA}" srcOrd="0" destOrd="0" presId="urn:microsoft.com/office/officeart/2005/8/layout/list1"/>
    <dgm:cxn modelId="{149459C6-A448-6948-9520-135555658C68}" type="presParOf" srcId="{C9B07202-3273-5143-8335-1BE91FF73D3A}" destId="{5E606EA4-72B7-6E40-B7D3-E9D6109F2E0D}" srcOrd="1" destOrd="0" presId="urn:microsoft.com/office/officeart/2005/8/layout/list1"/>
    <dgm:cxn modelId="{4BD8AF7D-02F6-2B43-9117-128A4DBE0DD3}" type="presParOf" srcId="{255F9605-A534-294B-B56A-D61A7ECA5360}" destId="{10C5F4DF-5F9A-524B-98A4-285C9564A066}" srcOrd="5" destOrd="0" presId="urn:microsoft.com/office/officeart/2005/8/layout/list1"/>
    <dgm:cxn modelId="{14A03CF8-604F-5041-8670-E6B192FCD55B}" type="presParOf" srcId="{255F9605-A534-294B-B56A-D61A7ECA5360}" destId="{06F54DE8-8F72-E341-92E6-3BB7F8B45F0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09D1E4-39EF-8943-BB4E-7BF6712DCA7F}" type="doc">
      <dgm:prSet loTypeId="urn:microsoft.com/office/officeart/2005/8/layout/venn1" loCatId="" qsTypeId="urn:microsoft.com/office/officeart/2005/8/quickstyle/simple1" qsCatId="simple" csTypeId="urn:microsoft.com/office/officeart/2005/8/colors/colorful4" csCatId="colorful" phldr="1"/>
      <dgm:spPr/>
    </dgm:pt>
    <dgm:pt modelId="{B1E63B88-0CA4-5C44-BF5B-CC7213847B4D}">
      <dgm:prSet phldrT="[Text]"/>
      <dgm:spPr/>
      <dgm:t>
        <a:bodyPr/>
        <a:lstStyle/>
        <a:p>
          <a:r>
            <a:rPr lang="en-US" dirty="0"/>
            <a:t>ARP Allowable Expenditures</a:t>
          </a:r>
        </a:p>
      </dgm:t>
    </dgm:pt>
    <dgm:pt modelId="{9CFEBC24-AB1F-504D-BA2F-8B0F40310E07}" type="parTrans" cxnId="{E09E8457-E38C-FA4F-AB1B-5292B60DF4C4}">
      <dgm:prSet/>
      <dgm:spPr/>
      <dgm:t>
        <a:bodyPr/>
        <a:lstStyle/>
        <a:p>
          <a:endParaRPr lang="en-US"/>
        </a:p>
      </dgm:t>
    </dgm:pt>
    <dgm:pt modelId="{F69BE9D5-8589-2E4E-9015-E4ED26DEBE01}" type="sibTrans" cxnId="{E09E8457-E38C-FA4F-AB1B-5292B60DF4C4}">
      <dgm:prSet/>
      <dgm:spPr/>
      <dgm:t>
        <a:bodyPr/>
        <a:lstStyle/>
        <a:p>
          <a:endParaRPr lang="en-US"/>
        </a:p>
      </dgm:t>
    </dgm:pt>
    <dgm:pt modelId="{DE0874FB-ACC3-7B4F-A519-CB949AD01B12}">
      <dgm:prSet phldrT="[Text]"/>
      <dgm:spPr/>
      <dgm:t>
        <a:bodyPr/>
        <a:lstStyle/>
        <a:p>
          <a:r>
            <a:rPr lang="en-US" dirty="0"/>
            <a:t>	State Law 	Expenditure 	Authority</a:t>
          </a:r>
        </a:p>
      </dgm:t>
    </dgm:pt>
    <dgm:pt modelId="{79CE2CAD-7738-F14E-B2B9-72B48A01A492}" type="parTrans" cxnId="{A8326DCF-5912-314B-82ED-5A91749280E0}">
      <dgm:prSet/>
      <dgm:spPr/>
      <dgm:t>
        <a:bodyPr/>
        <a:lstStyle/>
        <a:p>
          <a:endParaRPr lang="en-US"/>
        </a:p>
      </dgm:t>
    </dgm:pt>
    <dgm:pt modelId="{050465F9-4313-4842-BD72-49E5CE921A81}" type="sibTrans" cxnId="{A8326DCF-5912-314B-82ED-5A91749280E0}">
      <dgm:prSet/>
      <dgm:spPr/>
      <dgm:t>
        <a:bodyPr/>
        <a:lstStyle/>
        <a:p>
          <a:endParaRPr lang="en-US"/>
        </a:p>
      </dgm:t>
    </dgm:pt>
    <dgm:pt modelId="{518215BB-4E71-F448-BD08-98C282FEC9B1}" type="pres">
      <dgm:prSet presAssocID="{4809D1E4-39EF-8943-BB4E-7BF6712DCA7F}" presName="compositeShape" presStyleCnt="0">
        <dgm:presLayoutVars>
          <dgm:chMax val="7"/>
          <dgm:dir/>
          <dgm:resizeHandles val="exact"/>
        </dgm:presLayoutVars>
      </dgm:prSet>
      <dgm:spPr/>
    </dgm:pt>
    <dgm:pt modelId="{51A44770-30B3-7A4F-B89C-385729890080}" type="pres">
      <dgm:prSet presAssocID="{B1E63B88-0CA4-5C44-BF5B-CC7213847B4D}" presName="circ1" presStyleLbl="vennNode1" presStyleIdx="0" presStyleCnt="2"/>
      <dgm:spPr/>
    </dgm:pt>
    <dgm:pt modelId="{A0D46EEA-FD42-454E-A4BC-28B419289BE4}" type="pres">
      <dgm:prSet presAssocID="{B1E63B88-0CA4-5C44-BF5B-CC7213847B4D}" presName="circ1Tx" presStyleLbl="revTx" presStyleIdx="0" presStyleCnt="0">
        <dgm:presLayoutVars>
          <dgm:chMax val="0"/>
          <dgm:chPref val="0"/>
          <dgm:bulletEnabled val="1"/>
        </dgm:presLayoutVars>
      </dgm:prSet>
      <dgm:spPr/>
    </dgm:pt>
    <dgm:pt modelId="{9D998586-F7DA-1F47-97FE-5AF9CC2055FA}" type="pres">
      <dgm:prSet presAssocID="{DE0874FB-ACC3-7B4F-A519-CB949AD01B12}" presName="circ2" presStyleLbl="vennNode1" presStyleIdx="1" presStyleCnt="2" custScaleX="145826" custScaleY="100547" custLinFactNeighborX="-33339" custLinFactNeighborY="1837"/>
      <dgm:spPr/>
    </dgm:pt>
    <dgm:pt modelId="{47E77959-9070-064B-866F-2D1DD90326F0}" type="pres">
      <dgm:prSet presAssocID="{DE0874FB-ACC3-7B4F-A519-CB949AD01B12}" presName="circ2Tx" presStyleLbl="revTx" presStyleIdx="0" presStyleCnt="0">
        <dgm:presLayoutVars>
          <dgm:chMax val="0"/>
          <dgm:chPref val="0"/>
          <dgm:bulletEnabled val="1"/>
        </dgm:presLayoutVars>
      </dgm:prSet>
      <dgm:spPr/>
    </dgm:pt>
  </dgm:ptLst>
  <dgm:cxnLst>
    <dgm:cxn modelId="{E09E8457-E38C-FA4F-AB1B-5292B60DF4C4}" srcId="{4809D1E4-39EF-8943-BB4E-7BF6712DCA7F}" destId="{B1E63B88-0CA4-5C44-BF5B-CC7213847B4D}" srcOrd="0" destOrd="0" parTransId="{9CFEBC24-AB1F-504D-BA2F-8B0F40310E07}" sibTransId="{F69BE9D5-8589-2E4E-9015-E4ED26DEBE01}"/>
    <dgm:cxn modelId="{D833D0A0-71BA-3743-A674-7CFD0D142495}" type="presOf" srcId="{DE0874FB-ACC3-7B4F-A519-CB949AD01B12}" destId="{47E77959-9070-064B-866F-2D1DD90326F0}" srcOrd="1" destOrd="0" presId="urn:microsoft.com/office/officeart/2005/8/layout/venn1"/>
    <dgm:cxn modelId="{1AE1D6CA-84EA-8949-8AB8-36CD16DFBB9A}" type="presOf" srcId="{4809D1E4-39EF-8943-BB4E-7BF6712DCA7F}" destId="{518215BB-4E71-F448-BD08-98C282FEC9B1}" srcOrd="0" destOrd="0" presId="urn:microsoft.com/office/officeart/2005/8/layout/venn1"/>
    <dgm:cxn modelId="{A8326DCF-5912-314B-82ED-5A91749280E0}" srcId="{4809D1E4-39EF-8943-BB4E-7BF6712DCA7F}" destId="{DE0874FB-ACC3-7B4F-A519-CB949AD01B12}" srcOrd="1" destOrd="0" parTransId="{79CE2CAD-7738-F14E-B2B9-72B48A01A492}" sibTransId="{050465F9-4313-4842-BD72-49E5CE921A81}"/>
    <dgm:cxn modelId="{D42E16D8-E70F-FE41-A858-0D1BA3324FFF}" type="presOf" srcId="{B1E63B88-0CA4-5C44-BF5B-CC7213847B4D}" destId="{A0D46EEA-FD42-454E-A4BC-28B419289BE4}" srcOrd="1" destOrd="0" presId="urn:microsoft.com/office/officeart/2005/8/layout/venn1"/>
    <dgm:cxn modelId="{2084E3E7-90FF-AB4B-A97A-CABA5AB0C6B9}" type="presOf" srcId="{DE0874FB-ACC3-7B4F-A519-CB949AD01B12}" destId="{9D998586-F7DA-1F47-97FE-5AF9CC2055FA}" srcOrd="0" destOrd="0" presId="urn:microsoft.com/office/officeart/2005/8/layout/venn1"/>
    <dgm:cxn modelId="{40461BE8-DFC0-5643-B59C-86E0FBBBB7EB}" type="presOf" srcId="{B1E63B88-0CA4-5C44-BF5B-CC7213847B4D}" destId="{51A44770-30B3-7A4F-B89C-385729890080}" srcOrd="0" destOrd="0" presId="urn:microsoft.com/office/officeart/2005/8/layout/venn1"/>
    <dgm:cxn modelId="{33DA5B93-6730-7E48-A966-FF991C9B3FF5}" type="presParOf" srcId="{518215BB-4E71-F448-BD08-98C282FEC9B1}" destId="{51A44770-30B3-7A4F-B89C-385729890080}" srcOrd="0" destOrd="0" presId="urn:microsoft.com/office/officeart/2005/8/layout/venn1"/>
    <dgm:cxn modelId="{DFEC7BB4-CDB1-1242-8CCA-D04C9DC29163}" type="presParOf" srcId="{518215BB-4E71-F448-BD08-98C282FEC9B1}" destId="{A0D46EEA-FD42-454E-A4BC-28B419289BE4}" srcOrd="1" destOrd="0" presId="urn:microsoft.com/office/officeart/2005/8/layout/venn1"/>
    <dgm:cxn modelId="{D88DC218-CD31-0D4D-B358-1CF73E778F3B}" type="presParOf" srcId="{518215BB-4E71-F448-BD08-98C282FEC9B1}" destId="{9D998586-F7DA-1F47-97FE-5AF9CC2055FA}" srcOrd="2" destOrd="0" presId="urn:microsoft.com/office/officeart/2005/8/layout/venn1"/>
    <dgm:cxn modelId="{E88F6591-5ECD-3E42-B601-7828530217CB}" type="presParOf" srcId="{518215BB-4E71-F448-BD08-98C282FEC9B1}" destId="{47E77959-9070-064B-866F-2D1DD90326F0}"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AD4DF7-0033-435B-9243-3D2967935C08}" type="doc">
      <dgm:prSet loTypeId="urn:microsoft.com/office/officeart/2016/7/layout/LinearArrowProcessNumbered" loCatId="process" qsTypeId="urn:microsoft.com/office/officeart/2005/8/quickstyle/simple1" qsCatId="simple" csTypeId="urn:microsoft.com/office/officeart/2005/8/colors/colorful1" csCatId="colorful" phldr="1"/>
      <dgm:spPr/>
      <dgm:t>
        <a:bodyPr/>
        <a:lstStyle/>
        <a:p>
          <a:endParaRPr lang="en-US"/>
        </a:p>
      </dgm:t>
    </dgm:pt>
    <dgm:pt modelId="{7625FA34-DF0C-45E9-92B3-D8EDB7D2F925}">
      <dgm:prSet custT="1"/>
      <dgm:spPr/>
      <dgm:t>
        <a:bodyPr/>
        <a:lstStyle/>
        <a:p>
          <a:pPr algn="ctr"/>
          <a:r>
            <a:rPr lang="en-US" sz="1600" dirty="0"/>
            <a:t>Identify potential program or project</a:t>
          </a:r>
        </a:p>
      </dgm:t>
    </dgm:pt>
    <dgm:pt modelId="{BB0ED2EB-A7C1-4FCF-BB75-5F4D52592324}" type="parTrans" cxnId="{90C466CA-28F6-4DF9-A5F1-088CBD036AD9}">
      <dgm:prSet/>
      <dgm:spPr/>
      <dgm:t>
        <a:bodyPr/>
        <a:lstStyle/>
        <a:p>
          <a:endParaRPr lang="en-US"/>
        </a:p>
      </dgm:t>
    </dgm:pt>
    <dgm:pt modelId="{A14D0896-F9EF-408D-B45A-0F7174BF467F}" type="sibTrans" cxnId="{90C466CA-28F6-4DF9-A5F1-088CBD036AD9}">
      <dgm:prSet phldrT="1" phldr="0"/>
      <dgm:spPr/>
      <dgm:t>
        <a:bodyPr/>
        <a:lstStyle/>
        <a:p>
          <a:r>
            <a:rPr lang="en-US"/>
            <a:t>1</a:t>
          </a:r>
        </a:p>
      </dgm:t>
    </dgm:pt>
    <dgm:pt modelId="{8952435F-44F0-4FAD-860A-0594CCDB8D3E}">
      <dgm:prSet custT="1"/>
      <dgm:spPr/>
      <dgm:t>
        <a:bodyPr/>
        <a:lstStyle/>
        <a:p>
          <a:pPr algn="ctr"/>
          <a:r>
            <a:rPr lang="en-US" sz="1600" dirty="0"/>
            <a:t>Identify state law authority</a:t>
          </a:r>
        </a:p>
      </dgm:t>
    </dgm:pt>
    <dgm:pt modelId="{C951A078-14AB-4D69-99C3-FEACE3722513}" type="parTrans" cxnId="{CD5157F2-A7B0-4656-9248-E64739A5CAEA}">
      <dgm:prSet/>
      <dgm:spPr/>
      <dgm:t>
        <a:bodyPr/>
        <a:lstStyle/>
        <a:p>
          <a:endParaRPr lang="en-US"/>
        </a:p>
      </dgm:t>
    </dgm:pt>
    <dgm:pt modelId="{848F29A3-7BCE-4D30-8828-B77331180651}" type="sibTrans" cxnId="{CD5157F2-A7B0-4656-9248-E64739A5CAEA}">
      <dgm:prSet phldrT="2" phldr="0"/>
      <dgm:spPr/>
      <dgm:t>
        <a:bodyPr/>
        <a:lstStyle/>
        <a:p>
          <a:r>
            <a:rPr lang="en-US"/>
            <a:t>2</a:t>
          </a:r>
        </a:p>
      </dgm:t>
    </dgm:pt>
    <dgm:pt modelId="{455ADCC0-6CE1-4103-BA42-4580B1A034B7}">
      <dgm:prSet custT="1"/>
      <dgm:spPr/>
      <dgm:t>
        <a:bodyPr/>
        <a:lstStyle/>
        <a:p>
          <a:pPr algn="ctr"/>
          <a:r>
            <a:rPr lang="en-US" sz="1600" dirty="0"/>
            <a:t>Identify ARP category</a:t>
          </a:r>
        </a:p>
      </dgm:t>
    </dgm:pt>
    <dgm:pt modelId="{62E30170-50BB-4FE5-97D2-2ECD1B34A1C7}" type="parTrans" cxnId="{18C663A8-A20F-4A80-BA0B-D0120153F1DF}">
      <dgm:prSet/>
      <dgm:spPr/>
      <dgm:t>
        <a:bodyPr/>
        <a:lstStyle/>
        <a:p>
          <a:endParaRPr lang="en-US"/>
        </a:p>
      </dgm:t>
    </dgm:pt>
    <dgm:pt modelId="{9C6A4937-570F-4E15-807C-0DE4C500E822}" type="sibTrans" cxnId="{18C663A8-A20F-4A80-BA0B-D0120153F1DF}">
      <dgm:prSet phldrT="3" phldr="0"/>
      <dgm:spPr/>
      <dgm:t>
        <a:bodyPr/>
        <a:lstStyle/>
        <a:p>
          <a:r>
            <a:rPr lang="en-US"/>
            <a:t>3</a:t>
          </a:r>
        </a:p>
      </dgm:t>
    </dgm:pt>
    <dgm:pt modelId="{8E112C42-8151-425A-A7D1-BC31101F0138}">
      <dgm:prSet custT="1"/>
      <dgm:spPr/>
      <dgm:t>
        <a:bodyPr/>
        <a:lstStyle/>
        <a:p>
          <a:pPr algn="ctr"/>
          <a:r>
            <a:rPr lang="en-US" sz="1600" dirty="0"/>
            <a:t>Look for specific guidance from US Treasury (IFR and/or FAQs)</a:t>
          </a:r>
        </a:p>
      </dgm:t>
    </dgm:pt>
    <dgm:pt modelId="{4CC90879-8A31-4DFF-8A12-1F5E7F0EDA56}" type="parTrans" cxnId="{EEA4FCB8-AF84-445D-AFE5-186DC5A13A73}">
      <dgm:prSet/>
      <dgm:spPr/>
      <dgm:t>
        <a:bodyPr/>
        <a:lstStyle/>
        <a:p>
          <a:endParaRPr lang="en-US"/>
        </a:p>
      </dgm:t>
    </dgm:pt>
    <dgm:pt modelId="{89D9EF2D-BA4D-4FE2-B236-08CA500A88CB}" type="sibTrans" cxnId="{EEA4FCB8-AF84-445D-AFE5-186DC5A13A73}">
      <dgm:prSet phldrT="4" phldr="0"/>
      <dgm:spPr/>
      <dgm:t>
        <a:bodyPr/>
        <a:lstStyle/>
        <a:p>
          <a:r>
            <a:rPr lang="en-US"/>
            <a:t>4</a:t>
          </a:r>
        </a:p>
      </dgm:t>
    </dgm:pt>
    <dgm:pt modelId="{7160B73C-8D5A-4DAC-86E3-2AB64F3F2607}">
      <dgm:prSet custT="1"/>
      <dgm:spPr/>
      <dgm:t>
        <a:bodyPr/>
        <a:lstStyle/>
        <a:p>
          <a:pPr algn="ctr"/>
          <a:r>
            <a:rPr lang="en-US" sz="1600" dirty="0"/>
            <a:t>If no specific guidance, use framework set by US Treasury</a:t>
          </a:r>
        </a:p>
      </dgm:t>
    </dgm:pt>
    <dgm:pt modelId="{47D3D40E-1AC7-4E12-AEA6-564340355A96}" type="parTrans" cxnId="{D66E9155-8E7C-43F5-B195-E82B2C329239}">
      <dgm:prSet/>
      <dgm:spPr/>
      <dgm:t>
        <a:bodyPr/>
        <a:lstStyle/>
        <a:p>
          <a:endParaRPr lang="en-US"/>
        </a:p>
      </dgm:t>
    </dgm:pt>
    <dgm:pt modelId="{9630016D-FCB0-4B50-A554-C0A9D4E7CA56}" type="sibTrans" cxnId="{D66E9155-8E7C-43F5-B195-E82B2C329239}">
      <dgm:prSet phldrT="5" phldr="0"/>
      <dgm:spPr/>
      <dgm:t>
        <a:bodyPr/>
        <a:lstStyle/>
        <a:p>
          <a:r>
            <a:rPr lang="en-US"/>
            <a:t>5</a:t>
          </a:r>
        </a:p>
      </dgm:t>
    </dgm:pt>
    <dgm:pt modelId="{1A4CA0EF-95A8-48F2-A817-5D75EE5170EC}">
      <dgm:prSet custT="1"/>
      <dgm:spPr/>
      <dgm:t>
        <a:bodyPr/>
        <a:lstStyle/>
        <a:p>
          <a:pPr algn="ctr"/>
          <a:r>
            <a:rPr lang="en-US" sz="1600" dirty="0"/>
            <a:t>Identify specific reporting requirements</a:t>
          </a:r>
        </a:p>
      </dgm:t>
    </dgm:pt>
    <dgm:pt modelId="{4B0164B7-7857-42EC-B41B-BE2238EA370A}" type="parTrans" cxnId="{2C97CC62-6168-403D-923A-42CA38DFAB43}">
      <dgm:prSet/>
      <dgm:spPr/>
      <dgm:t>
        <a:bodyPr/>
        <a:lstStyle/>
        <a:p>
          <a:endParaRPr lang="en-US"/>
        </a:p>
      </dgm:t>
    </dgm:pt>
    <dgm:pt modelId="{1E6AD45E-2873-47BB-813E-4D73120B78B3}" type="sibTrans" cxnId="{2C97CC62-6168-403D-923A-42CA38DFAB43}">
      <dgm:prSet phldrT="6" phldr="0"/>
      <dgm:spPr/>
      <dgm:t>
        <a:bodyPr/>
        <a:lstStyle/>
        <a:p>
          <a:r>
            <a:rPr lang="en-US"/>
            <a:t>6</a:t>
          </a:r>
        </a:p>
      </dgm:t>
    </dgm:pt>
    <dgm:pt modelId="{1F800F1D-B68A-41C9-80F3-696DEACD7A11}">
      <dgm:prSet custT="1"/>
      <dgm:spPr/>
      <dgm:t>
        <a:bodyPr/>
        <a:lstStyle/>
        <a:p>
          <a:pPr algn="ctr"/>
          <a:r>
            <a:rPr lang="en-US" sz="1600" dirty="0"/>
            <a:t>Follow contracting requirements (if applicable)</a:t>
          </a:r>
        </a:p>
      </dgm:t>
    </dgm:pt>
    <dgm:pt modelId="{20C57964-4F51-4B3E-ACCE-1751BB03E106}" type="parTrans" cxnId="{E5B54CD7-D1C7-4963-B935-069B20CD2DE1}">
      <dgm:prSet/>
      <dgm:spPr/>
      <dgm:t>
        <a:bodyPr/>
        <a:lstStyle/>
        <a:p>
          <a:endParaRPr lang="en-US"/>
        </a:p>
      </dgm:t>
    </dgm:pt>
    <dgm:pt modelId="{F5272342-8BC0-473D-9A73-A35FDF81AAAB}" type="sibTrans" cxnId="{E5B54CD7-D1C7-4963-B935-069B20CD2DE1}">
      <dgm:prSet phldrT="7" phldr="0"/>
      <dgm:spPr/>
      <dgm:t>
        <a:bodyPr/>
        <a:lstStyle/>
        <a:p>
          <a:r>
            <a:rPr lang="en-US"/>
            <a:t>7</a:t>
          </a:r>
        </a:p>
      </dgm:t>
    </dgm:pt>
    <dgm:pt modelId="{E877C808-082B-44B3-B3B7-0D1060704CBE}">
      <dgm:prSet custT="1"/>
      <dgm:spPr/>
      <dgm:t>
        <a:bodyPr/>
        <a:lstStyle/>
        <a:p>
          <a:pPr algn="ctr"/>
          <a:r>
            <a:rPr lang="en-US" sz="1600" dirty="0"/>
            <a:t>Call SOG, NCLM, NCACC, COG, NCPRO, NCDST, NCDEQ</a:t>
          </a:r>
        </a:p>
      </dgm:t>
    </dgm:pt>
    <dgm:pt modelId="{31F326BF-17E6-4DA3-BCC7-5CE184171232}" type="parTrans" cxnId="{8191E7BE-77F2-4A3B-8DC8-7DAFD57A01B6}">
      <dgm:prSet/>
      <dgm:spPr/>
      <dgm:t>
        <a:bodyPr/>
        <a:lstStyle/>
        <a:p>
          <a:endParaRPr lang="en-US"/>
        </a:p>
      </dgm:t>
    </dgm:pt>
    <dgm:pt modelId="{75745614-B573-44DC-9DA7-BCE767AFD4B2}" type="sibTrans" cxnId="{8191E7BE-77F2-4A3B-8DC8-7DAFD57A01B6}">
      <dgm:prSet phldrT="8" phldr="0"/>
      <dgm:spPr/>
      <dgm:t>
        <a:bodyPr/>
        <a:lstStyle/>
        <a:p>
          <a:r>
            <a:rPr lang="en-US"/>
            <a:t>8</a:t>
          </a:r>
        </a:p>
      </dgm:t>
    </dgm:pt>
    <dgm:pt modelId="{64EB280D-BD45-43C1-B84F-E00CDDA453F0}">
      <dgm:prSet custT="1"/>
      <dgm:spPr/>
      <dgm:t>
        <a:bodyPr/>
        <a:lstStyle/>
        <a:p>
          <a:pPr algn="ctr"/>
          <a:r>
            <a:rPr lang="en-US" sz="1600" dirty="0"/>
            <a:t>Check with your attorney</a:t>
          </a:r>
        </a:p>
      </dgm:t>
    </dgm:pt>
    <dgm:pt modelId="{306F6559-AFEB-4C15-8A7B-5205B6AE34F3}" type="parTrans" cxnId="{59ED1080-C7DC-4136-A3E6-4059FEE28D6D}">
      <dgm:prSet/>
      <dgm:spPr/>
      <dgm:t>
        <a:bodyPr/>
        <a:lstStyle/>
        <a:p>
          <a:endParaRPr lang="en-US"/>
        </a:p>
      </dgm:t>
    </dgm:pt>
    <dgm:pt modelId="{CBACA627-C8BE-4F9E-985D-4F198E8BA51D}" type="sibTrans" cxnId="{59ED1080-C7DC-4136-A3E6-4059FEE28D6D}">
      <dgm:prSet phldrT="9" phldr="0"/>
      <dgm:spPr/>
      <dgm:t>
        <a:bodyPr/>
        <a:lstStyle/>
        <a:p>
          <a:r>
            <a:rPr lang="en-US"/>
            <a:t>9</a:t>
          </a:r>
        </a:p>
      </dgm:t>
    </dgm:pt>
    <dgm:pt modelId="{C9271716-3C30-4A45-A82F-6DC86DD57F24}" type="pres">
      <dgm:prSet presAssocID="{D9AD4DF7-0033-435B-9243-3D2967935C08}" presName="linearFlow" presStyleCnt="0">
        <dgm:presLayoutVars>
          <dgm:dir/>
          <dgm:animLvl val="lvl"/>
          <dgm:resizeHandles val="exact"/>
        </dgm:presLayoutVars>
      </dgm:prSet>
      <dgm:spPr/>
    </dgm:pt>
    <dgm:pt modelId="{79A2A558-42ED-C344-A738-3BAC731E9D3D}" type="pres">
      <dgm:prSet presAssocID="{7625FA34-DF0C-45E9-92B3-D8EDB7D2F925}" presName="compositeNode" presStyleCnt="0"/>
      <dgm:spPr/>
    </dgm:pt>
    <dgm:pt modelId="{EEDFD49F-F34D-1848-AD1A-34269CBE747E}" type="pres">
      <dgm:prSet presAssocID="{7625FA34-DF0C-45E9-92B3-D8EDB7D2F925}" presName="parTx" presStyleLbl="node1" presStyleIdx="0" presStyleCnt="0">
        <dgm:presLayoutVars>
          <dgm:chMax val="0"/>
          <dgm:chPref val="0"/>
          <dgm:bulletEnabled val="1"/>
        </dgm:presLayoutVars>
      </dgm:prSet>
      <dgm:spPr/>
    </dgm:pt>
    <dgm:pt modelId="{CE0B2735-8A5C-4145-9CF2-D2C307305027}" type="pres">
      <dgm:prSet presAssocID="{7625FA34-DF0C-45E9-92B3-D8EDB7D2F925}" presName="parSh" presStyleCnt="0"/>
      <dgm:spPr/>
    </dgm:pt>
    <dgm:pt modelId="{08F1E6F3-BBA5-CB44-92AA-4E25291C8969}" type="pres">
      <dgm:prSet presAssocID="{7625FA34-DF0C-45E9-92B3-D8EDB7D2F925}" presName="lineNode" presStyleLbl="alignAccFollowNode1" presStyleIdx="0" presStyleCnt="27"/>
      <dgm:spPr/>
    </dgm:pt>
    <dgm:pt modelId="{AF30D6B2-7359-C44E-A46B-834B2F2A094A}" type="pres">
      <dgm:prSet presAssocID="{7625FA34-DF0C-45E9-92B3-D8EDB7D2F925}" presName="lineArrowNode" presStyleLbl="alignAccFollowNode1" presStyleIdx="1" presStyleCnt="27"/>
      <dgm:spPr/>
    </dgm:pt>
    <dgm:pt modelId="{F1A6B419-2930-B549-97FF-84B0E9DBD944}" type="pres">
      <dgm:prSet presAssocID="{A14D0896-F9EF-408D-B45A-0F7174BF467F}" presName="sibTransNodeCircle" presStyleLbl="alignNode1" presStyleIdx="0" presStyleCnt="9">
        <dgm:presLayoutVars>
          <dgm:chMax val="0"/>
          <dgm:bulletEnabled/>
        </dgm:presLayoutVars>
      </dgm:prSet>
      <dgm:spPr/>
    </dgm:pt>
    <dgm:pt modelId="{AD534839-ED43-3C40-BD83-50275A70CEE0}" type="pres">
      <dgm:prSet presAssocID="{A14D0896-F9EF-408D-B45A-0F7174BF467F}" presName="spacerBetweenCircleAndCallout" presStyleCnt="0">
        <dgm:presLayoutVars/>
      </dgm:prSet>
      <dgm:spPr/>
    </dgm:pt>
    <dgm:pt modelId="{AECDFEC7-9F43-0343-8F74-AA25F8DBC25B}" type="pres">
      <dgm:prSet presAssocID="{7625FA34-DF0C-45E9-92B3-D8EDB7D2F925}" presName="nodeText" presStyleLbl="alignAccFollowNode1" presStyleIdx="2" presStyleCnt="27" custScaleY="100000">
        <dgm:presLayoutVars>
          <dgm:bulletEnabled val="1"/>
        </dgm:presLayoutVars>
      </dgm:prSet>
      <dgm:spPr/>
    </dgm:pt>
    <dgm:pt modelId="{19A7A0BC-4B66-114A-8EEE-89700DC87410}" type="pres">
      <dgm:prSet presAssocID="{A14D0896-F9EF-408D-B45A-0F7174BF467F}" presName="sibTransComposite" presStyleCnt="0"/>
      <dgm:spPr/>
    </dgm:pt>
    <dgm:pt modelId="{7DF39C29-36D1-F54D-B235-E859DAC5E241}" type="pres">
      <dgm:prSet presAssocID="{8952435F-44F0-4FAD-860A-0594CCDB8D3E}" presName="compositeNode" presStyleCnt="0"/>
      <dgm:spPr/>
    </dgm:pt>
    <dgm:pt modelId="{3CC3950E-6F64-6D40-8CC5-08543960DCC4}" type="pres">
      <dgm:prSet presAssocID="{8952435F-44F0-4FAD-860A-0594CCDB8D3E}" presName="parTx" presStyleLbl="node1" presStyleIdx="0" presStyleCnt="0">
        <dgm:presLayoutVars>
          <dgm:chMax val="0"/>
          <dgm:chPref val="0"/>
          <dgm:bulletEnabled val="1"/>
        </dgm:presLayoutVars>
      </dgm:prSet>
      <dgm:spPr/>
    </dgm:pt>
    <dgm:pt modelId="{2A7C59D7-051B-964C-86A2-2A7294803556}" type="pres">
      <dgm:prSet presAssocID="{8952435F-44F0-4FAD-860A-0594CCDB8D3E}" presName="parSh" presStyleCnt="0"/>
      <dgm:spPr/>
    </dgm:pt>
    <dgm:pt modelId="{05F6ECF4-3190-8A4B-8DAE-708506525C20}" type="pres">
      <dgm:prSet presAssocID="{8952435F-44F0-4FAD-860A-0594CCDB8D3E}" presName="lineNode" presStyleLbl="alignAccFollowNode1" presStyleIdx="3" presStyleCnt="27"/>
      <dgm:spPr/>
    </dgm:pt>
    <dgm:pt modelId="{33CB9F9B-1854-3144-BFA5-89620569CC08}" type="pres">
      <dgm:prSet presAssocID="{8952435F-44F0-4FAD-860A-0594CCDB8D3E}" presName="lineArrowNode" presStyleLbl="alignAccFollowNode1" presStyleIdx="4" presStyleCnt="27"/>
      <dgm:spPr/>
    </dgm:pt>
    <dgm:pt modelId="{B4A618C2-4727-8A44-A55A-C826F4B7FFC8}" type="pres">
      <dgm:prSet presAssocID="{848F29A3-7BCE-4D30-8828-B77331180651}" presName="sibTransNodeCircle" presStyleLbl="alignNode1" presStyleIdx="1" presStyleCnt="9">
        <dgm:presLayoutVars>
          <dgm:chMax val="0"/>
          <dgm:bulletEnabled/>
        </dgm:presLayoutVars>
      </dgm:prSet>
      <dgm:spPr/>
    </dgm:pt>
    <dgm:pt modelId="{D58939EA-C4A6-E848-B46B-1B948CA60A73}" type="pres">
      <dgm:prSet presAssocID="{848F29A3-7BCE-4D30-8828-B77331180651}" presName="spacerBetweenCircleAndCallout" presStyleCnt="0">
        <dgm:presLayoutVars/>
      </dgm:prSet>
      <dgm:spPr/>
    </dgm:pt>
    <dgm:pt modelId="{B26A17B6-742E-FE42-BB8D-D1CC81B51849}" type="pres">
      <dgm:prSet presAssocID="{8952435F-44F0-4FAD-860A-0594CCDB8D3E}" presName="nodeText" presStyleLbl="alignAccFollowNode1" presStyleIdx="5" presStyleCnt="27" custScaleY="100000">
        <dgm:presLayoutVars>
          <dgm:bulletEnabled val="1"/>
        </dgm:presLayoutVars>
      </dgm:prSet>
      <dgm:spPr/>
    </dgm:pt>
    <dgm:pt modelId="{2DD87BBC-1B40-CA41-AB44-D89964ACBE68}" type="pres">
      <dgm:prSet presAssocID="{848F29A3-7BCE-4D30-8828-B77331180651}" presName="sibTransComposite" presStyleCnt="0"/>
      <dgm:spPr/>
    </dgm:pt>
    <dgm:pt modelId="{54AB0223-66D5-024C-8D77-067535D59EE0}" type="pres">
      <dgm:prSet presAssocID="{455ADCC0-6CE1-4103-BA42-4580B1A034B7}" presName="compositeNode" presStyleCnt="0"/>
      <dgm:spPr/>
    </dgm:pt>
    <dgm:pt modelId="{4D2FB066-F2BC-5645-8297-E3224CBCA338}" type="pres">
      <dgm:prSet presAssocID="{455ADCC0-6CE1-4103-BA42-4580B1A034B7}" presName="parTx" presStyleLbl="node1" presStyleIdx="0" presStyleCnt="0">
        <dgm:presLayoutVars>
          <dgm:chMax val="0"/>
          <dgm:chPref val="0"/>
          <dgm:bulletEnabled val="1"/>
        </dgm:presLayoutVars>
      </dgm:prSet>
      <dgm:spPr/>
    </dgm:pt>
    <dgm:pt modelId="{899A11F2-6745-8147-BF93-38CB26808617}" type="pres">
      <dgm:prSet presAssocID="{455ADCC0-6CE1-4103-BA42-4580B1A034B7}" presName="parSh" presStyleCnt="0"/>
      <dgm:spPr/>
    </dgm:pt>
    <dgm:pt modelId="{EEBAFBBD-3AFD-ED4A-B5E9-DA126775CD26}" type="pres">
      <dgm:prSet presAssocID="{455ADCC0-6CE1-4103-BA42-4580B1A034B7}" presName="lineNode" presStyleLbl="alignAccFollowNode1" presStyleIdx="6" presStyleCnt="27"/>
      <dgm:spPr/>
    </dgm:pt>
    <dgm:pt modelId="{8F6759B6-B738-2B43-ABE5-0BF36414CB57}" type="pres">
      <dgm:prSet presAssocID="{455ADCC0-6CE1-4103-BA42-4580B1A034B7}" presName="lineArrowNode" presStyleLbl="alignAccFollowNode1" presStyleIdx="7" presStyleCnt="27"/>
      <dgm:spPr/>
    </dgm:pt>
    <dgm:pt modelId="{D221AB6E-E384-0E4B-9B2F-B937FF041A6A}" type="pres">
      <dgm:prSet presAssocID="{9C6A4937-570F-4E15-807C-0DE4C500E822}" presName="sibTransNodeCircle" presStyleLbl="alignNode1" presStyleIdx="2" presStyleCnt="9">
        <dgm:presLayoutVars>
          <dgm:chMax val="0"/>
          <dgm:bulletEnabled/>
        </dgm:presLayoutVars>
      </dgm:prSet>
      <dgm:spPr/>
    </dgm:pt>
    <dgm:pt modelId="{7226CFF0-99A6-E44B-BE41-AE008891F82C}" type="pres">
      <dgm:prSet presAssocID="{9C6A4937-570F-4E15-807C-0DE4C500E822}" presName="spacerBetweenCircleAndCallout" presStyleCnt="0">
        <dgm:presLayoutVars/>
      </dgm:prSet>
      <dgm:spPr/>
    </dgm:pt>
    <dgm:pt modelId="{765CE001-35A7-5D48-94F8-D6A3DBC64A3E}" type="pres">
      <dgm:prSet presAssocID="{455ADCC0-6CE1-4103-BA42-4580B1A034B7}" presName="nodeText" presStyleLbl="alignAccFollowNode1" presStyleIdx="8" presStyleCnt="27" custScaleY="100000">
        <dgm:presLayoutVars>
          <dgm:bulletEnabled val="1"/>
        </dgm:presLayoutVars>
      </dgm:prSet>
      <dgm:spPr/>
    </dgm:pt>
    <dgm:pt modelId="{14F91682-AE80-5540-97FC-3F74B6B3B852}" type="pres">
      <dgm:prSet presAssocID="{9C6A4937-570F-4E15-807C-0DE4C500E822}" presName="sibTransComposite" presStyleCnt="0"/>
      <dgm:spPr/>
    </dgm:pt>
    <dgm:pt modelId="{FD7E7426-E583-D94A-B16D-963AB855C991}" type="pres">
      <dgm:prSet presAssocID="{8E112C42-8151-425A-A7D1-BC31101F0138}" presName="compositeNode" presStyleCnt="0"/>
      <dgm:spPr/>
    </dgm:pt>
    <dgm:pt modelId="{229DD804-EDBE-8F40-8AA7-9AB8E5A50426}" type="pres">
      <dgm:prSet presAssocID="{8E112C42-8151-425A-A7D1-BC31101F0138}" presName="parTx" presStyleLbl="node1" presStyleIdx="0" presStyleCnt="0">
        <dgm:presLayoutVars>
          <dgm:chMax val="0"/>
          <dgm:chPref val="0"/>
          <dgm:bulletEnabled val="1"/>
        </dgm:presLayoutVars>
      </dgm:prSet>
      <dgm:spPr/>
    </dgm:pt>
    <dgm:pt modelId="{FADC9438-A952-F44C-9222-887B1997DDAF}" type="pres">
      <dgm:prSet presAssocID="{8E112C42-8151-425A-A7D1-BC31101F0138}" presName="parSh" presStyleCnt="0"/>
      <dgm:spPr/>
    </dgm:pt>
    <dgm:pt modelId="{1FA0E892-3099-B84F-A9EB-3F4B877A222C}" type="pres">
      <dgm:prSet presAssocID="{8E112C42-8151-425A-A7D1-BC31101F0138}" presName="lineNode" presStyleLbl="alignAccFollowNode1" presStyleIdx="9" presStyleCnt="27"/>
      <dgm:spPr/>
    </dgm:pt>
    <dgm:pt modelId="{E0D42544-2A3D-E14F-8049-B901FB8BA1F2}" type="pres">
      <dgm:prSet presAssocID="{8E112C42-8151-425A-A7D1-BC31101F0138}" presName="lineArrowNode" presStyleLbl="alignAccFollowNode1" presStyleIdx="10" presStyleCnt="27"/>
      <dgm:spPr/>
    </dgm:pt>
    <dgm:pt modelId="{0EA8C9FD-F9B1-0F4D-BBE4-186F83831449}" type="pres">
      <dgm:prSet presAssocID="{89D9EF2D-BA4D-4FE2-B236-08CA500A88CB}" presName="sibTransNodeCircle" presStyleLbl="alignNode1" presStyleIdx="3" presStyleCnt="9">
        <dgm:presLayoutVars>
          <dgm:chMax val="0"/>
          <dgm:bulletEnabled/>
        </dgm:presLayoutVars>
      </dgm:prSet>
      <dgm:spPr/>
    </dgm:pt>
    <dgm:pt modelId="{26E0B89A-4946-B64C-9E6F-96A708E2BAB0}" type="pres">
      <dgm:prSet presAssocID="{89D9EF2D-BA4D-4FE2-B236-08CA500A88CB}" presName="spacerBetweenCircleAndCallout" presStyleCnt="0">
        <dgm:presLayoutVars/>
      </dgm:prSet>
      <dgm:spPr/>
    </dgm:pt>
    <dgm:pt modelId="{F8400A61-C764-8749-A67E-8FEFA962D53C}" type="pres">
      <dgm:prSet presAssocID="{8E112C42-8151-425A-A7D1-BC31101F0138}" presName="nodeText" presStyleLbl="alignAccFollowNode1" presStyleIdx="11" presStyleCnt="27" custScaleY="100000">
        <dgm:presLayoutVars>
          <dgm:bulletEnabled val="1"/>
        </dgm:presLayoutVars>
      </dgm:prSet>
      <dgm:spPr/>
    </dgm:pt>
    <dgm:pt modelId="{EEEEB5F8-DE6D-CC41-B4CE-37DB0FDC9E8E}" type="pres">
      <dgm:prSet presAssocID="{89D9EF2D-BA4D-4FE2-B236-08CA500A88CB}" presName="sibTransComposite" presStyleCnt="0"/>
      <dgm:spPr/>
    </dgm:pt>
    <dgm:pt modelId="{897EF0B7-05A9-624F-8977-8B908BF904DE}" type="pres">
      <dgm:prSet presAssocID="{7160B73C-8D5A-4DAC-86E3-2AB64F3F2607}" presName="compositeNode" presStyleCnt="0"/>
      <dgm:spPr/>
    </dgm:pt>
    <dgm:pt modelId="{546E7631-256A-164B-9480-A89FA30F3321}" type="pres">
      <dgm:prSet presAssocID="{7160B73C-8D5A-4DAC-86E3-2AB64F3F2607}" presName="parTx" presStyleLbl="node1" presStyleIdx="0" presStyleCnt="0">
        <dgm:presLayoutVars>
          <dgm:chMax val="0"/>
          <dgm:chPref val="0"/>
          <dgm:bulletEnabled val="1"/>
        </dgm:presLayoutVars>
      </dgm:prSet>
      <dgm:spPr/>
    </dgm:pt>
    <dgm:pt modelId="{6320DDBF-DF9A-FD49-BE82-DF17EB285B9B}" type="pres">
      <dgm:prSet presAssocID="{7160B73C-8D5A-4DAC-86E3-2AB64F3F2607}" presName="parSh" presStyleCnt="0"/>
      <dgm:spPr/>
    </dgm:pt>
    <dgm:pt modelId="{1C2B0594-3FAD-9343-A0B6-014E2CC322E5}" type="pres">
      <dgm:prSet presAssocID="{7160B73C-8D5A-4DAC-86E3-2AB64F3F2607}" presName="lineNode" presStyleLbl="alignAccFollowNode1" presStyleIdx="12" presStyleCnt="27"/>
      <dgm:spPr/>
    </dgm:pt>
    <dgm:pt modelId="{802D60FF-755A-444A-81D7-02C5EE75F993}" type="pres">
      <dgm:prSet presAssocID="{7160B73C-8D5A-4DAC-86E3-2AB64F3F2607}" presName="lineArrowNode" presStyleLbl="alignAccFollowNode1" presStyleIdx="13" presStyleCnt="27"/>
      <dgm:spPr/>
    </dgm:pt>
    <dgm:pt modelId="{18E6B290-BCC8-6042-BDA5-862004C68C3A}" type="pres">
      <dgm:prSet presAssocID="{9630016D-FCB0-4B50-A554-C0A9D4E7CA56}" presName="sibTransNodeCircle" presStyleLbl="alignNode1" presStyleIdx="4" presStyleCnt="9">
        <dgm:presLayoutVars>
          <dgm:chMax val="0"/>
          <dgm:bulletEnabled/>
        </dgm:presLayoutVars>
      </dgm:prSet>
      <dgm:spPr/>
    </dgm:pt>
    <dgm:pt modelId="{5C707928-4D62-3A48-AD28-5F26DE74DFF1}" type="pres">
      <dgm:prSet presAssocID="{9630016D-FCB0-4B50-A554-C0A9D4E7CA56}" presName="spacerBetweenCircleAndCallout" presStyleCnt="0">
        <dgm:presLayoutVars/>
      </dgm:prSet>
      <dgm:spPr/>
    </dgm:pt>
    <dgm:pt modelId="{DDA8C7B7-FE2E-5846-8C50-F42708A522EC}" type="pres">
      <dgm:prSet presAssocID="{7160B73C-8D5A-4DAC-86E3-2AB64F3F2607}" presName="nodeText" presStyleLbl="alignAccFollowNode1" presStyleIdx="14" presStyleCnt="27" custScaleY="100000">
        <dgm:presLayoutVars>
          <dgm:bulletEnabled val="1"/>
        </dgm:presLayoutVars>
      </dgm:prSet>
      <dgm:spPr/>
    </dgm:pt>
    <dgm:pt modelId="{BE296D75-3279-E049-BD18-DF6E01572AB9}" type="pres">
      <dgm:prSet presAssocID="{9630016D-FCB0-4B50-A554-C0A9D4E7CA56}" presName="sibTransComposite" presStyleCnt="0"/>
      <dgm:spPr/>
    </dgm:pt>
    <dgm:pt modelId="{5167C0FD-167E-B54A-BD22-18E95430396A}" type="pres">
      <dgm:prSet presAssocID="{1A4CA0EF-95A8-48F2-A817-5D75EE5170EC}" presName="compositeNode" presStyleCnt="0"/>
      <dgm:spPr/>
    </dgm:pt>
    <dgm:pt modelId="{1B36A356-922C-0740-8F14-407B85C935AB}" type="pres">
      <dgm:prSet presAssocID="{1A4CA0EF-95A8-48F2-A817-5D75EE5170EC}" presName="parTx" presStyleLbl="node1" presStyleIdx="0" presStyleCnt="0">
        <dgm:presLayoutVars>
          <dgm:chMax val="0"/>
          <dgm:chPref val="0"/>
          <dgm:bulletEnabled val="1"/>
        </dgm:presLayoutVars>
      </dgm:prSet>
      <dgm:spPr/>
    </dgm:pt>
    <dgm:pt modelId="{1CA3B647-E300-3A4D-A421-7CE19499879F}" type="pres">
      <dgm:prSet presAssocID="{1A4CA0EF-95A8-48F2-A817-5D75EE5170EC}" presName="parSh" presStyleCnt="0"/>
      <dgm:spPr/>
    </dgm:pt>
    <dgm:pt modelId="{76F1DD55-F723-8B46-AB16-19ADF00FB24B}" type="pres">
      <dgm:prSet presAssocID="{1A4CA0EF-95A8-48F2-A817-5D75EE5170EC}" presName="lineNode" presStyleLbl="alignAccFollowNode1" presStyleIdx="15" presStyleCnt="27"/>
      <dgm:spPr/>
    </dgm:pt>
    <dgm:pt modelId="{A228F6FD-BC10-1743-A38B-DAB6EB836724}" type="pres">
      <dgm:prSet presAssocID="{1A4CA0EF-95A8-48F2-A817-5D75EE5170EC}" presName="lineArrowNode" presStyleLbl="alignAccFollowNode1" presStyleIdx="16" presStyleCnt="27"/>
      <dgm:spPr/>
    </dgm:pt>
    <dgm:pt modelId="{E1262BDE-7480-8B46-8E82-7AB99FBD3A44}" type="pres">
      <dgm:prSet presAssocID="{1E6AD45E-2873-47BB-813E-4D73120B78B3}" presName="sibTransNodeCircle" presStyleLbl="alignNode1" presStyleIdx="5" presStyleCnt="9">
        <dgm:presLayoutVars>
          <dgm:chMax val="0"/>
          <dgm:bulletEnabled/>
        </dgm:presLayoutVars>
      </dgm:prSet>
      <dgm:spPr/>
    </dgm:pt>
    <dgm:pt modelId="{47DD79B6-3416-A74D-B59B-610CACF0DD74}" type="pres">
      <dgm:prSet presAssocID="{1E6AD45E-2873-47BB-813E-4D73120B78B3}" presName="spacerBetweenCircleAndCallout" presStyleCnt="0">
        <dgm:presLayoutVars/>
      </dgm:prSet>
      <dgm:spPr/>
    </dgm:pt>
    <dgm:pt modelId="{63BD2DA8-6AB9-E245-9A95-9E322E30A145}" type="pres">
      <dgm:prSet presAssocID="{1A4CA0EF-95A8-48F2-A817-5D75EE5170EC}" presName="nodeText" presStyleLbl="alignAccFollowNode1" presStyleIdx="17" presStyleCnt="27" custScaleY="100000">
        <dgm:presLayoutVars>
          <dgm:bulletEnabled val="1"/>
        </dgm:presLayoutVars>
      </dgm:prSet>
      <dgm:spPr/>
    </dgm:pt>
    <dgm:pt modelId="{1952CDCE-2B73-954F-B49A-EF67FB70A0D6}" type="pres">
      <dgm:prSet presAssocID="{1E6AD45E-2873-47BB-813E-4D73120B78B3}" presName="sibTransComposite" presStyleCnt="0"/>
      <dgm:spPr/>
    </dgm:pt>
    <dgm:pt modelId="{B1C02DFD-CC77-2C43-B698-CD08C059D1FB}" type="pres">
      <dgm:prSet presAssocID="{1F800F1D-B68A-41C9-80F3-696DEACD7A11}" presName="compositeNode" presStyleCnt="0"/>
      <dgm:spPr/>
    </dgm:pt>
    <dgm:pt modelId="{87B33331-C3AF-D045-82D1-E0E3F380A476}" type="pres">
      <dgm:prSet presAssocID="{1F800F1D-B68A-41C9-80F3-696DEACD7A11}" presName="parTx" presStyleLbl="node1" presStyleIdx="0" presStyleCnt="0">
        <dgm:presLayoutVars>
          <dgm:chMax val="0"/>
          <dgm:chPref val="0"/>
          <dgm:bulletEnabled val="1"/>
        </dgm:presLayoutVars>
      </dgm:prSet>
      <dgm:spPr/>
    </dgm:pt>
    <dgm:pt modelId="{1E7B1012-BF26-9D41-8A0A-CDDE39211D5C}" type="pres">
      <dgm:prSet presAssocID="{1F800F1D-B68A-41C9-80F3-696DEACD7A11}" presName="parSh" presStyleCnt="0"/>
      <dgm:spPr/>
    </dgm:pt>
    <dgm:pt modelId="{DA362E6E-C1E4-D14F-BF9A-6F1C7DB2BB6F}" type="pres">
      <dgm:prSet presAssocID="{1F800F1D-B68A-41C9-80F3-696DEACD7A11}" presName="lineNode" presStyleLbl="alignAccFollowNode1" presStyleIdx="18" presStyleCnt="27"/>
      <dgm:spPr/>
    </dgm:pt>
    <dgm:pt modelId="{C26E0AE9-4B11-8D47-822A-1E7F70040CE3}" type="pres">
      <dgm:prSet presAssocID="{1F800F1D-B68A-41C9-80F3-696DEACD7A11}" presName="lineArrowNode" presStyleLbl="alignAccFollowNode1" presStyleIdx="19" presStyleCnt="27"/>
      <dgm:spPr/>
    </dgm:pt>
    <dgm:pt modelId="{FF2339BB-8146-D042-9BE6-E01CB7600261}" type="pres">
      <dgm:prSet presAssocID="{F5272342-8BC0-473D-9A73-A35FDF81AAAB}" presName="sibTransNodeCircle" presStyleLbl="alignNode1" presStyleIdx="6" presStyleCnt="9">
        <dgm:presLayoutVars>
          <dgm:chMax val="0"/>
          <dgm:bulletEnabled/>
        </dgm:presLayoutVars>
      </dgm:prSet>
      <dgm:spPr/>
    </dgm:pt>
    <dgm:pt modelId="{FFF23494-40DB-F449-A653-AA85BF3EF5BF}" type="pres">
      <dgm:prSet presAssocID="{F5272342-8BC0-473D-9A73-A35FDF81AAAB}" presName="spacerBetweenCircleAndCallout" presStyleCnt="0">
        <dgm:presLayoutVars/>
      </dgm:prSet>
      <dgm:spPr/>
    </dgm:pt>
    <dgm:pt modelId="{E3947322-8959-4546-915F-F7EF5D697096}" type="pres">
      <dgm:prSet presAssocID="{1F800F1D-B68A-41C9-80F3-696DEACD7A11}" presName="nodeText" presStyleLbl="alignAccFollowNode1" presStyleIdx="20" presStyleCnt="27" custScaleY="100000">
        <dgm:presLayoutVars>
          <dgm:bulletEnabled val="1"/>
        </dgm:presLayoutVars>
      </dgm:prSet>
      <dgm:spPr/>
    </dgm:pt>
    <dgm:pt modelId="{32D3CFBB-FB4C-1542-8D7B-F23AC7E61877}" type="pres">
      <dgm:prSet presAssocID="{F5272342-8BC0-473D-9A73-A35FDF81AAAB}" presName="sibTransComposite" presStyleCnt="0"/>
      <dgm:spPr/>
    </dgm:pt>
    <dgm:pt modelId="{0A552067-9748-2741-8E56-FF4CF4EADE9E}" type="pres">
      <dgm:prSet presAssocID="{E877C808-082B-44B3-B3B7-0D1060704CBE}" presName="compositeNode" presStyleCnt="0"/>
      <dgm:spPr/>
    </dgm:pt>
    <dgm:pt modelId="{884897BA-7992-9148-93A1-61FD5DADDB8C}" type="pres">
      <dgm:prSet presAssocID="{E877C808-082B-44B3-B3B7-0D1060704CBE}" presName="parTx" presStyleLbl="node1" presStyleIdx="0" presStyleCnt="0">
        <dgm:presLayoutVars>
          <dgm:chMax val="0"/>
          <dgm:chPref val="0"/>
          <dgm:bulletEnabled val="1"/>
        </dgm:presLayoutVars>
      </dgm:prSet>
      <dgm:spPr/>
    </dgm:pt>
    <dgm:pt modelId="{9B20C1F8-5DD4-A943-8035-6E59231FCE12}" type="pres">
      <dgm:prSet presAssocID="{E877C808-082B-44B3-B3B7-0D1060704CBE}" presName="parSh" presStyleCnt="0"/>
      <dgm:spPr/>
    </dgm:pt>
    <dgm:pt modelId="{2B839156-0FBF-9241-82DA-11FB601F1A0D}" type="pres">
      <dgm:prSet presAssocID="{E877C808-082B-44B3-B3B7-0D1060704CBE}" presName="lineNode" presStyleLbl="alignAccFollowNode1" presStyleIdx="21" presStyleCnt="27"/>
      <dgm:spPr/>
    </dgm:pt>
    <dgm:pt modelId="{3660BF0B-F24D-924C-8F47-8C064FEF8585}" type="pres">
      <dgm:prSet presAssocID="{E877C808-082B-44B3-B3B7-0D1060704CBE}" presName="lineArrowNode" presStyleLbl="alignAccFollowNode1" presStyleIdx="22" presStyleCnt="27"/>
      <dgm:spPr/>
    </dgm:pt>
    <dgm:pt modelId="{BCB55D86-21CB-C343-AAC3-D50A7F70B7CE}" type="pres">
      <dgm:prSet presAssocID="{75745614-B573-44DC-9DA7-BCE767AFD4B2}" presName="sibTransNodeCircle" presStyleLbl="alignNode1" presStyleIdx="7" presStyleCnt="9">
        <dgm:presLayoutVars>
          <dgm:chMax val="0"/>
          <dgm:bulletEnabled/>
        </dgm:presLayoutVars>
      </dgm:prSet>
      <dgm:spPr/>
    </dgm:pt>
    <dgm:pt modelId="{58092618-406C-7E4B-8048-6CB7F2A9D507}" type="pres">
      <dgm:prSet presAssocID="{75745614-B573-44DC-9DA7-BCE767AFD4B2}" presName="spacerBetweenCircleAndCallout" presStyleCnt="0">
        <dgm:presLayoutVars/>
      </dgm:prSet>
      <dgm:spPr/>
    </dgm:pt>
    <dgm:pt modelId="{4A2F1EA8-BCFC-824E-BCF6-1C2567F2359E}" type="pres">
      <dgm:prSet presAssocID="{E877C808-082B-44B3-B3B7-0D1060704CBE}" presName="nodeText" presStyleLbl="alignAccFollowNode1" presStyleIdx="23" presStyleCnt="27" custScaleY="100000">
        <dgm:presLayoutVars>
          <dgm:bulletEnabled val="1"/>
        </dgm:presLayoutVars>
      </dgm:prSet>
      <dgm:spPr/>
    </dgm:pt>
    <dgm:pt modelId="{E2569003-30F0-A744-A464-7F9B5EAA2EAB}" type="pres">
      <dgm:prSet presAssocID="{75745614-B573-44DC-9DA7-BCE767AFD4B2}" presName="sibTransComposite" presStyleCnt="0"/>
      <dgm:spPr/>
    </dgm:pt>
    <dgm:pt modelId="{5611D973-8337-3D4D-8574-5F3FF760EEEC}" type="pres">
      <dgm:prSet presAssocID="{64EB280D-BD45-43C1-B84F-E00CDDA453F0}" presName="compositeNode" presStyleCnt="0"/>
      <dgm:spPr/>
    </dgm:pt>
    <dgm:pt modelId="{F7F95EC0-9C6F-5B4B-BF7C-EEFE79A3A850}" type="pres">
      <dgm:prSet presAssocID="{64EB280D-BD45-43C1-B84F-E00CDDA453F0}" presName="parTx" presStyleLbl="node1" presStyleIdx="0" presStyleCnt="0">
        <dgm:presLayoutVars>
          <dgm:chMax val="0"/>
          <dgm:chPref val="0"/>
          <dgm:bulletEnabled val="1"/>
        </dgm:presLayoutVars>
      </dgm:prSet>
      <dgm:spPr/>
    </dgm:pt>
    <dgm:pt modelId="{249F3467-9D01-254A-9F16-72CB2E8DB87E}" type="pres">
      <dgm:prSet presAssocID="{64EB280D-BD45-43C1-B84F-E00CDDA453F0}" presName="parSh" presStyleCnt="0"/>
      <dgm:spPr/>
    </dgm:pt>
    <dgm:pt modelId="{4E920095-7698-204A-825E-79C95EEC888C}" type="pres">
      <dgm:prSet presAssocID="{64EB280D-BD45-43C1-B84F-E00CDDA453F0}" presName="lineNode" presStyleLbl="alignAccFollowNode1" presStyleIdx="24" presStyleCnt="27"/>
      <dgm:spPr/>
    </dgm:pt>
    <dgm:pt modelId="{3F362EB5-A345-094B-AFF7-F5E83751E37C}" type="pres">
      <dgm:prSet presAssocID="{64EB280D-BD45-43C1-B84F-E00CDDA453F0}" presName="lineArrowNode" presStyleLbl="alignAccFollowNode1" presStyleIdx="25" presStyleCnt="27"/>
      <dgm:spPr/>
    </dgm:pt>
    <dgm:pt modelId="{DE1B1ECE-8844-E143-80CD-64192D512025}" type="pres">
      <dgm:prSet presAssocID="{CBACA627-C8BE-4F9E-985D-4F198E8BA51D}" presName="sibTransNodeCircle" presStyleLbl="alignNode1" presStyleIdx="8" presStyleCnt="9">
        <dgm:presLayoutVars>
          <dgm:chMax val="0"/>
          <dgm:bulletEnabled/>
        </dgm:presLayoutVars>
      </dgm:prSet>
      <dgm:spPr/>
    </dgm:pt>
    <dgm:pt modelId="{550288EC-9E6F-5C46-8C13-24A6A0B4D5E4}" type="pres">
      <dgm:prSet presAssocID="{CBACA627-C8BE-4F9E-985D-4F198E8BA51D}" presName="spacerBetweenCircleAndCallout" presStyleCnt="0">
        <dgm:presLayoutVars/>
      </dgm:prSet>
      <dgm:spPr/>
    </dgm:pt>
    <dgm:pt modelId="{433014F0-0756-6A48-A26D-3905BB9499A2}" type="pres">
      <dgm:prSet presAssocID="{64EB280D-BD45-43C1-B84F-E00CDDA453F0}" presName="nodeText" presStyleLbl="alignAccFollowNode1" presStyleIdx="26" presStyleCnt="27" custScaleY="100000">
        <dgm:presLayoutVars>
          <dgm:bulletEnabled val="1"/>
        </dgm:presLayoutVars>
      </dgm:prSet>
      <dgm:spPr/>
    </dgm:pt>
  </dgm:ptLst>
  <dgm:cxnLst>
    <dgm:cxn modelId="{2CDFAE04-FC9D-7E4B-BF7B-9ECB6DA20BFC}" type="presOf" srcId="{848F29A3-7BCE-4D30-8828-B77331180651}" destId="{B4A618C2-4727-8A44-A55A-C826F4B7FFC8}" srcOrd="0" destOrd="0" presId="urn:microsoft.com/office/officeart/2016/7/layout/LinearArrowProcessNumbered"/>
    <dgm:cxn modelId="{A57C1506-1DD2-6045-94CE-109BC78F40FA}" type="presOf" srcId="{1F800F1D-B68A-41C9-80F3-696DEACD7A11}" destId="{E3947322-8959-4546-915F-F7EF5D697096}" srcOrd="0" destOrd="0" presId="urn:microsoft.com/office/officeart/2016/7/layout/LinearArrowProcessNumbered"/>
    <dgm:cxn modelId="{94054F1C-F5D0-404E-B238-206CC86D6A59}" type="presOf" srcId="{8E112C42-8151-425A-A7D1-BC31101F0138}" destId="{F8400A61-C764-8749-A67E-8FEFA962D53C}" srcOrd="0" destOrd="0" presId="urn:microsoft.com/office/officeart/2016/7/layout/LinearArrowProcessNumbered"/>
    <dgm:cxn modelId="{9590E121-EB54-A54C-97F6-AECA9EC019C7}" type="presOf" srcId="{75745614-B573-44DC-9DA7-BCE767AFD4B2}" destId="{BCB55D86-21CB-C343-AAC3-D50A7F70B7CE}" srcOrd="0" destOrd="0" presId="urn:microsoft.com/office/officeart/2016/7/layout/LinearArrowProcessNumbered"/>
    <dgm:cxn modelId="{E01E8343-A0FF-DA4B-B1FC-6B147E9BCA1B}" type="presOf" srcId="{E877C808-082B-44B3-B3B7-0D1060704CBE}" destId="{4A2F1EA8-BCFC-824E-BCF6-1C2567F2359E}" srcOrd="0" destOrd="0" presId="urn:microsoft.com/office/officeart/2016/7/layout/LinearArrowProcessNumbered"/>
    <dgm:cxn modelId="{D92FC14A-172D-0842-80F2-47BFD4E6E671}" type="presOf" srcId="{7160B73C-8D5A-4DAC-86E3-2AB64F3F2607}" destId="{DDA8C7B7-FE2E-5846-8C50-F42708A522EC}" srcOrd="0" destOrd="0" presId="urn:microsoft.com/office/officeart/2016/7/layout/LinearArrowProcessNumbered"/>
    <dgm:cxn modelId="{D66E9155-8E7C-43F5-B195-E82B2C329239}" srcId="{D9AD4DF7-0033-435B-9243-3D2967935C08}" destId="{7160B73C-8D5A-4DAC-86E3-2AB64F3F2607}" srcOrd="4" destOrd="0" parTransId="{47D3D40E-1AC7-4E12-AEA6-564340355A96}" sibTransId="{9630016D-FCB0-4B50-A554-C0A9D4E7CA56}"/>
    <dgm:cxn modelId="{9A1FAC56-C47C-DB42-A6CF-90185FCB4F31}" type="presOf" srcId="{9C6A4937-570F-4E15-807C-0DE4C500E822}" destId="{D221AB6E-E384-0E4B-9B2F-B937FF041A6A}" srcOrd="0" destOrd="0" presId="urn:microsoft.com/office/officeart/2016/7/layout/LinearArrowProcessNumbered"/>
    <dgm:cxn modelId="{2C97CC62-6168-403D-923A-42CA38DFAB43}" srcId="{D9AD4DF7-0033-435B-9243-3D2967935C08}" destId="{1A4CA0EF-95A8-48F2-A817-5D75EE5170EC}" srcOrd="5" destOrd="0" parTransId="{4B0164B7-7857-42EC-B41B-BE2238EA370A}" sibTransId="{1E6AD45E-2873-47BB-813E-4D73120B78B3}"/>
    <dgm:cxn modelId="{5A702464-37E0-BC46-9977-37F989DFA88F}" type="presOf" srcId="{7625FA34-DF0C-45E9-92B3-D8EDB7D2F925}" destId="{AECDFEC7-9F43-0343-8F74-AA25F8DBC25B}" srcOrd="0" destOrd="0" presId="urn:microsoft.com/office/officeart/2016/7/layout/LinearArrowProcessNumbered"/>
    <dgm:cxn modelId="{25D03973-266C-9949-8568-92FC78E28E0C}" type="presOf" srcId="{F5272342-8BC0-473D-9A73-A35FDF81AAAB}" destId="{FF2339BB-8146-D042-9BE6-E01CB7600261}" srcOrd="0" destOrd="0" presId="urn:microsoft.com/office/officeart/2016/7/layout/LinearArrowProcessNumbered"/>
    <dgm:cxn modelId="{C3769473-9C7D-1A43-8346-514C0D13639E}" type="presOf" srcId="{455ADCC0-6CE1-4103-BA42-4580B1A034B7}" destId="{765CE001-35A7-5D48-94F8-D6A3DBC64A3E}" srcOrd="0" destOrd="0" presId="urn:microsoft.com/office/officeart/2016/7/layout/LinearArrowProcessNumbered"/>
    <dgm:cxn modelId="{7B765D77-03CC-3844-9307-59D1A5E937FB}" type="presOf" srcId="{64EB280D-BD45-43C1-B84F-E00CDDA453F0}" destId="{433014F0-0756-6A48-A26D-3905BB9499A2}" srcOrd="0" destOrd="0" presId="urn:microsoft.com/office/officeart/2016/7/layout/LinearArrowProcessNumbered"/>
    <dgm:cxn modelId="{59ED1080-C7DC-4136-A3E6-4059FEE28D6D}" srcId="{D9AD4DF7-0033-435B-9243-3D2967935C08}" destId="{64EB280D-BD45-43C1-B84F-E00CDDA453F0}" srcOrd="8" destOrd="0" parTransId="{306F6559-AFEB-4C15-8A7B-5205B6AE34F3}" sibTransId="{CBACA627-C8BE-4F9E-985D-4F198E8BA51D}"/>
    <dgm:cxn modelId="{23C4CB90-33D6-3E40-9F45-35A66FBB18C1}" type="presOf" srcId="{9630016D-FCB0-4B50-A554-C0A9D4E7CA56}" destId="{18E6B290-BCC8-6042-BDA5-862004C68C3A}" srcOrd="0" destOrd="0" presId="urn:microsoft.com/office/officeart/2016/7/layout/LinearArrowProcessNumbered"/>
    <dgm:cxn modelId="{21F349A5-7998-7B42-AFE5-E9971EC05C7C}" type="presOf" srcId="{8952435F-44F0-4FAD-860A-0594CCDB8D3E}" destId="{B26A17B6-742E-FE42-BB8D-D1CC81B51849}" srcOrd="0" destOrd="0" presId="urn:microsoft.com/office/officeart/2016/7/layout/LinearArrowProcessNumbered"/>
    <dgm:cxn modelId="{18C663A8-A20F-4A80-BA0B-D0120153F1DF}" srcId="{D9AD4DF7-0033-435B-9243-3D2967935C08}" destId="{455ADCC0-6CE1-4103-BA42-4580B1A034B7}" srcOrd="2" destOrd="0" parTransId="{62E30170-50BB-4FE5-97D2-2ECD1B34A1C7}" sibTransId="{9C6A4937-570F-4E15-807C-0DE4C500E822}"/>
    <dgm:cxn modelId="{13B2B2B8-EE77-CC4F-B382-49F779BBB552}" type="presOf" srcId="{89D9EF2D-BA4D-4FE2-B236-08CA500A88CB}" destId="{0EA8C9FD-F9B1-0F4D-BBE4-186F83831449}" srcOrd="0" destOrd="0" presId="urn:microsoft.com/office/officeart/2016/7/layout/LinearArrowProcessNumbered"/>
    <dgm:cxn modelId="{EEA4FCB8-AF84-445D-AFE5-186DC5A13A73}" srcId="{D9AD4DF7-0033-435B-9243-3D2967935C08}" destId="{8E112C42-8151-425A-A7D1-BC31101F0138}" srcOrd="3" destOrd="0" parTransId="{4CC90879-8A31-4DFF-8A12-1F5E7F0EDA56}" sibTransId="{89D9EF2D-BA4D-4FE2-B236-08CA500A88CB}"/>
    <dgm:cxn modelId="{57F63ABB-EC0E-A644-9D14-B41C6977BA29}" type="presOf" srcId="{1A4CA0EF-95A8-48F2-A817-5D75EE5170EC}" destId="{63BD2DA8-6AB9-E245-9A95-9E322E30A145}" srcOrd="0" destOrd="0" presId="urn:microsoft.com/office/officeart/2016/7/layout/LinearArrowProcessNumbered"/>
    <dgm:cxn modelId="{8191E7BE-77F2-4A3B-8DC8-7DAFD57A01B6}" srcId="{D9AD4DF7-0033-435B-9243-3D2967935C08}" destId="{E877C808-082B-44B3-B3B7-0D1060704CBE}" srcOrd="7" destOrd="0" parTransId="{31F326BF-17E6-4DA3-BCC7-5CE184171232}" sibTransId="{75745614-B573-44DC-9DA7-BCE767AFD4B2}"/>
    <dgm:cxn modelId="{90C466CA-28F6-4DF9-A5F1-088CBD036AD9}" srcId="{D9AD4DF7-0033-435B-9243-3D2967935C08}" destId="{7625FA34-DF0C-45E9-92B3-D8EDB7D2F925}" srcOrd="0" destOrd="0" parTransId="{BB0ED2EB-A7C1-4FCF-BB75-5F4D52592324}" sibTransId="{A14D0896-F9EF-408D-B45A-0F7174BF467F}"/>
    <dgm:cxn modelId="{E5B54CD7-D1C7-4963-B935-069B20CD2DE1}" srcId="{D9AD4DF7-0033-435B-9243-3D2967935C08}" destId="{1F800F1D-B68A-41C9-80F3-696DEACD7A11}" srcOrd="6" destOrd="0" parTransId="{20C57964-4F51-4B3E-ACCE-1751BB03E106}" sibTransId="{F5272342-8BC0-473D-9A73-A35FDF81AAAB}"/>
    <dgm:cxn modelId="{E41231DB-318A-FF4E-A75D-8C064DAE08AE}" type="presOf" srcId="{CBACA627-C8BE-4F9E-985D-4F198E8BA51D}" destId="{DE1B1ECE-8844-E143-80CD-64192D512025}" srcOrd="0" destOrd="0" presId="urn:microsoft.com/office/officeart/2016/7/layout/LinearArrowProcessNumbered"/>
    <dgm:cxn modelId="{20846DDC-1FDC-724C-BA57-9D03732693A2}" type="presOf" srcId="{1E6AD45E-2873-47BB-813E-4D73120B78B3}" destId="{E1262BDE-7480-8B46-8E82-7AB99FBD3A44}" srcOrd="0" destOrd="0" presId="urn:microsoft.com/office/officeart/2016/7/layout/LinearArrowProcessNumbered"/>
    <dgm:cxn modelId="{489BE8EA-8D25-3445-8A85-BC453353D7BD}" type="presOf" srcId="{D9AD4DF7-0033-435B-9243-3D2967935C08}" destId="{C9271716-3C30-4A45-A82F-6DC86DD57F24}" srcOrd="0" destOrd="0" presId="urn:microsoft.com/office/officeart/2016/7/layout/LinearArrowProcessNumbered"/>
    <dgm:cxn modelId="{CD5157F2-A7B0-4656-9248-E64739A5CAEA}" srcId="{D9AD4DF7-0033-435B-9243-3D2967935C08}" destId="{8952435F-44F0-4FAD-860A-0594CCDB8D3E}" srcOrd="1" destOrd="0" parTransId="{C951A078-14AB-4D69-99C3-FEACE3722513}" sibTransId="{848F29A3-7BCE-4D30-8828-B77331180651}"/>
    <dgm:cxn modelId="{122F4EF6-70B0-2549-AA63-E3DAAF800325}" type="presOf" srcId="{A14D0896-F9EF-408D-B45A-0F7174BF467F}" destId="{F1A6B419-2930-B549-97FF-84B0E9DBD944}" srcOrd="0" destOrd="0" presId="urn:microsoft.com/office/officeart/2016/7/layout/LinearArrowProcessNumbered"/>
    <dgm:cxn modelId="{383E54D9-97A0-EB42-ABC9-0650077AD8C8}" type="presParOf" srcId="{C9271716-3C30-4A45-A82F-6DC86DD57F24}" destId="{79A2A558-42ED-C344-A738-3BAC731E9D3D}" srcOrd="0" destOrd="0" presId="urn:microsoft.com/office/officeart/2016/7/layout/LinearArrowProcessNumbered"/>
    <dgm:cxn modelId="{637D19C2-A87F-7D42-AD65-0CDCF0372DB5}" type="presParOf" srcId="{79A2A558-42ED-C344-A738-3BAC731E9D3D}" destId="{EEDFD49F-F34D-1848-AD1A-34269CBE747E}" srcOrd="0" destOrd="0" presId="urn:microsoft.com/office/officeart/2016/7/layout/LinearArrowProcessNumbered"/>
    <dgm:cxn modelId="{42A39E86-5ACC-154F-A96F-4B6615A5EB3F}" type="presParOf" srcId="{79A2A558-42ED-C344-A738-3BAC731E9D3D}" destId="{CE0B2735-8A5C-4145-9CF2-D2C307305027}" srcOrd="1" destOrd="0" presId="urn:microsoft.com/office/officeart/2016/7/layout/LinearArrowProcessNumbered"/>
    <dgm:cxn modelId="{63293125-F3F5-5B49-AF6A-BF4E8D65CEF9}" type="presParOf" srcId="{CE0B2735-8A5C-4145-9CF2-D2C307305027}" destId="{08F1E6F3-BBA5-CB44-92AA-4E25291C8969}" srcOrd="0" destOrd="0" presId="urn:microsoft.com/office/officeart/2016/7/layout/LinearArrowProcessNumbered"/>
    <dgm:cxn modelId="{0C0A0F20-2CCF-9243-8492-A75D8EE7DC7F}" type="presParOf" srcId="{CE0B2735-8A5C-4145-9CF2-D2C307305027}" destId="{AF30D6B2-7359-C44E-A46B-834B2F2A094A}" srcOrd="1" destOrd="0" presId="urn:microsoft.com/office/officeart/2016/7/layout/LinearArrowProcessNumbered"/>
    <dgm:cxn modelId="{9596EC7B-2E9C-FD4D-AA7B-22B0CB88CC76}" type="presParOf" srcId="{CE0B2735-8A5C-4145-9CF2-D2C307305027}" destId="{F1A6B419-2930-B549-97FF-84B0E9DBD944}" srcOrd="2" destOrd="0" presId="urn:microsoft.com/office/officeart/2016/7/layout/LinearArrowProcessNumbered"/>
    <dgm:cxn modelId="{23FCF904-A8FA-2F45-A581-B8BA4DAD0EBB}" type="presParOf" srcId="{CE0B2735-8A5C-4145-9CF2-D2C307305027}" destId="{AD534839-ED43-3C40-BD83-50275A70CEE0}" srcOrd="3" destOrd="0" presId="urn:microsoft.com/office/officeart/2016/7/layout/LinearArrowProcessNumbered"/>
    <dgm:cxn modelId="{BCE6024C-C7A9-CD45-95B6-E3347579DBC6}" type="presParOf" srcId="{79A2A558-42ED-C344-A738-3BAC731E9D3D}" destId="{AECDFEC7-9F43-0343-8F74-AA25F8DBC25B}" srcOrd="2" destOrd="0" presId="urn:microsoft.com/office/officeart/2016/7/layout/LinearArrowProcessNumbered"/>
    <dgm:cxn modelId="{15943453-20BD-7F45-876B-F381723B402B}" type="presParOf" srcId="{C9271716-3C30-4A45-A82F-6DC86DD57F24}" destId="{19A7A0BC-4B66-114A-8EEE-89700DC87410}" srcOrd="1" destOrd="0" presId="urn:microsoft.com/office/officeart/2016/7/layout/LinearArrowProcessNumbered"/>
    <dgm:cxn modelId="{6C4067D6-29A7-4740-A05B-DD59C86166DF}" type="presParOf" srcId="{C9271716-3C30-4A45-A82F-6DC86DD57F24}" destId="{7DF39C29-36D1-F54D-B235-E859DAC5E241}" srcOrd="2" destOrd="0" presId="urn:microsoft.com/office/officeart/2016/7/layout/LinearArrowProcessNumbered"/>
    <dgm:cxn modelId="{46551FA8-E6A6-7D4A-9C87-09AE7F520DE1}" type="presParOf" srcId="{7DF39C29-36D1-F54D-B235-E859DAC5E241}" destId="{3CC3950E-6F64-6D40-8CC5-08543960DCC4}" srcOrd="0" destOrd="0" presId="urn:microsoft.com/office/officeart/2016/7/layout/LinearArrowProcessNumbered"/>
    <dgm:cxn modelId="{4D9C3F49-4728-C043-AAF9-F1DAC38EAB12}" type="presParOf" srcId="{7DF39C29-36D1-F54D-B235-E859DAC5E241}" destId="{2A7C59D7-051B-964C-86A2-2A7294803556}" srcOrd="1" destOrd="0" presId="urn:microsoft.com/office/officeart/2016/7/layout/LinearArrowProcessNumbered"/>
    <dgm:cxn modelId="{89BD354F-8E2D-014C-872E-E07E1B345442}" type="presParOf" srcId="{2A7C59D7-051B-964C-86A2-2A7294803556}" destId="{05F6ECF4-3190-8A4B-8DAE-708506525C20}" srcOrd="0" destOrd="0" presId="urn:microsoft.com/office/officeart/2016/7/layout/LinearArrowProcessNumbered"/>
    <dgm:cxn modelId="{C04FE1AE-05E0-444C-89DC-0A9EA62BBAD1}" type="presParOf" srcId="{2A7C59D7-051B-964C-86A2-2A7294803556}" destId="{33CB9F9B-1854-3144-BFA5-89620569CC08}" srcOrd="1" destOrd="0" presId="urn:microsoft.com/office/officeart/2016/7/layout/LinearArrowProcessNumbered"/>
    <dgm:cxn modelId="{86263F71-142D-0A4F-BE27-FE326416CE83}" type="presParOf" srcId="{2A7C59D7-051B-964C-86A2-2A7294803556}" destId="{B4A618C2-4727-8A44-A55A-C826F4B7FFC8}" srcOrd="2" destOrd="0" presId="urn:microsoft.com/office/officeart/2016/7/layout/LinearArrowProcessNumbered"/>
    <dgm:cxn modelId="{132C06D2-FD7C-ED48-8970-28333DA619C0}" type="presParOf" srcId="{2A7C59D7-051B-964C-86A2-2A7294803556}" destId="{D58939EA-C4A6-E848-B46B-1B948CA60A73}" srcOrd="3" destOrd="0" presId="urn:microsoft.com/office/officeart/2016/7/layout/LinearArrowProcessNumbered"/>
    <dgm:cxn modelId="{CB33AAB3-ABAA-D144-9A63-DD88788DDF40}" type="presParOf" srcId="{7DF39C29-36D1-F54D-B235-E859DAC5E241}" destId="{B26A17B6-742E-FE42-BB8D-D1CC81B51849}" srcOrd="2" destOrd="0" presId="urn:microsoft.com/office/officeart/2016/7/layout/LinearArrowProcessNumbered"/>
    <dgm:cxn modelId="{076279C8-14EB-FE48-9A5A-A5E303DF37F0}" type="presParOf" srcId="{C9271716-3C30-4A45-A82F-6DC86DD57F24}" destId="{2DD87BBC-1B40-CA41-AB44-D89964ACBE68}" srcOrd="3" destOrd="0" presId="urn:microsoft.com/office/officeart/2016/7/layout/LinearArrowProcessNumbered"/>
    <dgm:cxn modelId="{839B9AB9-31C8-F24C-82C6-DFE09602C4A2}" type="presParOf" srcId="{C9271716-3C30-4A45-A82F-6DC86DD57F24}" destId="{54AB0223-66D5-024C-8D77-067535D59EE0}" srcOrd="4" destOrd="0" presId="urn:microsoft.com/office/officeart/2016/7/layout/LinearArrowProcessNumbered"/>
    <dgm:cxn modelId="{7F9EC7D0-43F9-0248-A79F-BA548BE25D7C}" type="presParOf" srcId="{54AB0223-66D5-024C-8D77-067535D59EE0}" destId="{4D2FB066-F2BC-5645-8297-E3224CBCA338}" srcOrd="0" destOrd="0" presId="urn:microsoft.com/office/officeart/2016/7/layout/LinearArrowProcessNumbered"/>
    <dgm:cxn modelId="{A95BF4DB-3D89-4540-BD9D-DE64B6DF14EF}" type="presParOf" srcId="{54AB0223-66D5-024C-8D77-067535D59EE0}" destId="{899A11F2-6745-8147-BF93-38CB26808617}" srcOrd="1" destOrd="0" presId="urn:microsoft.com/office/officeart/2016/7/layout/LinearArrowProcessNumbered"/>
    <dgm:cxn modelId="{1DAB911D-1A94-694D-A1EC-3F6B29789F55}" type="presParOf" srcId="{899A11F2-6745-8147-BF93-38CB26808617}" destId="{EEBAFBBD-3AFD-ED4A-B5E9-DA126775CD26}" srcOrd="0" destOrd="0" presId="urn:microsoft.com/office/officeart/2016/7/layout/LinearArrowProcessNumbered"/>
    <dgm:cxn modelId="{8D55DA4E-AF62-1F40-AC43-F20A8D30F385}" type="presParOf" srcId="{899A11F2-6745-8147-BF93-38CB26808617}" destId="{8F6759B6-B738-2B43-ABE5-0BF36414CB57}" srcOrd="1" destOrd="0" presId="urn:microsoft.com/office/officeart/2016/7/layout/LinearArrowProcessNumbered"/>
    <dgm:cxn modelId="{9806E0FD-28B3-0F49-A2CF-D0D6B7625E21}" type="presParOf" srcId="{899A11F2-6745-8147-BF93-38CB26808617}" destId="{D221AB6E-E384-0E4B-9B2F-B937FF041A6A}" srcOrd="2" destOrd="0" presId="urn:microsoft.com/office/officeart/2016/7/layout/LinearArrowProcessNumbered"/>
    <dgm:cxn modelId="{19517D2E-5A47-D54C-A32D-BA0953780314}" type="presParOf" srcId="{899A11F2-6745-8147-BF93-38CB26808617}" destId="{7226CFF0-99A6-E44B-BE41-AE008891F82C}" srcOrd="3" destOrd="0" presId="urn:microsoft.com/office/officeart/2016/7/layout/LinearArrowProcessNumbered"/>
    <dgm:cxn modelId="{D99D3DA7-1AB6-E34B-BD6F-07D8233CE6B4}" type="presParOf" srcId="{54AB0223-66D5-024C-8D77-067535D59EE0}" destId="{765CE001-35A7-5D48-94F8-D6A3DBC64A3E}" srcOrd="2" destOrd="0" presId="urn:microsoft.com/office/officeart/2016/7/layout/LinearArrowProcessNumbered"/>
    <dgm:cxn modelId="{DA219D9C-AE51-A74F-8E91-707598810980}" type="presParOf" srcId="{C9271716-3C30-4A45-A82F-6DC86DD57F24}" destId="{14F91682-AE80-5540-97FC-3F74B6B3B852}" srcOrd="5" destOrd="0" presId="urn:microsoft.com/office/officeart/2016/7/layout/LinearArrowProcessNumbered"/>
    <dgm:cxn modelId="{678E2FD4-0DCD-074A-91FA-0AA5CA087FA4}" type="presParOf" srcId="{C9271716-3C30-4A45-A82F-6DC86DD57F24}" destId="{FD7E7426-E583-D94A-B16D-963AB855C991}" srcOrd="6" destOrd="0" presId="urn:microsoft.com/office/officeart/2016/7/layout/LinearArrowProcessNumbered"/>
    <dgm:cxn modelId="{9750F16D-54C6-AD40-A876-78BB77F94061}" type="presParOf" srcId="{FD7E7426-E583-D94A-B16D-963AB855C991}" destId="{229DD804-EDBE-8F40-8AA7-9AB8E5A50426}" srcOrd="0" destOrd="0" presId="urn:microsoft.com/office/officeart/2016/7/layout/LinearArrowProcessNumbered"/>
    <dgm:cxn modelId="{8754EBA3-4183-9D44-B07A-4705714A6FE6}" type="presParOf" srcId="{FD7E7426-E583-D94A-B16D-963AB855C991}" destId="{FADC9438-A952-F44C-9222-887B1997DDAF}" srcOrd="1" destOrd="0" presId="urn:microsoft.com/office/officeart/2016/7/layout/LinearArrowProcessNumbered"/>
    <dgm:cxn modelId="{9A59C3F0-BBB7-A243-9204-9B1E8BF01535}" type="presParOf" srcId="{FADC9438-A952-F44C-9222-887B1997DDAF}" destId="{1FA0E892-3099-B84F-A9EB-3F4B877A222C}" srcOrd="0" destOrd="0" presId="urn:microsoft.com/office/officeart/2016/7/layout/LinearArrowProcessNumbered"/>
    <dgm:cxn modelId="{8B208324-EA18-2B46-B10B-5224948C2425}" type="presParOf" srcId="{FADC9438-A952-F44C-9222-887B1997DDAF}" destId="{E0D42544-2A3D-E14F-8049-B901FB8BA1F2}" srcOrd="1" destOrd="0" presId="urn:microsoft.com/office/officeart/2016/7/layout/LinearArrowProcessNumbered"/>
    <dgm:cxn modelId="{C1E1523D-A10A-7D4D-A46A-9CD7FFBD465B}" type="presParOf" srcId="{FADC9438-A952-F44C-9222-887B1997DDAF}" destId="{0EA8C9FD-F9B1-0F4D-BBE4-186F83831449}" srcOrd="2" destOrd="0" presId="urn:microsoft.com/office/officeart/2016/7/layout/LinearArrowProcessNumbered"/>
    <dgm:cxn modelId="{37588CA0-64EF-EA42-BDD1-DFFC06EBF382}" type="presParOf" srcId="{FADC9438-A952-F44C-9222-887B1997DDAF}" destId="{26E0B89A-4946-B64C-9E6F-96A708E2BAB0}" srcOrd="3" destOrd="0" presId="urn:microsoft.com/office/officeart/2016/7/layout/LinearArrowProcessNumbered"/>
    <dgm:cxn modelId="{AA1E7B7A-47A4-8846-A770-827FD3035D25}" type="presParOf" srcId="{FD7E7426-E583-D94A-B16D-963AB855C991}" destId="{F8400A61-C764-8749-A67E-8FEFA962D53C}" srcOrd="2" destOrd="0" presId="urn:microsoft.com/office/officeart/2016/7/layout/LinearArrowProcessNumbered"/>
    <dgm:cxn modelId="{7DF74CE3-3094-2840-85FA-D4E2F559494A}" type="presParOf" srcId="{C9271716-3C30-4A45-A82F-6DC86DD57F24}" destId="{EEEEB5F8-DE6D-CC41-B4CE-37DB0FDC9E8E}" srcOrd="7" destOrd="0" presId="urn:microsoft.com/office/officeart/2016/7/layout/LinearArrowProcessNumbered"/>
    <dgm:cxn modelId="{2F768B3F-82BE-AC4C-BDA2-4D592A2B9C62}" type="presParOf" srcId="{C9271716-3C30-4A45-A82F-6DC86DD57F24}" destId="{897EF0B7-05A9-624F-8977-8B908BF904DE}" srcOrd="8" destOrd="0" presId="urn:microsoft.com/office/officeart/2016/7/layout/LinearArrowProcessNumbered"/>
    <dgm:cxn modelId="{94E767AE-59CA-DE45-BBA4-EA18A217B5EB}" type="presParOf" srcId="{897EF0B7-05A9-624F-8977-8B908BF904DE}" destId="{546E7631-256A-164B-9480-A89FA30F3321}" srcOrd="0" destOrd="0" presId="urn:microsoft.com/office/officeart/2016/7/layout/LinearArrowProcessNumbered"/>
    <dgm:cxn modelId="{F1BC59ED-2FCC-0E4A-9F74-895F989D41CF}" type="presParOf" srcId="{897EF0B7-05A9-624F-8977-8B908BF904DE}" destId="{6320DDBF-DF9A-FD49-BE82-DF17EB285B9B}" srcOrd="1" destOrd="0" presId="urn:microsoft.com/office/officeart/2016/7/layout/LinearArrowProcessNumbered"/>
    <dgm:cxn modelId="{77DAF8BE-894B-6347-A7C8-210281F25FF4}" type="presParOf" srcId="{6320DDBF-DF9A-FD49-BE82-DF17EB285B9B}" destId="{1C2B0594-3FAD-9343-A0B6-014E2CC322E5}" srcOrd="0" destOrd="0" presId="urn:microsoft.com/office/officeart/2016/7/layout/LinearArrowProcessNumbered"/>
    <dgm:cxn modelId="{D246C76B-319D-8A4C-8D98-786B66ECB9FB}" type="presParOf" srcId="{6320DDBF-DF9A-FD49-BE82-DF17EB285B9B}" destId="{802D60FF-755A-444A-81D7-02C5EE75F993}" srcOrd="1" destOrd="0" presId="urn:microsoft.com/office/officeart/2016/7/layout/LinearArrowProcessNumbered"/>
    <dgm:cxn modelId="{59CF2BEA-8ED0-9F47-A4E9-5F3B6AAA2364}" type="presParOf" srcId="{6320DDBF-DF9A-FD49-BE82-DF17EB285B9B}" destId="{18E6B290-BCC8-6042-BDA5-862004C68C3A}" srcOrd="2" destOrd="0" presId="urn:microsoft.com/office/officeart/2016/7/layout/LinearArrowProcessNumbered"/>
    <dgm:cxn modelId="{09DAECBC-E2E2-B541-AE88-A89EA5A05EEA}" type="presParOf" srcId="{6320DDBF-DF9A-FD49-BE82-DF17EB285B9B}" destId="{5C707928-4D62-3A48-AD28-5F26DE74DFF1}" srcOrd="3" destOrd="0" presId="urn:microsoft.com/office/officeart/2016/7/layout/LinearArrowProcessNumbered"/>
    <dgm:cxn modelId="{064ED802-8AA6-4D48-A89C-CFD52F1C5982}" type="presParOf" srcId="{897EF0B7-05A9-624F-8977-8B908BF904DE}" destId="{DDA8C7B7-FE2E-5846-8C50-F42708A522EC}" srcOrd="2" destOrd="0" presId="urn:microsoft.com/office/officeart/2016/7/layout/LinearArrowProcessNumbered"/>
    <dgm:cxn modelId="{AFA9911C-5798-014A-877A-87B06D3F4C52}" type="presParOf" srcId="{C9271716-3C30-4A45-A82F-6DC86DD57F24}" destId="{BE296D75-3279-E049-BD18-DF6E01572AB9}" srcOrd="9" destOrd="0" presId="urn:microsoft.com/office/officeart/2016/7/layout/LinearArrowProcessNumbered"/>
    <dgm:cxn modelId="{C3C156C7-3009-DC42-BA9B-7CD3F606E0F9}" type="presParOf" srcId="{C9271716-3C30-4A45-A82F-6DC86DD57F24}" destId="{5167C0FD-167E-B54A-BD22-18E95430396A}" srcOrd="10" destOrd="0" presId="urn:microsoft.com/office/officeart/2016/7/layout/LinearArrowProcessNumbered"/>
    <dgm:cxn modelId="{5A95DACC-1DEE-1C42-ACCF-950088636EC7}" type="presParOf" srcId="{5167C0FD-167E-B54A-BD22-18E95430396A}" destId="{1B36A356-922C-0740-8F14-407B85C935AB}" srcOrd="0" destOrd="0" presId="urn:microsoft.com/office/officeart/2016/7/layout/LinearArrowProcessNumbered"/>
    <dgm:cxn modelId="{CBE4ADA0-F57A-9149-992F-43DBD9D9E460}" type="presParOf" srcId="{5167C0FD-167E-B54A-BD22-18E95430396A}" destId="{1CA3B647-E300-3A4D-A421-7CE19499879F}" srcOrd="1" destOrd="0" presId="urn:microsoft.com/office/officeart/2016/7/layout/LinearArrowProcessNumbered"/>
    <dgm:cxn modelId="{E8BF9581-1A29-7143-9117-5C87C697E6B0}" type="presParOf" srcId="{1CA3B647-E300-3A4D-A421-7CE19499879F}" destId="{76F1DD55-F723-8B46-AB16-19ADF00FB24B}" srcOrd="0" destOrd="0" presId="urn:microsoft.com/office/officeart/2016/7/layout/LinearArrowProcessNumbered"/>
    <dgm:cxn modelId="{108645DE-C3C5-BA41-BC0F-E9964DD03656}" type="presParOf" srcId="{1CA3B647-E300-3A4D-A421-7CE19499879F}" destId="{A228F6FD-BC10-1743-A38B-DAB6EB836724}" srcOrd="1" destOrd="0" presId="urn:microsoft.com/office/officeart/2016/7/layout/LinearArrowProcessNumbered"/>
    <dgm:cxn modelId="{53A8A1CC-3E8E-CD43-8C27-B541EFBCCBE5}" type="presParOf" srcId="{1CA3B647-E300-3A4D-A421-7CE19499879F}" destId="{E1262BDE-7480-8B46-8E82-7AB99FBD3A44}" srcOrd="2" destOrd="0" presId="urn:microsoft.com/office/officeart/2016/7/layout/LinearArrowProcessNumbered"/>
    <dgm:cxn modelId="{5C5E1B0F-D1D9-8C49-9631-62579CBF8C82}" type="presParOf" srcId="{1CA3B647-E300-3A4D-A421-7CE19499879F}" destId="{47DD79B6-3416-A74D-B59B-610CACF0DD74}" srcOrd="3" destOrd="0" presId="urn:microsoft.com/office/officeart/2016/7/layout/LinearArrowProcessNumbered"/>
    <dgm:cxn modelId="{E0C9A23F-D2F3-094D-9251-8BA63B191900}" type="presParOf" srcId="{5167C0FD-167E-B54A-BD22-18E95430396A}" destId="{63BD2DA8-6AB9-E245-9A95-9E322E30A145}" srcOrd="2" destOrd="0" presId="urn:microsoft.com/office/officeart/2016/7/layout/LinearArrowProcessNumbered"/>
    <dgm:cxn modelId="{308D8C43-0ABC-434E-93ED-01A9D8E245E1}" type="presParOf" srcId="{C9271716-3C30-4A45-A82F-6DC86DD57F24}" destId="{1952CDCE-2B73-954F-B49A-EF67FB70A0D6}" srcOrd="11" destOrd="0" presId="urn:microsoft.com/office/officeart/2016/7/layout/LinearArrowProcessNumbered"/>
    <dgm:cxn modelId="{BFA7EF16-16CC-854C-A306-B0F26A8F2948}" type="presParOf" srcId="{C9271716-3C30-4A45-A82F-6DC86DD57F24}" destId="{B1C02DFD-CC77-2C43-B698-CD08C059D1FB}" srcOrd="12" destOrd="0" presId="urn:microsoft.com/office/officeart/2016/7/layout/LinearArrowProcessNumbered"/>
    <dgm:cxn modelId="{C2B7A31F-B1C2-E64F-8741-A81C0DD3A075}" type="presParOf" srcId="{B1C02DFD-CC77-2C43-B698-CD08C059D1FB}" destId="{87B33331-C3AF-D045-82D1-E0E3F380A476}" srcOrd="0" destOrd="0" presId="urn:microsoft.com/office/officeart/2016/7/layout/LinearArrowProcessNumbered"/>
    <dgm:cxn modelId="{C035FC51-8673-0F46-B87E-5690ECC31C30}" type="presParOf" srcId="{B1C02DFD-CC77-2C43-B698-CD08C059D1FB}" destId="{1E7B1012-BF26-9D41-8A0A-CDDE39211D5C}" srcOrd="1" destOrd="0" presId="urn:microsoft.com/office/officeart/2016/7/layout/LinearArrowProcessNumbered"/>
    <dgm:cxn modelId="{1A523833-AD3B-B34B-B383-B35E6AD9CB7A}" type="presParOf" srcId="{1E7B1012-BF26-9D41-8A0A-CDDE39211D5C}" destId="{DA362E6E-C1E4-D14F-BF9A-6F1C7DB2BB6F}" srcOrd="0" destOrd="0" presId="urn:microsoft.com/office/officeart/2016/7/layout/LinearArrowProcessNumbered"/>
    <dgm:cxn modelId="{D9BE32E8-038A-8141-8741-D4573B1ED7CF}" type="presParOf" srcId="{1E7B1012-BF26-9D41-8A0A-CDDE39211D5C}" destId="{C26E0AE9-4B11-8D47-822A-1E7F70040CE3}" srcOrd="1" destOrd="0" presId="urn:microsoft.com/office/officeart/2016/7/layout/LinearArrowProcessNumbered"/>
    <dgm:cxn modelId="{F2662DA7-8C28-6343-9AE6-B12E89CC2E8A}" type="presParOf" srcId="{1E7B1012-BF26-9D41-8A0A-CDDE39211D5C}" destId="{FF2339BB-8146-D042-9BE6-E01CB7600261}" srcOrd="2" destOrd="0" presId="urn:microsoft.com/office/officeart/2016/7/layout/LinearArrowProcessNumbered"/>
    <dgm:cxn modelId="{1323B8B5-3002-3B4E-AD91-D5A9ED59AF31}" type="presParOf" srcId="{1E7B1012-BF26-9D41-8A0A-CDDE39211D5C}" destId="{FFF23494-40DB-F449-A653-AA85BF3EF5BF}" srcOrd="3" destOrd="0" presId="urn:microsoft.com/office/officeart/2016/7/layout/LinearArrowProcessNumbered"/>
    <dgm:cxn modelId="{5F669FC3-0D07-2F43-8580-6F455668F996}" type="presParOf" srcId="{B1C02DFD-CC77-2C43-B698-CD08C059D1FB}" destId="{E3947322-8959-4546-915F-F7EF5D697096}" srcOrd="2" destOrd="0" presId="urn:microsoft.com/office/officeart/2016/7/layout/LinearArrowProcessNumbered"/>
    <dgm:cxn modelId="{5A225BD0-7DE2-7A49-95A5-96D398F09E3C}" type="presParOf" srcId="{C9271716-3C30-4A45-A82F-6DC86DD57F24}" destId="{32D3CFBB-FB4C-1542-8D7B-F23AC7E61877}" srcOrd="13" destOrd="0" presId="urn:microsoft.com/office/officeart/2016/7/layout/LinearArrowProcessNumbered"/>
    <dgm:cxn modelId="{69A5D96B-75A4-074D-A36B-D291EAE79122}" type="presParOf" srcId="{C9271716-3C30-4A45-A82F-6DC86DD57F24}" destId="{0A552067-9748-2741-8E56-FF4CF4EADE9E}" srcOrd="14" destOrd="0" presId="urn:microsoft.com/office/officeart/2016/7/layout/LinearArrowProcessNumbered"/>
    <dgm:cxn modelId="{E3CF9D80-1A84-724C-96C7-4C5C75168A97}" type="presParOf" srcId="{0A552067-9748-2741-8E56-FF4CF4EADE9E}" destId="{884897BA-7992-9148-93A1-61FD5DADDB8C}" srcOrd="0" destOrd="0" presId="urn:microsoft.com/office/officeart/2016/7/layout/LinearArrowProcessNumbered"/>
    <dgm:cxn modelId="{0CCA4D5A-682D-1743-A4E4-21D0ADC5C622}" type="presParOf" srcId="{0A552067-9748-2741-8E56-FF4CF4EADE9E}" destId="{9B20C1F8-5DD4-A943-8035-6E59231FCE12}" srcOrd="1" destOrd="0" presId="urn:microsoft.com/office/officeart/2016/7/layout/LinearArrowProcessNumbered"/>
    <dgm:cxn modelId="{27045E8B-D342-A74E-8C75-9981E942D89E}" type="presParOf" srcId="{9B20C1F8-5DD4-A943-8035-6E59231FCE12}" destId="{2B839156-0FBF-9241-82DA-11FB601F1A0D}" srcOrd="0" destOrd="0" presId="urn:microsoft.com/office/officeart/2016/7/layout/LinearArrowProcessNumbered"/>
    <dgm:cxn modelId="{814389B9-4657-CF43-9B0C-CCABAF1BA946}" type="presParOf" srcId="{9B20C1F8-5DD4-A943-8035-6E59231FCE12}" destId="{3660BF0B-F24D-924C-8F47-8C064FEF8585}" srcOrd="1" destOrd="0" presId="urn:microsoft.com/office/officeart/2016/7/layout/LinearArrowProcessNumbered"/>
    <dgm:cxn modelId="{DE479F19-CE25-DD41-B226-B98256464AEB}" type="presParOf" srcId="{9B20C1F8-5DD4-A943-8035-6E59231FCE12}" destId="{BCB55D86-21CB-C343-AAC3-D50A7F70B7CE}" srcOrd="2" destOrd="0" presId="urn:microsoft.com/office/officeart/2016/7/layout/LinearArrowProcessNumbered"/>
    <dgm:cxn modelId="{8B758124-825C-694D-824E-80B673DD39CF}" type="presParOf" srcId="{9B20C1F8-5DD4-A943-8035-6E59231FCE12}" destId="{58092618-406C-7E4B-8048-6CB7F2A9D507}" srcOrd="3" destOrd="0" presId="urn:microsoft.com/office/officeart/2016/7/layout/LinearArrowProcessNumbered"/>
    <dgm:cxn modelId="{5D717080-C788-5A49-8229-DBA13BE79D89}" type="presParOf" srcId="{0A552067-9748-2741-8E56-FF4CF4EADE9E}" destId="{4A2F1EA8-BCFC-824E-BCF6-1C2567F2359E}" srcOrd="2" destOrd="0" presId="urn:microsoft.com/office/officeart/2016/7/layout/LinearArrowProcessNumbered"/>
    <dgm:cxn modelId="{7B1C0DB3-0FF9-4C49-A101-07B5A7F39A18}" type="presParOf" srcId="{C9271716-3C30-4A45-A82F-6DC86DD57F24}" destId="{E2569003-30F0-A744-A464-7F9B5EAA2EAB}" srcOrd="15" destOrd="0" presId="urn:microsoft.com/office/officeart/2016/7/layout/LinearArrowProcessNumbered"/>
    <dgm:cxn modelId="{92814D38-79C0-D249-B535-4E19828FE81B}" type="presParOf" srcId="{C9271716-3C30-4A45-A82F-6DC86DD57F24}" destId="{5611D973-8337-3D4D-8574-5F3FF760EEEC}" srcOrd="16" destOrd="0" presId="urn:microsoft.com/office/officeart/2016/7/layout/LinearArrowProcessNumbered"/>
    <dgm:cxn modelId="{C9A01A96-8F66-F647-A0AE-0C3220EC636D}" type="presParOf" srcId="{5611D973-8337-3D4D-8574-5F3FF760EEEC}" destId="{F7F95EC0-9C6F-5B4B-BF7C-EEFE79A3A850}" srcOrd="0" destOrd="0" presId="urn:microsoft.com/office/officeart/2016/7/layout/LinearArrowProcessNumbered"/>
    <dgm:cxn modelId="{96F9D148-B1B4-AD46-8195-44BB7BFE4FCE}" type="presParOf" srcId="{5611D973-8337-3D4D-8574-5F3FF760EEEC}" destId="{249F3467-9D01-254A-9F16-72CB2E8DB87E}" srcOrd="1" destOrd="0" presId="urn:microsoft.com/office/officeart/2016/7/layout/LinearArrowProcessNumbered"/>
    <dgm:cxn modelId="{1A2FAA61-14DC-DD4C-971B-C342B30B5AA4}" type="presParOf" srcId="{249F3467-9D01-254A-9F16-72CB2E8DB87E}" destId="{4E920095-7698-204A-825E-79C95EEC888C}" srcOrd="0" destOrd="0" presId="urn:microsoft.com/office/officeart/2016/7/layout/LinearArrowProcessNumbered"/>
    <dgm:cxn modelId="{534A9620-AC1D-F94C-A970-3C0CB53CCCFA}" type="presParOf" srcId="{249F3467-9D01-254A-9F16-72CB2E8DB87E}" destId="{3F362EB5-A345-094B-AFF7-F5E83751E37C}" srcOrd="1" destOrd="0" presId="urn:microsoft.com/office/officeart/2016/7/layout/LinearArrowProcessNumbered"/>
    <dgm:cxn modelId="{6C54E835-B168-F747-BB45-3947EB3F89F1}" type="presParOf" srcId="{249F3467-9D01-254A-9F16-72CB2E8DB87E}" destId="{DE1B1ECE-8844-E143-80CD-64192D512025}" srcOrd="2" destOrd="0" presId="urn:microsoft.com/office/officeart/2016/7/layout/LinearArrowProcessNumbered"/>
    <dgm:cxn modelId="{4D8D355E-1434-7C48-9AE1-82200BE36998}" type="presParOf" srcId="{249F3467-9D01-254A-9F16-72CB2E8DB87E}" destId="{550288EC-9E6F-5C46-8C13-24A6A0B4D5E4}" srcOrd="3" destOrd="0" presId="urn:microsoft.com/office/officeart/2016/7/layout/LinearArrowProcessNumbered"/>
    <dgm:cxn modelId="{7BF3CAAD-1813-4040-BBAE-BBDFAB1EC52C}" type="presParOf" srcId="{5611D973-8337-3D4D-8574-5F3FF760EEEC}" destId="{433014F0-0756-6A48-A26D-3905BB9499A2}"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r>
            <a:rPr lang="en-US" dirty="0"/>
            <a:t>Address COVID Public Health</a:t>
          </a:r>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r>
            <a:rPr lang="en-US" dirty="0"/>
            <a:t>Support public health expenditures, by funding COVID-19 mitigation efforts, medical expenses, behavioral healthcare, and certain public health and safety staff;</a:t>
          </a:r>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r>
            <a:rPr lang="en-US" dirty="0"/>
            <a:t>Address COVID Economic Impact</a:t>
          </a:r>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r>
            <a:rPr lang="en-US" dirty="0"/>
            <a:t>Address negative economic impacts caused by the public health emergency, including economic harms to workers, households, small businesses, impacted industries, and the public sector;</a:t>
          </a:r>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r>
            <a:rPr lang="en-US" dirty="0"/>
            <a:t>Replace Lost Revenue</a:t>
          </a:r>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r>
            <a:rPr lang="en-US"/>
            <a:t>Replace lost public sector revenue, using this funding to provide government services to the extent of the reduction in revenue experienced due to the pandemic;</a:t>
          </a:r>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r>
            <a:rPr lang="en-US"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and,</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006D4C-1F51-4C48-81FC-6C0785206E35}" type="doc">
      <dgm:prSet loTypeId="urn:microsoft.com/office/officeart/2005/8/layout/process1" loCatId="process" qsTypeId="urn:microsoft.com/office/officeart/2005/8/quickstyle/simple1" qsCatId="simple" csTypeId="urn:microsoft.com/office/officeart/2005/8/colors/colorful5" csCatId="colorful" phldr="1"/>
      <dgm:spPr/>
    </dgm:pt>
    <dgm:pt modelId="{294E73E8-B28B-2841-BEF1-1DD82FF7B1F6}">
      <dgm:prSet phldrT="[Text]"/>
      <dgm:spPr/>
      <dgm:t>
        <a:bodyPr/>
        <a:lstStyle/>
        <a:p>
          <a:r>
            <a:rPr lang="en-US" dirty="0"/>
            <a:t>ARP allows transfers of funds to nonprofits and other private entities as subrecipients for ARP-authorized purposes</a:t>
          </a:r>
        </a:p>
      </dgm:t>
    </dgm:pt>
    <dgm:pt modelId="{445E53C1-A20B-B441-9B30-174277961492}" type="parTrans" cxnId="{BE49FA7B-DB5F-D342-B7C0-E74B1EF0903A}">
      <dgm:prSet/>
      <dgm:spPr/>
      <dgm:t>
        <a:bodyPr/>
        <a:lstStyle/>
        <a:p>
          <a:endParaRPr lang="en-US"/>
        </a:p>
      </dgm:t>
    </dgm:pt>
    <dgm:pt modelId="{FBCFEFFD-AC9B-5942-8913-36153CEFDB09}" type="sibTrans" cxnId="{BE49FA7B-DB5F-D342-B7C0-E74B1EF0903A}">
      <dgm:prSet/>
      <dgm:spPr/>
      <dgm:t>
        <a:bodyPr/>
        <a:lstStyle/>
        <a:p>
          <a:endParaRPr lang="en-US"/>
        </a:p>
      </dgm:t>
    </dgm:pt>
    <dgm:pt modelId="{F2BF77CD-3DC9-6245-9799-B0D4D134F9C2}">
      <dgm:prSet phldrT="[Text]"/>
      <dgm:spPr/>
      <dgm:t>
        <a:bodyPr/>
        <a:lstStyle/>
        <a:p>
          <a:r>
            <a:rPr lang="en-US" dirty="0"/>
            <a:t>State law provides broad </a:t>
          </a:r>
          <a:r>
            <a:rPr lang="en-US"/>
            <a:t>authority for a local government </a:t>
          </a:r>
          <a:r>
            <a:rPr lang="en-US" dirty="0"/>
            <a:t>to </a:t>
          </a:r>
          <a:r>
            <a:rPr lang="en-US" b="1" u="sng" dirty="0"/>
            <a:t>contract </a:t>
          </a:r>
          <a:r>
            <a:rPr lang="en-US" dirty="0"/>
            <a:t>with a private entity to perform specific activities that the </a:t>
          </a:r>
          <a:r>
            <a:rPr lang="en-US" b="1" dirty="0"/>
            <a:t>local government has statutory authority to undertake</a:t>
          </a:r>
        </a:p>
      </dgm:t>
    </dgm:pt>
    <dgm:pt modelId="{741B7636-F232-984C-996B-63E09ECD3EC8}" type="parTrans" cxnId="{3D223470-94B0-5D4D-82C6-33664BF24A6B}">
      <dgm:prSet/>
      <dgm:spPr/>
      <dgm:t>
        <a:bodyPr/>
        <a:lstStyle/>
        <a:p>
          <a:endParaRPr lang="en-US"/>
        </a:p>
      </dgm:t>
    </dgm:pt>
    <dgm:pt modelId="{02FDE754-8CB0-AF4B-BB40-04F283B52C6E}" type="sibTrans" cxnId="{3D223470-94B0-5D4D-82C6-33664BF24A6B}">
      <dgm:prSet/>
      <dgm:spPr/>
      <dgm:t>
        <a:bodyPr/>
        <a:lstStyle/>
        <a:p>
          <a:endParaRPr lang="en-US"/>
        </a:p>
      </dgm:t>
    </dgm:pt>
    <dgm:pt modelId="{9EA48A5F-3A6B-AC40-819A-DDA7EE590D4D}">
      <dgm:prSet phldrT="[Text]"/>
      <dgm:spPr/>
      <dgm:t>
        <a:bodyPr/>
        <a:lstStyle/>
        <a:p>
          <a:r>
            <a:rPr lang="en-US" dirty="0"/>
            <a:t>Recipient government must manage and monitor subrecipient to ensure compliance with law and regulations. Subrecipient must comply with all applicable requirements, reporting, and other documentation.</a:t>
          </a:r>
        </a:p>
      </dgm:t>
    </dgm:pt>
    <dgm:pt modelId="{E838EAC4-4BB3-5B4E-B094-7EC16EDFF1C1}" type="parTrans" cxnId="{9758AC62-C29B-B646-94C3-A626104BEF93}">
      <dgm:prSet/>
      <dgm:spPr/>
      <dgm:t>
        <a:bodyPr/>
        <a:lstStyle/>
        <a:p>
          <a:endParaRPr lang="en-US"/>
        </a:p>
      </dgm:t>
    </dgm:pt>
    <dgm:pt modelId="{965FA40A-AB3D-AF4E-BC5A-D2AFC78B785A}" type="sibTrans" cxnId="{9758AC62-C29B-B646-94C3-A626104BEF93}">
      <dgm:prSet/>
      <dgm:spPr/>
      <dgm:t>
        <a:bodyPr/>
        <a:lstStyle/>
        <a:p>
          <a:endParaRPr lang="en-US"/>
        </a:p>
      </dgm:t>
    </dgm:pt>
    <dgm:pt modelId="{CA417A55-247E-4E47-B132-C3A2F359E738}" type="pres">
      <dgm:prSet presAssocID="{57006D4C-1F51-4C48-81FC-6C0785206E35}" presName="Name0" presStyleCnt="0">
        <dgm:presLayoutVars>
          <dgm:dir/>
          <dgm:resizeHandles val="exact"/>
        </dgm:presLayoutVars>
      </dgm:prSet>
      <dgm:spPr/>
    </dgm:pt>
    <dgm:pt modelId="{CD240CE7-F2DA-2541-8FF3-011613FFB53A}" type="pres">
      <dgm:prSet presAssocID="{294E73E8-B28B-2841-BEF1-1DD82FF7B1F6}" presName="node" presStyleLbl="node1" presStyleIdx="0" presStyleCnt="3">
        <dgm:presLayoutVars>
          <dgm:bulletEnabled val="1"/>
        </dgm:presLayoutVars>
      </dgm:prSet>
      <dgm:spPr/>
    </dgm:pt>
    <dgm:pt modelId="{263C5A85-84D1-C14D-81A9-876FE648C365}" type="pres">
      <dgm:prSet presAssocID="{FBCFEFFD-AC9B-5942-8913-36153CEFDB09}" presName="sibTrans" presStyleLbl="sibTrans2D1" presStyleIdx="0" presStyleCnt="2"/>
      <dgm:spPr/>
    </dgm:pt>
    <dgm:pt modelId="{28AA372A-F96D-324D-94BB-75876789287F}" type="pres">
      <dgm:prSet presAssocID="{FBCFEFFD-AC9B-5942-8913-36153CEFDB09}" presName="connectorText" presStyleLbl="sibTrans2D1" presStyleIdx="0" presStyleCnt="2"/>
      <dgm:spPr/>
    </dgm:pt>
    <dgm:pt modelId="{514F7DFA-9EF0-C342-BD56-4E0B22283881}" type="pres">
      <dgm:prSet presAssocID="{F2BF77CD-3DC9-6245-9799-B0D4D134F9C2}" presName="node" presStyleLbl="node1" presStyleIdx="1" presStyleCnt="3">
        <dgm:presLayoutVars>
          <dgm:bulletEnabled val="1"/>
        </dgm:presLayoutVars>
      </dgm:prSet>
      <dgm:spPr/>
    </dgm:pt>
    <dgm:pt modelId="{D2490739-1186-5E4D-8D60-1D00E4612338}" type="pres">
      <dgm:prSet presAssocID="{02FDE754-8CB0-AF4B-BB40-04F283B52C6E}" presName="sibTrans" presStyleLbl="sibTrans2D1" presStyleIdx="1" presStyleCnt="2"/>
      <dgm:spPr/>
    </dgm:pt>
    <dgm:pt modelId="{20804A79-C0DF-964E-BE99-01BB74C3E709}" type="pres">
      <dgm:prSet presAssocID="{02FDE754-8CB0-AF4B-BB40-04F283B52C6E}" presName="connectorText" presStyleLbl="sibTrans2D1" presStyleIdx="1" presStyleCnt="2"/>
      <dgm:spPr/>
    </dgm:pt>
    <dgm:pt modelId="{C4F5B595-2244-F848-88CE-FC062451C7ED}" type="pres">
      <dgm:prSet presAssocID="{9EA48A5F-3A6B-AC40-819A-DDA7EE590D4D}" presName="node" presStyleLbl="node1" presStyleIdx="2" presStyleCnt="3">
        <dgm:presLayoutVars>
          <dgm:bulletEnabled val="1"/>
        </dgm:presLayoutVars>
      </dgm:prSet>
      <dgm:spPr/>
    </dgm:pt>
  </dgm:ptLst>
  <dgm:cxnLst>
    <dgm:cxn modelId="{1554C34C-81BD-E74E-A6A9-4258C06ADA64}" type="presOf" srcId="{02FDE754-8CB0-AF4B-BB40-04F283B52C6E}" destId="{D2490739-1186-5E4D-8D60-1D00E4612338}" srcOrd="0" destOrd="0" presId="urn:microsoft.com/office/officeart/2005/8/layout/process1"/>
    <dgm:cxn modelId="{C455EF4E-4DAD-F443-A862-7BA431B6F459}" type="presOf" srcId="{FBCFEFFD-AC9B-5942-8913-36153CEFDB09}" destId="{263C5A85-84D1-C14D-81A9-876FE648C365}" srcOrd="0" destOrd="0" presId="urn:microsoft.com/office/officeart/2005/8/layout/process1"/>
    <dgm:cxn modelId="{9758AC62-C29B-B646-94C3-A626104BEF93}" srcId="{57006D4C-1F51-4C48-81FC-6C0785206E35}" destId="{9EA48A5F-3A6B-AC40-819A-DDA7EE590D4D}" srcOrd="2" destOrd="0" parTransId="{E838EAC4-4BB3-5B4E-B094-7EC16EDFF1C1}" sibTransId="{965FA40A-AB3D-AF4E-BC5A-D2AFC78B785A}"/>
    <dgm:cxn modelId="{3D223470-94B0-5D4D-82C6-33664BF24A6B}" srcId="{57006D4C-1F51-4C48-81FC-6C0785206E35}" destId="{F2BF77CD-3DC9-6245-9799-B0D4D134F9C2}" srcOrd="1" destOrd="0" parTransId="{741B7636-F232-984C-996B-63E09ECD3EC8}" sibTransId="{02FDE754-8CB0-AF4B-BB40-04F283B52C6E}"/>
    <dgm:cxn modelId="{BE49FA7B-DB5F-D342-B7C0-E74B1EF0903A}" srcId="{57006D4C-1F51-4C48-81FC-6C0785206E35}" destId="{294E73E8-B28B-2841-BEF1-1DD82FF7B1F6}" srcOrd="0" destOrd="0" parTransId="{445E53C1-A20B-B441-9B30-174277961492}" sibTransId="{FBCFEFFD-AC9B-5942-8913-36153CEFDB09}"/>
    <dgm:cxn modelId="{4590E987-A54F-3D4D-87DD-F80CF91F22FC}" type="presOf" srcId="{9EA48A5F-3A6B-AC40-819A-DDA7EE590D4D}" destId="{C4F5B595-2244-F848-88CE-FC062451C7ED}" srcOrd="0" destOrd="0" presId="urn:microsoft.com/office/officeart/2005/8/layout/process1"/>
    <dgm:cxn modelId="{A6C64E8C-1B81-7449-9400-0FF501DACBCB}" type="presOf" srcId="{57006D4C-1F51-4C48-81FC-6C0785206E35}" destId="{CA417A55-247E-4E47-B132-C3A2F359E738}" srcOrd="0" destOrd="0" presId="urn:microsoft.com/office/officeart/2005/8/layout/process1"/>
    <dgm:cxn modelId="{F55DFFAF-97AA-4F4D-8266-FBDD557302C8}" type="presOf" srcId="{FBCFEFFD-AC9B-5942-8913-36153CEFDB09}" destId="{28AA372A-F96D-324D-94BB-75876789287F}" srcOrd="1" destOrd="0" presId="urn:microsoft.com/office/officeart/2005/8/layout/process1"/>
    <dgm:cxn modelId="{A022D3CE-5635-FE46-BF4F-F92277BCD130}" type="presOf" srcId="{02FDE754-8CB0-AF4B-BB40-04F283B52C6E}" destId="{20804A79-C0DF-964E-BE99-01BB74C3E709}" srcOrd="1" destOrd="0" presId="urn:microsoft.com/office/officeart/2005/8/layout/process1"/>
    <dgm:cxn modelId="{EC55AFD2-DA92-8745-9F3A-FABC6772C4BA}" type="presOf" srcId="{294E73E8-B28B-2841-BEF1-1DD82FF7B1F6}" destId="{CD240CE7-F2DA-2541-8FF3-011613FFB53A}" srcOrd="0" destOrd="0" presId="urn:microsoft.com/office/officeart/2005/8/layout/process1"/>
    <dgm:cxn modelId="{25E820FF-A86A-6E44-AC53-919D515FA263}" type="presOf" srcId="{F2BF77CD-3DC9-6245-9799-B0D4D134F9C2}" destId="{514F7DFA-9EF0-C342-BD56-4E0B22283881}" srcOrd="0" destOrd="0" presId="urn:microsoft.com/office/officeart/2005/8/layout/process1"/>
    <dgm:cxn modelId="{01E2E060-982F-E845-BA04-938D09FD4D25}" type="presParOf" srcId="{CA417A55-247E-4E47-B132-C3A2F359E738}" destId="{CD240CE7-F2DA-2541-8FF3-011613FFB53A}" srcOrd="0" destOrd="0" presId="urn:microsoft.com/office/officeart/2005/8/layout/process1"/>
    <dgm:cxn modelId="{37009816-8837-D849-9E89-AEC0AF2A7963}" type="presParOf" srcId="{CA417A55-247E-4E47-B132-C3A2F359E738}" destId="{263C5A85-84D1-C14D-81A9-876FE648C365}" srcOrd="1" destOrd="0" presId="urn:microsoft.com/office/officeart/2005/8/layout/process1"/>
    <dgm:cxn modelId="{C0E65A38-D486-9B4A-A6BD-6A72553ED311}" type="presParOf" srcId="{263C5A85-84D1-C14D-81A9-876FE648C365}" destId="{28AA372A-F96D-324D-94BB-75876789287F}" srcOrd="0" destOrd="0" presId="urn:microsoft.com/office/officeart/2005/8/layout/process1"/>
    <dgm:cxn modelId="{27D688F8-37B4-4145-A5EE-E812F0673E9F}" type="presParOf" srcId="{CA417A55-247E-4E47-B132-C3A2F359E738}" destId="{514F7DFA-9EF0-C342-BD56-4E0B22283881}" srcOrd="2" destOrd="0" presId="urn:microsoft.com/office/officeart/2005/8/layout/process1"/>
    <dgm:cxn modelId="{09370745-C8D6-FE4C-8836-36ABF0174F39}" type="presParOf" srcId="{CA417A55-247E-4E47-B132-C3A2F359E738}" destId="{D2490739-1186-5E4D-8D60-1D00E4612338}" srcOrd="3" destOrd="0" presId="urn:microsoft.com/office/officeart/2005/8/layout/process1"/>
    <dgm:cxn modelId="{B21B97AB-C3BF-654C-B13A-AD538215E6EA}" type="presParOf" srcId="{D2490739-1186-5E4D-8D60-1D00E4612338}" destId="{20804A79-C0DF-964E-BE99-01BB74C3E709}" srcOrd="0" destOrd="0" presId="urn:microsoft.com/office/officeart/2005/8/layout/process1"/>
    <dgm:cxn modelId="{E119AF9A-B3D8-254D-9B7F-0E1209001B89}" type="presParOf" srcId="{CA417A55-247E-4E47-B132-C3A2F359E738}" destId="{C4F5B595-2244-F848-88CE-FC062451C7E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r>
            <a:rPr lang="en-US" dirty="0"/>
            <a:t>Address COVID Public Health</a:t>
          </a:r>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r>
            <a:rPr lang="en-US" dirty="0"/>
            <a:t>Support public health expenditures, by funding COVID-19 mitigation efforts, medical expenses, behavioral healthcare, and certain public health and safety staff;</a:t>
          </a:r>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r>
            <a:rPr lang="en-US" dirty="0"/>
            <a:t>Address COVID Economic Impact</a:t>
          </a:r>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r>
            <a:rPr lang="en-US" dirty="0"/>
            <a:t>Address negative economic impacts caused by the public health emergency, including economic harms to workers, households, small businesses, impacted industries, and the public sector;</a:t>
          </a:r>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r>
            <a:rPr lang="en-US" dirty="0"/>
            <a:t>Replace Lost Revenue</a:t>
          </a:r>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r>
            <a:rPr lang="en-US"/>
            <a:t>Replace lost public sector revenue, using this funding to provide government services to the extent of the reduction in revenue experienced due to the pandemic;</a:t>
          </a:r>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custT="1"/>
      <dgm:spPr/>
      <dgm:t>
        <a:bodyPr/>
        <a:lstStyle/>
        <a:p>
          <a:r>
            <a:rPr lang="en-US" sz="2000"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endParaRPr lang="en-US" dirty="0"/>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endParaRPr lang="en-US" dirty="0"/>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pt>
    <dgm:pt modelId="{8C5BDF70-FA6F-4745-BDFA-25DFEF01B332}" type="pres">
      <dgm:prSet presAssocID="{C306291E-71A2-4B4C-BBB4-F598471C92A6}" presName="desTx" presStyleLbl="alignAccFollowNode1" presStyleIdx="0" presStyleCnt="5">
        <dgm:presLayoutVars/>
      </dgm:prSet>
      <dgm:spPr/>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pt>
    <dgm:pt modelId="{3B8E883F-5E42-2F4F-A1E2-D116CBA92AE2}" type="pres">
      <dgm:prSet presAssocID="{42765B5E-F977-4F1C-9F2F-0143FD5DC144}" presName="desTx" presStyleLbl="alignAccFollowNode1" presStyleIdx="1" presStyleCnt="5">
        <dgm:presLayoutVars/>
      </dgm:prSet>
      <dgm:spPr/>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pt>
    <dgm:pt modelId="{97C05D14-0E22-0440-B9AD-FBE6B25C3072}" type="pres">
      <dgm:prSet presAssocID="{5190CF68-C99A-47B0-8BD2-A62733FDC3A4}" presName="desTx" presStyleLbl="alignAccFollowNode1" presStyleIdx="2" presStyleCnt="5">
        <dgm:presLayoutVars/>
      </dgm:prSet>
      <dgm:spPr/>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pt>
    <dgm:pt modelId="{1351B30D-8E7D-8F44-87FA-983075A79468}" type="pres">
      <dgm:prSet presAssocID="{80B743FD-DAC1-452E-963F-2A44621436EB}" presName="desTx" presStyleLbl="alignAccFollowNode1" presStyleIdx="3" presStyleCnt="5">
        <dgm:presLayoutVars/>
      </dgm:prSet>
      <dgm:spPr/>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pt>
    <dgm:pt modelId="{FAD8B59C-FA04-B745-A415-4EAEEF5CFB65}" type="pres">
      <dgm:prSet presAssocID="{75E48C5C-D110-498D-81F0-08810ACF36C2}" presName="desTx" presStyleLbl="alignAccFollowNode1" presStyleIdx="4" presStyleCnt="5">
        <dgm:presLayoutVars/>
      </dgm:prSet>
      <dgm:spPr/>
    </dgm:pt>
  </dgm:ptLst>
  <dgm:cxnLst>
    <dgm:cxn modelId="{53DC4512-C8B1-5B4F-B905-2BD81CB63DCC}" type="presOf" srcId="{5190CF68-C99A-47B0-8BD2-A62733FDC3A4}" destId="{7FBE1A6E-8C8F-0148-A6EC-927622A592C7}" srcOrd="0" destOrd="0" presId="urn:microsoft.com/office/officeart/2016/7/layout/ChevronBlockProcess"/>
    <dgm:cxn modelId="{06E6CE12-292A-4495-8E89-F6BA76EFBCF5}" srcId="{B9F2B6A0-B3B3-48F7-82CE-14209EFE2073}" destId="{80B743FD-DAC1-452E-963F-2A44621436EB}" srcOrd="3" destOrd="0" parTransId="{C95EA138-7D3D-4398-90E4-ED8EA99520D1}" sibTransId="{5368303A-7426-4F4B-B353-3C94FCACD0F0}"/>
    <dgm:cxn modelId="{EF898A1D-72FB-D748-9641-E93038346551}" type="presOf" srcId="{EF3C040F-F4FC-49A9-85A2-00C41D23987A}" destId="{97C05D14-0E22-0440-B9AD-FBE6B25C3072}" srcOrd="0" destOrd="0" presId="urn:microsoft.com/office/officeart/2016/7/layout/ChevronBlockProcess"/>
    <dgm:cxn modelId="{5E6BD527-804D-6C4F-9FEA-361E4C4982F1}" type="presOf" srcId="{A477AE83-EFB2-43F8-84F7-B49327322B3F}" destId="{FAD8B59C-FA04-B745-A415-4EAEEF5CFB65}"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BDCCCA2F-7863-4B66-BFCE-7B4AF32223F8}" srcId="{42765B5E-F977-4F1C-9F2F-0143FD5DC144}" destId="{2806B9E1-82F6-4D62-97CE-6CC406FCF973}" srcOrd="0" destOrd="0" parTransId="{CE22A954-82B7-4A5F-BC4E-B914B3BAC21B}" sibTransId="{71A4059D-98DF-4527-BD0D-4715AF7D4FF4}"/>
    <dgm:cxn modelId="{B1247C44-C6D1-BF49-957B-9F8748E54E74}" type="presOf" srcId="{121BCF8A-FEA0-46FF-B3D4-EC9CC393A6BF}" destId="{1351B30D-8E7D-8F44-87FA-983075A79468}"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2D030579-1721-4E04-8223-C31234917585}" srcId="{75E48C5C-D110-498D-81F0-08810ACF36C2}" destId="{A477AE83-EFB2-43F8-84F7-B49327322B3F}" srcOrd="0" destOrd="0" parTransId="{2D7F5BD0-809F-430B-BD36-4DF19A83EA5F}" sibTransId="{B39B8BBB-35B1-4646-BB44-5D54BE7A1444}"/>
    <dgm:cxn modelId="{7CF5E787-DC18-4EF0-AC33-7B925D6FDF86}" srcId="{80B743FD-DAC1-452E-963F-2A44621436EB}" destId="{121BCF8A-FEA0-46FF-B3D4-EC9CC393A6BF}" srcOrd="0" destOrd="0" parTransId="{4823108B-8FF0-40EF-B192-A9D98DE79E8E}" sibTransId="{E2FC2231-6878-49E2-A4CC-8354BA517553}"/>
    <dgm:cxn modelId="{1A1A68A3-9A13-4D6C-9407-D750B592BE08}" srcId="{B9F2B6A0-B3B3-48F7-82CE-14209EFE2073}" destId="{75E48C5C-D110-498D-81F0-08810ACF36C2}" srcOrd="4" destOrd="0" parTransId="{EF799CDC-34BA-4957-946F-E468A8127E69}" sibTransId="{F1F18BCF-E765-4CAC-9D9F-1C10B1D89AC2}"/>
    <dgm:cxn modelId="{447B44A6-3A6F-484B-BBFD-08C4BA8F1ADE}" type="presOf" srcId="{DEBEED55-D659-4075-976E-278CB2D976CF}" destId="{8C5BDF70-FA6F-4745-BDFA-25DFEF01B332}" srcOrd="0" destOrd="0" presId="urn:microsoft.com/office/officeart/2016/7/layout/ChevronBlockProcess"/>
    <dgm:cxn modelId="{F03C01AC-9EE7-471F-9B20-51308B281981}" srcId="{B9F2B6A0-B3B3-48F7-82CE-14209EFE2073}" destId="{5190CF68-C99A-47B0-8BD2-A62733FDC3A4}" srcOrd="2" destOrd="0" parTransId="{87627752-9114-4E67-8C96-733AC165FA54}" sibTransId="{502861A1-E4F2-4231-B73F-B598CDE934E8}"/>
    <dgm:cxn modelId="{4A2FF6AC-75D7-4696-B2F8-2D3D4F4D722C}" srcId="{B9F2B6A0-B3B3-48F7-82CE-14209EFE2073}" destId="{42765B5E-F977-4F1C-9F2F-0143FD5DC144}" srcOrd="1" destOrd="0" parTransId="{E3BCD147-41D8-42E5-8642-98835B0874C7}" sibTransId="{AD19C203-9EE7-4F80-8787-7F9EC2342BB7}"/>
    <dgm:cxn modelId="{6851C8AD-0E4A-004C-AEFD-84A08EB9EDC8}" type="presOf" srcId="{42765B5E-F977-4F1C-9F2F-0143FD5DC144}" destId="{4A212D91-B797-8541-98C9-D94CD4DDED61}" srcOrd="0" destOrd="0" presId="urn:microsoft.com/office/officeart/2016/7/layout/ChevronBlockProcess"/>
    <dgm:cxn modelId="{3058F9B6-EB14-3043-96E7-D6364509812B}" type="presOf" srcId="{C306291E-71A2-4B4C-BBB4-F598471C92A6}" destId="{941D9EE3-138A-2C49-95B5-A0BDEF2BE1FD}"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55E436F6-36A7-7747-818C-BB49D149BA08}" type="presOf" srcId="{B9F2B6A0-B3B3-48F7-82CE-14209EFE2073}" destId="{23B23AAB-F93F-EE49-9936-861AB41A4227}"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D7F07-94DF-B344-87C5-99960EC64A74}">
      <dsp:nvSpPr>
        <dsp:cNvPr id="0" name=""/>
        <dsp:cNvSpPr/>
      </dsp:nvSpPr>
      <dsp:spPr>
        <a:xfrm>
          <a:off x="3080" y="587635"/>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American Rescue Plan Act Funds</a:t>
          </a:r>
        </a:p>
      </dsp:txBody>
      <dsp:txXfrm>
        <a:off x="3080" y="587635"/>
        <a:ext cx="2444055" cy="1466433"/>
      </dsp:txXfrm>
    </dsp:sp>
    <dsp:sp modelId="{ED7D77F3-2C82-1D45-AFBE-4383EBADFA6D}">
      <dsp:nvSpPr>
        <dsp:cNvPr id="0" name=""/>
        <dsp:cNvSpPr/>
      </dsp:nvSpPr>
      <dsp:spPr>
        <a:xfrm>
          <a:off x="2691541" y="587635"/>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ARP Funds</a:t>
          </a:r>
        </a:p>
      </dsp:txBody>
      <dsp:txXfrm>
        <a:off x="2691541" y="587635"/>
        <a:ext cx="2444055" cy="1466433"/>
      </dsp:txXfrm>
    </dsp:sp>
    <dsp:sp modelId="{DB2C34D8-E447-314E-8782-0EE2CADCF69C}">
      <dsp:nvSpPr>
        <dsp:cNvPr id="0" name=""/>
        <dsp:cNvSpPr/>
      </dsp:nvSpPr>
      <dsp:spPr>
        <a:xfrm>
          <a:off x="5380002" y="587635"/>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ARPA Funds</a:t>
          </a:r>
        </a:p>
      </dsp:txBody>
      <dsp:txXfrm>
        <a:off x="5380002" y="587635"/>
        <a:ext cx="2444055" cy="1466433"/>
      </dsp:txXfrm>
    </dsp:sp>
    <dsp:sp modelId="{B7EDDB86-43FC-3445-810A-77812B6E4788}">
      <dsp:nvSpPr>
        <dsp:cNvPr id="0" name=""/>
        <dsp:cNvSpPr/>
      </dsp:nvSpPr>
      <dsp:spPr>
        <a:xfrm>
          <a:off x="8068463" y="587635"/>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Coronavirus State and Local Fiscal Recovery Funds</a:t>
          </a:r>
        </a:p>
      </dsp:txBody>
      <dsp:txXfrm>
        <a:off x="8068463" y="587635"/>
        <a:ext cx="2444055" cy="1466433"/>
      </dsp:txXfrm>
    </dsp:sp>
    <dsp:sp modelId="{A4989B25-3CB7-B741-8404-AD49382A17B1}">
      <dsp:nvSpPr>
        <dsp:cNvPr id="0" name=""/>
        <dsp:cNvSpPr/>
      </dsp:nvSpPr>
      <dsp:spPr>
        <a:xfrm>
          <a:off x="1347311" y="2298474"/>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CSLFRF</a:t>
          </a:r>
        </a:p>
      </dsp:txBody>
      <dsp:txXfrm>
        <a:off x="1347311" y="2298474"/>
        <a:ext cx="2444055" cy="1466433"/>
      </dsp:txXfrm>
    </dsp:sp>
    <dsp:sp modelId="{5BF94866-48AA-1545-88AA-08E790617BF6}">
      <dsp:nvSpPr>
        <dsp:cNvPr id="0" name=""/>
        <dsp:cNvSpPr/>
      </dsp:nvSpPr>
      <dsp:spPr>
        <a:xfrm>
          <a:off x="4035772" y="2298474"/>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CLFRF</a:t>
          </a:r>
        </a:p>
      </dsp:txBody>
      <dsp:txXfrm>
        <a:off x="4035772" y="2298474"/>
        <a:ext cx="2444055" cy="1466433"/>
      </dsp:txXfrm>
    </dsp:sp>
    <dsp:sp modelId="{33646CB6-AA28-204E-9D10-B091D2900043}">
      <dsp:nvSpPr>
        <dsp:cNvPr id="0" name=""/>
        <dsp:cNvSpPr/>
      </dsp:nvSpPr>
      <dsp:spPr>
        <a:xfrm>
          <a:off x="6724233" y="2298474"/>
          <a:ext cx="2444055" cy="146643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Fiscal Recovery Funds</a:t>
          </a:r>
        </a:p>
      </dsp:txBody>
      <dsp:txXfrm>
        <a:off x="6724233" y="2298474"/>
        <a:ext cx="2444055" cy="146643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3890" y="326"/>
          <a:ext cx="2224855" cy="667456"/>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04127" y="326"/>
        <a:ext cx="1824381" cy="667456"/>
      </dsp:txXfrm>
    </dsp:sp>
    <dsp:sp modelId="{8C5BDF70-FA6F-4745-BDFA-25DFEF01B332}">
      <dsp:nvSpPr>
        <dsp:cNvPr id="0" name=""/>
        <dsp:cNvSpPr/>
      </dsp:nvSpPr>
      <dsp:spPr>
        <a:xfrm>
          <a:off x="3890" y="667782"/>
          <a:ext cx="2024618" cy="1542294"/>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3890" y="667782"/>
        <a:ext cx="2024618" cy="1542294"/>
      </dsp:txXfrm>
    </dsp:sp>
    <dsp:sp modelId="{4A212D91-B797-8541-98C9-D94CD4DDED61}">
      <dsp:nvSpPr>
        <dsp:cNvPr id="0" name=""/>
        <dsp:cNvSpPr/>
      </dsp:nvSpPr>
      <dsp:spPr>
        <a:xfrm>
          <a:off x="2174176" y="326"/>
          <a:ext cx="2224855" cy="667456"/>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374413" y="326"/>
        <a:ext cx="1824381" cy="667456"/>
      </dsp:txXfrm>
    </dsp:sp>
    <dsp:sp modelId="{3B8E883F-5E42-2F4F-A1E2-D116CBA92AE2}">
      <dsp:nvSpPr>
        <dsp:cNvPr id="0" name=""/>
        <dsp:cNvSpPr/>
      </dsp:nvSpPr>
      <dsp:spPr>
        <a:xfrm>
          <a:off x="2174176" y="667782"/>
          <a:ext cx="2024618" cy="1542294"/>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4176" y="667782"/>
        <a:ext cx="2024618" cy="1542294"/>
      </dsp:txXfrm>
    </dsp:sp>
    <dsp:sp modelId="{7FBE1A6E-8C8F-0148-A6EC-927622A592C7}">
      <dsp:nvSpPr>
        <dsp:cNvPr id="0" name=""/>
        <dsp:cNvSpPr/>
      </dsp:nvSpPr>
      <dsp:spPr>
        <a:xfrm>
          <a:off x="4344462" y="326"/>
          <a:ext cx="2224855" cy="667456"/>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4544699" y="326"/>
        <a:ext cx="1824381" cy="667456"/>
      </dsp:txXfrm>
    </dsp:sp>
    <dsp:sp modelId="{97C05D14-0E22-0440-B9AD-FBE6B25C3072}">
      <dsp:nvSpPr>
        <dsp:cNvPr id="0" name=""/>
        <dsp:cNvSpPr/>
      </dsp:nvSpPr>
      <dsp:spPr>
        <a:xfrm>
          <a:off x="4344462" y="667782"/>
          <a:ext cx="2024618" cy="15422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344462" y="667782"/>
        <a:ext cx="2024618" cy="1542294"/>
      </dsp:txXfrm>
    </dsp:sp>
    <dsp:sp modelId="{4E2C8E90-058E-8745-9F2B-DE195FE7DC24}">
      <dsp:nvSpPr>
        <dsp:cNvPr id="0" name=""/>
        <dsp:cNvSpPr/>
      </dsp:nvSpPr>
      <dsp:spPr>
        <a:xfrm>
          <a:off x="6514748" y="22610"/>
          <a:ext cx="2224855" cy="667456"/>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6714985" y="22610"/>
        <a:ext cx="1824381" cy="667456"/>
      </dsp:txXfrm>
    </dsp:sp>
    <dsp:sp modelId="{1351B30D-8E7D-8F44-87FA-983075A79468}">
      <dsp:nvSpPr>
        <dsp:cNvPr id="0" name=""/>
        <dsp:cNvSpPr/>
      </dsp:nvSpPr>
      <dsp:spPr>
        <a:xfrm>
          <a:off x="6514748" y="704729"/>
          <a:ext cx="2024618" cy="148306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514748" y="704729"/>
        <a:ext cx="2024618" cy="1483063"/>
      </dsp:txXfrm>
    </dsp:sp>
    <dsp:sp modelId="{4DB62EFE-D79C-E54D-A106-2E0B9E8D327F}">
      <dsp:nvSpPr>
        <dsp:cNvPr id="0" name=""/>
        <dsp:cNvSpPr/>
      </dsp:nvSpPr>
      <dsp:spPr>
        <a:xfrm>
          <a:off x="8685034" y="326"/>
          <a:ext cx="2224855" cy="667456"/>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2" tIns="82412" rIns="82412" bIns="82412" numCol="1" spcCol="1270" anchor="ctr" anchorCtr="0">
          <a:noAutofit/>
        </a:bodyPr>
        <a:lstStyle/>
        <a:p>
          <a:pPr marL="0" lvl="0" indent="0" algn="ctr" defTabSz="800100">
            <a:lnSpc>
              <a:spcPct val="90000"/>
            </a:lnSpc>
            <a:spcBef>
              <a:spcPct val="0"/>
            </a:spcBef>
            <a:spcAft>
              <a:spcPct val="35000"/>
            </a:spcAft>
            <a:buNone/>
          </a:pPr>
          <a:r>
            <a:rPr lang="en-US" sz="1800" kern="1200" dirty="0"/>
            <a:t>Infrastructure Investments</a:t>
          </a:r>
        </a:p>
      </dsp:txBody>
      <dsp:txXfrm>
        <a:off x="8885271" y="326"/>
        <a:ext cx="1824381" cy="667456"/>
      </dsp:txXfrm>
    </dsp:sp>
    <dsp:sp modelId="{FAD8B59C-FA04-B745-A415-4EAEEF5CFB65}">
      <dsp:nvSpPr>
        <dsp:cNvPr id="0" name=""/>
        <dsp:cNvSpPr/>
      </dsp:nvSpPr>
      <dsp:spPr>
        <a:xfrm>
          <a:off x="8685034" y="667782"/>
          <a:ext cx="2024618" cy="154229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0" tIns="159990" rIns="159990" bIns="319980" numCol="1" spcCol="1270" anchor="t" anchorCtr="0">
          <a:noAutofit/>
        </a:bodyPr>
        <a:lstStyle/>
        <a:p>
          <a:pPr marL="0" lvl="0" indent="0" algn="l" defTabSz="488950">
            <a:lnSpc>
              <a:spcPct val="90000"/>
            </a:lnSpc>
            <a:spcBef>
              <a:spcPct val="0"/>
            </a:spcBef>
            <a:spcAft>
              <a:spcPct val="35000"/>
            </a:spcAft>
            <a:buNone/>
          </a:pPr>
          <a:r>
            <a:rPr lang="en-US" sz="1100" kern="1200" dirty="0"/>
            <a:t>Invest in water, sewer, and broadband infrastructure, making necessary investments to improve access to clean drinking water, support vital wastewater and stormwater infrastructure, and to expand access to broadband internet.</a:t>
          </a:r>
        </a:p>
      </dsp:txBody>
      <dsp:txXfrm>
        <a:off x="8685034" y="667782"/>
        <a:ext cx="2024618" cy="1542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E3491-678E-CA45-9DB9-2DF2F7FE6558}">
      <dsp:nvSpPr>
        <dsp:cNvPr id="0" name=""/>
        <dsp:cNvSpPr/>
      </dsp:nvSpPr>
      <dsp:spPr>
        <a:xfrm>
          <a:off x="0" y="539607"/>
          <a:ext cx="6311412" cy="1488374"/>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9836" tIns="437388" rIns="48983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Part 8, </a:t>
          </a:r>
          <a:r>
            <a:rPr lang="en-US" sz="2100" kern="1200">
              <a:hlinkClick xmlns:r="http://schemas.openxmlformats.org/officeDocument/2006/relationships" r:id="rId1"/>
            </a:rPr>
            <a:t>Subtitle M—Coronavirus State and Local Fiscal Recovery Funds of H.R. 1319 American Rescue Plan Act of 2021</a:t>
          </a:r>
          <a:endParaRPr lang="en-US" sz="2100" kern="1200"/>
        </a:p>
      </dsp:txBody>
      <dsp:txXfrm>
        <a:off x="0" y="539607"/>
        <a:ext cx="6311412" cy="1488374"/>
      </dsp:txXfrm>
    </dsp:sp>
    <dsp:sp modelId="{A7622D02-66D5-B24B-BBAB-9CAE40C4CDD0}">
      <dsp:nvSpPr>
        <dsp:cNvPr id="0" name=""/>
        <dsp:cNvSpPr/>
      </dsp:nvSpPr>
      <dsp:spPr>
        <a:xfrm>
          <a:off x="315570" y="229647"/>
          <a:ext cx="4417988"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989" tIns="0" rIns="166989" bIns="0" numCol="1" spcCol="1270" anchor="ctr" anchorCtr="0">
          <a:noAutofit/>
        </a:bodyPr>
        <a:lstStyle/>
        <a:p>
          <a:pPr marL="0" lvl="0" indent="0" algn="l" defTabSz="933450">
            <a:lnSpc>
              <a:spcPct val="90000"/>
            </a:lnSpc>
            <a:spcBef>
              <a:spcPct val="0"/>
            </a:spcBef>
            <a:spcAft>
              <a:spcPct val="35000"/>
            </a:spcAft>
            <a:buNone/>
          </a:pPr>
          <a:r>
            <a:rPr lang="en-US" sz="2100" kern="1200"/>
            <a:t>Federal Law</a:t>
          </a:r>
        </a:p>
      </dsp:txBody>
      <dsp:txXfrm>
        <a:off x="345832" y="259909"/>
        <a:ext cx="4357464" cy="559396"/>
      </dsp:txXfrm>
    </dsp:sp>
    <dsp:sp modelId="{06F54DE8-8F72-E341-92E6-3BB7F8B45F0D}">
      <dsp:nvSpPr>
        <dsp:cNvPr id="0" name=""/>
        <dsp:cNvSpPr/>
      </dsp:nvSpPr>
      <dsp:spPr>
        <a:xfrm>
          <a:off x="0" y="2451342"/>
          <a:ext cx="6311412" cy="3913963"/>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9836" tIns="437388" rIns="48983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2"/>
            </a:rPr>
            <a:t>31 CFR Part 35</a:t>
          </a:r>
          <a:r>
            <a:rPr lang="en-US" sz="2100" kern="1200" dirty="0"/>
            <a:t> (Interim Final Rule; Will be Final Soon)</a:t>
          </a:r>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3"/>
            </a:rPr>
            <a:t>US Treasury FAQs </a:t>
          </a:r>
          <a:r>
            <a:rPr lang="en-US" sz="2100" kern="1200" dirty="0"/>
            <a:t>(updated periodically)</a:t>
          </a:r>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4"/>
            </a:rPr>
            <a:t>Compliance and Reporting Guidance: State and Local Fiscal Recovery Funds</a:t>
          </a:r>
          <a:endParaRPr lang="en-US" sz="2100" kern="1200" dirty="0"/>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5"/>
            </a:rPr>
            <a:t>Treasury User Guide for Reporting</a:t>
          </a:r>
          <a:endParaRPr lang="en-US" sz="2100" kern="1200" dirty="0"/>
        </a:p>
        <a:p>
          <a:pPr marL="228600" lvl="1" indent="-228600" algn="l" defTabSz="933450">
            <a:lnSpc>
              <a:spcPct val="90000"/>
            </a:lnSpc>
            <a:spcBef>
              <a:spcPct val="0"/>
            </a:spcBef>
            <a:spcAft>
              <a:spcPct val="15000"/>
            </a:spcAft>
            <a:buChar char="•"/>
          </a:pPr>
          <a:r>
            <a:rPr lang="en-US" sz="2100" kern="1200" dirty="0">
              <a:hlinkClick xmlns:r="http://schemas.openxmlformats.org/officeDocument/2006/relationships" r:id="rId6"/>
            </a:rPr>
            <a:t>US Treasury Compliance Webpage</a:t>
          </a:r>
          <a:endParaRPr lang="en-US" sz="2100" kern="1200" dirty="0"/>
        </a:p>
      </dsp:txBody>
      <dsp:txXfrm>
        <a:off x="0" y="2451342"/>
        <a:ext cx="6311412" cy="3913963"/>
      </dsp:txXfrm>
    </dsp:sp>
    <dsp:sp modelId="{5E606EA4-72B7-6E40-B7D3-E9D6109F2E0D}">
      <dsp:nvSpPr>
        <dsp:cNvPr id="0" name=""/>
        <dsp:cNvSpPr/>
      </dsp:nvSpPr>
      <dsp:spPr>
        <a:xfrm>
          <a:off x="315570" y="2141382"/>
          <a:ext cx="4417988" cy="619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6989" tIns="0" rIns="166989" bIns="0" numCol="1" spcCol="1270" anchor="ctr" anchorCtr="0">
          <a:noAutofit/>
        </a:bodyPr>
        <a:lstStyle/>
        <a:p>
          <a:pPr marL="0" lvl="0" indent="0" algn="l" defTabSz="933450">
            <a:lnSpc>
              <a:spcPct val="90000"/>
            </a:lnSpc>
            <a:spcBef>
              <a:spcPct val="0"/>
            </a:spcBef>
            <a:spcAft>
              <a:spcPct val="35000"/>
            </a:spcAft>
            <a:buNone/>
          </a:pPr>
          <a:r>
            <a:rPr lang="en-US" sz="2100" kern="1200"/>
            <a:t>US Treasury Regulations &amp; Guidance</a:t>
          </a:r>
        </a:p>
      </dsp:txBody>
      <dsp:txXfrm>
        <a:off x="345832" y="2171644"/>
        <a:ext cx="4357464"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44770-30B3-7A4F-B89C-385729890080}">
      <dsp:nvSpPr>
        <dsp:cNvPr id="0" name=""/>
        <dsp:cNvSpPr/>
      </dsp:nvSpPr>
      <dsp:spPr>
        <a:xfrm>
          <a:off x="-140856" y="17745"/>
          <a:ext cx="6488598" cy="6488598"/>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66950">
            <a:lnSpc>
              <a:spcPct val="90000"/>
            </a:lnSpc>
            <a:spcBef>
              <a:spcPct val="0"/>
            </a:spcBef>
            <a:spcAft>
              <a:spcPct val="35000"/>
            </a:spcAft>
            <a:buNone/>
          </a:pPr>
          <a:r>
            <a:rPr lang="en-US" sz="5100" kern="1200" dirty="0"/>
            <a:t>ARP Allowable Expenditures</a:t>
          </a:r>
        </a:p>
      </dsp:txBody>
      <dsp:txXfrm>
        <a:off x="765208" y="782890"/>
        <a:ext cx="3741174" cy="4958308"/>
      </dsp:txXfrm>
    </dsp:sp>
    <dsp:sp modelId="{9D998586-F7DA-1F47-97FE-5AF9CC2055FA}">
      <dsp:nvSpPr>
        <dsp:cNvPr id="0" name=""/>
        <dsp:cNvSpPr/>
      </dsp:nvSpPr>
      <dsp:spPr>
        <a:xfrm>
          <a:off x="885644" y="0"/>
          <a:ext cx="9462064" cy="6524091"/>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66950">
            <a:lnSpc>
              <a:spcPct val="90000"/>
            </a:lnSpc>
            <a:spcBef>
              <a:spcPct val="0"/>
            </a:spcBef>
            <a:spcAft>
              <a:spcPct val="35000"/>
            </a:spcAft>
            <a:buNone/>
          </a:pPr>
          <a:r>
            <a:rPr lang="en-US" sz="5100" kern="1200" dirty="0"/>
            <a:t>	State Law 	Expenditure 	Authority</a:t>
          </a:r>
        </a:p>
      </dsp:txBody>
      <dsp:txXfrm>
        <a:off x="3570824" y="769329"/>
        <a:ext cx="5455604" cy="4985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1E6F3-BBA5-CB44-92AA-4E25291C8969}">
      <dsp:nvSpPr>
        <dsp:cNvPr id="0" name=""/>
        <dsp:cNvSpPr/>
      </dsp:nvSpPr>
      <dsp:spPr>
        <a:xfrm>
          <a:off x="677533" y="1983219"/>
          <a:ext cx="536015" cy="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30D6B2-7359-C44E-A46B-834B2F2A094A}">
      <dsp:nvSpPr>
        <dsp:cNvPr id="0" name=""/>
        <dsp:cNvSpPr/>
      </dsp:nvSpPr>
      <dsp:spPr>
        <a:xfrm>
          <a:off x="1245709" y="1938195"/>
          <a:ext cx="61641" cy="115867"/>
        </a:xfrm>
        <a:prstGeom prst="chevron">
          <a:avLst>
            <a:gd name="adj" fmla="val 9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A6B419-2930-B549-97FF-84B0E9DBD944}">
      <dsp:nvSpPr>
        <dsp:cNvPr id="0" name=""/>
        <dsp:cNvSpPr/>
      </dsp:nvSpPr>
      <dsp:spPr>
        <a:xfrm>
          <a:off x="371476" y="1744201"/>
          <a:ext cx="478108" cy="47810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1</a:t>
          </a:r>
        </a:p>
      </dsp:txBody>
      <dsp:txXfrm>
        <a:off x="441493" y="1814218"/>
        <a:ext cx="338074" cy="338074"/>
      </dsp:txXfrm>
    </dsp:sp>
    <dsp:sp modelId="{AECDFEC7-9F43-0343-8F74-AA25F8DBC25B}">
      <dsp:nvSpPr>
        <dsp:cNvPr id="0" name=""/>
        <dsp:cNvSpPr/>
      </dsp:nvSpPr>
      <dsp:spPr>
        <a:xfrm>
          <a:off x="7513" y="2387909"/>
          <a:ext cx="1206035" cy="1965600"/>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Identify potential program or project</a:t>
          </a:r>
        </a:p>
      </dsp:txBody>
      <dsp:txXfrm>
        <a:off x="7513" y="2629116"/>
        <a:ext cx="1206035" cy="1724393"/>
      </dsp:txXfrm>
    </dsp:sp>
    <dsp:sp modelId="{05F6ECF4-3190-8A4B-8DAE-708506525C20}">
      <dsp:nvSpPr>
        <dsp:cNvPr id="0" name=""/>
        <dsp:cNvSpPr/>
      </dsp:nvSpPr>
      <dsp:spPr>
        <a:xfrm>
          <a:off x="1347552" y="1983219"/>
          <a:ext cx="1206035" cy="7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CB9F9B-1854-3144-BFA5-89620569CC08}">
      <dsp:nvSpPr>
        <dsp:cNvPr id="0" name=""/>
        <dsp:cNvSpPr/>
      </dsp:nvSpPr>
      <dsp:spPr>
        <a:xfrm>
          <a:off x="2585748" y="1938195"/>
          <a:ext cx="61641" cy="115867"/>
        </a:xfrm>
        <a:prstGeom prst="chevron">
          <a:avLst>
            <a:gd name="adj" fmla="val 9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A618C2-4727-8A44-A55A-C826F4B7FFC8}">
      <dsp:nvSpPr>
        <dsp:cNvPr id="0" name=""/>
        <dsp:cNvSpPr/>
      </dsp:nvSpPr>
      <dsp:spPr>
        <a:xfrm>
          <a:off x="1711516" y="1744201"/>
          <a:ext cx="478108" cy="478108"/>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2</a:t>
          </a:r>
        </a:p>
      </dsp:txBody>
      <dsp:txXfrm>
        <a:off x="1781533" y="1814218"/>
        <a:ext cx="338074" cy="338074"/>
      </dsp:txXfrm>
    </dsp:sp>
    <dsp:sp modelId="{B26A17B6-742E-FE42-BB8D-D1CC81B51849}">
      <dsp:nvSpPr>
        <dsp:cNvPr id="0" name=""/>
        <dsp:cNvSpPr/>
      </dsp:nvSpPr>
      <dsp:spPr>
        <a:xfrm>
          <a:off x="1347552" y="2387909"/>
          <a:ext cx="1206035" cy="1965600"/>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Identify state law authority</a:t>
          </a:r>
        </a:p>
      </dsp:txBody>
      <dsp:txXfrm>
        <a:off x="1347552" y="2629116"/>
        <a:ext cx="1206035" cy="1724393"/>
      </dsp:txXfrm>
    </dsp:sp>
    <dsp:sp modelId="{EEBAFBBD-3AFD-ED4A-B5E9-DA126775CD26}">
      <dsp:nvSpPr>
        <dsp:cNvPr id="0" name=""/>
        <dsp:cNvSpPr/>
      </dsp:nvSpPr>
      <dsp:spPr>
        <a:xfrm>
          <a:off x="2687591" y="1983219"/>
          <a:ext cx="1206035" cy="7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6759B6-B738-2B43-ABE5-0BF36414CB57}">
      <dsp:nvSpPr>
        <dsp:cNvPr id="0" name=""/>
        <dsp:cNvSpPr/>
      </dsp:nvSpPr>
      <dsp:spPr>
        <a:xfrm>
          <a:off x="3925788" y="1938195"/>
          <a:ext cx="61641" cy="115867"/>
        </a:xfrm>
        <a:prstGeom prst="chevron">
          <a:avLst>
            <a:gd name="adj" fmla="val 9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21AB6E-E384-0E4B-9B2F-B937FF041A6A}">
      <dsp:nvSpPr>
        <dsp:cNvPr id="0" name=""/>
        <dsp:cNvSpPr/>
      </dsp:nvSpPr>
      <dsp:spPr>
        <a:xfrm>
          <a:off x="3051555" y="1744201"/>
          <a:ext cx="478108" cy="478108"/>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3</a:t>
          </a:r>
        </a:p>
      </dsp:txBody>
      <dsp:txXfrm>
        <a:off x="3121572" y="1814218"/>
        <a:ext cx="338074" cy="338074"/>
      </dsp:txXfrm>
    </dsp:sp>
    <dsp:sp modelId="{765CE001-35A7-5D48-94F8-D6A3DBC64A3E}">
      <dsp:nvSpPr>
        <dsp:cNvPr id="0" name=""/>
        <dsp:cNvSpPr/>
      </dsp:nvSpPr>
      <dsp:spPr>
        <a:xfrm>
          <a:off x="2687591" y="2387909"/>
          <a:ext cx="1206035" cy="1965600"/>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Identify ARP category</a:t>
          </a:r>
        </a:p>
      </dsp:txBody>
      <dsp:txXfrm>
        <a:off x="2687591" y="2629116"/>
        <a:ext cx="1206035" cy="1724393"/>
      </dsp:txXfrm>
    </dsp:sp>
    <dsp:sp modelId="{1FA0E892-3099-B84F-A9EB-3F4B877A222C}">
      <dsp:nvSpPr>
        <dsp:cNvPr id="0" name=""/>
        <dsp:cNvSpPr/>
      </dsp:nvSpPr>
      <dsp:spPr>
        <a:xfrm>
          <a:off x="4027631" y="1983219"/>
          <a:ext cx="1206035" cy="72"/>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D42544-2A3D-E14F-8049-B901FB8BA1F2}">
      <dsp:nvSpPr>
        <dsp:cNvPr id="0" name=""/>
        <dsp:cNvSpPr/>
      </dsp:nvSpPr>
      <dsp:spPr>
        <a:xfrm>
          <a:off x="5265827" y="1938195"/>
          <a:ext cx="61641" cy="115867"/>
        </a:xfrm>
        <a:prstGeom prst="chevron">
          <a:avLst>
            <a:gd name="adj" fmla="val 9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8C9FD-F9B1-0F4D-BBE4-186F83831449}">
      <dsp:nvSpPr>
        <dsp:cNvPr id="0" name=""/>
        <dsp:cNvSpPr/>
      </dsp:nvSpPr>
      <dsp:spPr>
        <a:xfrm>
          <a:off x="4391594" y="1744201"/>
          <a:ext cx="478108" cy="478108"/>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4</a:t>
          </a:r>
        </a:p>
      </dsp:txBody>
      <dsp:txXfrm>
        <a:off x="4461611" y="1814218"/>
        <a:ext cx="338074" cy="338074"/>
      </dsp:txXfrm>
    </dsp:sp>
    <dsp:sp modelId="{F8400A61-C764-8749-A67E-8FEFA962D53C}">
      <dsp:nvSpPr>
        <dsp:cNvPr id="0" name=""/>
        <dsp:cNvSpPr/>
      </dsp:nvSpPr>
      <dsp:spPr>
        <a:xfrm>
          <a:off x="4027631" y="2387909"/>
          <a:ext cx="1206035" cy="1965600"/>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Look for specific guidance from US Treasury (IFR and/or FAQs)</a:t>
          </a:r>
        </a:p>
      </dsp:txBody>
      <dsp:txXfrm>
        <a:off x="4027631" y="2629116"/>
        <a:ext cx="1206035" cy="1724393"/>
      </dsp:txXfrm>
    </dsp:sp>
    <dsp:sp modelId="{1C2B0594-3FAD-9343-A0B6-014E2CC322E5}">
      <dsp:nvSpPr>
        <dsp:cNvPr id="0" name=""/>
        <dsp:cNvSpPr/>
      </dsp:nvSpPr>
      <dsp:spPr>
        <a:xfrm>
          <a:off x="5367670" y="1983219"/>
          <a:ext cx="1206035" cy="7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2D60FF-755A-444A-81D7-02C5EE75F993}">
      <dsp:nvSpPr>
        <dsp:cNvPr id="0" name=""/>
        <dsp:cNvSpPr/>
      </dsp:nvSpPr>
      <dsp:spPr>
        <a:xfrm>
          <a:off x="6605866" y="1938195"/>
          <a:ext cx="61641" cy="115867"/>
        </a:xfrm>
        <a:prstGeom prst="chevron">
          <a:avLst>
            <a:gd name="adj" fmla="val 9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E6B290-BCC8-6042-BDA5-862004C68C3A}">
      <dsp:nvSpPr>
        <dsp:cNvPr id="0" name=""/>
        <dsp:cNvSpPr/>
      </dsp:nvSpPr>
      <dsp:spPr>
        <a:xfrm>
          <a:off x="5731633" y="1744201"/>
          <a:ext cx="478108" cy="478108"/>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5</a:t>
          </a:r>
        </a:p>
      </dsp:txBody>
      <dsp:txXfrm>
        <a:off x="5801650" y="1814218"/>
        <a:ext cx="338074" cy="338074"/>
      </dsp:txXfrm>
    </dsp:sp>
    <dsp:sp modelId="{DDA8C7B7-FE2E-5846-8C50-F42708A522EC}">
      <dsp:nvSpPr>
        <dsp:cNvPr id="0" name=""/>
        <dsp:cNvSpPr/>
      </dsp:nvSpPr>
      <dsp:spPr>
        <a:xfrm>
          <a:off x="5367670" y="2387909"/>
          <a:ext cx="1206035" cy="1965600"/>
        </a:xfrm>
        <a:prstGeom prst="upArrowCallout">
          <a:avLst>
            <a:gd name="adj1" fmla="val 50000"/>
            <a:gd name="adj2" fmla="val 20000"/>
            <a:gd name="adj3" fmla="val 20000"/>
            <a:gd name="adj4" fmla="val 10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If no specific guidance, use framework set by US Treasury</a:t>
          </a:r>
        </a:p>
      </dsp:txBody>
      <dsp:txXfrm>
        <a:off x="5367670" y="2629116"/>
        <a:ext cx="1206035" cy="1724393"/>
      </dsp:txXfrm>
    </dsp:sp>
    <dsp:sp modelId="{76F1DD55-F723-8B46-AB16-19ADF00FB24B}">
      <dsp:nvSpPr>
        <dsp:cNvPr id="0" name=""/>
        <dsp:cNvSpPr/>
      </dsp:nvSpPr>
      <dsp:spPr>
        <a:xfrm>
          <a:off x="6707709" y="1983219"/>
          <a:ext cx="1206035" cy="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28F6FD-BC10-1743-A38B-DAB6EB836724}">
      <dsp:nvSpPr>
        <dsp:cNvPr id="0" name=""/>
        <dsp:cNvSpPr/>
      </dsp:nvSpPr>
      <dsp:spPr>
        <a:xfrm>
          <a:off x="7945905" y="1938195"/>
          <a:ext cx="61641" cy="115867"/>
        </a:xfrm>
        <a:prstGeom prst="chevron">
          <a:avLst>
            <a:gd name="adj" fmla="val 9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262BDE-7480-8B46-8E82-7AB99FBD3A44}">
      <dsp:nvSpPr>
        <dsp:cNvPr id="0" name=""/>
        <dsp:cNvSpPr/>
      </dsp:nvSpPr>
      <dsp:spPr>
        <a:xfrm>
          <a:off x="7071672" y="1744201"/>
          <a:ext cx="478108" cy="47810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6</a:t>
          </a:r>
        </a:p>
      </dsp:txBody>
      <dsp:txXfrm>
        <a:off x="7141689" y="1814218"/>
        <a:ext cx="338074" cy="338074"/>
      </dsp:txXfrm>
    </dsp:sp>
    <dsp:sp modelId="{63BD2DA8-6AB9-E245-9A95-9E322E30A145}">
      <dsp:nvSpPr>
        <dsp:cNvPr id="0" name=""/>
        <dsp:cNvSpPr/>
      </dsp:nvSpPr>
      <dsp:spPr>
        <a:xfrm>
          <a:off x="6707709" y="2387909"/>
          <a:ext cx="1206035" cy="1965600"/>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Identify specific reporting requirements</a:t>
          </a:r>
        </a:p>
      </dsp:txBody>
      <dsp:txXfrm>
        <a:off x="6707709" y="2629116"/>
        <a:ext cx="1206035" cy="1724393"/>
      </dsp:txXfrm>
    </dsp:sp>
    <dsp:sp modelId="{DA362E6E-C1E4-D14F-BF9A-6F1C7DB2BB6F}">
      <dsp:nvSpPr>
        <dsp:cNvPr id="0" name=""/>
        <dsp:cNvSpPr/>
      </dsp:nvSpPr>
      <dsp:spPr>
        <a:xfrm>
          <a:off x="8047748" y="1983219"/>
          <a:ext cx="1205774" cy="7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6E0AE9-4B11-8D47-822A-1E7F70040CE3}">
      <dsp:nvSpPr>
        <dsp:cNvPr id="0" name=""/>
        <dsp:cNvSpPr/>
      </dsp:nvSpPr>
      <dsp:spPr>
        <a:xfrm>
          <a:off x="9285677" y="1938195"/>
          <a:ext cx="61628" cy="115867"/>
        </a:xfrm>
        <a:prstGeom prst="chevron">
          <a:avLst>
            <a:gd name="adj" fmla="val 9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2339BB-8146-D042-9BE6-E01CB7600261}">
      <dsp:nvSpPr>
        <dsp:cNvPr id="0" name=""/>
        <dsp:cNvSpPr/>
      </dsp:nvSpPr>
      <dsp:spPr>
        <a:xfrm>
          <a:off x="8411581" y="1744201"/>
          <a:ext cx="478108" cy="478108"/>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7</a:t>
          </a:r>
        </a:p>
      </dsp:txBody>
      <dsp:txXfrm>
        <a:off x="8481598" y="1814218"/>
        <a:ext cx="338074" cy="338074"/>
      </dsp:txXfrm>
    </dsp:sp>
    <dsp:sp modelId="{E3947322-8959-4546-915F-F7EF5D697096}">
      <dsp:nvSpPr>
        <dsp:cNvPr id="0" name=""/>
        <dsp:cNvSpPr/>
      </dsp:nvSpPr>
      <dsp:spPr>
        <a:xfrm>
          <a:off x="8047748" y="2387909"/>
          <a:ext cx="1205774" cy="1965600"/>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13" tIns="165100" rIns="95113" bIns="165100" numCol="1" spcCol="1270" anchor="t" anchorCtr="0">
          <a:noAutofit/>
        </a:bodyPr>
        <a:lstStyle/>
        <a:p>
          <a:pPr marL="0" lvl="0" indent="0" algn="ctr" defTabSz="711200">
            <a:lnSpc>
              <a:spcPct val="90000"/>
            </a:lnSpc>
            <a:spcBef>
              <a:spcPct val="0"/>
            </a:spcBef>
            <a:spcAft>
              <a:spcPct val="35000"/>
            </a:spcAft>
            <a:buNone/>
          </a:pPr>
          <a:r>
            <a:rPr lang="en-US" sz="1600" kern="1200" dirty="0"/>
            <a:t>Follow contracting requirements (if applicable)</a:t>
          </a:r>
        </a:p>
      </dsp:txBody>
      <dsp:txXfrm>
        <a:off x="8047748" y="2629064"/>
        <a:ext cx="1205774" cy="1724445"/>
      </dsp:txXfrm>
    </dsp:sp>
    <dsp:sp modelId="{2B839156-0FBF-9241-82DA-11FB601F1A0D}">
      <dsp:nvSpPr>
        <dsp:cNvPr id="0" name=""/>
        <dsp:cNvSpPr/>
      </dsp:nvSpPr>
      <dsp:spPr>
        <a:xfrm>
          <a:off x="9387498" y="1983219"/>
          <a:ext cx="1206035" cy="7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60BF0B-F24D-924C-8F47-8C064FEF8585}">
      <dsp:nvSpPr>
        <dsp:cNvPr id="0" name=""/>
        <dsp:cNvSpPr/>
      </dsp:nvSpPr>
      <dsp:spPr>
        <a:xfrm>
          <a:off x="10625694" y="1938195"/>
          <a:ext cx="61641" cy="115867"/>
        </a:xfrm>
        <a:prstGeom prst="chevron">
          <a:avLst>
            <a:gd name="adj" fmla="val 9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B55D86-21CB-C343-AAC3-D50A7F70B7CE}">
      <dsp:nvSpPr>
        <dsp:cNvPr id="0" name=""/>
        <dsp:cNvSpPr/>
      </dsp:nvSpPr>
      <dsp:spPr>
        <a:xfrm>
          <a:off x="9751461" y="1744201"/>
          <a:ext cx="478108" cy="478108"/>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8</a:t>
          </a:r>
        </a:p>
      </dsp:txBody>
      <dsp:txXfrm>
        <a:off x="9821478" y="1814218"/>
        <a:ext cx="338074" cy="338074"/>
      </dsp:txXfrm>
    </dsp:sp>
    <dsp:sp modelId="{4A2F1EA8-BCFC-824E-BCF6-1C2567F2359E}">
      <dsp:nvSpPr>
        <dsp:cNvPr id="0" name=""/>
        <dsp:cNvSpPr/>
      </dsp:nvSpPr>
      <dsp:spPr>
        <a:xfrm>
          <a:off x="9387498" y="2387909"/>
          <a:ext cx="1206035" cy="1965600"/>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Call SOG, NCLM, NCACC, COG, NCPRO, NCDST, NCDEQ</a:t>
          </a:r>
        </a:p>
      </dsp:txBody>
      <dsp:txXfrm>
        <a:off x="9387498" y="2629116"/>
        <a:ext cx="1206035" cy="1724393"/>
      </dsp:txXfrm>
    </dsp:sp>
    <dsp:sp modelId="{4E920095-7698-204A-825E-79C95EEC888C}">
      <dsp:nvSpPr>
        <dsp:cNvPr id="0" name=""/>
        <dsp:cNvSpPr/>
      </dsp:nvSpPr>
      <dsp:spPr>
        <a:xfrm>
          <a:off x="10727537" y="1983219"/>
          <a:ext cx="603017" cy="72"/>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1B1ECE-8844-E143-80CD-64192D512025}">
      <dsp:nvSpPr>
        <dsp:cNvPr id="0" name=""/>
        <dsp:cNvSpPr/>
      </dsp:nvSpPr>
      <dsp:spPr>
        <a:xfrm>
          <a:off x="11091500" y="1744201"/>
          <a:ext cx="478108" cy="478108"/>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53" tIns="18553" rIns="18553" bIns="18553" numCol="1" spcCol="1270" anchor="ctr" anchorCtr="0">
          <a:noAutofit/>
        </a:bodyPr>
        <a:lstStyle/>
        <a:p>
          <a:pPr marL="0" lvl="0" indent="0" algn="ctr" defTabSz="933450">
            <a:lnSpc>
              <a:spcPct val="90000"/>
            </a:lnSpc>
            <a:spcBef>
              <a:spcPct val="0"/>
            </a:spcBef>
            <a:spcAft>
              <a:spcPct val="35000"/>
            </a:spcAft>
            <a:buNone/>
          </a:pPr>
          <a:r>
            <a:rPr lang="en-US" sz="2100" kern="1200"/>
            <a:t>9</a:t>
          </a:r>
        </a:p>
      </dsp:txBody>
      <dsp:txXfrm>
        <a:off x="11161517" y="1814218"/>
        <a:ext cx="338074" cy="338074"/>
      </dsp:txXfrm>
    </dsp:sp>
    <dsp:sp modelId="{433014F0-0756-6A48-A26D-3905BB9499A2}">
      <dsp:nvSpPr>
        <dsp:cNvPr id="0" name=""/>
        <dsp:cNvSpPr/>
      </dsp:nvSpPr>
      <dsp:spPr>
        <a:xfrm>
          <a:off x="10727537" y="2387909"/>
          <a:ext cx="1206035" cy="1965600"/>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133" tIns="165100" rIns="95133" bIns="165100" numCol="1" spcCol="1270" anchor="t" anchorCtr="0">
          <a:noAutofit/>
        </a:bodyPr>
        <a:lstStyle/>
        <a:p>
          <a:pPr marL="0" lvl="0" indent="0" algn="ctr" defTabSz="711200">
            <a:lnSpc>
              <a:spcPct val="90000"/>
            </a:lnSpc>
            <a:spcBef>
              <a:spcPct val="0"/>
            </a:spcBef>
            <a:spcAft>
              <a:spcPct val="35000"/>
            </a:spcAft>
            <a:buNone/>
          </a:pPr>
          <a:r>
            <a:rPr lang="en-US" sz="1600" kern="1200" dirty="0"/>
            <a:t>Check with your attorney</a:t>
          </a:r>
        </a:p>
      </dsp:txBody>
      <dsp:txXfrm>
        <a:off x="10727537" y="2629116"/>
        <a:ext cx="1206035" cy="1724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10294" y="526471"/>
          <a:ext cx="2483002" cy="744900"/>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Address COVID Public Health</a:t>
          </a:r>
        </a:p>
      </dsp:txBody>
      <dsp:txXfrm>
        <a:off x="233764" y="526471"/>
        <a:ext cx="2036062" cy="744900"/>
      </dsp:txXfrm>
    </dsp:sp>
    <dsp:sp modelId="{8C5BDF70-FA6F-4745-BDFA-25DFEF01B332}">
      <dsp:nvSpPr>
        <dsp:cNvPr id="0" name=""/>
        <dsp:cNvSpPr/>
      </dsp:nvSpPr>
      <dsp:spPr>
        <a:xfrm>
          <a:off x="10294" y="1271372"/>
          <a:ext cx="2259532" cy="3059537"/>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Support public health expenditures, by funding COVID-19 mitigation efforts, medical expenses, behavioral healthcare, and certain public health and safety staff;</a:t>
          </a:r>
        </a:p>
      </dsp:txBody>
      <dsp:txXfrm>
        <a:off x="10294" y="1271372"/>
        <a:ext cx="2259532" cy="3059537"/>
      </dsp:txXfrm>
    </dsp:sp>
    <dsp:sp modelId="{4A212D91-B797-8541-98C9-D94CD4DDED61}">
      <dsp:nvSpPr>
        <dsp:cNvPr id="0" name=""/>
        <dsp:cNvSpPr/>
      </dsp:nvSpPr>
      <dsp:spPr>
        <a:xfrm>
          <a:off x="2432396" y="526471"/>
          <a:ext cx="2483002" cy="744900"/>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Address COVID Economic Impact</a:t>
          </a:r>
        </a:p>
      </dsp:txBody>
      <dsp:txXfrm>
        <a:off x="2655866" y="526471"/>
        <a:ext cx="2036062" cy="744900"/>
      </dsp:txXfrm>
    </dsp:sp>
    <dsp:sp modelId="{3B8E883F-5E42-2F4F-A1E2-D116CBA92AE2}">
      <dsp:nvSpPr>
        <dsp:cNvPr id="0" name=""/>
        <dsp:cNvSpPr/>
      </dsp:nvSpPr>
      <dsp:spPr>
        <a:xfrm>
          <a:off x="2432396" y="1271372"/>
          <a:ext cx="2259532" cy="3059537"/>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Address negative economic impacts caused by the public health emergency, including economic harms to workers, households, small businesses, impacted industries, and the public sector;</a:t>
          </a:r>
        </a:p>
      </dsp:txBody>
      <dsp:txXfrm>
        <a:off x="2432396" y="1271372"/>
        <a:ext cx="2259532" cy="3059537"/>
      </dsp:txXfrm>
    </dsp:sp>
    <dsp:sp modelId="{7FBE1A6E-8C8F-0148-A6EC-927622A592C7}">
      <dsp:nvSpPr>
        <dsp:cNvPr id="0" name=""/>
        <dsp:cNvSpPr/>
      </dsp:nvSpPr>
      <dsp:spPr>
        <a:xfrm>
          <a:off x="4854498" y="526471"/>
          <a:ext cx="2483002" cy="744900"/>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Replace Lost Revenue</a:t>
          </a:r>
        </a:p>
      </dsp:txBody>
      <dsp:txXfrm>
        <a:off x="5077968" y="526471"/>
        <a:ext cx="2036062" cy="744900"/>
      </dsp:txXfrm>
    </dsp:sp>
    <dsp:sp modelId="{97C05D14-0E22-0440-B9AD-FBE6B25C3072}">
      <dsp:nvSpPr>
        <dsp:cNvPr id="0" name=""/>
        <dsp:cNvSpPr/>
      </dsp:nvSpPr>
      <dsp:spPr>
        <a:xfrm>
          <a:off x="4854498" y="1271372"/>
          <a:ext cx="2259532" cy="305953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a:t>Replace lost public sector revenue, using this funding to provide government services to the extent of the reduction in revenue experienced due to the pandemic;</a:t>
          </a:r>
        </a:p>
      </dsp:txBody>
      <dsp:txXfrm>
        <a:off x="4854498" y="1271372"/>
        <a:ext cx="2259532" cy="3059537"/>
      </dsp:txXfrm>
    </dsp:sp>
    <dsp:sp modelId="{4E2C8E90-058E-8745-9F2B-DE195FE7DC24}">
      <dsp:nvSpPr>
        <dsp:cNvPr id="0" name=""/>
        <dsp:cNvSpPr/>
      </dsp:nvSpPr>
      <dsp:spPr>
        <a:xfrm>
          <a:off x="7276600" y="526471"/>
          <a:ext cx="2483002" cy="744900"/>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Premium Pay</a:t>
          </a:r>
        </a:p>
      </dsp:txBody>
      <dsp:txXfrm>
        <a:off x="7500070" y="526471"/>
        <a:ext cx="2036062" cy="744900"/>
      </dsp:txXfrm>
    </dsp:sp>
    <dsp:sp modelId="{1351B30D-8E7D-8F44-87FA-983075A79468}">
      <dsp:nvSpPr>
        <dsp:cNvPr id="0" name=""/>
        <dsp:cNvSpPr/>
      </dsp:nvSpPr>
      <dsp:spPr>
        <a:xfrm>
          <a:off x="7276600" y="1271372"/>
          <a:ext cx="2259532" cy="305953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Provide premium pay for essential workers, offering additional support to those who have borne and will bear the greatest health risks because of their service in critical infrastructure sectors; and,</a:t>
          </a:r>
        </a:p>
      </dsp:txBody>
      <dsp:txXfrm>
        <a:off x="7276600" y="1271372"/>
        <a:ext cx="2259532" cy="3059537"/>
      </dsp:txXfrm>
    </dsp:sp>
    <dsp:sp modelId="{4DB62EFE-D79C-E54D-A106-2E0B9E8D327F}">
      <dsp:nvSpPr>
        <dsp:cNvPr id="0" name=""/>
        <dsp:cNvSpPr/>
      </dsp:nvSpPr>
      <dsp:spPr>
        <a:xfrm>
          <a:off x="9698702" y="526471"/>
          <a:ext cx="2483002" cy="744900"/>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975" tIns="91975" rIns="91975" bIns="91975" numCol="1" spcCol="1270" anchor="ctr" anchorCtr="0">
          <a:noAutofit/>
        </a:bodyPr>
        <a:lstStyle/>
        <a:p>
          <a:pPr marL="0" lvl="0" indent="0" algn="ctr" defTabSz="889000">
            <a:lnSpc>
              <a:spcPct val="90000"/>
            </a:lnSpc>
            <a:spcBef>
              <a:spcPct val="0"/>
            </a:spcBef>
            <a:spcAft>
              <a:spcPct val="35000"/>
            </a:spcAft>
            <a:buNone/>
          </a:pPr>
          <a:r>
            <a:rPr lang="en-US" sz="2000" kern="1200" dirty="0"/>
            <a:t>Infrastructure Investments</a:t>
          </a:r>
        </a:p>
      </dsp:txBody>
      <dsp:txXfrm>
        <a:off x="9922172" y="526471"/>
        <a:ext cx="2036062" cy="744900"/>
      </dsp:txXfrm>
    </dsp:sp>
    <dsp:sp modelId="{FAD8B59C-FA04-B745-A415-4EAEEF5CFB65}">
      <dsp:nvSpPr>
        <dsp:cNvPr id="0" name=""/>
        <dsp:cNvSpPr/>
      </dsp:nvSpPr>
      <dsp:spPr>
        <a:xfrm>
          <a:off x="9698702" y="1271372"/>
          <a:ext cx="2259532" cy="3059537"/>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8553" tIns="178553" rIns="178553" bIns="357107" numCol="1" spcCol="1270" anchor="t" anchorCtr="0">
          <a:noAutofit/>
        </a:bodyPr>
        <a:lstStyle/>
        <a:p>
          <a:pPr marL="0" lvl="0" indent="0" algn="l" defTabSz="666750">
            <a:lnSpc>
              <a:spcPct val="90000"/>
            </a:lnSpc>
            <a:spcBef>
              <a:spcPct val="0"/>
            </a:spcBef>
            <a:spcAft>
              <a:spcPct val="35000"/>
            </a:spcAft>
            <a:buNone/>
          </a:pPr>
          <a:r>
            <a:rPr lang="en-US" sz="1500" kern="1200" dirty="0"/>
            <a:t>Invest in water, sewer, and broadband infrastructure, making necessary investments to improve access to clean drinking water, support vital wastewater and stormwater infrastructure, and to expand access to broadband internet.</a:t>
          </a:r>
        </a:p>
      </dsp:txBody>
      <dsp:txXfrm>
        <a:off x="9698702" y="1271372"/>
        <a:ext cx="2259532" cy="30595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40CE7-F2DA-2541-8FF3-011613FFB53A}">
      <dsp:nvSpPr>
        <dsp:cNvPr id="0" name=""/>
        <dsp:cNvSpPr/>
      </dsp:nvSpPr>
      <dsp:spPr>
        <a:xfrm>
          <a:off x="10715" y="86194"/>
          <a:ext cx="3202781" cy="235517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ARP allows transfers of funds to nonprofits and other private entities as subrecipients for ARP-authorized purposes</a:t>
          </a:r>
        </a:p>
      </dsp:txBody>
      <dsp:txXfrm>
        <a:off x="79696" y="155175"/>
        <a:ext cx="3064819" cy="2217208"/>
      </dsp:txXfrm>
    </dsp:sp>
    <dsp:sp modelId="{263C5A85-84D1-C14D-81A9-876FE648C365}">
      <dsp:nvSpPr>
        <dsp:cNvPr id="0" name=""/>
        <dsp:cNvSpPr/>
      </dsp:nvSpPr>
      <dsp:spPr>
        <a:xfrm>
          <a:off x="3533775" y="866634"/>
          <a:ext cx="678989" cy="79428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533775" y="1025492"/>
        <a:ext cx="475292" cy="476573"/>
      </dsp:txXfrm>
    </dsp:sp>
    <dsp:sp modelId="{514F7DFA-9EF0-C342-BD56-4E0B22283881}">
      <dsp:nvSpPr>
        <dsp:cNvPr id="0" name=""/>
        <dsp:cNvSpPr/>
      </dsp:nvSpPr>
      <dsp:spPr>
        <a:xfrm>
          <a:off x="4494609" y="86194"/>
          <a:ext cx="3202781" cy="2355170"/>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State law provides broad </a:t>
          </a:r>
          <a:r>
            <a:rPr lang="en-US" sz="1800" kern="1200"/>
            <a:t>authority for a local government </a:t>
          </a:r>
          <a:r>
            <a:rPr lang="en-US" sz="1800" kern="1200" dirty="0"/>
            <a:t>to </a:t>
          </a:r>
          <a:r>
            <a:rPr lang="en-US" sz="1800" b="1" u="sng" kern="1200" dirty="0"/>
            <a:t>contract </a:t>
          </a:r>
          <a:r>
            <a:rPr lang="en-US" sz="1800" kern="1200" dirty="0"/>
            <a:t>with a private entity to perform specific activities that the </a:t>
          </a:r>
          <a:r>
            <a:rPr lang="en-US" sz="1800" b="1" kern="1200" dirty="0"/>
            <a:t>local government has statutory authority to undertake</a:t>
          </a:r>
        </a:p>
      </dsp:txBody>
      <dsp:txXfrm>
        <a:off x="4563590" y="155175"/>
        <a:ext cx="3064819" cy="2217208"/>
      </dsp:txXfrm>
    </dsp:sp>
    <dsp:sp modelId="{D2490739-1186-5E4D-8D60-1D00E4612338}">
      <dsp:nvSpPr>
        <dsp:cNvPr id="0" name=""/>
        <dsp:cNvSpPr/>
      </dsp:nvSpPr>
      <dsp:spPr>
        <a:xfrm>
          <a:off x="8017668" y="866634"/>
          <a:ext cx="678989" cy="794289"/>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017668" y="1025492"/>
        <a:ext cx="475292" cy="476573"/>
      </dsp:txXfrm>
    </dsp:sp>
    <dsp:sp modelId="{C4F5B595-2244-F848-88CE-FC062451C7ED}">
      <dsp:nvSpPr>
        <dsp:cNvPr id="0" name=""/>
        <dsp:cNvSpPr/>
      </dsp:nvSpPr>
      <dsp:spPr>
        <a:xfrm>
          <a:off x="8978503" y="86194"/>
          <a:ext cx="3202781" cy="2355170"/>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Recipient government must manage and monitor subrecipient to ensure compliance with law and regulations. Subrecipient must comply with all applicable requirements, reporting, and other documentation.</a:t>
          </a:r>
        </a:p>
      </dsp:txBody>
      <dsp:txXfrm>
        <a:off x="9047484" y="155175"/>
        <a:ext cx="3064819" cy="22172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3847" y="138575"/>
          <a:ext cx="2200467" cy="660140"/>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r>
            <a:rPr lang="en-US" sz="1700" kern="1200" dirty="0"/>
            <a:t>Address COVID Public Health</a:t>
          </a:r>
        </a:p>
      </dsp:txBody>
      <dsp:txXfrm>
        <a:off x="201889" y="138575"/>
        <a:ext cx="1804383" cy="660140"/>
      </dsp:txXfrm>
    </dsp:sp>
    <dsp:sp modelId="{8C5BDF70-FA6F-4745-BDFA-25DFEF01B332}">
      <dsp:nvSpPr>
        <dsp:cNvPr id="0" name=""/>
        <dsp:cNvSpPr/>
      </dsp:nvSpPr>
      <dsp:spPr>
        <a:xfrm>
          <a:off x="3847" y="798715"/>
          <a:ext cx="2002425" cy="1396403"/>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r>
            <a:rPr lang="en-US" sz="1100" kern="1200" dirty="0"/>
            <a:t>Support public health expenditures, by funding COVID-19 mitigation efforts, medical expenses, behavioral healthcare, and certain public health and safety staff;</a:t>
          </a:r>
        </a:p>
      </dsp:txBody>
      <dsp:txXfrm>
        <a:off x="3847" y="798715"/>
        <a:ext cx="2002425" cy="1396403"/>
      </dsp:txXfrm>
    </dsp:sp>
    <dsp:sp modelId="{4A212D91-B797-8541-98C9-D94CD4DDED61}">
      <dsp:nvSpPr>
        <dsp:cNvPr id="0" name=""/>
        <dsp:cNvSpPr/>
      </dsp:nvSpPr>
      <dsp:spPr>
        <a:xfrm>
          <a:off x="2150344" y="138575"/>
          <a:ext cx="2200467" cy="660140"/>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r>
            <a:rPr lang="en-US" sz="1700" kern="1200" dirty="0"/>
            <a:t>Address COVID Economic Impact</a:t>
          </a:r>
        </a:p>
      </dsp:txBody>
      <dsp:txXfrm>
        <a:off x="2348386" y="138575"/>
        <a:ext cx="1804383" cy="660140"/>
      </dsp:txXfrm>
    </dsp:sp>
    <dsp:sp modelId="{3B8E883F-5E42-2F4F-A1E2-D116CBA92AE2}">
      <dsp:nvSpPr>
        <dsp:cNvPr id="0" name=""/>
        <dsp:cNvSpPr/>
      </dsp:nvSpPr>
      <dsp:spPr>
        <a:xfrm>
          <a:off x="2150344" y="798715"/>
          <a:ext cx="2002425" cy="1396403"/>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r>
            <a:rPr lang="en-US" sz="1100" kern="1200" dirty="0"/>
            <a:t>Address negative economic impacts caused by the public health emergency, including economic harms to workers, households, small businesses, impacted industries, and the public sector;</a:t>
          </a:r>
        </a:p>
      </dsp:txBody>
      <dsp:txXfrm>
        <a:off x="2150344" y="798715"/>
        <a:ext cx="2002425" cy="1396403"/>
      </dsp:txXfrm>
    </dsp:sp>
    <dsp:sp modelId="{7FBE1A6E-8C8F-0148-A6EC-927622A592C7}">
      <dsp:nvSpPr>
        <dsp:cNvPr id="0" name=""/>
        <dsp:cNvSpPr/>
      </dsp:nvSpPr>
      <dsp:spPr>
        <a:xfrm>
          <a:off x="4296841" y="138575"/>
          <a:ext cx="2200467" cy="660140"/>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4494883" y="138575"/>
        <a:ext cx="1804383" cy="660140"/>
      </dsp:txXfrm>
    </dsp:sp>
    <dsp:sp modelId="{97C05D14-0E22-0440-B9AD-FBE6B25C3072}">
      <dsp:nvSpPr>
        <dsp:cNvPr id="0" name=""/>
        <dsp:cNvSpPr/>
      </dsp:nvSpPr>
      <dsp:spPr>
        <a:xfrm>
          <a:off x="4296841" y="798715"/>
          <a:ext cx="2002425" cy="139640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296841" y="798715"/>
        <a:ext cx="2002425" cy="1396403"/>
      </dsp:txXfrm>
    </dsp:sp>
    <dsp:sp modelId="{4E2C8E90-058E-8745-9F2B-DE195FE7DC24}">
      <dsp:nvSpPr>
        <dsp:cNvPr id="0" name=""/>
        <dsp:cNvSpPr/>
      </dsp:nvSpPr>
      <dsp:spPr>
        <a:xfrm>
          <a:off x="6443337" y="138575"/>
          <a:ext cx="2200467" cy="660140"/>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6641379" y="138575"/>
        <a:ext cx="1804383" cy="660140"/>
      </dsp:txXfrm>
    </dsp:sp>
    <dsp:sp modelId="{1351B30D-8E7D-8F44-87FA-983075A79468}">
      <dsp:nvSpPr>
        <dsp:cNvPr id="0" name=""/>
        <dsp:cNvSpPr/>
      </dsp:nvSpPr>
      <dsp:spPr>
        <a:xfrm>
          <a:off x="6443337" y="798715"/>
          <a:ext cx="2002425" cy="139640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443337" y="798715"/>
        <a:ext cx="2002425" cy="1396403"/>
      </dsp:txXfrm>
    </dsp:sp>
    <dsp:sp modelId="{4DB62EFE-D79C-E54D-A106-2E0B9E8D327F}">
      <dsp:nvSpPr>
        <dsp:cNvPr id="0" name=""/>
        <dsp:cNvSpPr/>
      </dsp:nvSpPr>
      <dsp:spPr>
        <a:xfrm>
          <a:off x="8589834" y="138575"/>
          <a:ext cx="2200467" cy="660140"/>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509" tIns="81509" rIns="81509" bIns="81509"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8787876" y="138575"/>
        <a:ext cx="1804383" cy="660140"/>
      </dsp:txXfrm>
    </dsp:sp>
    <dsp:sp modelId="{FAD8B59C-FA04-B745-A415-4EAEEF5CFB65}">
      <dsp:nvSpPr>
        <dsp:cNvPr id="0" name=""/>
        <dsp:cNvSpPr/>
      </dsp:nvSpPr>
      <dsp:spPr>
        <a:xfrm>
          <a:off x="8589834" y="798715"/>
          <a:ext cx="2002425" cy="1396403"/>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236" tIns="158236" rIns="158236" bIns="316472"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589834" y="798715"/>
        <a:ext cx="2002425" cy="13964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9224" y="50941"/>
          <a:ext cx="2224937" cy="66748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09468" y="50941"/>
        <a:ext cx="1824449" cy="667481"/>
      </dsp:txXfrm>
    </dsp:sp>
    <dsp:sp modelId="{8C5BDF70-FA6F-4745-BDFA-25DFEF01B332}">
      <dsp:nvSpPr>
        <dsp:cNvPr id="0" name=""/>
        <dsp:cNvSpPr/>
      </dsp:nvSpPr>
      <dsp:spPr>
        <a:xfrm>
          <a:off x="9224" y="718422"/>
          <a:ext cx="2024693" cy="1441038"/>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9224" y="718422"/>
        <a:ext cx="2024693" cy="1441038"/>
      </dsp:txXfrm>
    </dsp:sp>
    <dsp:sp modelId="{4A212D91-B797-8541-98C9-D94CD4DDED61}">
      <dsp:nvSpPr>
        <dsp:cNvPr id="0" name=""/>
        <dsp:cNvSpPr/>
      </dsp:nvSpPr>
      <dsp:spPr>
        <a:xfrm>
          <a:off x="2179591" y="50941"/>
          <a:ext cx="2224937" cy="667481"/>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2379835" y="50941"/>
        <a:ext cx="1824449" cy="667481"/>
      </dsp:txXfrm>
    </dsp:sp>
    <dsp:sp modelId="{3B8E883F-5E42-2F4F-A1E2-D116CBA92AE2}">
      <dsp:nvSpPr>
        <dsp:cNvPr id="0" name=""/>
        <dsp:cNvSpPr/>
      </dsp:nvSpPr>
      <dsp:spPr>
        <a:xfrm>
          <a:off x="2179591" y="718422"/>
          <a:ext cx="2024693" cy="1441038"/>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9591" y="718422"/>
        <a:ext cx="2024693" cy="1441038"/>
      </dsp:txXfrm>
    </dsp:sp>
    <dsp:sp modelId="{7FBE1A6E-8C8F-0148-A6EC-927622A592C7}">
      <dsp:nvSpPr>
        <dsp:cNvPr id="0" name=""/>
        <dsp:cNvSpPr/>
      </dsp:nvSpPr>
      <dsp:spPr>
        <a:xfrm>
          <a:off x="4349957" y="50941"/>
          <a:ext cx="2224937" cy="66748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r>
            <a:rPr lang="en-US" sz="1800" kern="1200" dirty="0"/>
            <a:t>Replace Lost Revenue</a:t>
          </a:r>
        </a:p>
      </dsp:txBody>
      <dsp:txXfrm>
        <a:off x="4550201" y="50941"/>
        <a:ext cx="1824449" cy="667481"/>
      </dsp:txXfrm>
    </dsp:sp>
    <dsp:sp modelId="{97C05D14-0E22-0440-B9AD-FBE6B25C3072}">
      <dsp:nvSpPr>
        <dsp:cNvPr id="0" name=""/>
        <dsp:cNvSpPr/>
      </dsp:nvSpPr>
      <dsp:spPr>
        <a:xfrm>
          <a:off x="4349957" y="718422"/>
          <a:ext cx="2024693" cy="144103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r>
            <a:rPr lang="en-US" sz="1100" kern="1200"/>
            <a:t>Replace lost public sector revenue, using this funding to provide government services to the extent of the reduction in revenue experienced due to the pandemic;</a:t>
          </a:r>
        </a:p>
      </dsp:txBody>
      <dsp:txXfrm>
        <a:off x="4349957" y="718422"/>
        <a:ext cx="2024693" cy="1441038"/>
      </dsp:txXfrm>
    </dsp:sp>
    <dsp:sp modelId="{4E2C8E90-058E-8745-9F2B-DE195FE7DC24}">
      <dsp:nvSpPr>
        <dsp:cNvPr id="0" name=""/>
        <dsp:cNvSpPr/>
      </dsp:nvSpPr>
      <dsp:spPr>
        <a:xfrm>
          <a:off x="6520324" y="50941"/>
          <a:ext cx="2224937" cy="66748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6720568" y="50941"/>
        <a:ext cx="1824449" cy="667481"/>
      </dsp:txXfrm>
    </dsp:sp>
    <dsp:sp modelId="{1351B30D-8E7D-8F44-87FA-983075A79468}">
      <dsp:nvSpPr>
        <dsp:cNvPr id="0" name=""/>
        <dsp:cNvSpPr/>
      </dsp:nvSpPr>
      <dsp:spPr>
        <a:xfrm>
          <a:off x="6520324" y="718422"/>
          <a:ext cx="2024693" cy="144103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6520324" y="718422"/>
        <a:ext cx="2024693" cy="1441038"/>
      </dsp:txXfrm>
    </dsp:sp>
    <dsp:sp modelId="{4DB62EFE-D79C-E54D-A106-2E0B9E8D327F}">
      <dsp:nvSpPr>
        <dsp:cNvPr id="0" name=""/>
        <dsp:cNvSpPr/>
      </dsp:nvSpPr>
      <dsp:spPr>
        <a:xfrm>
          <a:off x="8690690" y="50941"/>
          <a:ext cx="2224937" cy="667481"/>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8890934" y="50941"/>
        <a:ext cx="1824449" cy="667481"/>
      </dsp:txXfrm>
    </dsp:sp>
    <dsp:sp modelId="{FAD8B59C-FA04-B745-A415-4EAEEF5CFB65}">
      <dsp:nvSpPr>
        <dsp:cNvPr id="0" name=""/>
        <dsp:cNvSpPr/>
      </dsp:nvSpPr>
      <dsp:spPr>
        <a:xfrm>
          <a:off x="8690690" y="718422"/>
          <a:ext cx="2024693" cy="1441038"/>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690690" y="718422"/>
        <a:ext cx="2024693" cy="14410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9224" y="0"/>
          <a:ext cx="2224937" cy="66748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09468" y="0"/>
        <a:ext cx="1824449" cy="667481"/>
      </dsp:txXfrm>
    </dsp:sp>
    <dsp:sp modelId="{8C5BDF70-FA6F-4745-BDFA-25DFEF01B332}">
      <dsp:nvSpPr>
        <dsp:cNvPr id="0" name=""/>
        <dsp:cNvSpPr/>
      </dsp:nvSpPr>
      <dsp:spPr>
        <a:xfrm>
          <a:off x="9224" y="667481"/>
          <a:ext cx="2024693" cy="1542921"/>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9224" y="667481"/>
        <a:ext cx="2024693" cy="1542921"/>
      </dsp:txXfrm>
    </dsp:sp>
    <dsp:sp modelId="{4A212D91-B797-8541-98C9-D94CD4DDED61}">
      <dsp:nvSpPr>
        <dsp:cNvPr id="0" name=""/>
        <dsp:cNvSpPr/>
      </dsp:nvSpPr>
      <dsp:spPr>
        <a:xfrm>
          <a:off x="2179591" y="0"/>
          <a:ext cx="2224937" cy="667481"/>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2379835" y="0"/>
        <a:ext cx="1824449" cy="667481"/>
      </dsp:txXfrm>
    </dsp:sp>
    <dsp:sp modelId="{3B8E883F-5E42-2F4F-A1E2-D116CBA92AE2}">
      <dsp:nvSpPr>
        <dsp:cNvPr id="0" name=""/>
        <dsp:cNvSpPr/>
      </dsp:nvSpPr>
      <dsp:spPr>
        <a:xfrm>
          <a:off x="2179591" y="667481"/>
          <a:ext cx="2024693" cy="1542921"/>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2179591" y="667481"/>
        <a:ext cx="2024693" cy="1542921"/>
      </dsp:txXfrm>
    </dsp:sp>
    <dsp:sp modelId="{7FBE1A6E-8C8F-0148-A6EC-927622A592C7}">
      <dsp:nvSpPr>
        <dsp:cNvPr id="0" name=""/>
        <dsp:cNvSpPr/>
      </dsp:nvSpPr>
      <dsp:spPr>
        <a:xfrm>
          <a:off x="4349957" y="0"/>
          <a:ext cx="2224937" cy="66748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4550201" y="0"/>
        <a:ext cx="1824449" cy="667481"/>
      </dsp:txXfrm>
    </dsp:sp>
    <dsp:sp modelId="{97C05D14-0E22-0440-B9AD-FBE6B25C3072}">
      <dsp:nvSpPr>
        <dsp:cNvPr id="0" name=""/>
        <dsp:cNvSpPr/>
      </dsp:nvSpPr>
      <dsp:spPr>
        <a:xfrm>
          <a:off x="4349957" y="667481"/>
          <a:ext cx="2024693" cy="154292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4349957" y="667481"/>
        <a:ext cx="2024693" cy="1542921"/>
      </dsp:txXfrm>
    </dsp:sp>
    <dsp:sp modelId="{4E2C8E90-058E-8745-9F2B-DE195FE7DC24}">
      <dsp:nvSpPr>
        <dsp:cNvPr id="0" name=""/>
        <dsp:cNvSpPr/>
      </dsp:nvSpPr>
      <dsp:spPr>
        <a:xfrm>
          <a:off x="6520324" y="0"/>
          <a:ext cx="2224937" cy="66748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889000">
            <a:lnSpc>
              <a:spcPct val="90000"/>
            </a:lnSpc>
            <a:spcBef>
              <a:spcPct val="0"/>
            </a:spcBef>
            <a:spcAft>
              <a:spcPct val="35000"/>
            </a:spcAft>
            <a:buNone/>
          </a:pPr>
          <a:r>
            <a:rPr lang="en-US" sz="2000" kern="1200" dirty="0"/>
            <a:t>Premium Pay</a:t>
          </a:r>
        </a:p>
      </dsp:txBody>
      <dsp:txXfrm>
        <a:off x="6720568" y="0"/>
        <a:ext cx="1824449" cy="667481"/>
      </dsp:txXfrm>
    </dsp:sp>
    <dsp:sp modelId="{1351B30D-8E7D-8F44-87FA-983075A79468}">
      <dsp:nvSpPr>
        <dsp:cNvPr id="0" name=""/>
        <dsp:cNvSpPr/>
      </dsp:nvSpPr>
      <dsp:spPr>
        <a:xfrm>
          <a:off x="6520324" y="667481"/>
          <a:ext cx="2024693" cy="154292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r>
            <a:rPr lang="en-US" sz="1100" kern="1200" dirty="0"/>
            <a:t>Provide premium pay for essential workers, offering additional support to those who have borne and will bear the greatest health risks because of their service in critical infrastructure sectors; </a:t>
          </a:r>
        </a:p>
      </dsp:txBody>
      <dsp:txXfrm>
        <a:off x="6520324" y="667481"/>
        <a:ext cx="2024693" cy="1542921"/>
      </dsp:txXfrm>
    </dsp:sp>
    <dsp:sp modelId="{4DB62EFE-D79C-E54D-A106-2E0B9E8D327F}">
      <dsp:nvSpPr>
        <dsp:cNvPr id="0" name=""/>
        <dsp:cNvSpPr/>
      </dsp:nvSpPr>
      <dsp:spPr>
        <a:xfrm>
          <a:off x="8690690" y="0"/>
          <a:ext cx="2224937" cy="667481"/>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15" tIns="82415" rIns="82415" bIns="82415"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8890934" y="0"/>
        <a:ext cx="1824449" cy="667481"/>
      </dsp:txXfrm>
    </dsp:sp>
    <dsp:sp modelId="{FAD8B59C-FA04-B745-A415-4EAEEF5CFB65}">
      <dsp:nvSpPr>
        <dsp:cNvPr id="0" name=""/>
        <dsp:cNvSpPr/>
      </dsp:nvSpPr>
      <dsp:spPr>
        <a:xfrm>
          <a:off x="8690690" y="667481"/>
          <a:ext cx="2024693" cy="1542921"/>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96" tIns="159996" rIns="159996" bIns="319991" numCol="1" spcCol="1270" anchor="t" anchorCtr="0">
          <a:noAutofit/>
        </a:bodyPr>
        <a:lstStyle/>
        <a:p>
          <a:pPr marL="0" lvl="0" indent="0" algn="l" defTabSz="488950">
            <a:lnSpc>
              <a:spcPct val="90000"/>
            </a:lnSpc>
            <a:spcBef>
              <a:spcPct val="0"/>
            </a:spcBef>
            <a:spcAft>
              <a:spcPct val="35000"/>
            </a:spcAft>
            <a:buNone/>
          </a:pPr>
          <a:endParaRPr lang="en-US" sz="1100" kern="1200" dirty="0"/>
        </a:p>
      </dsp:txBody>
      <dsp:txXfrm>
        <a:off x="8690690" y="667481"/>
        <a:ext cx="2024693" cy="15429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2D4D-35AF-1A46-8F3F-1D8700E742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FFAD16-AC30-314B-908E-25F12C2997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4B10AE-28B1-F445-89A8-857C0795A08A}"/>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7CC18C3F-01CA-9849-A061-28DD2224E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0ACD17-4033-A24C-868F-57DCD7E71E3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735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13F8-5AEE-A24D-B239-DBCDC0B227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C20A0C-725F-A644-989B-C349550422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A42C8-86AB-7C46-B285-1CAB50DCE6CA}"/>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49FCD487-2105-BC44-B922-0F76585A6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1330D3-9602-D44C-A052-5B1672C54FC3}"/>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99096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A1A19A-2B68-2040-BA8D-BE03D45270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B95844-304E-0347-A796-5BC7D66A7D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ADBC4-651D-BC47-9859-3B6A5F705ABF}"/>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27BCE4B5-CDB4-C14C-850F-733E75839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5F270-16AF-D64C-A319-ADF2EC16EE5C}"/>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69890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2B8D-6BB7-764B-BE6A-A0892FE01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FE6A-BBC7-DF44-AC17-75D84058A2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E499A-BC86-8A49-9431-B514AED13381}"/>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0B64DCF0-7796-9146-AFCE-B5B3A4D9E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49A84-B317-5646-A621-645B5687F76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13346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24EA-1DB0-3947-88EB-333A5F191B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D4C8D7-9735-7348-B91C-7F3C963DAD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155B5E-B28C-AD4B-824C-3F96116DAB87}"/>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8D2C8934-C47C-F444-9394-3B73F511A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86DE5-E98E-C142-822E-2C66FA74050B}"/>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214414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0EFE-44DF-CC4F-B573-A08374866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9DE902-F22F-6346-AE1A-509B3B1533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10785B-4D8F-5544-AC41-E34A704162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EF44B9-029D-FB4B-99FD-175EAAD0CEEA}"/>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6" name="Footer Placeholder 5">
            <a:extLst>
              <a:ext uri="{FF2B5EF4-FFF2-40B4-BE49-F238E27FC236}">
                <a16:creationId xmlns:a16="http://schemas.microsoft.com/office/drawing/2014/main" id="{FE676990-49FE-CD44-88D0-6FAE5D730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CAEB7-8CE3-0D4C-9C3A-4B1DDC979FF4}"/>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098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529F-5F86-194A-95DE-A294C41CD1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E0BC2-4A4F-5F4F-9747-DFA60E527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0BF88-F578-0A40-B800-4FDBFF7D40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A7A2D-5A22-E045-9896-3EFCE1B2A9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7B0474-92E4-7246-B1A1-2ECFA320FE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35380F-1B73-9049-B2D7-1169821B4DE6}"/>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8" name="Footer Placeholder 7">
            <a:extLst>
              <a:ext uri="{FF2B5EF4-FFF2-40B4-BE49-F238E27FC236}">
                <a16:creationId xmlns:a16="http://schemas.microsoft.com/office/drawing/2014/main" id="{24E4D69D-342A-644C-9AD4-FB5AC87BD2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1187A-1DA0-E44C-9F72-493E9B2018A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77383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5591F-56F9-EB4E-856E-72FACC3115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A15706-7D81-C047-98EE-2BB9C5985264}"/>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4" name="Footer Placeholder 3">
            <a:extLst>
              <a:ext uri="{FF2B5EF4-FFF2-40B4-BE49-F238E27FC236}">
                <a16:creationId xmlns:a16="http://schemas.microsoft.com/office/drawing/2014/main" id="{8482B1EA-31AD-7B44-9153-0BB7021530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721108-6184-614E-A494-CAE1B89C6528}"/>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338824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F88BFF-44B9-5043-B287-282BDC999FDA}"/>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3" name="Footer Placeholder 2">
            <a:extLst>
              <a:ext uri="{FF2B5EF4-FFF2-40B4-BE49-F238E27FC236}">
                <a16:creationId xmlns:a16="http://schemas.microsoft.com/office/drawing/2014/main" id="{128E52E5-DEBE-0D44-B401-81D20A81F0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4052BE-ADAC-524F-BE5C-B8ACA62A0F2A}"/>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40302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9168E-E482-004A-B5B4-478B9E7E65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C16357-9772-924A-A35A-35C2D4689E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2ED504-B095-4744-9604-ACFD02A77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6E4C51-26E0-1842-A176-ACC0D3B0847A}"/>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6" name="Footer Placeholder 5">
            <a:extLst>
              <a:ext uri="{FF2B5EF4-FFF2-40B4-BE49-F238E27FC236}">
                <a16:creationId xmlns:a16="http://schemas.microsoft.com/office/drawing/2014/main" id="{EA9738AC-21E9-0444-AB22-110A773368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E4504-7C6F-424F-A524-90F29D675E86}"/>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18150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B9FFB-65AB-1540-B397-275569535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64480E-4DCB-6E41-9E2D-6F1DA3F27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A9BBE3-6FDB-B640-AB99-256307AC3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D6ACD-A144-8247-9ED0-E0F28E45F444}"/>
              </a:ext>
            </a:extLst>
          </p:cNvPr>
          <p:cNvSpPr>
            <a:spLocks noGrp="1"/>
          </p:cNvSpPr>
          <p:nvPr>
            <p:ph type="dt" sz="half" idx="10"/>
          </p:nvPr>
        </p:nvSpPr>
        <p:spPr/>
        <p:txBody>
          <a:bodyPr/>
          <a:lstStyle/>
          <a:p>
            <a:fld id="{99DF37DE-99BF-9448-B77C-73478D9AAE82}" type="datetimeFigureOut">
              <a:rPr lang="en-US" smtClean="0"/>
              <a:t>8/18/21</a:t>
            </a:fld>
            <a:endParaRPr lang="en-US"/>
          </a:p>
        </p:txBody>
      </p:sp>
      <p:sp>
        <p:nvSpPr>
          <p:cNvPr id="6" name="Footer Placeholder 5">
            <a:extLst>
              <a:ext uri="{FF2B5EF4-FFF2-40B4-BE49-F238E27FC236}">
                <a16:creationId xmlns:a16="http://schemas.microsoft.com/office/drawing/2014/main" id="{9CFCEFE3-D6CB-314C-B156-63B159A7B1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5E21D-FA4D-6642-BAF3-BA23E39FA850}"/>
              </a:ext>
            </a:extLst>
          </p:cNvPr>
          <p:cNvSpPr>
            <a:spLocks noGrp="1"/>
          </p:cNvSpPr>
          <p:nvPr>
            <p:ph type="sldNum" sz="quarter" idx="12"/>
          </p:nvPr>
        </p:nvSpPr>
        <p:spPr/>
        <p:txBody>
          <a:bodyPr/>
          <a:lstStyle/>
          <a:p>
            <a:fld id="{659DF3EC-F0C2-8D42-A6FD-E4D71E786D76}" type="slidenum">
              <a:rPr lang="en-US" smtClean="0"/>
              <a:t>‹#›</a:t>
            </a:fld>
            <a:endParaRPr lang="en-US"/>
          </a:p>
        </p:txBody>
      </p:sp>
    </p:spTree>
    <p:extLst>
      <p:ext uri="{BB962C8B-B14F-4D97-AF65-F5344CB8AC3E}">
        <p14:creationId xmlns:p14="http://schemas.microsoft.com/office/powerpoint/2010/main" val="408396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63FDA-2628-5C4A-BB34-6B4DBA7C2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55467-711A-1C4A-BC25-BA9B5EE56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897CC-59CC-534E-A851-88116BCBD2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F37DE-99BF-9448-B77C-73478D9AAE82}" type="datetimeFigureOut">
              <a:rPr lang="en-US" smtClean="0"/>
              <a:t>8/18/21</a:t>
            </a:fld>
            <a:endParaRPr lang="en-US"/>
          </a:p>
        </p:txBody>
      </p:sp>
      <p:sp>
        <p:nvSpPr>
          <p:cNvPr id="5" name="Footer Placeholder 4">
            <a:extLst>
              <a:ext uri="{FF2B5EF4-FFF2-40B4-BE49-F238E27FC236}">
                <a16:creationId xmlns:a16="http://schemas.microsoft.com/office/drawing/2014/main" id="{78FC3CB1-BE21-9C46-B919-52DD60D58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8CA0C0-4FFD-E647-8A0E-DE7B6DDCC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DF3EC-F0C2-8D42-A6FD-E4D71E786D76}" type="slidenum">
              <a:rPr lang="en-US" smtClean="0"/>
              <a:t>‹#›</a:t>
            </a:fld>
            <a:endParaRPr lang="en-US"/>
          </a:p>
        </p:txBody>
      </p:sp>
    </p:spTree>
    <p:extLst>
      <p:ext uri="{BB962C8B-B14F-4D97-AF65-F5344CB8AC3E}">
        <p14:creationId xmlns:p14="http://schemas.microsoft.com/office/powerpoint/2010/main" val="198087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canons.sog.unc.edu/covid-19-and-the-workplace-part-1-vaccine-mandates-vaccine-incentives-and-more/" TargetMode="External"/><Relationship Id="rId2" Type="http://schemas.openxmlformats.org/officeDocument/2006/relationships/hyperlink" Target="https://www.eeoc.gov/newsroom/eeoc-issues-updated-covid-19-technical-assistance" TargetMode="External"/><Relationship Id="rId1" Type="http://schemas.openxmlformats.org/officeDocument/2006/relationships/slideLayout" Target="../slideLayouts/slideLayout2.xml"/><Relationship Id="rId4" Type="http://schemas.openxmlformats.org/officeDocument/2006/relationships/hyperlink" Target="https://canons.sog.unc.edu/american-rescue-plan-act-of-2021-arp-using-arp-funds-to-pay-employee-vaccination-incentiv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anons.sog.unc.edu/american-rescue-plan-act-of-2021-arp-using-arp-funds-to-pay-employee-vaccination-incentives/" TargetMode="External"/><Relationship Id="rId2" Type="http://schemas.openxmlformats.org/officeDocument/2006/relationships/hyperlink" Target="https://canons.sog.unc.edu/covid-19-and-the-workplace-part-1-vaccine-mandates-vaccine-incentives-and-mor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hyperlink" Target="https://www.ecfr.gov/cgi-bin/retrieveECFR?gp=&amp;SID=802ed7e078edc07fa7f30d534d449ca8&amp;mc=true&amp;n=pt2.1.200&amp;r=PART&amp;ty=HTML#sg2.1.200_1330.sg3"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hyperlink" Target="https://canons.sog.unc.edu/american-rescue-plan-act-of-2021-arp-local-government-expenditures-of-arp-funds-for-general-government-purposes/" TargetMode="Externa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nc.zoom.us/j/38845657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10">
            <a:extLst>
              <a:ext uri="{FF2B5EF4-FFF2-40B4-BE49-F238E27FC236}">
                <a16:creationId xmlns:a16="http://schemas.microsoft.com/office/drawing/2014/main" id="{58F59C58-4C78-8549-A985-955739BD88EE}"/>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a:ext>
            </a:extLst>
          </a:blip>
          <a:srcRect/>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F7CF11B9-9B41-094A-BBF8-D91460D010E1}"/>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dirty="0">
                <a:solidFill>
                  <a:srgbClr val="FFFFFF"/>
                </a:solidFill>
              </a:rPr>
              <a:t>American Rescue Plan Act Weekly Office Hours</a:t>
            </a:r>
          </a:p>
        </p:txBody>
      </p:sp>
    </p:spTree>
    <p:extLst>
      <p:ext uri="{BB962C8B-B14F-4D97-AF65-F5344CB8AC3E}">
        <p14:creationId xmlns:p14="http://schemas.microsoft.com/office/powerpoint/2010/main" val="3564552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6DA5C8-170F-ED42-8F2D-25FA96EC0862}"/>
              </a:ext>
            </a:extLst>
          </p:cNvPr>
          <p:cNvSpPr>
            <a:spLocks noGrp="1"/>
          </p:cNvSpPr>
          <p:nvPr>
            <p:ph type="title"/>
          </p:nvPr>
        </p:nvSpPr>
        <p:spPr>
          <a:xfrm>
            <a:off x="841248" y="548640"/>
            <a:ext cx="3600860" cy="5431536"/>
          </a:xfrm>
        </p:spPr>
        <p:txBody>
          <a:bodyPr>
            <a:normAutofit/>
          </a:bodyPr>
          <a:lstStyle/>
          <a:p>
            <a:r>
              <a:rPr lang="en-US" sz="4200" dirty="0"/>
              <a:t>May we use ARP funds to provide vaccine incentives for employees </a:t>
            </a:r>
            <a:r>
              <a:rPr lang="en-US" sz="4200" b="1" dirty="0"/>
              <a:t>who are not yet vaccinated</a:t>
            </a:r>
            <a:r>
              <a:rPr lang="en-US" sz="4200" dirty="0"/>
              <a:t>?</a:t>
            </a:r>
          </a:p>
        </p:txBody>
      </p:sp>
      <p:sp>
        <p:nvSpPr>
          <p:cNvPr id="2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087CC1-885B-E144-BD92-B3F7C4C43ED0}"/>
              </a:ext>
            </a:extLst>
          </p:cNvPr>
          <p:cNvSpPr>
            <a:spLocks noGrp="1"/>
          </p:cNvSpPr>
          <p:nvPr>
            <p:ph idx="1"/>
          </p:nvPr>
        </p:nvSpPr>
        <p:spPr>
          <a:xfrm>
            <a:off x="5126418" y="212942"/>
            <a:ext cx="6557559" cy="6485809"/>
          </a:xfrm>
        </p:spPr>
        <p:txBody>
          <a:bodyPr anchor="ctr">
            <a:normAutofit/>
          </a:bodyPr>
          <a:lstStyle/>
          <a:p>
            <a:pPr marL="0" indent="0">
              <a:buNone/>
            </a:pPr>
            <a:r>
              <a:rPr lang="en-US" sz="2000" b="1" dirty="0"/>
              <a:t>YES, as long as proportional to public health benefit*</a:t>
            </a:r>
          </a:p>
          <a:p>
            <a:pPr marL="0" indent="0">
              <a:buNone/>
            </a:pPr>
            <a:r>
              <a:rPr lang="en-US" sz="1400" b="1" dirty="0"/>
              <a:t>EEOC: </a:t>
            </a:r>
            <a:r>
              <a:rPr lang="en-US" sz="1400" dirty="0"/>
              <a:t>Federal EEO laws do not prevent or limit employers from offering incentives to employees to voluntarily provide documentation or other confirmation of vaccination obtained from a third party (not the employer) in the community, such as a pharmacy, personal health care provider, or public clinic. If employers choose to obtain vaccination information from their employees, employers must keep vaccination information confidential pursuant to the ADA.</a:t>
            </a:r>
          </a:p>
          <a:p>
            <a:pPr marL="0" indent="0">
              <a:buNone/>
            </a:pPr>
            <a:r>
              <a:rPr lang="en-US" sz="1400" u="sng" dirty="0">
                <a:hlinkClick r:id="rId2" tooltip="https://www.eeoc.gov/newsroom/eeoc-issues-updated-covid-19-technical-assistance"/>
              </a:rPr>
              <a:t>https://www.eeoc.gov/newsroom/eeoc-issues-updated-covid-19-technical-assistance</a:t>
            </a:r>
            <a:r>
              <a:rPr lang="en-US" sz="1400" dirty="0"/>
              <a:t>.</a:t>
            </a:r>
          </a:p>
          <a:p>
            <a:pPr marL="0" indent="0">
              <a:buNone/>
            </a:pPr>
            <a:r>
              <a:rPr lang="en-US" sz="1400" dirty="0"/>
              <a:t>But, consider reasonable alternatives for those with medical or religious exemptions.</a:t>
            </a:r>
          </a:p>
          <a:p>
            <a:pPr marL="0" indent="0">
              <a:buNone/>
            </a:pPr>
            <a:r>
              <a:rPr lang="en-US" sz="1400" b="1" dirty="0"/>
              <a:t>US TREASURY FAQ: 2.12.  </a:t>
            </a:r>
            <a:r>
              <a:rPr lang="en-US" sz="1400" dirty="0"/>
              <a:t>May recipients use funds to pay for vaccine incentive programs (e.g., cash or in-kind transfers, lottery programs, or other incentives for individuals who get vaccinated)? </a:t>
            </a:r>
          </a:p>
          <a:p>
            <a:r>
              <a:rPr lang="en-US" sz="1400" dirty="0"/>
              <a:t>Yes. Under the Interim Final Rule, recipients may use Coronavirus State and Local Fiscal Recovery Funds to respond to the COVID-19 public health emergency, including expenses related to COVID-19 vaccination programs. See 31 CFR 35.6(b)(1)(</a:t>
            </a:r>
            <a:r>
              <a:rPr lang="en-US" sz="1400" dirty="0" err="1"/>
              <a:t>i</a:t>
            </a:r>
            <a:r>
              <a:rPr lang="en-US" sz="1400" dirty="0"/>
              <a:t>). Programs that provide incentives reasonably expected to increase the number of people who choose to get vaccinated, or that motivate people to get vaccinated sooner than they otherwise would have, are an allowable use of funds so long as such costs are reasonably proportional to the expected public health benefit. </a:t>
            </a:r>
          </a:p>
          <a:p>
            <a:pPr marL="0" indent="0">
              <a:buNone/>
            </a:pPr>
            <a:r>
              <a:rPr lang="en-US" sz="1400" b="1" dirty="0"/>
              <a:t>STATE LAW: </a:t>
            </a:r>
            <a:r>
              <a:rPr lang="en-US" sz="1400" dirty="0"/>
              <a:t>Broad state law authority for employee fringe benefits </a:t>
            </a:r>
          </a:p>
          <a:p>
            <a:pPr marL="0" indent="0">
              <a:buNone/>
            </a:pPr>
            <a:r>
              <a:rPr lang="en-US" sz="1400" b="1" dirty="0"/>
              <a:t>TAX TREATMENT: </a:t>
            </a:r>
            <a:r>
              <a:rPr lang="en-US" sz="1400" dirty="0"/>
              <a:t>Likely taxable as wages to employee, unless truly de minimis</a:t>
            </a:r>
          </a:p>
          <a:p>
            <a:pPr marL="0" indent="0">
              <a:buNone/>
            </a:pPr>
            <a:r>
              <a:rPr lang="en-US" sz="1400" b="1" dirty="0"/>
              <a:t>LGERS TREATMENT: </a:t>
            </a:r>
            <a:r>
              <a:rPr lang="en-US" sz="1400" dirty="0"/>
              <a:t>??</a:t>
            </a:r>
          </a:p>
          <a:p>
            <a:pPr marL="0" indent="0" algn="ctr">
              <a:buNone/>
            </a:pPr>
            <a:r>
              <a:rPr lang="en-US" sz="1400" b="1" dirty="0"/>
              <a:t>CHECK WITH YOUR ATTORNEY!</a:t>
            </a:r>
          </a:p>
        </p:txBody>
      </p:sp>
      <p:sp>
        <p:nvSpPr>
          <p:cNvPr id="4" name="TextBox 3">
            <a:extLst>
              <a:ext uri="{FF2B5EF4-FFF2-40B4-BE49-F238E27FC236}">
                <a16:creationId xmlns:a16="http://schemas.microsoft.com/office/drawing/2014/main" id="{145DB766-0885-B743-AED8-85F7916F5B4A}"/>
              </a:ext>
            </a:extLst>
          </p:cNvPr>
          <p:cNvSpPr txBox="1"/>
          <p:nvPr/>
        </p:nvSpPr>
        <p:spPr>
          <a:xfrm>
            <a:off x="302539" y="5980176"/>
            <a:ext cx="5599416" cy="830997"/>
          </a:xfrm>
          <a:prstGeom prst="rect">
            <a:avLst/>
          </a:prstGeom>
          <a:noFill/>
        </p:spPr>
        <p:txBody>
          <a:bodyPr wrap="square" rtlCol="0">
            <a:spAutoFit/>
          </a:bodyPr>
          <a:lstStyle/>
          <a:p>
            <a:r>
              <a:rPr lang="en-US" sz="2400" b="1" dirty="0">
                <a:highlight>
                  <a:srgbClr val="FFFF00"/>
                </a:highlight>
              </a:rPr>
              <a:t>* Updated 8/18/2021 See </a:t>
            </a:r>
            <a:r>
              <a:rPr lang="en-US" sz="2400" b="1" dirty="0">
                <a:highlight>
                  <a:srgbClr val="FFFF00"/>
                </a:highlight>
                <a:hlinkClick r:id="rId3"/>
              </a:rPr>
              <a:t>here </a:t>
            </a:r>
            <a:r>
              <a:rPr lang="en-US" sz="2400" b="1" dirty="0">
                <a:highlight>
                  <a:srgbClr val="FFFF00"/>
                </a:highlight>
              </a:rPr>
              <a:t>and </a:t>
            </a:r>
            <a:r>
              <a:rPr lang="en-US" sz="2400" b="1" dirty="0">
                <a:highlight>
                  <a:srgbClr val="FFFF00"/>
                </a:highlight>
                <a:hlinkClick r:id="rId4"/>
              </a:rPr>
              <a:t>here</a:t>
            </a:r>
            <a:r>
              <a:rPr lang="en-US" sz="2400" b="1" dirty="0">
                <a:highlight>
                  <a:srgbClr val="FFFF00"/>
                </a:highlight>
              </a:rPr>
              <a:t> for more info on vaccine incentives. </a:t>
            </a:r>
          </a:p>
        </p:txBody>
      </p:sp>
    </p:spTree>
    <p:extLst>
      <p:ext uri="{BB962C8B-B14F-4D97-AF65-F5344CB8AC3E}">
        <p14:creationId xmlns:p14="http://schemas.microsoft.com/office/powerpoint/2010/main" val="201110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6DA5C8-170F-ED42-8F2D-25FA96EC0862}"/>
              </a:ext>
            </a:extLst>
          </p:cNvPr>
          <p:cNvSpPr>
            <a:spLocks noGrp="1"/>
          </p:cNvSpPr>
          <p:nvPr>
            <p:ph type="title"/>
          </p:nvPr>
        </p:nvSpPr>
        <p:spPr>
          <a:xfrm>
            <a:off x="841248" y="548640"/>
            <a:ext cx="3600860" cy="5431536"/>
          </a:xfrm>
        </p:spPr>
        <p:txBody>
          <a:bodyPr>
            <a:normAutofit/>
          </a:bodyPr>
          <a:lstStyle/>
          <a:p>
            <a:r>
              <a:rPr lang="en-US" sz="4200" dirty="0"/>
              <a:t>May we use ARP funds to provide vaccine incentives for employees </a:t>
            </a:r>
            <a:r>
              <a:rPr lang="en-US" sz="4200" b="1" dirty="0"/>
              <a:t>who have already been vaccinated</a:t>
            </a:r>
            <a:r>
              <a:rPr lang="en-US" sz="4200" dirty="0"/>
              <a:t>?</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087CC1-885B-E144-BD92-B3F7C4C43ED0}"/>
              </a:ext>
            </a:extLst>
          </p:cNvPr>
          <p:cNvSpPr>
            <a:spLocks noGrp="1"/>
          </p:cNvSpPr>
          <p:nvPr>
            <p:ph idx="1"/>
          </p:nvPr>
        </p:nvSpPr>
        <p:spPr>
          <a:xfrm>
            <a:off x="5126418" y="552091"/>
            <a:ext cx="6224335" cy="5431536"/>
          </a:xfrm>
        </p:spPr>
        <p:txBody>
          <a:bodyPr anchor="ctr">
            <a:normAutofit/>
          </a:bodyPr>
          <a:lstStyle/>
          <a:p>
            <a:pPr marL="0" indent="0">
              <a:spcBef>
                <a:spcPts val="1600"/>
              </a:spcBef>
              <a:buNone/>
            </a:pPr>
            <a:r>
              <a:rPr lang="en-US" b="1" dirty="0"/>
              <a:t>Probably not, if individual payments</a:t>
            </a:r>
            <a:endParaRPr lang="en-US" dirty="0"/>
          </a:p>
          <a:p>
            <a:pPr marL="0" indent="0">
              <a:spcBef>
                <a:spcPts val="1600"/>
              </a:spcBef>
              <a:buNone/>
            </a:pPr>
            <a:r>
              <a:rPr lang="en-US" b="1" dirty="0"/>
              <a:t>Maybe, if raffle/lottery that includes all vaccinated employees</a:t>
            </a:r>
          </a:p>
          <a:p>
            <a:pPr marL="0" indent="0">
              <a:spcBef>
                <a:spcPts val="1600"/>
              </a:spcBef>
              <a:buNone/>
            </a:pPr>
            <a:r>
              <a:rPr lang="en-US" b="1" dirty="0"/>
              <a:t>Maybe, if other type of unit-wide incentive program</a:t>
            </a:r>
          </a:p>
          <a:p>
            <a:pPr marL="0" indent="0">
              <a:spcBef>
                <a:spcPts val="1600"/>
              </a:spcBef>
              <a:buNone/>
            </a:pPr>
            <a:endParaRPr lang="en-US" sz="2200" b="1" dirty="0"/>
          </a:p>
          <a:p>
            <a:pPr marL="0" indent="0" algn="ctr">
              <a:buNone/>
            </a:pPr>
            <a:r>
              <a:rPr lang="en-US" sz="2200" b="1" dirty="0"/>
              <a:t>CHECK WITH YOUR ATTORNEY!</a:t>
            </a:r>
          </a:p>
          <a:p>
            <a:pPr marL="0" indent="0">
              <a:buNone/>
            </a:pPr>
            <a:endParaRPr lang="en-US" sz="2200" b="1" dirty="0"/>
          </a:p>
          <a:p>
            <a:pPr marL="0" indent="0">
              <a:buNone/>
            </a:pPr>
            <a:r>
              <a:rPr lang="en-US" sz="2200" dirty="0"/>
              <a:t>Note: A local government may use general funds to provide ”bonus” payments to all vaccinated employees, subject to EEOC guidance</a:t>
            </a:r>
          </a:p>
        </p:txBody>
      </p:sp>
      <p:sp>
        <p:nvSpPr>
          <p:cNvPr id="6" name="TextBox 5">
            <a:extLst>
              <a:ext uri="{FF2B5EF4-FFF2-40B4-BE49-F238E27FC236}">
                <a16:creationId xmlns:a16="http://schemas.microsoft.com/office/drawing/2014/main" id="{9E5717CD-43FA-4A40-BC5E-8A55A080F2A0}"/>
              </a:ext>
            </a:extLst>
          </p:cNvPr>
          <p:cNvSpPr txBox="1"/>
          <p:nvPr/>
        </p:nvSpPr>
        <p:spPr>
          <a:xfrm>
            <a:off x="302539" y="5980176"/>
            <a:ext cx="5599416" cy="830997"/>
          </a:xfrm>
          <a:prstGeom prst="rect">
            <a:avLst/>
          </a:prstGeom>
          <a:noFill/>
        </p:spPr>
        <p:txBody>
          <a:bodyPr wrap="square" rtlCol="0">
            <a:spAutoFit/>
          </a:bodyPr>
          <a:lstStyle/>
          <a:p>
            <a:r>
              <a:rPr lang="en-US" sz="2400" b="1" dirty="0">
                <a:highlight>
                  <a:srgbClr val="FFFF00"/>
                </a:highlight>
              </a:rPr>
              <a:t>* Updated 8/18/2021 See </a:t>
            </a:r>
            <a:r>
              <a:rPr lang="en-US" sz="2400" b="1" dirty="0">
                <a:highlight>
                  <a:srgbClr val="FFFF00"/>
                </a:highlight>
                <a:hlinkClick r:id="rId2"/>
              </a:rPr>
              <a:t>here </a:t>
            </a:r>
            <a:r>
              <a:rPr lang="en-US" sz="2400" b="1" dirty="0">
                <a:highlight>
                  <a:srgbClr val="FFFF00"/>
                </a:highlight>
              </a:rPr>
              <a:t>and </a:t>
            </a:r>
            <a:r>
              <a:rPr lang="en-US" sz="2400" b="1" dirty="0">
                <a:highlight>
                  <a:srgbClr val="FFFF00"/>
                </a:highlight>
                <a:hlinkClick r:id="rId3"/>
              </a:rPr>
              <a:t>here</a:t>
            </a:r>
            <a:r>
              <a:rPr lang="en-US" sz="2400" b="1" dirty="0">
                <a:highlight>
                  <a:srgbClr val="FFFF00"/>
                </a:highlight>
              </a:rPr>
              <a:t> for more info on vaccine incentives. </a:t>
            </a:r>
          </a:p>
        </p:txBody>
      </p:sp>
    </p:spTree>
    <p:extLst>
      <p:ext uri="{BB962C8B-B14F-4D97-AF65-F5344CB8AC3E}">
        <p14:creationId xmlns:p14="http://schemas.microsoft.com/office/powerpoint/2010/main" val="19723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107B3-1BEA-8041-BB5D-F8C5AF22830C}"/>
              </a:ext>
            </a:extLst>
          </p:cNvPr>
          <p:cNvSpPr>
            <a:spLocks noGrp="1"/>
          </p:cNvSpPr>
          <p:nvPr>
            <p:ph type="title"/>
          </p:nvPr>
        </p:nvSpPr>
        <p:spPr>
          <a:xfrm>
            <a:off x="841248" y="548640"/>
            <a:ext cx="3600860" cy="5431536"/>
          </a:xfrm>
        </p:spPr>
        <p:txBody>
          <a:bodyPr>
            <a:normAutofit/>
          </a:bodyPr>
          <a:lstStyle/>
          <a:p>
            <a:r>
              <a:rPr lang="en-US" sz="3800"/>
              <a:t>May we use ARP funds to pay salaries/benefits of EMS/Public Safety Personnel Who Are Not Primarily Dedicated to COVID-19 response? </a:t>
            </a:r>
          </a:p>
        </p:txBody>
      </p:sp>
      <p:sp>
        <p:nvSpPr>
          <p:cNvPr id="34"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866D8D1-BC38-234F-B4BC-63C14E4D5846}"/>
              </a:ext>
            </a:extLst>
          </p:cNvPr>
          <p:cNvSpPr>
            <a:spLocks noGrp="1"/>
          </p:cNvSpPr>
          <p:nvPr>
            <p:ph idx="1"/>
          </p:nvPr>
        </p:nvSpPr>
        <p:spPr>
          <a:xfrm>
            <a:off x="5126418" y="552091"/>
            <a:ext cx="6224335" cy="5431536"/>
          </a:xfrm>
        </p:spPr>
        <p:txBody>
          <a:bodyPr anchor="ctr">
            <a:normAutofit/>
          </a:bodyPr>
          <a:lstStyle/>
          <a:p>
            <a:r>
              <a:rPr lang="en-US" sz="2000"/>
              <a:t>Funds may be used “for payroll and covered benefits expenses for public safety, public health, health care, human services, and similar employees, to the extent that their services are devoted to mitigating or responding to the COVID-19 public health emergency”</a:t>
            </a:r>
          </a:p>
          <a:p>
            <a:r>
              <a:rPr lang="en-US" sz="2000"/>
              <a:t>May consider employee “entirely devoted to mitigating or responding to the COVID-19 public health emergency…if the employee, or his or her operating unit or division, is primarily dedicated to responding to the COVID-19 public health emergency” (Otherwise have to figure out proportional share of employee’s time dedicated to COVID-19)</a:t>
            </a:r>
          </a:p>
          <a:p>
            <a:r>
              <a:rPr lang="en-US" sz="2000"/>
              <a:t>If an employee’s wages and salaries area eligible use, local government may treat covered benefits as eligible use, including costs of all types of leave, employee insurance, retirement, unemployment benefit plans, workers compensation insurance, FICA taxes.</a:t>
            </a:r>
          </a:p>
          <a:p>
            <a:r>
              <a:rPr lang="en-US" sz="2000"/>
              <a:t>See page 20 of IFR</a:t>
            </a:r>
          </a:p>
        </p:txBody>
      </p:sp>
    </p:spTree>
    <p:extLst>
      <p:ext uri="{BB962C8B-B14F-4D97-AF65-F5344CB8AC3E}">
        <p14:creationId xmlns:p14="http://schemas.microsoft.com/office/powerpoint/2010/main" val="16260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D26C96-7C41-794C-B3FE-526D0BABB09B}"/>
              </a:ext>
            </a:extLst>
          </p:cNvPr>
          <p:cNvSpPr>
            <a:spLocks noGrp="1"/>
          </p:cNvSpPr>
          <p:nvPr>
            <p:ph type="title"/>
          </p:nvPr>
        </p:nvSpPr>
        <p:spPr>
          <a:xfrm>
            <a:off x="841248" y="548640"/>
            <a:ext cx="3600860" cy="5431536"/>
          </a:xfrm>
        </p:spPr>
        <p:txBody>
          <a:bodyPr>
            <a:normAutofit/>
          </a:bodyPr>
          <a:lstStyle/>
          <a:p>
            <a:r>
              <a:rPr lang="en-US" sz="5400"/>
              <a:t>May we give ARP funds to Nonprofits?</a:t>
            </a:r>
          </a:p>
        </p:txBody>
      </p:sp>
      <p:sp>
        <p:nvSpPr>
          <p:cNvPr id="2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452064-1056-234B-A1FE-41351F603123}"/>
              </a:ext>
            </a:extLst>
          </p:cNvPr>
          <p:cNvSpPr>
            <a:spLocks noGrp="1"/>
          </p:cNvSpPr>
          <p:nvPr>
            <p:ph idx="1"/>
          </p:nvPr>
        </p:nvSpPr>
        <p:spPr>
          <a:xfrm>
            <a:off x="5126418" y="552091"/>
            <a:ext cx="6224335" cy="5431536"/>
          </a:xfrm>
        </p:spPr>
        <p:txBody>
          <a:bodyPr anchor="ctr">
            <a:normAutofit/>
          </a:bodyPr>
          <a:lstStyle/>
          <a:p>
            <a:pPr marL="0" indent="0">
              <a:buNone/>
            </a:pPr>
            <a:r>
              <a:rPr lang="en-US" dirty="0"/>
              <a:t>No, but your local government may contract with nonprofits as subrecipients to spent ARP funds for an ARP-eligible purpose that the local government has statutory authority to undertake.</a:t>
            </a:r>
          </a:p>
          <a:p>
            <a:pPr marL="0" indent="0">
              <a:buNone/>
            </a:pPr>
            <a:endParaRPr lang="en-US" dirty="0"/>
          </a:p>
          <a:p>
            <a:pPr marL="0" indent="0">
              <a:buNone/>
            </a:pPr>
            <a:r>
              <a:rPr lang="en-US" dirty="0"/>
              <a:t>The contract and contracting process must comply with state law and the federal Uniform Guidance!</a:t>
            </a:r>
          </a:p>
        </p:txBody>
      </p:sp>
    </p:spTree>
    <p:extLst>
      <p:ext uri="{BB962C8B-B14F-4D97-AF65-F5344CB8AC3E}">
        <p14:creationId xmlns:p14="http://schemas.microsoft.com/office/powerpoint/2010/main" val="183024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ABFAB-5035-6F4C-9AE1-713024E181E5}"/>
              </a:ext>
            </a:extLst>
          </p:cNvPr>
          <p:cNvSpPr>
            <a:spLocks noGrp="1"/>
          </p:cNvSpPr>
          <p:nvPr>
            <p:ph type="title"/>
          </p:nvPr>
        </p:nvSpPr>
        <p:spPr>
          <a:xfrm>
            <a:off x="308225" y="375400"/>
            <a:ext cx="11517330" cy="1325563"/>
          </a:xfrm>
        </p:spPr>
        <p:txBody>
          <a:bodyPr>
            <a:normAutofit/>
          </a:bodyPr>
          <a:lstStyle/>
          <a:p>
            <a:r>
              <a:rPr lang="en-US" sz="3600" dirty="0"/>
              <a:t>Sharing ARP funds with Nonprofits and Other Private Entities</a:t>
            </a:r>
          </a:p>
        </p:txBody>
      </p:sp>
      <p:graphicFrame>
        <p:nvGraphicFramePr>
          <p:cNvPr id="4" name="Content Placeholder 3">
            <a:extLst>
              <a:ext uri="{FF2B5EF4-FFF2-40B4-BE49-F238E27FC236}">
                <a16:creationId xmlns:a16="http://schemas.microsoft.com/office/drawing/2014/main" id="{E5E42583-119C-4D41-8C5A-18528D269CC6}"/>
              </a:ext>
            </a:extLst>
          </p:cNvPr>
          <p:cNvGraphicFramePr>
            <a:graphicFrameLocks noGrp="1"/>
          </p:cNvGraphicFramePr>
          <p:nvPr>
            <p:ph idx="1"/>
          </p:nvPr>
        </p:nvGraphicFramePr>
        <p:xfrm>
          <a:off x="0" y="1602652"/>
          <a:ext cx="12192000" cy="252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CE627C1-3523-6040-ACB0-E42708C0AF1E}"/>
              </a:ext>
            </a:extLst>
          </p:cNvPr>
          <p:cNvSpPr/>
          <p:nvPr/>
        </p:nvSpPr>
        <p:spPr>
          <a:xfrm>
            <a:off x="164387" y="4130211"/>
            <a:ext cx="3061699" cy="1972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Recipient government should develop written policies and procedures for subrecipient monitoring and risk assessment and maintain records of all award agreements identifying or otherwise documenting subrecipients’ compliance obligations</a:t>
            </a:r>
          </a:p>
          <a:p>
            <a:endParaRPr lang="en-US" dirty="0">
              <a:solidFill>
                <a:schemeClr val="tx1"/>
              </a:solidFill>
            </a:endParaRPr>
          </a:p>
        </p:txBody>
      </p:sp>
      <p:sp>
        <p:nvSpPr>
          <p:cNvPr id="6" name="Rectangle 5">
            <a:extLst>
              <a:ext uri="{FF2B5EF4-FFF2-40B4-BE49-F238E27FC236}">
                <a16:creationId xmlns:a16="http://schemas.microsoft.com/office/drawing/2014/main" id="{191C7EE9-E638-1348-A596-02745D94D1C7}"/>
              </a:ext>
            </a:extLst>
          </p:cNvPr>
          <p:cNvSpPr/>
          <p:nvPr/>
        </p:nvSpPr>
        <p:spPr>
          <a:xfrm>
            <a:off x="4647344" y="4269029"/>
            <a:ext cx="3061699" cy="1972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chemeClr val="tx1"/>
              </a:solidFill>
            </a:endParaRPr>
          </a:p>
          <a:p>
            <a:r>
              <a:rPr lang="en-US" sz="1400" dirty="0">
                <a:solidFill>
                  <a:schemeClr val="tx1"/>
                </a:solidFill>
              </a:rPr>
              <a:t>See G.S. 160A-20.1 &amp; G.S. 153A-449</a:t>
            </a:r>
          </a:p>
          <a:p>
            <a:endParaRPr lang="en-US" sz="800" dirty="0">
              <a:solidFill>
                <a:schemeClr val="tx1"/>
              </a:solidFill>
            </a:endParaRPr>
          </a:p>
          <a:p>
            <a:r>
              <a:rPr lang="en-US" sz="1400" dirty="0">
                <a:solidFill>
                  <a:schemeClr val="tx1"/>
                </a:solidFill>
              </a:rPr>
              <a:t>Contract must clearly identify in writing:</a:t>
            </a:r>
          </a:p>
          <a:p>
            <a:endParaRPr lang="en-US" sz="800" dirty="0">
              <a:solidFill>
                <a:schemeClr val="tx1"/>
              </a:solidFill>
            </a:endParaRPr>
          </a:p>
          <a:p>
            <a:pPr marL="285750" indent="-285750">
              <a:buFont typeface="Arial" panose="020B0604020202020204" pitchFamily="34" charset="0"/>
              <a:buChar char="•"/>
            </a:pPr>
            <a:r>
              <a:rPr lang="en-US" sz="1400" dirty="0">
                <a:solidFill>
                  <a:schemeClr val="tx1"/>
                </a:solidFill>
              </a:rPr>
              <a:t>That award is subaward of ARP funds,</a:t>
            </a:r>
          </a:p>
          <a:p>
            <a:pPr marL="285750" indent="-285750">
              <a:buFont typeface="Arial" panose="020B0604020202020204" pitchFamily="34" charset="0"/>
              <a:buChar char="•"/>
            </a:pPr>
            <a:r>
              <a:rPr lang="en-US" sz="1400" dirty="0">
                <a:solidFill>
                  <a:schemeClr val="tx1"/>
                </a:solidFill>
              </a:rPr>
              <a:t>Specific purposes for which ARP funds will be spent, and</a:t>
            </a:r>
          </a:p>
          <a:p>
            <a:pPr marL="285750" indent="-285750">
              <a:buFont typeface="Arial" panose="020B0604020202020204" pitchFamily="34" charset="0"/>
              <a:buChar char="•"/>
            </a:pPr>
            <a:r>
              <a:rPr lang="en-US" sz="1400" dirty="0">
                <a:solidFill>
                  <a:schemeClr val="tx1"/>
                </a:solidFill>
              </a:rPr>
              <a:t>Performance accounting and other process/ compliance/ reporting/ documentation requirements (</a:t>
            </a:r>
            <a:r>
              <a:rPr lang="en-US" sz="1400" dirty="0">
                <a:solidFill>
                  <a:schemeClr val="tx1"/>
                </a:solidFill>
                <a:hlinkClick r:id="rId7"/>
              </a:rPr>
              <a:t>see 2 CFR 200.332</a:t>
            </a:r>
            <a:r>
              <a:rPr lang="en-US" sz="1400" dirty="0">
                <a:solidFill>
                  <a:schemeClr val="tx1"/>
                </a:solidFill>
              </a:rPr>
              <a:t>)</a:t>
            </a:r>
          </a:p>
        </p:txBody>
      </p:sp>
      <p:sp>
        <p:nvSpPr>
          <p:cNvPr id="7" name="Rectangle 6">
            <a:extLst>
              <a:ext uri="{FF2B5EF4-FFF2-40B4-BE49-F238E27FC236}">
                <a16:creationId xmlns:a16="http://schemas.microsoft.com/office/drawing/2014/main" id="{A8DE7166-056A-7A40-A515-1D3ECB0F8A45}"/>
              </a:ext>
            </a:extLst>
          </p:cNvPr>
          <p:cNvSpPr/>
          <p:nvPr/>
        </p:nvSpPr>
        <p:spPr>
          <a:xfrm>
            <a:off x="9130301" y="3544191"/>
            <a:ext cx="3061699" cy="1972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chemeClr val="tx1"/>
              </a:solidFill>
            </a:endParaRPr>
          </a:p>
          <a:p>
            <a:r>
              <a:rPr lang="en-US" sz="1400" dirty="0">
                <a:solidFill>
                  <a:schemeClr val="tx1"/>
                </a:solidFill>
              </a:rPr>
              <a:t>Recipient government must perform noncompliance risk assessment on subrecipient and tailor monitoring according to risk.</a:t>
            </a:r>
          </a:p>
        </p:txBody>
      </p:sp>
    </p:spTree>
    <p:extLst>
      <p:ext uri="{BB962C8B-B14F-4D97-AF65-F5344CB8AC3E}">
        <p14:creationId xmlns:p14="http://schemas.microsoft.com/office/powerpoint/2010/main" val="254086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88368" y="132105"/>
          <a:ext cx="10815263" cy="2333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1F07B0C7-79DD-374F-90E1-9CE1BFD8400A}"/>
              </a:ext>
            </a:extLst>
          </p:cNvPr>
          <p:cNvSpPr/>
          <p:nvPr/>
        </p:nvSpPr>
        <p:spPr>
          <a:xfrm>
            <a:off x="791110" y="2702104"/>
            <a:ext cx="10438544" cy="3780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a:t>
            </a:r>
            <a:r>
              <a:rPr lang="en-US" sz="2400" b="1" dirty="0" err="1">
                <a:solidFill>
                  <a:schemeClr val="tx1"/>
                </a:solidFill>
              </a:rPr>
              <a:t>ligible</a:t>
            </a:r>
            <a:r>
              <a:rPr lang="en-US" sz="2400" b="1" dirty="0">
                <a:solidFill>
                  <a:schemeClr val="tx1"/>
                </a:solidFill>
              </a:rPr>
              <a:t> uses under this category must be in response to the disease itself or the harmful consequences of the economic disruptions resulting from or exacerbated by the COVID-19 public health emergency”</a:t>
            </a:r>
          </a:p>
          <a:p>
            <a:pPr algn="ctr"/>
            <a:endParaRPr lang="en-US" sz="1000" dirty="0">
              <a:solidFill>
                <a:schemeClr val="tx1"/>
              </a:solidFill>
            </a:endParaRPr>
          </a:p>
          <a:p>
            <a:pPr>
              <a:spcBef>
                <a:spcPts val="1200"/>
              </a:spcBef>
            </a:pPr>
            <a:r>
              <a:rPr lang="en-US" sz="2000" dirty="0">
                <a:solidFill>
                  <a:schemeClr val="tx1"/>
                </a:solidFill>
              </a:rPr>
              <a:t>Assess short and long-term effects on public health of COVID-19 and identify how program/project/activity addresses them</a:t>
            </a:r>
            <a:endParaRPr lang="en-US" sz="1000" dirty="0">
              <a:solidFill>
                <a:schemeClr val="tx1"/>
              </a:solidFill>
            </a:endParaRPr>
          </a:p>
          <a:p>
            <a:pPr>
              <a:spcBef>
                <a:spcPts val="1200"/>
              </a:spcBef>
            </a:pPr>
            <a:r>
              <a:rPr lang="en-US" sz="2000" dirty="0">
                <a:solidFill>
                  <a:schemeClr val="tx1"/>
                </a:solidFill>
              </a:rPr>
              <a:t>Specifically identify negative impact from COVID-19 and identify how program/project/activity addresses the negative impact </a:t>
            </a:r>
          </a:p>
          <a:p>
            <a:pPr>
              <a:spcBef>
                <a:spcPts val="1200"/>
              </a:spcBef>
            </a:pPr>
            <a:r>
              <a:rPr lang="en-US" sz="2000" dirty="0">
                <a:solidFill>
                  <a:schemeClr val="tx1"/>
                </a:solidFill>
              </a:rPr>
              <a:t>Focus on those most disproportionately impacted by the pandemic; broader expenditure authority in Qualify Census Tracts (QCT)</a:t>
            </a:r>
            <a:endParaRPr lang="en-US" sz="1000" dirty="0">
              <a:solidFill>
                <a:schemeClr val="tx1"/>
              </a:solidFill>
            </a:endParaRPr>
          </a:p>
          <a:p>
            <a:pPr>
              <a:spcBef>
                <a:spcPts val="1200"/>
              </a:spcBef>
            </a:pPr>
            <a:r>
              <a:rPr lang="en-US" sz="2000" dirty="0">
                <a:solidFill>
                  <a:schemeClr val="tx1"/>
                </a:solidFill>
              </a:rPr>
              <a:t>Make sure there is state law authority for the particular program/project/activity</a:t>
            </a:r>
          </a:p>
        </p:txBody>
      </p:sp>
    </p:spTree>
    <p:extLst>
      <p:ext uri="{BB962C8B-B14F-4D97-AF65-F5344CB8AC3E}">
        <p14:creationId xmlns:p14="http://schemas.microsoft.com/office/powerpoint/2010/main" val="2456804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23300" y="255394"/>
          <a:ext cx="10924853"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23300" y="3429000"/>
            <a:ext cx="10781015" cy="3000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Allows a local government to use ARP monies to fund (most) general government services, to the extent that the local government experiences a reduction in general revenue during the pandemic, according to specified formula.</a:t>
            </a:r>
          </a:p>
          <a:p>
            <a:endParaRPr lang="en-US" sz="800" dirty="0">
              <a:solidFill>
                <a:schemeClr val="tx1"/>
              </a:solidFill>
            </a:endParaRPr>
          </a:p>
          <a:p>
            <a:pPr>
              <a:spcBef>
                <a:spcPts val="1200"/>
              </a:spcBef>
            </a:pPr>
            <a:r>
              <a:rPr lang="en-US" sz="2000" dirty="0">
                <a:solidFill>
                  <a:schemeClr val="tx1"/>
                </a:solidFill>
                <a:effectLst/>
              </a:rPr>
              <a:t>Compares “general revenue,” as defined by US Treasury in each of four calendar years (2020-2023) to artificially inflated base year general revenue</a:t>
            </a:r>
            <a:endParaRPr lang="en-US" sz="1000" dirty="0">
              <a:solidFill>
                <a:schemeClr val="tx1"/>
              </a:solidFill>
            </a:endParaRPr>
          </a:p>
          <a:p>
            <a:pPr>
              <a:spcBef>
                <a:spcPts val="1200"/>
              </a:spcBef>
            </a:pPr>
            <a:r>
              <a:rPr lang="en-US" sz="2000" dirty="0">
                <a:solidFill>
                  <a:schemeClr val="tx1"/>
                </a:solidFill>
              </a:rPr>
              <a:t>Any resulting “lost revenue" may be expended for most general government services authorized by state law </a:t>
            </a:r>
          </a:p>
          <a:p>
            <a:pPr>
              <a:spcBef>
                <a:spcPts val="1200"/>
              </a:spcBef>
            </a:pPr>
            <a:r>
              <a:rPr lang="en-US" sz="2000" i="1" dirty="0">
                <a:solidFill>
                  <a:schemeClr val="tx1"/>
                </a:solidFill>
              </a:rPr>
              <a:t>See</a:t>
            </a:r>
            <a:r>
              <a:rPr lang="en-US" sz="2000" dirty="0">
                <a:solidFill>
                  <a:schemeClr val="tx1"/>
                </a:solidFill>
              </a:rPr>
              <a:t> </a:t>
            </a:r>
            <a:r>
              <a:rPr lang="en-US" dirty="0">
                <a:solidFill>
                  <a:schemeClr val="tx1"/>
                </a:solidFill>
                <a:hlinkClick r:id="rId7"/>
              </a:rPr>
              <a:t>American Rescue Plan Act of 2021 (ARP): Local Government Expenditures of ARP funds for General Government Purposes</a:t>
            </a:r>
            <a:endParaRPr lang="en-US" dirty="0">
              <a:solidFill>
                <a:schemeClr val="tx1"/>
              </a:solidFill>
            </a:endParaRPr>
          </a:p>
          <a:p>
            <a:pPr marL="342900" indent="-342900">
              <a:spcBef>
                <a:spcPts val="1200"/>
              </a:spcBef>
              <a:buFont typeface="Arial" panose="020B0604020202020204" pitchFamily="34" charset="0"/>
              <a:buChar char="•"/>
            </a:pPr>
            <a:endParaRPr lang="en-US" sz="2000" dirty="0">
              <a:solidFill>
                <a:schemeClr val="tx1"/>
              </a:solidFill>
            </a:endParaRPr>
          </a:p>
          <a:p>
            <a:endParaRPr lang="en-US" dirty="0">
              <a:solidFill>
                <a:schemeClr val="tx1"/>
              </a:solidFill>
              <a:effectLst/>
            </a:endParaRPr>
          </a:p>
          <a:p>
            <a:endParaRPr lang="en-US" dirty="0">
              <a:solidFill>
                <a:schemeClr val="tx1"/>
              </a:solidFill>
            </a:endParaRPr>
          </a:p>
          <a:p>
            <a:endParaRPr lang="en-US" dirty="0">
              <a:solidFill>
                <a:schemeClr val="tx1"/>
              </a:solidFill>
              <a:effectLst/>
            </a:endParaRPr>
          </a:p>
        </p:txBody>
      </p:sp>
    </p:spTree>
    <p:extLst>
      <p:ext uri="{BB962C8B-B14F-4D97-AF65-F5344CB8AC3E}">
        <p14:creationId xmlns:p14="http://schemas.microsoft.com/office/powerpoint/2010/main" val="4164514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23300" y="255394"/>
          <a:ext cx="10924853"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23300" y="3429000"/>
            <a:ext cx="10781015" cy="3000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“[T]o provide premium pay to eligible workers performing essential work during the COVID-19 public health emergency….”</a:t>
            </a:r>
          </a:p>
          <a:p>
            <a:endParaRPr lang="en-US" sz="1200" b="1" dirty="0">
              <a:solidFill>
                <a:schemeClr val="tx1"/>
              </a:solidFill>
            </a:endParaRPr>
          </a:p>
          <a:p>
            <a:r>
              <a:rPr lang="en-US" dirty="0">
                <a:solidFill>
                  <a:schemeClr val="tx1"/>
                </a:solidFill>
              </a:rPr>
              <a:t>Local governments have broad authority to determine which workers are essential, but they must regularly perform in-person work, interact with others at work, or physically handle items handled by others. </a:t>
            </a:r>
          </a:p>
          <a:p>
            <a:endParaRPr lang="en-US" sz="1000" dirty="0">
              <a:solidFill>
                <a:schemeClr val="tx1"/>
              </a:solidFill>
            </a:endParaRPr>
          </a:p>
          <a:p>
            <a:r>
              <a:rPr lang="en-US" dirty="0">
                <a:solidFill>
                  <a:schemeClr val="tx1"/>
                </a:solidFill>
              </a:rPr>
              <a:t>May not be used as substitute for regular earnings.</a:t>
            </a:r>
          </a:p>
          <a:p>
            <a:endParaRPr lang="en-US" sz="1000" dirty="0">
              <a:solidFill>
                <a:schemeClr val="tx1"/>
              </a:solidFill>
            </a:endParaRPr>
          </a:p>
          <a:p>
            <a:r>
              <a:rPr lang="en-US" dirty="0">
                <a:solidFill>
                  <a:schemeClr val="tx1"/>
                </a:solidFill>
              </a:rPr>
              <a:t>May be retroactive to the start of the pandemic; but check with your attorney for potential state law issues.</a:t>
            </a:r>
          </a:p>
          <a:p>
            <a:endParaRPr lang="en-US" sz="1000" dirty="0">
              <a:solidFill>
                <a:schemeClr val="tx1"/>
              </a:solidFill>
            </a:endParaRPr>
          </a:p>
          <a:p>
            <a:r>
              <a:rPr lang="en-US" dirty="0">
                <a:solidFill>
                  <a:schemeClr val="tx1"/>
                </a:solidFill>
              </a:rPr>
              <a:t>US Treasury emphasizes the need for recipients to prioritize premium pay for lower income workers. Premium pay that would increase a worker’s total pay above 150% of the greater of the state or county average annual wage requires specific justification for how it responds to the needs of these workers.</a:t>
            </a:r>
          </a:p>
          <a:p>
            <a:endParaRPr lang="en-US" sz="1000" dirty="0">
              <a:solidFill>
                <a:schemeClr val="tx1"/>
              </a:solidFill>
            </a:endParaRPr>
          </a:p>
          <a:p>
            <a:r>
              <a:rPr lang="en-US" dirty="0">
                <a:solidFill>
                  <a:schemeClr val="tx1"/>
                </a:solidFill>
              </a:rPr>
              <a:t>All premium pay must comply with state law authority.  </a:t>
            </a:r>
            <a:endParaRPr lang="en-US" dirty="0">
              <a:solidFill>
                <a:schemeClr val="tx1"/>
              </a:solidFill>
              <a:effectLst/>
            </a:endParaRPr>
          </a:p>
          <a:p>
            <a:endParaRPr lang="en-US" dirty="0">
              <a:solidFill>
                <a:schemeClr val="tx1"/>
              </a:solidFill>
            </a:endParaRPr>
          </a:p>
          <a:p>
            <a:endParaRPr lang="en-US" dirty="0">
              <a:solidFill>
                <a:schemeClr val="tx1"/>
              </a:solidFill>
              <a:effectLst/>
            </a:endParaRPr>
          </a:p>
        </p:txBody>
      </p:sp>
    </p:spTree>
    <p:extLst>
      <p:ext uri="{BB962C8B-B14F-4D97-AF65-F5344CB8AC3E}">
        <p14:creationId xmlns:p14="http://schemas.microsoft.com/office/powerpoint/2010/main" val="1555141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613026" y="255394"/>
          <a:ext cx="10935127" cy="2210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613026" y="2729970"/>
            <a:ext cx="10664576" cy="37603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Aligns eligible uses with the types or categories of projects that would be eligible to receive financial assistance through the EPA’s Clean Water State Revolving Fund (CWSRF) or Drinking Water State Revolving Fund (DWSRF).</a:t>
            </a:r>
          </a:p>
          <a:p>
            <a:pPr algn="ctr"/>
            <a:endParaRPr lang="en-US" sz="1000" dirty="0">
              <a:solidFill>
                <a:schemeClr val="tx1"/>
              </a:solidFill>
            </a:endParaRPr>
          </a:p>
          <a:p>
            <a:r>
              <a:rPr lang="en-US" dirty="0">
                <a:solidFill>
                  <a:schemeClr val="tx1"/>
                </a:solidFill>
              </a:rPr>
              <a:t>DWSRF: Projects include treatment, transmission and distribution (including lead service line replacement), source rehabilitation and decontamination, storage, consolidation, and new systems development. </a:t>
            </a:r>
          </a:p>
          <a:p>
            <a:pPr algn="ctr"/>
            <a:endParaRPr lang="en-US" sz="1000" dirty="0">
              <a:solidFill>
                <a:schemeClr val="tx1"/>
              </a:solidFill>
            </a:endParaRPr>
          </a:p>
          <a:p>
            <a:r>
              <a:rPr lang="en-US" dirty="0">
                <a:solidFill>
                  <a:schemeClr val="tx1"/>
                </a:solidFill>
              </a:rPr>
              <a:t>CWSRF: Projects include construction of publicly- owned treatment works, nonpoint source pollution management, national estuary program projects, decentralized wastewater treatment systems, stormwater systems, water conservation, efficiency, and reuse measures, watershed pilot projects, energy efficiency measures for publicly-owned treatment works, water reuse projects, security measures at publicly-owned treatment works, and technical assistance to ensure compliance with the Clean Water Act. </a:t>
            </a:r>
          </a:p>
          <a:p>
            <a:pPr algn="ctr"/>
            <a:endParaRPr lang="en-US" sz="1000" dirty="0">
              <a:solidFill>
                <a:schemeClr val="tx1"/>
              </a:solidFill>
            </a:endParaRPr>
          </a:p>
          <a:p>
            <a:r>
              <a:rPr lang="en-US" dirty="0">
                <a:solidFill>
                  <a:schemeClr val="tx1"/>
                </a:solidFill>
              </a:rPr>
              <a:t>NO State Law Authority for Broadband Infrastructure (but watch for new legislation)</a:t>
            </a:r>
          </a:p>
        </p:txBody>
      </p:sp>
    </p:spTree>
    <p:extLst>
      <p:ext uri="{BB962C8B-B14F-4D97-AF65-F5344CB8AC3E}">
        <p14:creationId xmlns:p14="http://schemas.microsoft.com/office/powerpoint/2010/main" val="352754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01500-57D2-4A4E-8448-503554D447CF}"/>
              </a:ext>
            </a:extLst>
          </p:cNvPr>
          <p:cNvSpPr>
            <a:spLocks noGrp="1"/>
          </p:cNvSpPr>
          <p:nvPr>
            <p:ph type="title"/>
          </p:nvPr>
        </p:nvSpPr>
        <p:spPr>
          <a:xfrm>
            <a:off x="4965430" y="629268"/>
            <a:ext cx="7064274" cy="1286160"/>
          </a:xfrm>
        </p:spPr>
        <p:txBody>
          <a:bodyPr anchor="b">
            <a:normAutofit fontScale="90000"/>
          </a:bodyPr>
          <a:lstStyle/>
          <a:p>
            <a:r>
              <a:rPr lang="en-US" sz="4900" b="1" dirty="0"/>
              <a:t>ARP Zoom Office Hours</a:t>
            </a:r>
            <a:br>
              <a:rPr lang="en-US" sz="3400" dirty="0"/>
            </a:br>
            <a:r>
              <a:rPr lang="en-US" sz="3400" dirty="0"/>
              <a:t>Bring Your Coffee/Lunch &amp; Your Questions</a:t>
            </a:r>
          </a:p>
        </p:txBody>
      </p:sp>
      <p:sp>
        <p:nvSpPr>
          <p:cNvPr id="3" name="Content Placeholder 2">
            <a:extLst>
              <a:ext uri="{FF2B5EF4-FFF2-40B4-BE49-F238E27FC236}">
                <a16:creationId xmlns:a16="http://schemas.microsoft.com/office/drawing/2014/main" id="{D3D82C04-A404-A646-B179-3679DC6BFA98}"/>
              </a:ext>
            </a:extLst>
          </p:cNvPr>
          <p:cNvSpPr>
            <a:spLocks noGrp="1"/>
          </p:cNvSpPr>
          <p:nvPr>
            <p:ph idx="1"/>
          </p:nvPr>
        </p:nvSpPr>
        <p:spPr>
          <a:xfrm>
            <a:off x="5204322" y="2435397"/>
            <a:ext cx="6586489" cy="4222254"/>
          </a:xfrm>
        </p:spPr>
        <p:txBody>
          <a:bodyPr>
            <a:normAutofit/>
          </a:bodyPr>
          <a:lstStyle/>
          <a:p>
            <a:pPr marL="0" indent="0">
              <a:buNone/>
            </a:pPr>
            <a:r>
              <a:rPr lang="en-US" sz="2400" b="1" u="sng" dirty="0"/>
              <a:t>Weekly meetings</a:t>
            </a:r>
          </a:p>
          <a:p>
            <a:pPr marL="0" indent="0">
              <a:buNone/>
            </a:pPr>
            <a:r>
              <a:rPr lang="en-US" sz="2400" dirty="0"/>
              <a:t>August 18 at 12:00pm</a:t>
            </a:r>
          </a:p>
          <a:p>
            <a:pPr marL="0" indent="0">
              <a:buNone/>
            </a:pPr>
            <a:r>
              <a:rPr lang="en-US" sz="2400" dirty="0"/>
              <a:t>August 27 at 8:30am</a:t>
            </a:r>
          </a:p>
          <a:p>
            <a:pPr marL="0" indent="0">
              <a:buNone/>
            </a:pPr>
            <a:endParaRPr lang="en-US" sz="1200" u="sng" dirty="0"/>
          </a:p>
          <a:p>
            <a:pPr marL="0" indent="0">
              <a:buNone/>
            </a:pPr>
            <a:r>
              <a:rPr lang="en-US" sz="2400" b="1" u="sng" dirty="0"/>
              <a:t>Zoom Info:</a:t>
            </a:r>
          </a:p>
          <a:p>
            <a:pPr marL="0" indent="0">
              <a:buNone/>
            </a:pPr>
            <a:r>
              <a:rPr lang="en-US" sz="2400" dirty="0">
                <a:hlinkClick r:id="rId2"/>
              </a:rPr>
              <a:t>https://unc.zoom.us/j/3884565711</a:t>
            </a:r>
            <a:r>
              <a:rPr lang="en-US" sz="2400" dirty="0"/>
              <a:t> </a:t>
            </a:r>
          </a:p>
          <a:p>
            <a:pPr marL="0" indent="0">
              <a:buNone/>
            </a:pPr>
            <a:r>
              <a:rPr lang="en-US" sz="2400" dirty="0"/>
              <a:t>Meeting ID: 388 456 5711</a:t>
            </a:r>
          </a:p>
          <a:p>
            <a:pPr marL="0" indent="0">
              <a:buNone/>
            </a:pPr>
            <a:r>
              <a:rPr lang="en-US" sz="2400" dirty="0"/>
              <a:t>Passcode: 560636</a:t>
            </a:r>
          </a:p>
          <a:p>
            <a:pPr marL="0" indent="0">
              <a:buNone/>
            </a:pPr>
            <a:endParaRPr lang="en-US" sz="1200" b="1" dirty="0"/>
          </a:p>
          <a:p>
            <a:pPr marL="0" indent="0">
              <a:buNone/>
            </a:pPr>
            <a:r>
              <a:rPr lang="en-US" sz="2400" b="1" dirty="0"/>
              <a:t>Quick overview/updates and Q&amp;A</a:t>
            </a:r>
          </a:p>
        </p:txBody>
      </p:sp>
      <p:pic>
        <p:nvPicPr>
          <p:cNvPr id="3074" name="Picture 2" descr="A person holding a tablet&#10;&#10;Description automatically generated with low confidence">
            <a:extLst>
              <a:ext uri="{FF2B5EF4-FFF2-40B4-BE49-F238E27FC236}">
                <a16:creationId xmlns:a16="http://schemas.microsoft.com/office/drawing/2014/main" id="{10111A7B-9BD5-A14D-BE60-570500D2E48C}"/>
              </a:ext>
            </a:extLst>
          </p:cNvPr>
          <p:cNvPicPr>
            <a:picLocks noChangeAspect="1" noChangeArrowheads="1"/>
          </p:cNvPicPr>
          <p:nvPr/>
        </p:nvPicPr>
        <p:blipFill rotWithShape="1">
          <a:blip r:embed="rId3">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07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37326-9846-064E-ABE3-229252E2D5CB}"/>
              </a:ext>
            </a:extLst>
          </p:cNvPr>
          <p:cNvSpPr>
            <a:spLocks noGrp="1"/>
          </p:cNvSpPr>
          <p:nvPr>
            <p:ph type="title"/>
          </p:nvPr>
        </p:nvSpPr>
        <p:spPr>
          <a:xfrm>
            <a:off x="838200" y="557188"/>
            <a:ext cx="10515600" cy="1133499"/>
          </a:xfrm>
        </p:spPr>
        <p:txBody>
          <a:bodyPr>
            <a:normAutofit/>
          </a:bodyPr>
          <a:lstStyle/>
          <a:p>
            <a:pPr algn="ctr"/>
            <a:r>
              <a:rPr lang="en-US" sz="5200"/>
              <a:t>What’s in a Name?</a:t>
            </a:r>
          </a:p>
        </p:txBody>
      </p:sp>
      <p:graphicFrame>
        <p:nvGraphicFramePr>
          <p:cNvPr id="5" name="Content Placeholder 2">
            <a:extLst>
              <a:ext uri="{FF2B5EF4-FFF2-40B4-BE49-F238E27FC236}">
                <a16:creationId xmlns:a16="http://schemas.microsoft.com/office/drawing/2014/main" id="{F8DBD54D-B507-4E15-A3E3-559140808AC7}"/>
              </a:ext>
            </a:extLst>
          </p:cNvPr>
          <p:cNvGraphicFramePr>
            <a:graphicFrameLocks noGrp="1"/>
          </p:cNvGraphicFramePr>
          <p:nvPr>
            <p:ph idx="1"/>
            <p:extLst>
              <p:ext uri="{D42A27DB-BD31-4B8C-83A1-F6EECF244321}">
                <p14:modId xmlns:p14="http://schemas.microsoft.com/office/powerpoint/2010/main" val="181748247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95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4">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885D8F-3D5F-9348-9C8D-9925118FCBB9}"/>
              </a:ext>
            </a:extLst>
          </p:cNvPr>
          <p:cNvSpPr>
            <a:spLocks noGrp="1"/>
          </p:cNvSpPr>
          <p:nvPr>
            <p:ph type="title"/>
          </p:nvPr>
        </p:nvSpPr>
        <p:spPr>
          <a:xfrm>
            <a:off x="838200" y="557188"/>
            <a:ext cx="4862848" cy="5569291"/>
          </a:xfrm>
        </p:spPr>
        <p:txBody>
          <a:bodyPr>
            <a:normAutofit/>
          </a:bodyPr>
          <a:lstStyle/>
          <a:p>
            <a:r>
              <a:rPr lang="en-US" sz="5200"/>
              <a:t>What Determines ARP Allowable Expenditures?</a:t>
            </a:r>
          </a:p>
        </p:txBody>
      </p:sp>
      <p:graphicFrame>
        <p:nvGraphicFramePr>
          <p:cNvPr id="5" name="Content Placeholder 2">
            <a:extLst>
              <a:ext uri="{FF2B5EF4-FFF2-40B4-BE49-F238E27FC236}">
                <a16:creationId xmlns:a16="http://schemas.microsoft.com/office/drawing/2014/main" id="{F92ECEA2-7C88-492C-91BA-5D5F43EE45A2}"/>
              </a:ext>
            </a:extLst>
          </p:cNvPr>
          <p:cNvGraphicFramePr>
            <a:graphicFrameLocks noGrp="1"/>
          </p:cNvGraphicFramePr>
          <p:nvPr>
            <p:ph idx="1"/>
            <p:extLst>
              <p:ext uri="{D42A27DB-BD31-4B8C-83A1-F6EECF244321}">
                <p14:modId xmlns:p14="http://schemas.microsoft.com/office/powerpoint/2010/main" val="300300757"/>
              </p:ext>
            </p:extLst>
          </p:nvPr>
        </p:nvGraphicFramePr>
        <p:xfrm>
          <a:off x="5701048" y="263047"/>
          <a:ext cx="6311412" cy="6594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957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C6598E-24E0-8B4F-827D-692B9AA4F47C}"/>
              </a:ext>
            </a:extLst>
          </p:cNvPr>
          <p:cNvGraphicFramePr>
            <a:graphicFrameLocks noGrp="1"/>
          </p:cNvGraphicFramePr>
          <p:nvPr>
            <p:ph idx="1"/>
          </p:nvPr>
        </p:nvGraphicFramePr>
        <p:xfrm>
          <a:off x="595901" y="166955"/>
          <a:ext cx="12370086" cy="6524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615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80D2C-2F7D-5A4C-B15B-C076A66AC28D}"/>
              </a:ext>
            </a:extLst>
          </p:cNvPr>
          <p:cNvSpPr>
            <a:spLocks noGrp="1"/>
          </p:cNvSpPr>
          <p:nvPr>
            <p:ph type="title"/>
          </p:nvPr>
        </p:nvSpPr>
        <p:spPr>
          <a:xfrm>
            <a:off x="838200" y="556995"/>
            <a:ext cx="10515600" cy="1133693"/>
          </a:xfrm>
        </p:spPr>
        <p:txBody>
          <a:bodyPr>
            <a:normAutofit/>
          </a:bodyPr>
          <a:lstStyle/>
          <a:p>
            <a:r>
              <a:rPr lang="en-US" sz="5200"/>
              <a:t>ARP Checklist</a:t>
            </a:r>
          </a:p>
        </p:txBody>
      </p:sp>
      <p:graphicFrame>
        <p:nvGraphicFramePr>
          <p:cNvPr id="59" name="Content Placeholder 2">
            <a:extLst>
              <a:ext uri="{FF2B5EF4-FFF2-40B4-BE49-F238E27FC236}">
                <a16:creationId xmlns:a16="http://schemas.microsoft.com/office/drawing/2014/main" id="{BF491386-8D42-459C-B99D-5283A6D987C6}"/>
              </a:ext>
            </a:extLst>
          </p:cNvPr>
          <p:cNvGraphicFramePr>
            <a:graphicFrameLocks noGrp="1"/>
          </p:cNvGraphicFramePr>
          <p:nvPr>
            <p:ph idx="1"/>
          </p:nvPr>
        </p:nvGraphicFramePr>
        <p:xfrm>
          <a:off x="0" y="760288"/>
          <a:ext cx="12075090" cy="6097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295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1A9C-177B-5B48-B815-E11CABBBA97F}"/>
              </a:ext>
            </a:extLst>
          </p:cNvPr>
          <p:cNvSpPr>
            <a:spLocks noGrp="1"/>
          </p:cNvSpPr>
          <p:nvPr>
            <p:ph type="title"/>
          </p:nvPr>
        </p:nvSpPr>
        <p:spPr>
          <a:xfrm>
            <a:off x="643467" y="321734"/>
            <a:ext cx="10905066" cy="1135737"/>
          </a:xfrm>
        </p:spPr>
        <p:txBody>
          <a:bodyPr>
            <a:normAutofit/>
          </a:bodyPr>
          <a:lstStyle/>
          <a:p>
            <a:r>
              <a:rPr lang="en-US" sz="4000" dirty="0"/>
              <a:t>ARP Allowable Expenditures</a:t>
            </a:r>
          </a:p>
        </p:txBody>
      </p:sp>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0" y="1457471"/>
          <a:ext cx="12192000" cy="4857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86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C12C4E-C59E-0248-8DC4-6B5A2185BCE7}"/>
              </a:ext>
            </a:extLst>
          </p:cNvPr>
          <p:cNvSpPr>
            <a:spLocks noGrp="1"/>
          </p:cNvSpPr>
          <p:nvPr>
            <p:ph type="title"/>
          </p:nvPr>
        </p:nvSpPr>
        <p:spPr>
          <a:xfrm>
            <a:off x="836675" y="112887"/>
            <a:ext cx="10515600" cy="1133499"/>
          </a:xfrm>
        </p:spPr>
        <p:txBody>
          <a:bodyPr>
            <a:normAutofit/>
          </a:bodyPr>
          <a:lstStyle/>
          <a:p>
            <a:pPr algn="ctr"/>
            <a:r>
              <a:rPr lang="en-US" sz="5200" dirty="0"/>
              <a:t>Reporting</a:t>
            </a:r>
          </a:p>
        </p:txBody>
      </p:sp>
      <p:graphicFrame>
        <p:nvGraphicFramePr>
          <p:cNvPr id="4" name="Content Placeholder 3">
            <a:extLst>
              <a:ext uri="{FF2B5EF4-FFF2-40B4-BE49-F238E27FC236}">
                <a16:creationId xmlns:a16="http://schemas.microsoft.com/office/drawing/2014/main" id="{328207D5-212F-F546-A134-E0BB93168491}"/>
              </a:ext>
            </a:extLst>
          </p:cNvPr>
          <p:cNvGraphicFramePr>
            <a:graphicFrameLocks noGrp="1"/>
          </p:cNvGraphicFramePr>
          <p:nvPr>
            <p:ph idx="1"/>
            <p:extLst>
              <p:ext uri="{D42A27DB-BD31-4B8C-83A1-F6EECF244321}">
                <p14:modId xmlns:p14="http://schemas.microsoft.com/office/powerpoint/2010/main" val="3449160191"/>
              </p:ext>
            </p:extLst>
          </p:nvPr>
        </p:nvGraphicFramePr>
        <p:xfrm>
          <a:off x="513567" y="1359272"/>
          <a:ext cx="11311003" cy="5220134"/>
        </p:xfrm>
        <a:graphic>
          <a:graphicData uri="http://schemas.openxmlformats.org/drawingml/2006/table">
            <a:tbl>
              <a:tblPr firstRow="1" firstCol="1" bandRow="1">
                <a:tableStyleId>{5940675A-B579-460E-94D1-54222C63F5DA}</a:tableStyleId>
              </a:tblPr>
              <a:tblGrid>
                <a:gridCol w="2796487">
                  <a:extLst>
                    <a:ext uri="{9D8B030D-6E8A-4147-A177-3AD203B41FA5}">
                      <a16:colId xmlns:a16="http://schemas.microsoft.com/office/drawing/2014/main" val="2112978736"/>
                    </a:ext>
                  </a:extLst>
                </a:gridCol>
                <a:gridCol w="2788892">
                  <a:extLst>
                    <a:ext uri="{9D8B030D-6E8A-4147-A177-3AD203B41FA5}">
                      <a16:colId xmlns:a16="http://schemas.microsoft.com/office/drawing/2014/main" val="1204199681"/>
                    </a:ext>
                  </a:extLst>
                </a:gridCol>
                <a:gridCol w="2936671">
                  <a:extLst>
                    <a:ext uri="{9D8B030D-6E8A-4147-A177-3AD203B41FA5}">
                      <a16:colId xmlns:a16="http://schemas.microsoft.com/office/drawing/2014/main" val="1792027515"/>
                    </a:ext>
                  </a:extLst>
                </a:gridCol>
                <a:gridCol w="2788953">
                  <a:extLst>
                    <a:ext uri="{9D8B030D-6E8A-4147-A177-3AD203B41FA5}">
                      <a16:colId xmlns:a16="http://schemas.microsoft.com/office/drawing/2014/main" val="25025704"/>
                    </a:ext>
                  </a:extLst>
                </a:gridCol>
              </a:tblGrid>
              <a:tr h="556694">
                <a:tc>
                  <a:txBody>
                    <a:bodyPr/>
                    <a:lstStyle/>
                    <a:p>
                      <a:pPr marL="0" marR="0" algn="ctr">
                        <a:spcBef>
                          <a:spcPts val="0"/>
                        </a:spcBef>
                        <a:spcAft>
                          <a:spcPts val="0"/>
                        </a:spcAft>
                      </a:pPr>
                      <a:r>
                        <a:rPr lang="en-US" sz="1800" b="1" dirty="0">
                          <a:solidFill>
                            <a:schemeClr val="tx1"/>
                          </a:solidFill>
                          <a:effectLst/>
                        </a:rPr>
                        <a:t>Recipient Local Government</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Interim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Project and Expenditure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b="1">
                          <a:solidFill>
                            <a:schemeClr val="tx1"/>
                          </a:solidFill>
                          <a:effectLst/>
                        </a:rPr>
                        <a:t>Recovery Plan Performance Report</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970101"/>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&gt; 250,000</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By August 31, with expenditures by category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a:effectLst/>
                        </a:rPr>
                        <a:t>By October 31, 2021, and then 30 days after the end of each quarter thereafter </a:t>
                      </a:r>
                    </a:p>
                    <a:p>
                      <a:pPr marL="0" marR="0" algn="ctr">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August 31, 2021, and annually thereafter by      July 31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51096204"/>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&lt; 250,000, which receive     &gt; $5 million in ARP funding</a:t>
                      </a:r>
                    </a:p>
                    <a:p>
                      <a:pPr marL="0" marR="0" algn="r">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By August 31, with expenditures by category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October 31, 2021, and then 30 days after the end of each quarter thereafter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a:effectLst/>
                        </a:rPr>
                        <a:t>Not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34937367"/>
                  </a:ext>
                </a:extLst>
              </a:tr>
              <a:tr h="1078595">
                <a:tc>
                  <a:txBody>
                    <a:bodyPr/>
                    <a:lstStyle/>
                    <a:p>
                      <a:pPr marL="0" marR="0" algn="r">
                        <a:spcBef>
                          <a:spcPts val="0"/>
                        </a:spcBef>
                        <a:spcAft>
                          <a:spcPts val="0"/>
                        </a:spcAft>
                      </a:pPr>
                      <a:r>
                        <a:rPr lang="en-US" sz="1800" b="1" dirty="0">
                          <a:solidFill>
                            <a:schemeClr val="tx1"/>
                          </a:solidFill>
                          <a:effectLst/>
                        </a:rPr>
                        <a:t>Counties &amp; Metropolitan Cities with a population       &lt; 250,000, which receive     &lt; $5 million in ARP funding</a:t>
                      </a:r>
                    </a:p>
                    <a:p>
                      <a:pPr marL="0" marR="0" algn="r">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By August 31, with expenditures by category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By October 31, 2021, and then annually thereafter </a:t>
                      </a:r>
                    </a:p>
                    <a:p>
                      <a:pPr marL="0" marR="0" algn="ctr">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Not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70583631"/>
                  </a:ext>
                </a:extLst>
              </a:tr>
              <a:tr h="817646">
                <a:tc>
                  <a:txBody>
                    <a:bodyPr/>
                    <a:lstStyle/>
                    <a:p>
                      <a:pPr marL="0" marR="0" algn="r">
                        <a:spcBef>
                          <a:spcPts val="0"/>
                        </a:spcBef>
                        <a:spcAft>
                          <a:spcPts val="0"/>
                        </a:spcAft>
                      </a:pPr>
                      <a:r>
                        <a:rPr lang="en-US" sz="1800" b="1">
                          <a:solidFill>
                            <a:schemeClr val="tx1"/>
                          </a:solidFill>
                          <a:effectLst/>
                        </a:rPr>
                        <a:t>NEUs (all other municipalities)</a:t>
                      </a:r>
                      <a:endParaRPr lang="en-US"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Not required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spcBef>
                          <a:spcPts val="0"/>
                        </a:spcBef>
                        <a:spcAft>
                          <a:spcPts val="0"/>
                        </a:spcAft>
                      </a:pPr>
                      <a:r>
                        <a:rPr lang="en-US" sz="1800" dirty="0">
                          <a:effectLst/>
                        </a:rPr>
                        <a:t>By October 31, 2021, and then annually thereafter </a:t>
                      </a:r>
                    </a:p>
                    <a:p>
                      <a:pPr marL="0" marR="0">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800" dirty="0">
                          <a:effectLst/>
                        </a:rPr>
                        <a:t>Not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25" marR="502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37448654"/>
                  </a:ext>
                </a:extLst>
              </a:tr>
            </a:tbl>
          </a:graphicData>
        </a:graphic>
      </p:graphicFrame>
    </p:spTree>
    <p:extLst>
      <p:ext uri="{BB962C8B-B14F-4D97-AF65-F5344CB8AC3E}">
        <p14:creationId xmlns:p14="http://schemas.microsoft.com/office/powerpoint/2010/main" val="203245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5A81B2E-6747-DF4A-80AB-9ADB5F2F764E}"/>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Questions Submitted in Advance</a:t>
            </a:r>
          </a:p>
        </p:txBody>
      </p:sp>
    </p:spTree>
    <p:extLst>
      <p:ext uri="{BB962C8B-B14F-4D97-AF65-F5344CB8AC3E}">
        <p14:creationId xmlns:p14="http://schemas.microsoft.com/office/powerpoint/2010/main" val="340610177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20572</TotalTime>
  <Words>2088</Words>
  <Application>Microsoft Macintosh PowerPoint</Application>
  <PresentationFormat>Widescreen</PresentationFormat>
  <Paragraphs>174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American Rescue Plan Act Weekly Office Hours</vt:lpstr>
      <vt:lpstr>ARP Zoom Office Hours Bring Your Coffee/Lunch &amp; Your Questions</vt:lpstr>
      <vt:lpstr>What’s in a Name?</vt:lpstr>
      <vt:lpstr>What Determines ARP Allowable Expenditures?</vt:lpstr>
      <vt:lpstr>PowerPoint Presentation</vt:lpstr>
      <vt:lpstr>ARP Checklist</vt:lpstr>
      <vt:lpstr>ARP Allowable Expenditures</vt:lpstr>
      <vt:lpstr>Reporting</vt:lpstr>
      <vt:lpstr>Questions Submitted in Advance</vt:lpstr>
      <vt:lpstr>May we use ARP funds to provide vaccine incentives for employees who are not yet vaccinated?</vt:lpstr>
      <vt:lpstr>May we use ARP funds to provide vaccine incentives for employees who have already been vaccinated?</vt:lpstr>
      <vt:lpstr>May we use ARP funds to pay salaries/benefits of EMS/Public Safety Personnel Who Are Not Primarily Dedicated to COVID-19 response? </vt:lpstr>
      <vt:lpstr>May we give ARP funds to Nonprofits?</vt:lpstr>
      <vt:lpstr>Sharing ARP funds with Nonprofits and Other Private Entities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Act Weekly Office Hours</dc:title>
  <dc:creator>Millonzi, Kara Anne</dc:creator>
  <cp:lastModifiedBy>Millonzi, Kara Anne</cp:lastModifiedBy>
  <cp:revision>4</cp:revision>
  <dcterms:created xsi:type="dcterms:W3CDTF">2021-07-27T00:41:49Z</dcterms:created>
  <dcterms:modified xsi:type="dcterms:W3CDTF">2021-08-18T23:52:03Z</dcterms:modified>
</cp:coreProperties>
</file>